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7"/>
  </p:notesMasterIdLst>
  <p:handoutMasterIdLst>
    <p:handoutMasterId r:id="rId48"/>
  </p:handoutMasterIdLst>
  <p:sldIdLst>
    <p:sldId id="644" r:id="rId2"/>
    <p:sldId id="831" r:id="rId3"/>
    <p:sldId id="867" r:id="rId4"/>
    <p:sldId id="727" r:id="rId5"/>
    <p:sldId id="728" r:id="rId6"/>
    <p:sldId id="864" r:id="rId7"/>
    <p:sldId id="862" r:id="rId8"/>
    <p:sldId id="729" r:id="rId9"/>
    <p:sldId id="730" r:id="rId10"/>
    <p:sldId id="731" r:id="rId11"/>
    <p:sldId id="732" r:id="rId12"/>
    <p:sldId id="733" r:id="rId13"/>
    <p:sldId id="734" r:id="rId14"/>
    <p:sldId id="735" r:id="rId15"/>
    <p:sldId id="832" r:id="rId16"/>
    <p:sldId id="833" r:id="rId17"/>
    <p:sldId id="834" r:id="rId18"/>
    <p:sldId id="835" r:id="rId19"/>
    <p:sldId id="836" r:id="rId20"/>
    <p:sldId id="861" r:id="rId21"/>
    <p:sldId id="868" r:id="rId22"/>
    <p:sldId id="851" r:id="rId23"/>
    <p:sldId id="852" r:id="rId24"/>
    <p:sldId id="856" r:id="rId25"/>
    <p:sldId id="865" r:id="rId26"/>
    <p:sldId id="853" r:id="rId27"/>
    <p:sldId id="854" r:id="rId28"/>
    <p:sldId id="855" r:id="rId29"/>
    <p:sldId id="846" r:id="rId30"/>
    <p:sldId id="837" r:id="rId31"/>
    <p:sldId id="838" r:id="rId32"/>
    <p:sldId id="839" r:id="rId33"/>
    <p:sldId id="840" r:id="rId34"/>
    <p:sldId id="841" r:id="rId35"/>
    <p:sldId id="848" r:id="rId36"/>
    <p:sldId id="849" r:id="rId37"/>
    <p:sldId id="850" r:id="rId38"/>
    <p:sldId id="858" r:id="rId39"/>
    <p:sldId id="863" r:id="rId40"/>
    <p:sldId id="860" r:id="rId41"/>
    <p:sldId id="843" r:id="rId42"/>
    <p:sldId id="844" r:id="rId43"/>
    <p:sldId id="845" r:id="rId44"/>
    <p:sldId id="857" r:id="rId45"/>
    <p:sldId id="847" r:id="rId46"/>
  </p:sldIdLst>
  <p:sldSz cx="9144000" cy="6858000" type="screen4x3"/>
  <p:notesSz cx="7315200" cy="9601200"/>
  <p:defaultTextStyle>
    <a:defPPr>
      <a:defRPr lang="en-US"/>
    </a:defPPr>
    <a:lvl1pPr algn="l" rtl="0" eaLnBrk="0" fontAlgn="base" hangingPunct="0">
      <a:spcBef>
        <a:spcPct val="0"/>
      </a:spcBef>
      <a:spcAft>
        <a:spcPct val="0"/>
      </a:spcAft>
      <a:defRPr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4224">
          <p15:clr>
            <a:srgbClr val="A4A3A4"/>
          </p15:clr>
        </p15:guide>
        <p15:guide id="2" pos="56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3333FF"/>
    <a:srgbClr val="C5F3EF"/>
    <a:srgbClr val="66CCFF"/>
    <a:srgbClr val="AFEFE9"/>
    <a:srgbClr val="ACDEDC"/>
    <a:srgbClr val="A4D9E6"/>
    <a:srgbClr val="B3E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32" autoAdjust="0"/>
    <p:restoredTop sz="86441" autoAdjust="0"/>
  </p:normalViewPr>
  <p:slideViewPr>
    <p:cSldViewPr snapToObjects="1">
      <p:cViewPr varScale="1">
        <p:scale>
          <a:sx n="75" d="100"/>
          <a:sy n="75" d="100"/>
        </p:scale>
        <p:origin x="-108" y="-294"/>
      </p:cViewPr>
      <p:guideLst>
        <p:guide orient="horz" pos="4224"/>
        <p:guide pos="56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7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691F3ED4-39C6-474B-A752-91A0B6B2AD60}" type="slidenum">
              <a:rPr lang="en-US"/>
              <a:pPr>
                <a:defRPr/>
              </a:pPr>
              <a:t>‹#›</a:t>
            </a:fld>
            <a:endParaRPr lang="en-US"/>
          </a:p>
        </p:txBody>
      </p:sp>
    </p:spTree>
    <p:extLst>
      <p:ext uri="{BB962C8B-B14F-4D97-AF65-F5344CB8AC3E}">
        <p14:creationId xmlns:p14="http://schemas.microsoft.com/office/powerpoint/2010/main" val="2783909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1B586014-E02B-489A-8F5C-7793799A24B7}" type="slidenum">
              <a:rPr lang="en-US"/>
              <a:pPr>
                <a:defRPr/>
              </a:pPr>
              <a:t>‹#›</a:t>
            </a:fld>
            <a:endParaRPr lang="en-US"/>
          </a:p>
        </p:txBody>
      </p:sp>
    </p:spTree>
    <p:extLst>
      <p:ext uri="{BB962C8B-B14F-4D97-AF65-F5344CB8AC3E}">
        <p14:creationId xmlns:p14="http://schemas.microsoft.com/office/powerpoint/2010/main" val="81466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F888811-8BD1-42AA-A62C-1567F6A2CF6D}" type="slidenum">
              <a:rPr lang="en-US" b="0" smtClean="0">
                <a:latin typeface="Arial" charset="0"/>
              </a:rPr>
              <a:pPr/>
              <a:t>1</a:t>
            </a:fld>
            <a:endParaRPr lang="en-US" b="0" smtClean="0">
              <a:latin typeface="Arial" charset="0"/>
            </a:endParaRPr>
          </a:p>
        </p:txBody>
      </p:sp>
    </p:spTree>
    <p:extLst>
      <p:ext uri="{BB962C8B-B14F-4D97-AF65-F5344CB8AC3E}">
        <p14:creationId xmlns:p14="http://schemas.microsoft.com/office/powerpoint/2010/main" val="2730977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D986535-E099-4A8E-ADC9-C1FCB00D0092}" type="slidenum">
              <a:rPr lang="en-US" b="0" smtClean="0">
                <a:latin typeface="Arial" charset="0"/>
              </a:rPr>
              <a:pPr/>
              <a:t>41</a:t>
            </a:fld>
            <a:endParaRPr lang="en-US" b="0" smtClean="0">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701681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B173C1C-C16F-40FF-99E8-C09B2BFC6FE0}" type="slidenum">
              <a:rPr lang="en-US" b="0" smtClean="0">
                <a:latin typeface="Arial" charset="0"/>
              </a:rPr>
              <a:pPr/>
              <a:t>42</a:t>
            </a:fld>
            <a:endParaRPr lang="en-US" b="0" smtClean="0">
              <a:latin typeface="Arial" charset="0"/>
            </a:endParaRPr>
          </a:p>
        </p:txBody>
      </p:sp>
    </p:spTree>
    <p:extLst>
      <p:ext uri="{BB962C8B-B14F-4D97-AF65-F5344CB8AC3E}">
        <p14:creationId xmlns:p14="http://schemas.microsoft.com/office/powerpoint/2010/main" val="1336900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B400A9C6-A669-4716-ADB7-F1FB25795604}" type="slidenum">
              <a:rPr lang="en-US" b="0" smtClean="0">
                <a:latin typeface="Arial" charset="0"/>
              </a:rPr>
              <a:pPr/>
              <a:t>43</a:t>
            </a:fld>
            <a:endParaRPr lang="en-US" b="0" smtClean="0">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998484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181BB93-0853-4DD0-849F-FE50B89F727F}" type="slidenum">
              <a:rPr lang="en-US" b="0" smtClean="0">
                <a:latin typeface="Arial" charset="0"/>
              </a:rPr>
              <a:pPr/>
              <a:t>45</a:t>
            </a:fld>
            <a:endParaRPr lang="en-US" b="0"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09481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181BB93-0853-4DD0-849F-FE50B89F727F}" type="slidenum">
              <a:rPr lang="en-US" b="0" smtClean="0">
                <a:latin typeface="Arial" charset="0"/>
              </a:rPr>
              <a:pPr/>
              <a:t>2</a:t>
            </a:fld>
            <a:endParaRPr lang="en-US" b="0"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806817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4D0F2F1-F841-429D-A958-DBFB678D8C36}" type="slidenum">
              <a:rPr lang="en-US" b="0" smtClean="0">
                <a:latin typeface="Arial" charset="0"/>
              </a:rPr>
              <a:pPr/>
              <a:t>3</a:t>
            </a:fld>
            <a:endParaRPr lang="en-US" b="0" smtClean="0">
              <a:latin typeface="Arial" charset="0"/>
            </a:endParaRPr>
          </a:p>
        </p:txBody>
      </p:sp>
    </p:spTree>
    <p:extLst>
      <p:ext uri="{BB962C8B-B14F-4D97-AF65-F5344CB8AC3E}">
        <p14:creationId xmlns:p14="http://schemas.microsoft.com/office/powerpoint/2010/main" val="3128430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7DECF74-8087-4D68-89A4-F5981E276195}" type="slidenum">
              <a:rPr lang="en-US" b="0" smtClean="0">
                <a:latin typeface="Arial" charset="0"/>
              </a:rPr>
              <a:pPr/>
              <a:t>15</a:t>
            </a:fld>
            <a:endParaRPr lang="en-US" b="0" smtClean="0">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64448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0743D1B-EE08-4986-94B7-B37A682D120A}" type="slidenum">
              <a:rPr lang="en-US" b="0" smtClean="0">
                <a:latin typeface="Arial" charset="0"/>
              </a:rPr>
              <a:pPr/>
              <a:t>29</a:t>
            </a:fld>
            <a:endParaRPr lang="en-US" b="0" smtClean="0">
              <a:latin typeface="Arial" charset="0"/>
            </a:endParaRPr>
          </a:p>
        </p:txBody>
      </p:sp>
    </p:spTree>
    <p:extLst>
      <p:ext uri="{BB962C8B-B14F-4D97-AF65-F5344CB8AC3E}">
        <p14:creationId xmlns:p14="http://schemas.microsoft.com/office/powerpoint/2010/main" val="1801303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AF4DF1C-6F42-48E8-B684-783AFBE5E1BB}" type="slidenum">
              <a:rPr lang="en-US" b="0" smtClean="0">
                <a:latin typeface="Arial" charset="0"/>
              </a:rPr>
              <a:pPr/>
              <a:t>30</a:t>
            </a:fld>
            <a:endParaRPr lang="en-US" b="0" smtClean="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81343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25D2DEB-27BC-4AF5-BE1D-C9E609F5EBD1}" type="slidenum">
              <a:rPr lang="en-US" b="0" smtClean="0">
                <a:latin typeface="Arial" charset="0"/>
              </a:rPr>
              <a:pPr/>
              <a:t>32</a:t>
            </a:fld>
            <a:endParaRPr lang="en-US" b="0" smtClean="0">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081851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CCDD69D-0D9E-4197-BB81-8E03BE69CEB1}" type="slidenum">
              <a:rPr lang="en-US" b="0" smtClean="0">
                <a:latin typeface="Arial" charset="0"/>
              </a:rPr>
              <a:pPr/>
              <a:t>33</a:t>
            </a:fld>
            <a:endParaRPr lang="en-US" b="0" smtClean="0">
              <a:latin typeface="Arial"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320097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5887F68-7522-46FA-ACBA-98BEA0A97D5F}" type="slidenum">
              <a:rPr lang="en-US" b="0" smtClean="0">
                <a:latin typeface="Arial" charset="0"/>
              </a:rPr>
              <a:pPr/>
              <a:t>34</a:t>
            </a:fld>
            <a:endParaRPr lang="en-US" b="0" smtClean="0">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913418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extLst>
      <p:ext uri="{BB962C8B-B14F-4D97-AF65-F5344CB8AC3E}">
        <p14:creationId xmlns:p14="http://schemas.microsoft.com/office/powerpoint/2010/main" val="334439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E030182-B9D9-4D5A-9FCD-B2AD1155D960}" type="slidenum">
              <a:rPr lang="en-US"/>
              <a:pPr>
                <a:defRPr/>
              </a:pPr>
              <a:t>‹#›</a:t>
            </a:fld>
            <a:endParaRPr lang="en-US"/>
          </a:p>
        </p:txBody>
      </p:sp>
    </p:spTree>
    <p:extLst>
      <p:ext uri="{BB962C8B-B14F-4D97-AF65-F5344CB8AC3E}">
        <p14:creationId xmlns:p14="http://schemas.microsoft.com/office/powerpoint/2010/main" val="68113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643343C-1289-46E5-A726-F7322FEA73E8}" type="slidenum">
              <a:rPr lang="en-US"/>
              <a:pPr>
                <a:defRPr/>
              </a:pPr>
              <a:t>‹#›</a:t>
            </a:fld>
            <a:endParaRPr lang="en-US"/>
          </a:p>
        </p:txBody>
      </p:sp>
    </p:spTree>
    <p:extLst>
      <p:ext uri="{BB962C8B-B14F-4D97-AF65-F5344CB8AC3E}">
        <p14:creationId xmlns:p14="http://schemas.microsoft.com/office/powerpoint/2010/main" val="2200760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09CAD0D-48A9-4E86-8D46-9DD198287193}" type="slidenum">
              <a:rPr lang="en-US"/>
              <a:pPr>
                <a:defRPr/>
              </a:pPr>
              <a:t>‹#›</a:t>
            </a:fld>
            <a:endParaRPr lang="en-US"/>
          </a:p>
        </p:txBody>
      </p:sp>
    </p:spTree>
    <p:extLst>
      <p:ext uri="{BB962C8B-B14F-4D97-AF65-F5344CB8AC3E}">
        <p14:creationId xmlns:p14="http://schemas.microsoft.com/office/powerpoint/2010/main" val="1027735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F6EC247-1BA6-4675-840C-9776E7EB4778}" type="slidenum">
              <a:rPr lang="en-US"/>
              <a:pPr>
                <a:defRPr/>
              </a:pPr>
              <a:t>‹#›</a:t>
            </a:fld>
            <a:endParaRPr lang="en-US"/>
          </a:p>
        </p:txBody>
      </p:sp>
    </p:spTree>
    <p:extLst>
      <p:ext uri="{BB962C8B-B14F-4D97-AF65-F5344CB8AC3E}">
        <p14:creationId xmlns:p14="http://schemas.microsoft.com/office/powerpoint/2010/main" val="159292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8CD6058-D0E1-493A-BDFB-8C6C4E958E4D}" type="slidenum">
              <a:rPr lang="en-US"/>
              <a:pPr>
                <a:defRPr/>
              </a:pPr>
              <a:t>‹#›</a:t>
            </a:fld>
            <a:endParaRPr lang="en-US"/>
          </a:p>
        </p:txBody>
      </p:sp>
    </p:spTree>
    <p:extLst>
      <p:ext uri="{BB962C8B-B14F-4D97-AF65-F5344CB8AC3E}">
        <p14:creationId xmlns:p14="http://schemas.microsoft.com/office/powerpoint/2010/main" val="24341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93CB313-A7C1-473B-BA4D-1674BC45299A}" type="slidenum">
              <a:rPr lang="en-US"/>
              <a:pPr>
                <a:defRPr/>
              </a:pPr>
              <a:t>‹#›</a:t>
            </a:fld>
            <a:endParaRPr lang="en-US"/>
          </a:p>
        </p:txBody>
      </p:sp>
    </p:spTree>
    <p:extLst>
      <p:ext uri="{BB962C8B-B14F-4D97-AF65-F5344CB8AC3E}">
        <p14:creationId xmlns:p14="http://schemas.microsoft.com/office/powerpoint/2010/main" val="154674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5EF82B8C-22C2-47C1-A744-B193DC76819B}" type="slidenum">
              <a:rPr lang="en-US"/>
              <a:pPr>
                <a:defRPr/>
              </a:pPr>
              <a:t>‹#›</a:t>
            </a:fld>
            <a:endParaRPr lang="en-US"/>
          </a:p>
        </p:txBody>
      </p:sp>
    </p:spTree>
    <p:extLst>
      <p:ext uri="{BB962C8B-B14F-4D97-AF65-F5344CB8AC3E}">
        <p14:creationId xmlns:p14="http://schemas.microsoft.com/office/powerpoint/2010/main" val="159378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ED7249A1-5B64-41EF-B15B-60123C4491F7}" type="slidenum">
              <a:rPr lang="en-US"/>
              <a:pPr>
                <a:defRPr/>
              </a:pPr>
              <a:t>‹#›</a:t>
            </a:fld>
            <a:endParaRPr lang="en-US"/>
          </a:p>
        </p:txBody>
      </p:sp>
    </p:spTree>
    <p:extLst>
      <p:ext uri="{BB962C8B-B14F-4D97-AF65-F5344CB8AC3E}">
        <p14:creationId xmlns:p14="http://schemas.microsoft.com/office/powerpoint/2010/main" val="358958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3966641D-B2AD-42FE-A02C-56D24E6DA6F7}" type="slidenum">
              <a:rPr lang="en-US"/>
              <a:pPr>
                <a:defRPr/>
              </a:pPr>
              <a:t>‹#›</a:t>
            </a:fld>
            <a:endParaRPr lang="en-US"/>
          </a:p>
        </p:txBody>
      </p:sp>
    </p:spTree>
    <p:extLst>
      <p:ext uri="{BB962C8B-B14F-4D97-AF65-F5344CB8AC3E}">
        <p14:creationId xmlns:p14="http://schemas.microsoft.com/office/powerpoint/2010/main" val="119156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26D68C85-F1ED-4C9F-8B0F-7081DF750A4D}" type="slidenum">
              <a:rPr lang="en-US"/>
              <a:pPr>
                <a:defRPr/>
              </a:pPr>
              <a:t>‹#›</a:t>
            </a:fld>
            <a:endParaRPr lang="en-US"/>
          </a:p>
        </p:txBody>
      </p:sp>
    </p:spTree>
    <p:extLst>
      <p:ext uri="{BB962C8B-B14F-4D97-AF65-F5344CB8AC3E}">
        <p14:creationId xmlns:p14="http://schemas.microsoft.com/office/powerpoint/2010/main" val="177422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BBAB766-9A24-4812-8FD8-F62F4E5B2273}" type="slidenum">
              <a:rPr lang="en-US"/>
              <a:pPr>
                <a:defRPr/>
              </a:pPr>
              <a:t>‹#›</a:t>
            </a:fld>
            <a:endParaRPr lang="en-US"/>
          </a:p>
        </p:txBody>
      </p:sp>
    </p:spTree>
    <p:extLst>
      <p:ext uri="{BB962C8B-B14F-4D97-AF65-F5344CB8AC3E}">
        <p14:creationId xmlns:p14="http://schemas.microsoft.com/office/powerpoint/2010/main" val="2393328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53E89C7-98D5-452A-A4C9-D50E345C93EC}" type="slidenum">
              <a:rPr lang="en-US"/>
              <a:pPr>
                <a:defRPr/>
              </a:pPr>
              <a:t>‹#›</a:t>
            </a:fld>
            <a:endParaRPr lang="en-US"/>
          </a:p>
        </p:txBody>
      </p:sp>
    </p:spTree>
    <p:extLst>
      <p:ext uri="{BB962C8B-B14F-4D97-AF65-F5344CB8AC3E}">
        <p14:creationId xmlns:p14="http://schemas.microsoft.com/office/powerpoint/2010/main" val="245184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685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0">
                <a:solidFill>
                  <a:schemeClr val="tx2"/>
                </a:solidFill>
              </a:defRPr>
            </a:lvl1pPr>
          </a:lstStyle>
          <a:p>
            <a:pPr>
              <a:defRPr/>
            </a:pPr>
            <a:fld id="{A1BF1DDE-E0AB-409E-A218-4AAFC71AACC3}"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6200" y="6477000"/>
            <a:ext cx="152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40" name="Text Box 16"/>
          <p:cNvSpPr txBox="1">
            <a:spLocks noChangeArrowheads="1"/>
          </p:cNvSpPr>
          <p:nvPr userDrawn="1"/>
        </p:nvSpPr>
        <p:spPr bwMode="auto">
          <a:xfrm>
            <a:off x="8320088" y="6477000"/>
            <a:ext cx="747712" cy="304800"/>
          </a:xfrm>
          <a:prstGeom prst="rect">
            <a:avLst/>
          </a:prstGeom>
          <a:noFill/>
          <a:ln>
            <a:noFill/>
          </a:ln>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defRPr/>
            </a:pPr>
            <a:r>
              <a:rPr lang="en-US" sz="1400" b="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296" r:id="rId1"/>
    <p:sldLayoutId id="2147484284" r:id="rId2"/>
    <p:sldLayoutId id="2147484285" r:id="rId3"/>
    <p:sldLayoutId id="2147484286" r:id="rId4"/>
    <p:sldLayoutId id="2147484287" r:id="rId5"/>
    <p:sldLayoutId id="2147484288" r:id="rId6"/>
    <p:sldLayoutId id="2147484289" r:id="rId7"/>
    <p:sldLayoutId id="2147484290" r:id="rId8"/>
    <p:sldLayoutId id="2147484291" r:id="rId9"/>
    <p:sldLayoutId id="2147484292" r:id="rId10"/>
    <p:sldLayoutId id="2147484293" r:id="rId11"/>
    <p:sldLayoutId id="2147484294" r:id="rId12"/>
    <p:sldLayoutId id="2147484295"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2000"/>
                                        <p:tgtEl>
                                          <p:spTgt spid="205839"/>
                                        </p:tgtEl>
                                      </p:cBhvr>
                                    </p:animEffect>
                                    <p:set>
                                      <p:cBhvr>
                                        <p:cTn id="7" dur="1" fill="hold">
                                          <p:stCondLst>
                                            <p:cond delay="1999"/>
                                          </p:stCondLst>
                                        </p:cTn>
                                        <p:tgtEl>
                                          <p:spTgt spid="2058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05840"/>
                                        </p:tgtEl>
                                      </p:cBhvr>
                                    </p:animEffect>
                                    <p:set>
                                      <p:cBhvr>
                                        <p:cTn id="10" dur="1" fill="hold">
                                          <p:stCondLst>
                                            <p:cond delay="1999"/>
                                          </p:stCondLst>
                                        </p:cTn>
                                        <p:tgtEl>
                                          <p:spTgt spid="205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0" grpId="0"/>
    </p:bld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219200" y="533400"/>
            <a:ext cx="6858000" cy="2743200"/>
          </a:xfrm>
        </p:spPr>
        <p:txBody>
          <a:bodyPr/>
          <a:lstStyle/>
          <a:p>
            <a:pPr marL="363538" indent="-363538" algn="ctr" defTabSz="966788">
              <a:lnSpc>
                <a:spcPct val="125000"/>
              </a:lnSpc>
              <a:spcBef>
                <a:spcPct val="20000"/>
              </a:spcBef>
            </a:pPr>
            <a:r>
              <a:rPr lang="en-US" smtClean="0">
                <a:solidFill>
                  <a:schemeClr val="folHlink"/>
                </a:solidFill>
              </a:rPr>
              <a:t>Chapter 6</a:t>
            </a:r>
            <a:br>
              <a:rPr lang="en-US" smtClean="0">
                <a:solidFill>
                  <a:schemeClr val="folHlink"/>
                </a:solidFill>
              </a:rPr>
            </a:br>
            <a:r>
              <a:rPr lang="en-US" smtClean="0">
                <a:solidFill>
                  <a:schemeClr val="folHlink"/>
                </a:solidFill>
              </a:rPr>
              <a:t>Security and Reliability of </a:t>
            </a:r>
            <a:br>
              <a:rPr lang="en-US" smtClean="0">
                <a:solidFill>
                  <a:schemeClr val="folHlink"/>
                </a:solidFill>
              </a:rPr>
            </a:br>
            <a:r>
              <a:rPr lang="en-US" smtClean="0">
                <a:solidFill>
                  <a:schemeClr val="folHlink"/>
                </a:solidFill>
              </a:rPr>
              <a:t>Distributed Software and Systems</a:t>
            </a:r>
            <a:r>
              <a:rPr lang="en-US" altLang="zh-CN" smtClean="0">
                <a:ea typeface="宋体" pitchFamily="2" charset="-122"/>
              </a:rPr>
              <a:t/>
            </a:r>
            <a:br>
              <a:rPr lang="en-US" altLang="zh-CN" smtClean="0">
                <a:ea typeface="宋体" pitchFamily="2" charset="-122"/>
              </a:rPr>
            </a:br>
            <a:endParaRPr lang="en-US" smtClean="0"/>
          </a:p>
        </p:txBody>
      </p:sp>
      <p:sp>
        <p:nvSpPr>
          <p:cNvPr id="3075" name="Subtitle 3"/>
          <p:cNvSpPr>
            <a:spLocks noGrp="1"/>
          </p:cNvSpPr>
          <p:nvPr>
            <p:ph type="subTitle" idx="1"/>
          </p:nvPr>
        </p:nvSpPr>
        <p:spPr>
          <a:xfrm>
            <a:off x="1066800" y="3429000"/>
            <a:ext cx="7239000" cy="2133600"/>
          </a:xfrm>
        </p:spPr>
        <p:txBody>
          <a:bodyPr/>
          <a:lstStyle/>
          <a:p>
            <a:pPr>
              <a:defRPr/>
            </a:pPr>
            <a:r>
              <a:rPr lang="en-US" altLang="zh-CN" sz="2400" b="1" smtClean="0">
                <a:solidFill>
                  <a:schemeClr val="folHlink"/>
                </a:solidFill>
                <a:latin typeface="+mj-lt"/>
                <a:ea typeface="+mj-ea"/>
                <a:cs typeface="+mj-cs"/>
              </a:rPr>
              <a:t>Lecture 24</a:t>
            </a:r>
            <a:endParaRPr lang="en-US" altLang="zh-CN" sz="2400" b="1" dirty="0" smtClean="0">
              <a:solidFill>
                <a:schemeClr val="folHlink"/>
              </a:solidFill>
              <a:latin typeface="+mj-lt"/>
              <a:ea typeface="+mj-ea"/>
              <a:cs typeface="+mj-cs"/>
            </a:endParaRPr>
          </a:p>
          <a:p>
            <a:pPr>
              <a:defRPr/>
            </a:pPr>
            <a:r>
              <a:rPr lang="en-US" sz="3200" dirty="0" smtClean="0"/>
              <a:t>Data Encryption, Hashing</a:t>
            </a:r>
            <a:br>
              <a:rPr lang="en-US" sz="3200" dirty="0" smtClean="0"/>
            </a:br>
            <a:r>
              <a:rPr lang="en-US" sz="3200" dirty="0" smtClean="0"/>
              <a:t>and Reliability </a:t>
            </a:r>
          </a:p>
          <a:p>
            <a:pPr>
              <a:defRPr/>
            </a:pPr>
            <a:r>
              <a:rPr lang="en-US" sz="3200" dirty="0"/>
              <a:t>Text Chapter </a:t>
            </a:r>
            <a:r>
              <a:rPr lang="en-US" sz="3200" dirty="0" smtClean="0"/>
              <a:t>6.3</a:t>
            </a:r>
          </a:p>
          <a:p>
            <a:pPr>
              <a:defRPr/>
            </a:pPr>
            <a:endParaRPr lang="en-US" sz="3200" dirty="0"/>
          </a:p>
          <a:p>
            <a:pPr>
              <a:defRPr/>
            </a:pPr>
            <a:r>
              <a:rPr lang="en-US" sz="3200" dirty="0" smtClean="0"/>
              <a:t>Yinong Chen</a:t>
            </a:r>
            <a:endParaRPr lang="en-US" sz="3200" dirty="0"/>
          </a:p>
        </p:txBody>
      </p:sp>
      <p:pic>
        <p:nvPicPr>
          <p:cNvPr id="4" name="Picture 8" descr="http://engineering.asu.edu/sites/default/files/shared/downloads/ASU_engineering_RGB_2009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3250"/>
            <a:ext cx="2895600" cy="680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Interface Definition: Contract</a:t>
            </a:r>
          </a:p>
        </p:txBody>
      </p:sp>
      <p:sp>
        <p:nvSpPr>
          <p:cNvPr id="501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59BB220-1D05-47F9-BF86-1B7C8932FBBA}" type="slidenum">
              <a:rPr lang="en-US" b="0" smtClean="0">
                <a:solidFill>
                  <a:schemeClr val="tx2"/>
                </a:solidFill>
              </a:rPr>
              <a:pPr/>
              <a:t>10</a:t>
            </a:fld>
            <a:endParaRPr lang="en-US" b="0" smtClean="0">
              <a:solidFill>
                <a:schemeClr val="tx2"/>
              </a:solidFill>
            </a:endParaRPr>
          </a:p>
        </p:txBody>
      </p:sp>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667000"/>
            <a:ext cx="88630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xtBox 4"/>
          <p:cNvSpPr txBox="1">
            <a:spLocks noChangeArrowheads="1"/>
          </p:cNvSpPr>
          <p:nvPr/>
        </p:nvSpPr>
        <p:spPr bwMode="auto">
          <a:xfrm>
            <a:off x="533400" y="1066800"/>
            <a:ext cx="76739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2400" b="0"/>
              <a:t>File </a:t>
            </a:r>
            <a:r>
              <a:rPr lang="en-US" sz="2400" b="0">
                <a:sym typeface="Wingdings" pitchFamily="2" charset="2"/>
              </a:rPr>
              <a:t> New Web Site  WCF Service</a:t>
            </a:r>
          </a:p>
          <a:p>
            <a:r>
              <a:rPr lang="en-US" sz="2400" b="0">
                <a:sym typeface="Wingdings" pitchFamily="2" charset="2"/>
              </a:rPr>
              <a:t>ServiceContract and OperationContract Template are created</a:t>
            </a:r>
          </a:p>
          <a:p>
            <a:r>
              <a:rPr lang="en-US" sz="2400" b="0">
                <a:sym typeface="Wingdings" pitchFamily="2" charset="2"/>
              </a:rPr>
              <a:t>Enter the “Encrypt” and “Decrpyt” interface as the </a:t>
            </a:r>
          </a:p>
          <a:p>
            <a:r>
              <a:rPr lang="en-US" sz="2400" b="0">
                <a:sym typeface="Wingdings" pitchFamily="2" charset="2"/>
              </a:rPr>
              <a:t>[OperationContract]</a:t>
            </a:r>
            <a:endParaRPr lang="en-US" sz="2400" b="0"/>
          </a:p>
        </p:txBody>
      </p:sp>
      <p:sp>
        <p:nvSpPr>
          <p:cNvPr id="50182" name="Left Arrow 5"/>
          <p:cNvSpPr>
            <a:spLocks noChangeArrowheads="1"/>
          </p:cNvSpPr>
          <p:nvPr/>
        </p:nvSpPr>
        <p:spPr bwMode="auto">
          <a:xfrm>
            <a:off x="8153400" y="4800600"/>
            <a:ext cx="304800" cy="3048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50183" name="Oval 6"/>
          <p:cNvSpPr>
            <a:spLocks noChangeArrowheads="1"/>
          </p:cNvSpPr>
          <p:nvPr/>
        </p:nvSpPr>
        <p:spPr bwMode="auto">
          <a:xfrm>
            <a:off x="685800" y="3810000"/>
            <a:ext cx="3048000" cy="5334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184" name="Oval 10"/>
          <p:cNvSpPr>
            <a:spLocks noChangeArrowheads="1"/>
          </p:cNvSpPr>
          <p:nvPr/>
        </p:nvSpPr>
        <p:spPr bwMode="auto">
          <a:xfrm>
            <a:off x="990600" y="4876800"/>
            <a:ext cx="3048000" cy="5334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185" name="Oval 6"/>
          <p:cNvSpPr>
            <a:spLocks noChangeArrowheads="1"/>
          </p:cNvSpPr>
          <p:nvPr/>
        </p:nvSpPr>
        <p:spPr bwMode="auto">
          <a:xfrm>
            <a:off x="990600" y="5480050"/>
            <a:ext cx="3048000" cy="5334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Service Implementing OperationContract</a:t>
            </a:r>
          </a:p>
        </p:txBody>
      </p:sp>
      <p:sp>
        <p:nvSpPr>
          <p:cNvPr id="512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6AFBCE2-5241-4A96-A2B7-960BB86F6688}" type="slidenum">
              <a:rPr lang="en-US" b="0" smtClean="0">
                <a:solidFill>
                  <a:schemeClr val="tx2"/>
                </a:solidFill>
              </a:rPr>
              <a:pPr/>
              <a:t>11</a:t>
            </a:fld>
            <a:endParaRPr lang="en-US" b="0" smtClean="0">
              <a:solidFill>
                <a:schemeClr val="tx2"/>
              </a:solidFill>
            </a:endParaRPr>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3" y="1828800"/>
            <a:ext cx="8993187"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Left Arrow 5"/>
          <p:cNvSpPr>
            <a:spLocks noChangeArrowheads="1"/>
          </p:cNvSpPr>
          <p:nvPr/>
        </p:nvSpPr>
        <p:spPr bwMode="auto">
          <a:xfrm>
            <a:off x="8331200" y="3581400"/>
            <a:ext cx="304800" cy="3048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51206" name="Rounded Rectangle 4"/>
          <p:cNvSpPr>
            <a:spLocks noChangeArrowheads="1"/>
          </p:cNvSpPr>
          <p:nvPr/>
        </p:nvSpPr>
        <p:spPr bwMode="auto">
          <a:xfrm>
            <a:off x="914400" y="2819400"/>
            <a:ext cx="5410200" cy="1066800"/>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07" name="Rounded Rectangle 8"/>
          <p:cNvSpPr>
            <a:spLocks noChangeArrowheads="1"/>
          </p:cNvSpPr>
          <p:nvPr/>
        </p:nvSpPr>
        <p:spPr bwMode="auto">
          <a:xfrm>
            <a:off x="914400" y="3962400"/>
            <a:ext cx="5410200" cy="1066800"/>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51208" name="Straight Connector 2"/>
          <p:cNvCxnSpPr>
            <a:cxnSpLocks noChangeShapeType="1"/>
          </p:cNvCxnSpPr>
          <p:nvPr/>
        </p:nvCxnSpPr>
        <p:spPr bwMode="auto">
          <a:xfrm>
            <a:off x="7559675" y="2992438"/>
            <a:ext cx="838200" cy="63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51209" name="Straight Connector 14"/>
          <p:cNvCxnSpPr>
            <a:cxnSpLocks noChangeShapeType="1"/>
          </p:cNvCxnSpPr>
          <p:nvPr/>
        </p:nvCxnSpPr>
        <p:spPr bwMode="auto">
          <a:xfrm>
            <a:off x="7620000" y="3424238"/>
            <a:ext cx="711200"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2222E-6 3.3796E-6 L 2.22222E-6 -0.05552 " pathEditMode="relative" rAng="0" ptsTypes="AA">
                                      <p:cBhvr>
                                        <p:cTn id="6" dur="2000" fill="hold"/>
                                        <p:tgtEl>
                                          <p:spTgt spid="51205"/>
                                        </p:tgtEl>
                                        <p:attrNameLst>
                                          <p:attrName>ppt_x</p:attrName>
                                          <p:attrName>ppt_y</p:attrName>
                                        </p:attrNameLst>
                                      </p:cBhvr>
                                      <p:rCtr x="0" y="-27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0"/>
            <a:ext cx="19621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6" name="Title 1"/>
          <p:cNvSpPr>
            <a:spLocks noGrp="1"/>
          </p:cNvSpPr>
          <p:nvPr>
            <p:ph type="title"/>
          </p:nvPr>
        </p:nvSpPr>
        <p:spPr/>
        <p:txBody>
          <a:bodyPr/>
          <a:lstStyle/>
          <a:p>
            <a:r>
              <a:rPr lang="en-US" smtClean="0"/>
              <a:t>The Class Performing the Job</a:t>
            </a:r>
          </a:p>
        </p:txBody>
      </p:sp>
      <p:sp>
        <p:nvSpPr>
          <p:cNvPr id="52227" name="Content Placeholder 2"/>
          <p:cNvSpPr>
            <a:spLocks noGrp="1"/>
          </p:cNvSpPr>
          <p:nvPr>
            <p:ph idx="1"/>
          </p:nvPr>
        </p:nvSpPr>
        <p:spPr>
          <a:xfrm>
            <a:off x="228600" y="1219200"/>
            <a:ext cx="8815388" cy="5562600"/>
          </a:xfrm>
        </p:spPr>
        <p:txBody>
          <a:bodyPr/>
          <a:lstStyle/>
          <a:p>
            <a:pPr marL="0" indent="0">
              <a:buFont typeface="Wingdings" pitchFamily="2" charset="2"/>
              <a:buNone/>
            </a:pPr>
            <a:r>
              <a:rPr lang="en-US" sz="1800" dirty="0" smtClean="0">
                <a:latin typeface="Arial" charset="0"/>
                <a:cs typeface="Arial" charset="0"/>
              </a:rPr>
              <a:t>using System; using System.IO; using </a:t>
            </a:r>
            <a:r>
              <a:rPr lang="en-US" sz="1800" dirty="0" err="1" smtClean="0">
                <a:latin typeface="Arial" charset="0"/>
                <a:cs typeface="Arial" charset="0"/>
              </a:rPr>
              <a:t>System.Text</a:t>
            </a:r>
            <a:r>
              <a:rPr lang="en-US" sz="1800" dirty="0" smtClean="0">
                <a:latin typeface="Arial" charset="0"/>
                <a:cs typeface="Arial" charset="0"/>
              </a:rPr>
              <a:t>;</a:t>
            </a:r>
          </a:p>
          <a:p>
            <a:pPr marL="0" indent="0">
              <a:buFont typeface="Wingdings" pitchFamily="2" charset="2"/>
              <a:buNone/>
            </a:pPr>
            <a:r>
              <a:rPr lang="en-US" sz="1800" dirty="0" smtClean="0">
                <a:solidFill>
                  <a:srgbClr val="0000FF"/>
                </a:solidFill>
                <a:latin typeface="Arial" charset="0"/>
                <a:cs typeface="Arial" charset="0"/>
              </a:rPr>
              <a:t>using </a:t>
            </a:r>
            <a:r>
              <a:rPr lang="en-US" sz="1800" dirty="0" err="1" smtClean="0">
                <a:solidFill>
                  <a:srgbClr val="0000FF"/>
                </a:solidFill>
                <a:latin typeface="Arial" charset="0"/>
                <a:cs typeface="Arial" charset="0"/>
              </a:rPr>
              <a:t>System.Security.Cryptography</a:t>
            </a:r>
            <a:r>
              <a:rPr lang="en-US" sz="1800" dirty="0" smtClean="0">
                <a:solidFill>
                  <a:srgbClr val="0000FF"/>
                </a:solidFill>
                <a:latin typeface="Arial" charset="0"/>
                <a:cs typeface="Arial" charset="0"/>
              </a:rPr>
              <a:t>;</a:t>
            </a:r>
          </a:p>
          <a:p>
            <a:pPr marL="0" indent="0">
              <a:buFont typeface="Wingdings" pitchFamily="2" charset="2"/>
              <a:buNone/>
            </a:pPr>
            <a:r>
              <a:rPr lang="en-US" sz="1800" dirty="0" smtClean="0">
                <a:latin typeface="Arial" charset="0"/>
                <a:cs typeface="Arial" charset="0"/>
              </a:rPr>
              <a:t>namespace </a:t>
            </a:r>
            <a:r>
              <a:rPr lang="en-US" sz="1800" b="1" dirty="0" err="1" smtClean="0">
                <a:solidFill>
                  <a:srgbClr val="0070C0"/>
                </a:solidFill>
                <a:latin typeface="Arial" charset="0"/>
                <a:cs typeface="Arial" charset="0"/>
              </a:rPr>
              <a:t>EncryptionWcf</a:t>
            </a:r>
            <a:r>
              <a:rPr lang="en-US" sz="1800" dirty="0" smtClean="0">
                <a:solidFill>
                  <a:srgbClr val="0070C0"/>
                </a:solidFill>
                <a:latin typeface="Arial" charset="0"/>
                <a:cs typeface="Arial" charset="0"/>
              </a:rPr>
              <a:t> </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 </a:t>
            </a:r>
            <a:r>
              <a:rPr lang="en-US" sz="1800" dirty="0" err="1" smtClean="0">
                <a:latin typeface="Arial" charset="0"/>
                <a:cs typeface="Arial" charset="0"/>
              </a:rPr>
              <a:t>Cryption</a:t>
            </a:r>
            <a:r>
              <a:rPr lang="en-US" sz="1800" dirty="0" smtClean="0">
                <a:latin typeface="Arial" charset="0"/>
                <a:cs typeface="Arial" charset="0"/>
              </a:rPr>
              <a:t> class uses </a:t>
            </a:r>
            <a:r>
              <a:rPr lang="en-US" sz="1800" dirty="0" err="1" smtClean="0">
                <a:latin typeface="Arial" charset="0"/>
                <a:cs typeface="Arial" charset="0"/>
              </a:rPr>
              <a:t>.Net</a:t>
            </a:r>
            <a:r>
              <a:rPr lang="en-US" sz="1800" dirty="0" smtClean="0">
                <a:latin typeface="Arial" charset="0"/>
                <a:cs typeface="Arial" charset="0"/>
              </a:rPr>
              <a:t> Cryptography classes to perform en- and decryption</a:t>
            </a:r>
          </a:p>
          <a:p>
            <a:pPr marL="0" indent="0">
              <a:buFont typeface="Wingdings" pitchFamily="2" charset="2"/>
              <a:buNone/>
            </a:pPr>
            <a:r>
              <a:rPr lang="en-US" sz="1800" dirty="0" smtClean="0">
                <a:latin typeface="Arial" charset="0"/>
                <a:cs typeface="Arial" charset="0"/>
              </a:rPr>
              <a:t>    public sealed class </a:t>
            </a:r>
            <a:r>
              <a:rPr lang="en-US" sz="1800" b="1" dirty="0" err="1" smtClean="0">
                <a:solidFill>
                  <a:srgbClr val="0070C0"/>
                </a:solidFill>
                <a:latin typeface="Arial" charset="0"/>
                <a:cs typeface="Arial" charset="0"/>
              </a:rPr>
              <a:t>Cryption</a:t>
            </a:r>
            <a:r>
              <a:rPr lang="en-US" sz="1800" dirty="0" smtClean="0">
                <a:solidFill>
                  <a:srgbClr val="0070C0"/>
                </a:solidFill>
                <a:latin typeface="Arial" charset="0"/>
                <a:cs typeface="Arial" charset="0"/>
              </a:rPr>
              <a:t> </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byte[ ] </a:t>
            </a:r>
            <a:r>
              <a:rPr lang="en-US" sz="1800" dirty="0" smtClean="0">
                <a:solidFill>
                  <a:srgbClr val="FF0000"/>
                </a:solidFill>
                <a:latin typeface="Arial" charset="0"/>
                <a:cs typeface="Arial" charset="0"/>
              </a:rPr>
              <a:t>seed</a:t>
            </a:r>
            <a:r>
              <a:rPr lang="en-US" sz="1800" dirty="0" smtClean="0">
                <a:latin typeface="Arial" charset="0"/>
                <a:cs typeface="Arial" charset="0"/>
              </a:rPr>
              <a:t> = </a:t>
            </a:r>
            <a:r>
              <a:rPr lang="en-US" sz="1800" dirty="0" err="1" smtClean="0">
                <a:latin typeface="Arial" charset="0"/>
                <a:cs typeface="Arial" charset="0"/>
              </a:rPr>
              <a:t>ASCIIEncoding.ASCII.GetBytes</a:t>
            </a:r>
            <a:r>
              <a:rPr lang="en-US" sz="1800" dirty="0" smtClean="0">
                <a:latin typeface="Arial" charset="0"/>
                <a:cs typeface="Arial" charset="0"/>
              </a:rPr>
              <a:t>("cse44598"); // A seed from a binary array for encryption. </a:t>
            </a:r>
            <a:r>
              <a:rPr lang="en-US" sz="1800" dirty="0" smtClean="0">
                <a:solidFill>
                  <a:schemeClr val="accent1">
                    <a:lumMod val="75000"/>
                  </a:schemeClr>
                </a:solidFill>
                <a:latin typeface="Arial" charset="0"/>
                <a:cs typeface="Arial" charset="0"/>
              </a:rPr>
              <a:t>We could encrypt the seed to make it even more secure</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public string </a:t>
            </a:r>
            <a:r>
              <a:rPr lang="en-US" sz="1800" dirty="0" smtClean="0">
                <a:solidFill>
                  <a:srgbClr val="0070C0"/>
                </a:solidFill>
                <a:latin typeface="Arial" charset="0"/>
                <a:cs typeface="Arial" charset="0"/>
              </a:rPr>
              <a:t>Encrypt</a:t>
            </a:r>
            <a:r>
              <a:rPr lang="en-US" sz="1800" dirty="0" smtClean="0">
                <a:latin typeface="Arial" charset="0"/>
                <a:cs typeface="Arial" charset="0"/>
              </a:rPr>
              <a:t>(string </a:t>
            </a:r>
            <a:r>
              <a:rPr lang="en-US" sz="1800" dirty="0" err="1" smtClean="0">
                <a:latin typeface="Arial" charset="0"/>
                <a:cs typeface="Arial" charset="0"/>
              </a:rPr>
              <a:t>plainString</a:t>
            </a:r>
            <a:r>
              <a:rPr lang="en-US" sz="1800" dirty="0" smtClean="0">
                <a:latin typeface="Arial" charset="0"/>
                <a:cs typeface="Arial" charset="0"/>
              </a:rPr>
              <a:t>) { // encryption using DES </a:t>
            </a:r>
          </a:p>
          <a:p>
            <a:pPr marL="0" indent="0">
              <a:buFont typeface="Wingdings" pitchFamily="2" charset="2"/>
              <a:buNone/>
            </a:pPr>
            <a:r>
              <a:rPr lang="en-US" sz="1800" dirty="0" smtClean="0">
                <a:latin typeface="Arial" charset="0"/>
                <a:cs typeface="Arial" charset="0"/>
              </a:rPr>
              <a:t>            if (</a:t>
            </a:r>
            <a:r>
              <a:rPr lang="en-US" sz="1800" dirty="0" err="1" smtClean="0">
                <a:latin typeface="Arial" charset="0"/>
                <a:cs typeface="Arial" charset="0"/>
              </a:rPr>
              <a:t>String.IsNullOrEmpty</a:t>
            </a:r>
            <a:r>
              <a:rPr lang="en-US" sz="1800" dirty="0" smtClean="0">
                <a:latin typeface="Arial" charset="0"/>
                <a:cs typeface="Arial" charset="0"/>
              </a:rPr>
              <a:t>(</a:t>
            </a:r>
            <a:r>
              <a:rPr lang="en-US" sz="1800" dirty="0" err="1" smtClean="0">
                <a:latin typeface="Arial" charset="0"/>
                <a:cs typeface="Arial" charset="0"/>
              </a:rPr>
              <a:t>plainString</a:t>
            </a:r>
            <a:r>
              <a:rPr lang="en-US" sz="1800" dirty="0" smtClean="0">
                <a:latin typeface="Arial" charset="0"/>
                <a:cs typeface="Arial" charset="0"/>
              </a:rPr>
              <a:t>)) {</a:t>
            </a:r>
          </a:p>
          <a:p>
            <a:pPr marL="0" indent="0">
              <a:buFont typeface="Wingdings" pitchFamily="2" charset="2"/>
              <a:buNone/>
            </a:pPr>
            <a:r>
              <a:rPr lang="en-US" sz="1800" dirty="0" smtClean="0">
                <a:latin typeface="Arial" charset="0"/>
                <a:cs typeface="Arial" charset="0"/>
              </a:rPr>
              <a:t>                throw new </a:t>
            </a:r>
            <a:r>
              <a:rPr lang="en-US" sz="1800" dirty="0" err="1" smtClean="0">
                <a:latin typeface="Arial" charset="0"/>
                <a:cs typeface="Arial" charset="0"/>
              </a:rPr>
              <a:t>ArgumentNullException</a:t>
            </a:r>
            <a:r>
              <a:rPr lang="en-US" sz="1800" dirty="0" smtClean="0">
                <a:latin typeface="Arial" charset="0"/>
                <a:cs typeface="Arial" charset="0"/>
              </a:rPr>
              <a:t>("The input cannot be empty or null!");</a:t>
            </a:r>
          </a:p>
          <a:p>
            <a:pPr marL="0" indent="0">
              <a:buFont typeface="Wingdings" pitchFamily="2" charset="2"/>
              <a:buNone/>
            </a:pPr>
            <a:r>
              <a:rPr lang="en-US" sz="1800" dirty="0" smtClean="0">
                <a:latin typeface="Arial" charset="0"/>
                <a:cs typeface="Arial" charset="0"/>
              </a:rPr>
              <a:t>            }</a:t>
            </a:r>
          </a:p>
          <a:p>
            <a:pPr marL="0" indent="0">
              <a:buFont typeface="Wingdings" pitchFamily="2" charset="2"/>
              <a:buNone/>
            </a:pPr>
            <a:r>
              <a:rPr lang="en-US" sz="1800" dirty="0" smtClean="0">
                <a:latin typeface="Arial" charset="0"/>
                <a:cs typeface="Arial" charset="0"/>
              </a:rPr>
              <a:t>            </a:t>
            </a:r>
            <a:r>
              <a:rPr lang="en-US" sz="1800" dirty="0" err="1" smtClean="0">
                <a:solidFill>
                  <a:srgbClr val="0000FF"/>
                </a:solidFill>
                <a:latin typeface="Arial" charset="0"/>
                <a:cs typeface="Arial" charset="0"/>
              </a:rPr>
              <a:t>SymmetricAlgorithm</a:t>
            </a:r>
            <a:r>
              <a:rPr lang="en-US" sz="1800" dirty="0" smtClean="0">
                <a:solidFill>
                  <a:srgbClr val="0000FF"/>
                </a:solidFill>
                <a:latin typeface="Arial" charset="0"/>
                <a:cs typeface="Arial" charset="0"/>
              </a:rPr>
              <a:t> </a:t>
            </a:r>
            <a:r>
              <a:rPr lang="en-US" sz="1800" dirty="0" err="1" smtClean="0">
                <a:latin typeface="Arial" charset="0"/>
                <a:cs typeface="Arial" charset="0"/>
              </a:rPr>
              <a:t>saProvider</a:t>
            </a:r>
            <a:r>
              <a:rPr lang="en-US" sz="1800" dirty="0" smtClean="0">
                <a:latin typeface="Arial" charset="0"/>
                <a:cs typeface="Arial" charset="0"/>
              </a:rPr>
              <a:t> = </a:t>
            </a:r>
            <a:r>
              <a:rPr lang="en-US" sz="1800" dirty="0" err="1" smtClean="0">
                <a:latin typeface="Arial" charset="0"/>
                <a:cs typeface="Arial" charset="0"/>
              </a:rPr>
              <a:t>DES.Create</a:t>
            </a:r>
            <a:r>
              <a:rPr lang="en-US" sz="1800" dirty="0" smtClean="0">
                <a:latin typeface="Arial" charset="0"/>
                <a:cs typeface="Arial" charset="0"/>
              </a:rPr>
              <a:t>(); </a:t>
            </a:r>
          </a:p>
          <a:p>
            <a:pPr marL="0" indent="0">
              <a:buFont typeface="Wingdings" pitchFamily="2" charset="2"/>
              <a:buNone/>
            </a:pPr>
            <a:r>
              <a:rPr lang="en-US" sz="1800" dirty="0" smtClean="0">
                <a:latin typeface="Arial" charset="0"/>
                <a:cs typeface="Arial" charset="0"/>
              </a:rPr>
              <a:t>            </a:t>
            </a:r>
            <a:r>
              <a:rPr lang="en-US" sz="1800" dirty="0" err="1" smtClean="0">
                <a:solidFill>
                  <a:srgbClr val="0000FF"/>
                </a:solidFill>
                <a:latin typeface="Arial" charset="0"/>
                <a:cs typeface="Arial" charset="0"/>
              </a:rPr>
              <a:t>MemoryStream</a:t>
            </a:r>
            <a:r>
              <a:rPr lang="en-US" sz="1800" dirty="0" smtClean="0">
                <a:solidFill>
                  <a:srgbClr val="0000FF"/>
                </a:solidFill>
                <a:latin typeface="Arial" charset="0"/>
                <a:cs typeface="Arial" charset="0"/>
              </a:rPr>
              <a:t> </a:t>
            </a:r>
            <a:r>
              <a:rPr lang="en-US" sz="1800" dirty="0" err="1" smtClean="0">
                <a:latin typeface="Arial" charset="0"/>
                <a:cs typeface="Arial" charset="0"/>
              </a:rPr>
              <a:t>mStream</a:t>
            </a:r>
            <a:r>
              <a:rPr lang="en-US" sz="1800" dirty="0" smtClean="0">
                <a:latin typeface="Arial" charset="0"/>
                <a:cs typeface="Arial" charset="0"/>
              </a:rPr>
              <a:t> = new </a:t>
            </a:r>
            <a:r>
              <a:rPr lang="en-US" sz="1800" dirty="0" err="1" smtClean="0">
                <a:latin typeface="Arial" charset="0"/>
                <a:cs typeface="Arial" charset="0"/>
              </a:rPr>
              <a:t>MemoryStream</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a:t>
            </a:r>
            <a:r>
              <a:rPr lang="en-US" sz="1800" dirty="0" err="1" smtClean="0">
                <a:solidFill>
                  <a:srgbClr val="0000FF"/>
                </a:solidFill>
                <a:latin typeface="Arial" charset="0"/>
                <a:cs typeface="Arial" charset="0"/>
              </a:rPr>
              <a:t>CryptoStream</a:t>
            </a:r>
            <a:r>
              <a:rPr lang="en-US" sz="1800" dirty="0" smtClean="0">
                <a:solidFill>
                  <a:srgbClr val="0000FF"/>
                </a:solidFill>
                <a:latin typeface="Arial" charset="0"/>
                <a:cs typeface="Arial" charset="0"/>
              </a:rPr>
              <a:t> </a:t>
            </a:r>
            <a:r>
              <a:rPr lang="en-US" sz="1800" dirty="0" err="1" smtClean="0">
                <a:solidFill>
                  <a:srgbClr val="0000FF"/>
                </a:solidFill>
                <a:latin typeface="Arial" charset="0"/>
                <a:cs typeface="Arial" charset="0"/>
              </a:rPr>
              <a:t>cStream</a:t>
            </a:r>
            <a:r>
              <a:rPr lang="en-US" sz="1800" dirty="0" smtClean="0">
                <a:solidFill>
                  <a:srgbClr val="0000FF"/>
                </a:solidFill>
                <a:latin typeface="Arial" charset="0"/>
                <a:cs typeface="Arial" charset="0"/>
              </a:rPr>
              <a:t> = new </a:t>
            </a:r>
            <a:r>
              <a:rPr lang="en-US" sz="1800" dirty="0" err="1" smtClean="0">
                <a:solidFill>
                  <a:srgbClr val="0000FF"/>
                </a:solidFill>
                <a:latin typeface="Arial" charset="0"/>
                <a:cs typeface="Arial" charset="0"/>
              </a:rPr>
              <a:t>CryptoStream</a:t>
            </a:r>
            <a:r>
              <a:rPr lang="en-US" sz="1800" dirty="0" smtClean="0">
                <a:solidFill>
                  <a:srgbClr val="0000FF"/>
                </a:solidFill>
                <a:latin typeface="Arial" charset="0"/>
                <a:cs typeface="Arial" charset="0"/>
              </a:rPr>
              <a:t>(</a:t>
            </a:r>
            <a:r>
              <a:rPr lang="en-US" sz="1800" dirty="0" err="1" smtClean="0">
                <a:solidFill>
                  <a:srgbClr val="0000FF"/>
                </a:solidFill>
                <a:latin typeface="Arial" charset="0"/>
                <a:cs typeface="Arial" charset="0"/>
              </a:rPr>
              <a:t>mStream</a:t>
            </a:r>
            <a:r>
              <a:rPr lang="en-US" sz="1800" dirty="0" smtClean="0">
                <a:solidFill>
                  <a:srgbClr val="0000FF"/>
                </a:solidFill>
                <a:latin typeface="Arial" charset="0"/>
                <a:cs typeface="Arial" charset="0"/>
              </a:rPr>
              <a:t>,</a:t>
            </a:r>
          </a:p>
          <a:p>
            <a:pPr marL="0" indent="0">
              <a:buFont typeface="Wingdings" pitchFamily="2" charset="2"/>
              <a:buNone/>
            </a:pPr>
            <a:r>
              <a:rPr lang="en-US" sz="1800" dirty="0" smtClean="0">
                <a:latin typeface="Arial" charset="0"/>
                <a:cs typeface="Arial" charset="0"/>
              </a:rPr>
              <a:t>                </a:t>
            </a:r>
            <a:r>
              <a:rPr lang="en-US" sz="1800" dirty="0" err="1" smtClean="0">
                <a:solidFill>
                  <a:srgbClr val="C00000"/>
                </a:solidFill>
                <a:latin typeface="Arial" charset="0"/>
                <a:cs typeface="Arial" charset="0"/>
              </a:rPr>
              <a:t>saProvider.CreateEncryptor</a:t>
            </a:r>
            <a:r>
              <a:rPr lang="en-US" sz="1800" dirty="0" smtClean="0">
                <a:solidFill>
                  <a:srgbClr val="C00000"/>
                </a:solidFill>
                <a:latin typeface="Arial" charset="0"/>
                <a:cs typeface="Arial" charset="0"/>
              </a:rPr>
              <a:t>(seed, seed), </a:t>
            </a:r>
            <a:r>
              <a:rPr lang="en-US" sz="1800" dirty="0" err="1" smtClean="0">
                <a:solidFill>
                  <a:srgbClr val="0000FF"/>
                </a:solidFill>
                <a:latin typeface="Arial" charset="0"/>
                <a:cs typeface="Arial" charset="0"/>
              </a:rPr>
              <a:t>CryptoStreamMode.Write</a:t>
            </a:r>
            <a:r>
              <a:rPr lang="en-US" sz="1800" dirty="0" smtClean="0">
                <a:solidFill>
                  <a:srgbClr val="0000FF"/>
                </a:solidFill>
                <a:latin typeface="Arial" charset="0"/>
                <a:cs typeface="Arial" charset="0"/>
              </a:rPr>
              <a:t>);</a:t>
            </a:r>
          </a:p>
          <a:p>
            <a:pPr marL="0" indent="0">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StreamWriter</a:t>
            </a:r>
            <a:r>
              <a:rPr lang="en-US" sz="1800" dirty="0" smtClean="0">
                <a:latin typeface="Arial" charset="0"/>
                <a:cs typeface="Arial" charset="0"/>
              </a:rPr>
              <a:t> </a:t>
            </a:r>
            <a:r>
              <a:rPr lang="en-US" sz="1800" dirty="0" err="1" smtClean="0">
                <a:latin typeface="Arial" charset="0"/>
                <a:cs typeface="Arial" charset="0"/>
              </a:rPr>
              <a:t>sWriter</a:t>
            </a:r>
            <a:r>
              <a:rPr lang="en-US" sz="1800" dirty="0" smtClean="0">
                <a:latin typeface="Arial" charset="0"/>
                <a:cs typeface="Arial" charset="0"/>
              </a:rPr>
              <a:t> = new </a:t>
            </a:r>
            <a:r>
              <a:rPr lang="en-US" sz="1800" dirty="0" err="1" smtClean="0">
                <a:latin typeface="Arial" charset="0"/>
                <a:cs typeface="Arial" charset="0"/>
              </a:rPr>
              <a:t>StreamWriter</a:t>
            </a:r>
            <a:r>
              <a:rPr lang="en-US" sz="1800" dirty="0" smtClean="0">
                <a:latin typeface="Arial" charset="0"/>
                <a:cs typeface="Arial" charset="0"/>
              </a:rPr>
              <a:t>(</a:t>
            </a:r>
            <a:r>
              <a:rPr lang="en-US" sz="1800" dirty="0" err="1" smtClean="0">
                <a:latin typeface="Arial" charset="0"/>
                <a:cs typeface="Arial" charset="0"/>
              </a:rPr>
              <a:t>cStream</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Continued next page</a:t>
            </a:r>
          </a:p>
        </p:txBody>
      </p:sp>
      <p:sp>
        <p:nvSpPr>
          <p:cNvPr id="522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0565EB5-AB21-4A2E-914C-8F2A9807FAE8}" type="slidenum">
              <a:rPr lang="en-US" b="0" smtClean="0">
                <a:solidFill>
                  <a:schemeClr val="tx2"/>
                </a:solidFill>
              </a:rPr>
              <a:pPr/>
              <a:t>12</a:t>
            </a:fld>
            <a:endParaRPr lang="en-US" b="0" smtClean="0">
              <a:solidFill>
                <a:schemeClr val="tx2"/>
              </a:solidFill>
            </a:endParaRPr>
          </a:p>
        </p:txBody>
      </p:sp>
      <p:sp>
        <p:nvSpPr>
          <p:cNvPr id="7" name="Left Arrow 5"/>
          <p:cNvSpPr>
            <a:spLocks noChangeArrowheads="1"/>
          </p:cNvSpPr>
          <p:nvPr/>
        </p:nvSpPr>
        <p:spPr bwMode="auto">
          <a:xfrm>
            <a:off x="8663050" y="1430975"/>
            <a:ext cx="304800" cy="3048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2" name="Right Arrow 1"/>
          <p:cNvSpPr/>
          <p:nvPr/>
        </p:nvSpPr>
        <p:spPr bwMode="auto">
          <a:xfrm>
            <a:off x="755431" y="5867400"/>
            <a:ext cx="5334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8" name="Left Arrow 5"/>
          <p:cNvSpPr>
            <a:spLocks noChangeArrowheads="1"/>
          </p:cNvSpPr>
          <p:nvPr/>
        </p:nvSpPr>
        <p:spPr bwMode="auto">
          <a:xfrm>
            <a:off x="8777288" y="3200400"/>
            <a:ext cx="304800" cy="3048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3000"/>
                                  </p:stCondLst>
                                  <p:childTnLst>
                                    <p:animMotion origin="layout" path="M 3.33333E-6 -1.11111E-6 L 3.33333E-6 -0.05555 " pathEditMode="relative" rAng="0" ptsTypes="AA">
                                      <p:cBhvr>
                                        <p:cTn id="6" dur="2000" fill="hold"/>
                                        <p:tgtEl>
                                          <p:spTgt spid="7"/>
                                        </p:tgtEl>
                                        <p:attrNameLst>
                                          <p:attrName>ppt_x</p:attrName>
                                          <p:attrName>ppt_y</p:attrName>
                                        </p:attrNameLst>
                                      </p:cBhvr>
                                      <p:rCtr x="0" y="-2778"/>
                                    </p:animMotion>
                                  </p:childTnLst>
                                </p:cTn>
                              </p:par>
                            </p:childTnLst>
                          </p:cTn>
                        </p:par>
                        <p:par>
                          <p:cTn id="7" fill="hold">
                            <p:stCondLst>
                              <p:cond delay="5000"/>
                            </p:stCondLst>
                            <p:childTnLst>
                              <p:par>
                                <p:cTn id="8" presetID="42" presetClass="entr" presetSubtype="0" fill="hold" grpId="0" nodeType="afterEffect">
                                  <p:stCondLst>
                                    <p:cond delay="47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par>
                          <p:cTn id="13" fill="hold">
                            <p:stCondLst>
                              <p:cond delay="10750"/>
                            </p:stCondLst>
                            <p:childTnLst>
                              <p:par>
                                <p:cTn id="14" presetID="2" presetClass="entr" presetSubtype="8" fill="hold" grpId="0" nodeType="afterEffect">
                                  <p:stCondLst>
                                    <p:cond delay="150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The Class Performing the Job (Contd.)</a:t>
            </a:r>
          </a:p>
        </p:txBody>
      </p:sp>
      <p:sp>
        <p:nvSpPr>
          <p:cNvPr id="53251" name="Content Placeholder 2"/>
          <p:cNvSpPr>
            <a:spLocks noGrp="1"/>
          </p:cNvSpPr>
          <p:nvPr>
            <p:ph idx="1"/>
          </p:nvPr>
        </p:nvSpPr>
        <p:spPr>
          <a:xfrm>
            <a:off x="76200" y="1066800"/>
            <a:ext cx="9043988" cy="5791200"/>
          </a:xfrm>
        </p:spPr>
        <p:txBody>
          <a:bodyPr/>
          <a:lstStyle/>
          <a:p>
            <a:pPr marL="0" indent="0">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sWriter.Write</a:t>
            </a:r>
            <a:r>
              <a:rPr lang="en-US" sz="1800" dirty="0" smtClean="0">
                <a:latin typeface="Arial" charset="0"/>
                <a:cs typeface="Arial" charset="0"/>
              </a:rPr>
              <a:t>(</a:t>
            </a:r>
            <a:r>
              <a:rPr lang="en-US" sz="1800" dirty="0" err="1" smtClean="0">
                <a:latin typeface="Arial" charset="0"/>
                <a:cs typeface="Arial" charset="0"/>
              </a:rPr>
              <a:t>plainString</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sWriter.Flush</a:t>
            </a:r>
            <a:r>
              <a:rPr lang="en-US" sz="1800" dirty="0" smtClean="0">
                <a:latin typeface="Arial" charset="0"/>
                <a:cs typeface="Arial" charset="0"/>
              </a:rPr>
              <a:t>(); // Buffer flush is necessary when switching writing modes</a:t>
            </a:r>
          </a:p>
          <a:p>
            <a:pPr marL="0" indent="0">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cStream.FlushFinalBlock</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return Convert.ToBase64String(</a:t>
            </a:r>
            <a:r>
              <a:rPr lang="en-US" sz="1800" dirty="0" err="1" smtClean="0">
                <a:latin typeface="Arial" charset="0"/>
                <a:cs typeface="Arial" charset="0"/>
              </a:rPr>
              <a:t>mStream.GetBuffer</a:t>
            </a:r>
            <a:r>
              <a:rPr lang="en-US" sz="1800" dirty="0" smtClean="0">
                <a:latin typeface="Arial" charset="0"/>
                <a:cs typeface="Arial" charset="0"/>
              </a:rPr>
              <a:t>(), 0, (</a:t>
            </a:r>
            <a:r>
              <a:rPr lang="en-US" sz="1800" dirty="0" err="1" smtClean="0">
                <a:latin typeface="Arial" charset="0"/>
                <a:cs typeface="Arial" charset="0"/>
              </a:rPr>
              <a:t>int</a:t>
            </a:r>
            <a:r>
              <a:rPr lang="en-US" sz="1800" dirty="0" smtClean="0">
                <a:latin typeface="Arial" charset="0"/>
                <a:cs typeface="Arial" charset="0"/>
              </a:rPr>
              <a:t>)</a:t>
            </a:r>
            <a:r>
              <a:rPr lang="en-US" sz="1800" dirty="0" err="1" smtClean="0">
                <a:latin typeface="Arial" charset="0"/>
                <a:cs typeface="Arial" charset="0"/>
              </a:rPr>
              <a:t>mStream.Length</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a:t>
            </a:r>
          </a:p>
          <a:p>
            <a:pPr marL="0" indent="0">
              <a:buFont typeface="Wingdings" pitchFamily="2" charset="2"/>
              <a:buNone/>
            </a:pPr>
            <a:r>
              <a:rPr lang="en-US" sz="1800" dirty="0" smtClean="0">
                <a:latin typeface="Arial" charset="0"/>
                <a:cs typeface="Arial" charset="0"/>
              </a:rPr>
              <a:t>        public string </a:t>
            </a:r>
            <a:r>
              <a:rPr lang="en-US" sz="1800" dirty="0" smtClean="0">
                <a:solidFill>
                  <a:srgbClr val="0070C0"/>
                </a:solidFill>
                <a:latin typeface="Arial" charset="0"/>
                <a:cs typeface="Arial" charset="0"/>
              </a:rPr>
              <a:t>Decrypt</a:t>
            </a:r>
            <a:r>
              <a:rPr lang="en-US" sz="1800" dirty="0" smtClean="0">
                <a:latin typeface="Arial" charset="0"/>
                <a:cs typeface="Arial" charset="0"/>
              </a:rPr>
              <a:t>(string </a:t>
            </a:r>
            <a:r>
              <a:rPr lang="en-US" sz="1800" dirty="0" err="1" smtClean="0">
                <a:latin typeface="Arial" charset="0"/>
                <a:cs typeface="Arial" charset="0"/>
              </a:rPr>
              <a:t>encryptedString</a:t>
            </a:r>
            <a:r>
              <a:rPr lang="en-US" sz="1800" dirty="0" smtClean="0">
                <a:latin typeface="Arial" charset="0"/>
                <a:cs typeface="Arial" charset="0"/>
              </a:rPr>
              <a:t>) { // decryption using DES </a:t>
            </a:r>
          </a:p>
          <a:p>
            <a:pPr marL="0" indent="0">
              <a:buFont typeface="Wingdings" pitchFamily="2" charset="2"/>
              <a:buNone/>
            </a:pPr>
            <a:r>
              <a:rPr lang="en-US" sz="1800" dirty="0" smtClean="0">
                <a:latin typeface="Arial" charset="0"/>
                <a:cs typeface="Arial" charset="0"/>
              </a:rPr>
              <a:t>            if (</a:t>
            </a:r>
            <a:r>
              <a:rPr lang="en-US" sz="1800" dirty="0" err="1" smtClean="0">
                <a:latin typeface="Arial" charset="0"/>
                <a:cs typeface="Arial" charset="0"/>
              </a:rPr>
              <a:t>String.IsNullOrEmpty</a:t>
            </a:r>
            <a:r>
              <a:rPr lang="en-US" sz="1800" dirty="0" smtClean="0">
                <a:latin typeface="Arial" charset="0"/>
                <a:cs typeface="Arial" charset="0"/>
              </a:rPr>
              <a:t>(</a:t>
            </a:r>
            <a:r>
              <a:rPr lang="en-US" sz="1800" dirty="0" err="1" smtClean="0">
                <a:latin typeface="Arial" charset="0"/>
                <a:cs typeface="Arial" charset="0"/>
              </a:rPr>
              <a:t>encryptedString</a:t>
            </a:r>
            <a:r>
              <a:rPr lang="en-US" sz="1800" dirty="0" smtClean="0">
                <a:latin typeface="Arial" charset="0"/>
                <a:cs typeface="Arial" charset="0"/>
              </a:rPr>
              <a:t>)) {</a:t>
            </a:r>
          </a:p>
          <a:p>
            <a:pPr marL="0" indent="0">
              <a:buFont typeface="Wingdings" pitchFamily="2" charset="2"/>
              <a:buNone/>
            </a:pPr>
            <a:r>
              <a:rPr lang="en-US" sz="1800" dirty="0" smtClean="0">
                <a:latin typeface="Arial" charset="0"/>
                <a:cs typeface="Arial" charset="0"/>
              </a:rPr>
              <a:t>                throw new </a:t>
            </a:r>
            <a:r>
              <a:rPr lang="en-US" sz="1800" dirty="0" err="1" smtClean="0">
                <a:latin typeface="Arial" charset="0"/>
                <a:cs typeface="Arial" charset="0"/>
              </a:rPr>
              <a:t>ArgumentNullException</a:t>
            </a:r>
            <a:r>
              <a:rPr lang="en-US" sz="1800" dirty="0" smtClean="0">
                <a:latin typeface="Arial" charset="0"/>
                <a:cs typeface="Arial" charset="0"/>
              </a:rPr>
              <a:t>("The string cannot be empty or null!");</a:t>
            </a:r>
          </a:p>
          <a:p>
            <a:pPr marL="0" indent="0">
              <a:buFont typeface="Wingdings" pitchFamily="2" charset="2"/>
              <a:buNone/>
            </a:pPr>
            <a:r>
              <a:rPr lang="en-US" sz="1800" dirty="0" smtClean="0">
                <a:latin typeface="Arial" charset="0"/>
                <a:cs typeface="Arial" charset="0"/>
              </a:rPr>
              <a:t>            }</a:t>
            </a:r>
          </a:p>
          <a:p>
            <a:pPr marL="0" indent="0">
              <a:buFont typeface="Wingdings" pitchFamily="2" charset="2"/>
              <a:buNone/>
            </a:pPr>
            <a:r>
              <a:rPr lang="en-US" sz="1800" dirty="0" smtClean="0">
                <a:latin typeface="Arial" charset="0"/>
                <a:cs typeface="Arial" charset="0"/>
              </a:rPr>
              <a:t>            </a:t>
            </a:r>
            <a:r>
              <a:rPr lang="en-US" sz="1800" dirty="0" err="1" smtClean="0">
                <a:solidFill>
                  <a:srgbClr val="0000FF"/>
                </a:solidFill>
                <a:latin typeface="Arial" charset="0"/>
                <a:cs typeface="Arial" charset="0"/>
              </a:rPr>
              <a:t>SymmetricAlgorithm</a:t>
            </a:r>
            <a:r>
              <a:rPr lang="en-US" sz="1800" dirty="0" smtClean="0">
                <a:solidFill>
                  <a:srgbClr val="0000FF"/>
                </a:solidFill>
                <a:latin typeface="Arial" charset="0"/>
                <a:cs typeface="Arial" charset="0"/>
              </a:rPr>
              <a:t> </a:t>
            </a:r>
            <a:r>
              <a:rPr lang="en-US" sz="1800" dirty="0" err="1" smtClean="0">
                <a:latin typeface="Arial" charset="0"/>
                <a:cs typeface="Arial" charset="0"/>
              </a:rPr>
              <a:t>saProvider</a:t>
            </a:r>
            <a:r>
              <a:rPr lang="en-US" sz="1800" dirty="0" smtClean="0">
                <a:latin typeface="Arial" charset="0"/>
                <a:cs typeface="Arial" charset="0"/>
              </a:rPr>
              <a:t> = </a:t>
            </a:r>
            <a:r>
              <a:rPr lang="en-US" sz="1800" dirty="0" err="1" smtClean="0">
                <a:latin typeface="Arial" charset="0"/>
                <a:cs typeface="Arial" charset="0"/>
              </a:rPr>
              <a:t>DES.Create</a:t>
            </a:r>
            <a:r>
              <a:rPr lang="en-US" sz="1800" dirty="0" smtClean="0">
                <a:latin typeface="Arial" charset="0"/>
                <a:cs typeface="Arial" charset="0"/>
              </a:rPr>
              <a:t>(); </a:t>
            </a:r>
          </a:p>
          <a:p>
            <a:pPr marL="0" indent="0">
              <a:buFont typeface="Wingdings" pitchFamily="2" charset="2"/>
              <a:buNone/>
            </a:pPr>
            <a:r>
              <a:rPr lang="en-US" sz="1800" dirty="0" smtClean="0">
                <a:latin typeface="Arial" charset="0"/>
                <a:cs typeface="Arial" charset="0"/>
              </a:rPr>
              <a:t>            </a:t>
            </a:r>
            <a:r>
              <a:rPr lang="en-US" sz="1800" dirty="0" err="1" smtClean="0">
                <a:solidFill>
                  <a:srgbClr val="0000FF"/>
                </a:solidFill>
                <a:latin typeface="Arial" charset="0"/>
                <a:cs typeface="Arial" charset="0"/>
              </a:rPr>
              <a:t>MemoryStream</a:t>
            </a:r>
            <a:r>
              <a:rPr lang="en-US" sz="1800" dirty="0" smtClean="0">
                <a:solidFill>
                  <a:srgbClr val="0000FF"/>
                </a:solidFill>
                <a:latin typeface="Arial" charset="0"/>
                <a:cs typeface="Arial" charset="0"/>
              </a:rPr>
              <a:t> </a:t>
            </a:r>
            <a:r>
              <a:rPr lang="en-US" sz="1800" dirty="0" err="1" smtClean="0">
                <a:latin typeface="Arial" charset="0"/>
                <a:cs typeface="Arial" charset="0"/>
              </a:rPr>
              <a:t>memStream</a:t>
            </a:r>
            <a:r>
              <a:rPr lang="en-US" sz="1800" dirty="0" smtClean="0">
                <a:latin typeface="Arial" charset="0"/>
                <a:cs typeface="Arial" charset="0"/>
              </a:rPr>
              <a:t> = new </a:t>
            </a:r>
            <a:r>
              <a:rPr lang="en-US" sz="1800" dirty="0" err="1" smtClean="0">
                <a:latin typeface="Arial" charset="0"/>
                <a:cs typeface="Arial" charset="0"/>
              </a:rPr>
              <a:t>MemoryStream</a:t>
            </a:r>
            <a:endParaRPr lang="en-US" sz="1800" dirty="0" smtClean="0">
              <a:latin typeface="Arial" charset="0"/>
              <a:cs typeface="Arial" charset="0"/>
            </a:endParaRPr>
          </a:p>
          <a:p>
            <a:pPr marL="0" indent="0">
              <a:buFont typeface="Wingdings" pitchFamily="2" charset="2"/>
              <a:buNone/>
            </a:pPr>
            <a:r>
              <a:rPr lang="en-US" sz="1800" dirty="0" smtClean="0">
                <a:latin typeface="Arial" charset="0"/>
                <a:cs typeface="Arial" charset="0"/>
              </a:rPr>
              <a:t>                    (Convert.FromBase64String(</a:t>
            </a:r>
            <a:r>
              <a:rPr lang="en-US" sz="1800" dirty="0" err="1" smtClean="0">
                <a:latin typeface="Arial" charset="0"/>
                <a:cs typeface="Arial" charset="0"/>
              </a:rPr>
              <a:t>encryptedString</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a:t>
            </a:r>
            <a:r>
              <a:rPr lang="en-US" sz="1800" dirty="0" err="1" smtClean="0">
                <a:solidFill>
                  <a:srgbClr val="0000FF"/>
                </a:solidFill>
                <a:latin typeface="Arial" charset="0"/>
                <a:cs typeface="Arial" charset="0"/>
              </a:rPr>
              <a:t>CryptoStream</a:t>
            </a:r>
            <a:r>
              <a:rPr lang="en-US" sz="1800" dirty="0" smtClean="0">
                <a:solidFill>
                  <a:srgbClr val="0000FF"/>
                </a:solidFill>
                <a:latin typeface="Arial" charset="0"/>
                <a:cs typeface="Arial" charset="0"/>
              </a:rPr>
              <a:t> </a:t>
            </a:r>
            <a:r>
              <a:rPr lang="en-US" sz="1800" dirty="0" err="1" smtClean="0">
                <a:solidFill>
                  <a:srgbClr val="0000FF"/>
                </a:solidFill>
                <a:latin typeface="Arial" charset="0"/>
                <a:cs typeface="Arial" charset="0"/>
              </a:rPr>
              <a:t>cStream</a:t>
            </a:r>
            <a:r>
              <a:rPr lang="en-US" sz="1800" dirty="0" smtClean="0">
                <a:solidFill>
                  <a:srgbClr val="0000FF"/>
                </a:solidFill>
                <a:latin typeface="Arial" charset="0"/>
                <a:cs typeface="Arial" charset="0"/>
              </a:rPr>
              <a:t> = new </a:t>
            </a:r>
            <a:r>
              <a:rPr lang="en-US" sz="1800" dirty="0" err="1" smtClean="0">
                <a:solidFill>
                  <a:srgbClr val="0000FF"/>
                </a:solidFill>
                <a:latin typeface="Arial" charset="0"/>
                <a:cs typeface="Arial" charset="0"/>
              </a:rPr>
              <a:t>CryptoStream</a:t>
            </a:r>
            <a:r>
              <a:rPr lang="en-US" sz="1800" dirty="0" smtClean="0">
                <a:solidFill>
                  <a:srgbClr val="0000FF"/>
                </a:solidFill>
                <a:latin typeface="Arial" charset="0"/>
                <a:cs typeface="Arial" charset="0"/>
              </a:rPr>
              <a:t>(</a:t>
            </a:r>
            <a:r>
              <a:rPr lang="en-US" sz="1800" dirty="0" err="1" smtClean="0">
                <a:solidFill>
                  <a:srgbClr val="0000FF"/>
                </a:solidFill>
                <a:latin typeface="Arial" charset="0"/>
                <a:cs typeface="Arial" charset="0"/>
              </a:rPr>
              <a:t>memStream</a:t>
            </a:r>
            <a:r>
              <a:rPr lang="en-US" sz="1800" dirty="0" smtClean="0">
                <a:solidFill>
                  <a:srgbClr val="0000FF"/>
                </a:solidFill>
                <a:latin typeface="Arial" charset="0"/>
                <a:cs typeface="Arial" charset="0"/>
              </a:rPr>
              <a:t>,</a:t>
            </a:r>
          </a:p>
          <a:p>
            <a:pPr marL="0" indent="0">
              <a:buFont typeface="Wingdings" pitchFamily="2" charset="2"/>
              <a:buNone/>
            </a:pPr>
            <a:r>
              <a:rPr lang="en-US" sz="1800" dirty="0" smtClean="0">
                <a:solidFill>
                  <a:srgbClr val="C00000"/>
                </a:solidFill>
                <a:latin typeface="Arial" charset="0"/>
                <a:cs typeface="Arial" charset="0"/>
              </a:rPr>
              <a:t>                </a:t>
            </a:r>
            <a:r>
              <a:rPr lang="en-US" sz="1800" dirty="0" err="1" smtClean="0">
                <a:solidFill>
                  <a:srgbClr val="C00000"/>
                </a:solidFill>
                <a:latin typeface="Arial" charset="0"/>
                <a:cs typeface="Arial" charset="0"/>
              </a:rPr>
              <a:t>saProvider.CreateDecryptor</a:t>
            </a:r>
            <a:r>
              <a:rPr lang="en-US" sz="1800" dirty="0" smtClean="0">
                <a:solidFill>
                  <a:srgbClr val="C00000"/>
                </a:solidFill>
                <a:latin typeface="Arial" charset="0"/>
                <a:cs typeface="Arial" charset="0"/>
              </a:rPr>
              <a:t>(seed, seed), </a:t>
            </a:r>
            <a:r>
              <a:rPr lang="en-US" sz="1800" dirty="0" err="1" smtClean="0">
                <a:solidFill>
                  <a:srgbClr val="0000FF"/>
                </a:solidFill>
                <a:latin typeface="Arial" charset="0"/>
                <a:cs typeface="Arial" charset="0"/>
              </a:rPr>
              <a:t>CryptoStreamMode.Read</a:t>
            </a:r>
            <a:r>
              <a:rPr lang="en-US" sz="1800" dirty="0" smtClean="0">
                <a:solidFill>
                  <a:srgbClr val="0000FF"/>
                </a:solidFill>
                <a:latin typeface="Arial" charset="0"/>
                <a:cs typeface="Arial" charset="0"/>
              </a:rPr>
              <a:t>);</a:t>
            </a:r>
          </a:p>
          <a:p>
            <a:pPr marL="0" indent="0">
              <a:buFont typeface="Wingdings" pitchFamily="2" charset="2"/>
              <a:buNone/>
            </a:pPr>
            <a:r>
              <a:rPr lang="en-US" sz="1800" dirty="0" smtClean="0">
                <a:latin typeface="Arial" charset="0"/>
                <a:cs typeface="Arial" charset="0"/>
              </a:rPr>
              <a:t>            </a:t>
            </a:r>
            <a:r>
              <a:rPr lang="en-US" sz="1800" dirty="0" err="1" smtClean="0">
                <a:latin typeface="Arial" charset="0"/>
                <a:cs typeface="Arial" charset="0"/>
              </a:rPr>
              <a:t>StreamReader</a:t>
            </a:r>
            <a:r>
              <a:rPr lang="en-US" sz="1800" dirty="0" smtClean="0">
                <a:latin typeface="Arial" charset="0"/>
                <a:cs typeface="Arial" charset="0"/>
              </a:rPr>
              <a:t> reader = new </a:t>
            </a:r>
            <a:r>
              <a:rPr lang="en-US" sz="1800" dirty="0" err="1" smtClean="0">
                <a:latin typeface="Arial" charset="0"/>
                <a:cs typeface="Arial" charset="0"/>
              </a:rPr>
              <a:t>StreamReader</a:t>
            </a:r>
            <a:r>
              <a:rPr lang="en-US" sz="1800" dirty="0" smtClean="0">
                <a:latin typeface="Arial" charset="0"/>
                <a:cs typeface="Arial" charset="0"/>
              </a:rPr>
              <a:t>(</a:t>
            </a:r>
            <a:r>
              <a:rPr lang="en-US" sz="1800" dirty="0" err="1" smtClean="0">
                <a:latin typeface="Arial" charset="0"/>
                <a:cs typeface="Arial" charset="0"/>
              </a:rPr>
              <a:t>cStream</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return </a:t>
            </a:r>
            <a:r>
              <a:rPr lang="en-US" sz="1800" dirty="0" err="1" smtClean="0">
                <a:latin typeface="Arial" charset="0"/>
                <a:cs typeface="Arial" charset="0"/>
              </a:rPr>
              <a:t>reader.ReadLine</a:t>
            </a:r>
            <a:r>
              <a:rPr lang="en-US" sz="1800" dirty="0" smtClean="0">
                <a:latin typeface="Arial" charset="0"/>
                <a:cs typeface="Arial" charset="0"/>
              </a:rPr>
              <a:t>();</a:t>
            </a:r>
          </a:p>
          <a:p>
            <a:pPr marL="0" indent="0">
              <a:buFont typeface="Wingdings" pitchFamily="2" charset="2"/>
              <a:buNone/>
            </a:pPr>
            <a:r>
              <a:rPr lang="en-US" sz="1800" dirty="0" smtClean="0">
                <a:latin typeface="Arial" charset="0"/>
                <a:cs typeface="Arial" charset="0"/>
              </a:rPr>
              <a:t>}   }   }</a:t>
            </a:r>
          </a:p>
        </p:txBody>
      </p:sp>
      <p:sp>
        <p:nvSpPr>
          <p:cNvPr id="532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17962DB-ADB4-4762-9982-B2A83BAAC931}" type="slidenum">
              <a:rPr lang="en-US" b="0" smtClean="0">
                <a:solidFill>
                  <a:schemeClr val="tx2"/>
                </a:solidFill>
              </a:rPr>
              <a:pPr/>
              <a:t>13</a:t>
            </a:fld>
            <a:endParaRPr lang="en-US" b="0" smtClean="0">
              <a:solidFill>
                <a:schemeClr val="tx2"/>
              </a:solidFill>
            </a:endParaRPr>
          </a:p>
        </p:txBody>
      </p:sp>
      <p:sp>
        <p:nvSpPr>
          <p:cNvPr id="5" name="Right Arrow 4"/>
          <p:cNvSpPr/>
          <p:nvPr/>
        </p:nvSpPr>
        <p:spPr bwMode="auto">
          <a:xfrm>
            <a:off x="381000" y="5410200"/>
            <a:ext cx="5334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CA" sz="2800" smtClean="0"/>
              <a:t>Encryption and Decryption Service Deployed</a:t>
            </a:r>
            <a:endParaRPr lang="en-US" sz="2800" smtClean="0"/>
          </a:p>
        </p:txBody>
      </p:sp>
      <p:sp>
        <p:nvSpPr>
          <p:cNvPr id="542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D879E37-0E8C-4468-B7D5-C8DA95A3186F}" type="slidenum">
              <a:rPr lang="en-US" b="0" smtClean="0">
                <a:solidFill>
                  <a:schemeClr val="tx2"/>
                </a:solidFill>
              </a:rPr>
              <a:pPr/>
              <a:t>14</a:t>
            </a:fld>
            <a:endParaRPr lang="en-US" b="0" smtClean="0">
              <a:solidFill>
                <a:schemeClr val="tx2"/>
              </a:solidFill>
            </a:endParaRPr>
          </a:p>
        </p:txBody>
      </p:sp>
      <p:sp>
        <p:nvSpPr>
          <p:cNvPr id="54276" name="Rectangle 10"/>
          <p:cNvSpPr>
            <a:spLocks noChangeArrowheads="1"/>
          </p:cNvSpPr>
          <p:nvPr/>
        </p:nvSpPr>
        <p:spPr bwMode="auto">
          <a:xfrm>
            <a:off x="1219200" y="762000"/>
            <a:ext cx="7658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a:t>http://venus.eas.asu.edu/WSRepository/Services/EncryptionWcf/Service.svc</a:t>
            </a:r>
          </a:p>
        </p:txBody>
      </p:sp>
      <p:pic>
        <p:nvPicPr>
          <p:cNvPr id="542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00138"/>
            <a:ext cx="8610600" cy="575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ular Callout 1"/>
          <p:cNvSpPr/>
          <p:nvPr/>
        </p:nvSpPr>
        <p:spPr bwMode="auto">
          <a:xfrm>
            <a:off x="6400800" y="4114800"/>
            <a:ext cx="2133600" cy="1295400"/>
          </a:xfrm>
          <a:prstGeom prst="wedgeRoundRectCallout">
            <a:avLst>
              <a:gd name="adj1" fmla="val -54373"/>
              <a:gd name="adj2" fmla="val -9157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Can we use this service to replace SSL to save the certification cost?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05B0586-9540-4945-92FD-759E5BD19382}" type="slidenum">
              <a:rPr lang="en-US" b="0" smtClean="0">
                <a:solidFill>
                  <a:schemeClr val="tx2"/>
                </a:solidFill>
              </a:rPr>
              <a:pPr/>
              <a:t>15</a:t>
            </a:fld>
            <a:endParaRPr lang="en-US" b="0" smtClean="0">
              <a:solidFill>
                <a:schemeClr val="tx2"/>
              </a:solidFill>
            </a:endParaRPr>
          </a:p>
        </p:txBody>
      </p:sp>
      <p:sp>
        <p:nvSpPr>
          <p:cNvPr id="39939" name="Rectangle 2"/>
          <p:cNvSpPr>
            <a:spLocks noGrp="1" noChangeArrowheads="1"/>
          </p:cNvSpPr>
          <p:nvPr>
            <p:ph type="title"/>
          </p:nvPr>
        </p:nvSpPr>
        <p:spPr/>
        <p:txBody>
          <a:bodyPr/>
          <a:lstStyle/>
          <a:p>
            <a:pPr eaLnBrk="1" hangingPunct="1"/>
            <a:r>
              <a:rPr lang="en-US" altLang="zh-CN" smtClean="0">
                <a:ea typeface="宋体" pitchFamily="2" charset="-122"/>
              </a:rPr>
              <a:t>WCF Clients</a:t>
            </a:r>
          </a:p>
        </p:txBody>
      </p:sp>
      <p:sp>
        <p:nvSpPr>
          <p:cNvPr id="39940" name="Rectangle 3"/>
          <p:cNvSpPr>
            <a:spLocks noGrp="1" noChangeArrowheads="1"/>
          </p:cNvSpPr>
          <p:nvPr>
            <p:ph type="body" idx="1"/>
          </p:nvPr>
        </p:nvSpPr>
        <p:spPr>
          <a:xfrm>
            <a:off x="533400" y="1143000"/>
            <a:ext cx="8269288" cy="5257800"/>
          </a:xfrm>
        </p:spPr>
        <p:txBody>
          <a:bodyPr/>
          <a:lstStyle/>
          <a:p>
            <a:pPr eaLnBrk="1" hangingPunct="1"/>
            <a:r>
              <a:rPr lang="en-US" altLang="zh-CN" smtClean="0">
                <a:ea typeface="宋体" pitchFamily="2" charset="-122"/>
              </a:rPr>
              <a:t>WCF is used for creating services only;</a:t>
            </a:r>
          </a:p>
          <a:p>
            <a:pPr eaLnBrk="1" hangingPunct="1"/>
            <a:r>
              <a:rPr lang="en-US" altLang="zh-CN" smtClean="0">
                <a:ea typeface="宋体" pitchFamily="2" charset="-122"/>
              </a:rPr>
              <a:t>WCF services can be invoked by any service clients: Console application, ASP .Net application, Workflow application, Silverlight application, etc.</a:t>
            </a:r>
          </a:p>
          <a:p>
            <a:pPr eaLnBrk="1" hangingPunct="1"/>
            <a:r>
              <a:rPr lang="en-US" altLang="zh-CN" smtClean="0">
                <a:ea typeface="宋体" pitchFamily="2" charset="-122"/>
              </a:rPr>
              <a:t>Clients connect to the WCF services through proxy:</a:t>
            </a:r>
          </a:p>
          <a:p>
            <a:pPr lvl="1" eaLnBrk="1" hangingPunct="1"/>
            <a:r>
              <a:rPr lang="en-US" altLang="zh-CN" sz="2400" smtClean="0">
                <a:ea typeface="宋体" pitchFamily="2" charset="-122"/>
              </a:rPr>
              <a:t>Proxy connects to the endpoints</a:t>
            </a:r>
          </a:p>
          <a:p>
            <a:pPr lvl="1" eaLnBrk="1" hangingPunct="1"/>
            <a:r>
              <a:rPr lang="en-US" altLang="zh-CN" sz="2400" smtClean="0">
                <a:ea typeface="宋体" pitchFamily="2" charset="-122"/>
              </a:rPr>
              <a:t>Proxy is generated from service contracts</a:t>
            </a:r>
          </a:p>
          <a:p>
            <a:pPr lvl="1" eaLnBrk="1" hangingPunct="1"/>
            <a:r>
              <a:rPr lang="en-US" altLang="zh-CN" sz="2400" smtClean="0">
                <a:ea typeface="宋体" pitchFamily="2" charset="-122"/>
              </a:rPr>
              <a:t>Client needs to specify what endpoint to invoke for its operations</a:t>
            </a:r>
          </a:p>
          <a:p>
            <a:pPr lvl="1" eaLnBrk="1" hangingPunct="1"/>
            <a:r>
              <a:rPr lang="en-US" sz="2400" smtClean="0"/>
              <a:t>Use “</a:t>
            </a:r>
            <a:r>
              <a:rPr lang="en-US" sz="2400" smtClean="0">
                <a:solidFill>
                  <a:srgbClr val="0000FF"/>
                </a:solidFill>
              </a:rPr>
              <a:t>Add Service Reference</a:t>
            </a:r>
            <a:r>
              <a:rPr lang="en-US" sz="2400" smtClean="0"/>
              <a:t>” to add references to WCF services, instead of using “Add Web Reference”</a:t>
            </a:r>
            <a:endParaRPr lang="en-US" altLang="zh-CN" sz="2400" smtClean="0">
              <a:ea typeface="宋体" pitchFamily="2" charset="-122"/>
            </a:endParaRPr>
          </a:p>
        </p:txBody>
      </p:sp>
    </p:spTree>
    <p:extLst>
      <p:ext uri="{BB962C8B-B14F-4D97-AF65-F5344CB8AC3E}">
        <p14:creationId xmlns:p14="http://schemas.microsoft.com/office/powerpoint/2010/main" val="3955248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 y="914400"/>
            <a:ext cx="623887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2" name="Title 1"/>
          <p:cNvSpPr>
            <a:spLocks noGrp="1"/>
          </p:cNvSpPr>
          <p:nvPr>
            <p:ph type="title"/>
          </p:nvPr>
        </p:nvSpPr>
        <p:spPr/>
        <p:txBody>
          <a:bodyPr/>
          <a:lstStyle/>
          <a:p>
            <a:r>
              <a:rPr lang="en-CA" sz="2800" smtClean="0"/>
              <a:t>Test the Encryption and Decryption Service</a:t>
            </a:r>
            <a:endParaRPr lang="en-US" sz="2800" smtClean="0"/>
          </a:p>
        </p:txBody>
      </p:sp>
      <p:sp>
        <p:nvSpPr>
          <p:cNvPr id="409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21D5EA4-C37E-4EA0-83E0-CD5F4D0E4647}" type="slidenum">
              <a:rPr lang="en-US" b="0" smtClean="0">
                <a:solidFill>
                  <a:schemeClr val="tx2"/>
                </a:solidFill>
              </a:rPr>
              <a:pPr/>
              <a:t>16</a:t>
            </a:fld>
            <a:endParaRPr lang="en-US" b="0" smtClean="0">
              <a:solidFill>
                <a:schemeClr val="tx2"/>
              </a:solidFill>
            </a:endParaRPr>
          </a:p>
        </p:txBody>
      </p:sp>
      <p:sp>
        <p:nvSpPr>
          <p:cNvPr id="2" name="Rectangle 1"/>
          <p:cNvSpPr/>
          <p:nvPr/>
        </p:nvSpPr>
        <p:spPr>
          <a:xfrm>
            <a:off x="223417" y="5791200"/>
            <a:ext cx="3401893" cy="369332"/>
          </a:xfrm>
          <a:prstGeom prst="rect">
            <a:avLst/>
          </a:prstGeom>
        </p:spPr>
        <p:txBody>
          <a:bodyPr wrap="none">
            <a:spAutoFit/>
          </a:bodyPr>
          <a:lstStyle/>
          <a:p>
            <a:r>
              <a:rPr lang="en-US" b="0" dirty="0">
                <a:latin typeface="Shruti" pitchFamily="34" charset="0"/>
                <a:cs typeface="Shruti" pitchFamily="34" charset="0"/>
              </a:rPr>
              <a:t>5SkmzPGZs1g6wYSQzOFFfQ</a:t>
            </a:r>
            <a:r>
              <a:rPr lang="en-US" b="0" dirty="0" smtClean="0">
                <a:latin typeface="Shruti" pitchFamily="34" charset="0"/>
                <a:cs typeface="Shruti" pitchFamily="34" charset="0"/>
              </a:rPr>
              <a:t>==</a:t>
            </a:r>
            <a:endParaRPr lang="en-US" dirty="0">
              <a:latin typeface="Shruti" pitchFamily="34" charset="0"/>
              <a:cs typeface="Shruti" pitchFamily="34" charset="0"/>
            </a:endParaRPr>
          </a:p>
        </p:txBody>
      </p:sp>
      <p:sp>
        <p:nvSpPr>
          <p:cNvPr id="3" name="Rectangle 2"/>
          <p:cNvSpPr/>
          <p:nvPr/>
        </p:nvSpPr>
        <p:spPr>
          <a:xfrm>
            <a:off x="4648200" y="5867400"/>
            <a:ext cx="1122423" cy="369332"/>
          </a:xfrm>
          <a:prstGeom prst="rect">
            <a:avLst/>
          </a:prstGeom>
        </p:spPr>
        <p:txBody>
          <a:bodyPr wrap="none">
            <a:spAutoFit/>
          </a:bodyPr>
          <a:lstStyle/>
          <a:p>
            <a:r>
              <a:rPr lang="en-US" b="0" dirty="0" smtClean="0">
                <a:latin typeface="Shruti" pitchFamily="34" charset="0"/>
                <a:cs typeface="Shruti" pitchFamily="34" charset="0"/>
              </a:rPr>
              <a:t>Password</a:t>
            </a:r>
            <a:endParaRPr lang="en-US" b="0" dirty="0">
              <a:latin typeface="Shruti" pitchFamily="34" charset="0"/>
              <a:cs typeface="Shruti" pitchFamily="34" charset="0"/>
            </a:endParaRPr>
          </a:p>
        </p:txBody>
      </p:sp>
      <p:sp>
        <p:nvSpPr>
          <p:cNvPr id="4" name="Right Arrow 3"/>
          <p:cNvSpPr/>
          <p:nvPr/>
        </p:nvSpPr>
        <p:spPr bwMode="auto">
          <a:xfrm>
            <a:off x="76200" y="5334000"/>
            <a:ext cx="3048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124200"/>
            <a:ext cx="33337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ight Arrow 16"/>
          <p:cNvSpPr/>
          <p:nvPr/>
        </p:nvSpPr>
        <p:spPr bwMode="auto">
          <a:xfrm>
            <a:off x="4419600" y="5257800"/>
            <a:ext cx="3048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7" name="Straight Arrow Connector 6"/>
          <p:cNvCxnSpPr>
            <a:stCxn id="2" idx="3"/>
          </p:cNvCxnSpPr>
          <p:nvPr/>
        </p:nvCxnSpPr>
        <p:spPr bwMode="auto">
          <a:xfrm flipV="1">
            <a:off x="3625310" y="5334000"/>
            <a:ext cx="2145313" cy="641866"/>
          </a:xfrm>
          <a:prstGeom prst="straightConnector1">
            <a:avLst/>
          </a:prstGeom>
          <a:solidFill>
            <a:schemeClr val="accent1"/>
          </a:solidFill>
          <a:ln w="9525" cap="flat" cmpd="sng" algn="ctr">
            <a:solidFill>
              <a:schemeClr val="tx1"/>
            </a:solidFill>
            <a:prstDash val="lgDash"/>
            <a:round/>
            <a:headEnd type="none" w="med" len="med"/>
            <a:tailEnd type="arrow"/>
          </a:ln>
          <a:effectLst/>
        </p:spPr>
      </p:cxnSp>
    </p:spTree>
    <p:extLst>
      <p:ext uri="{BB962C8B-B14F-4D97-AF65-F5344CB8AC3E}">
        <p14:creationId xmlns:p14="http://schemas.microsoft.com/office/powerpoint/2010/main" val="137173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75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wipe(left)">
                                      <p:cBhvr>
                                        <p:cTn id="17" dur="500"/>
                                        <p:tgtEl>
                                          <p:spTgt spid="102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0-#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Endpoints: A-B-C Created in the Client</a:t>
            </a:r>
          </a:p>
        </p:txBody>
      </p:sp>
      <p:sp>
        <p:nvSpPr>
          <p:cNvPr id="41987" name="Content Placeholder 2"/>
          <p:cNvSpPr>
            <a:spLocks noGrp="1"/>
          </p:cNvSpPr>
          <p:nvPr>
            <p:ph idx="1"/>
          </p:nvPr>
        </p:nvSpPr>
        <p:spPr>
          <a:xfrm>
            <a:off x="1143000" y="685800"/>
            <a:ext cx="7924800" cy="5715000"/>
          </a:xfrm>
        </p:spPr>
        <p:txBody>
          <a:bodyPr/>
          <a:lstStyle/>
          <a:p>
            <a:pPr marL="0" indent="0">
              <a:buFont typeface="Wingdings" pitchFamily="2" charset="2"/>
              <a:buNone/>
            </a:pPr>
            <a:r>
              <a:rPr lang="en-US" sz="1600" dirty="0" smtClean="0">
                <a:latin typeface="Arial" charset="0"/>
                <a:cs typeface="Arial" charset="0"/>
              </a:rPr>
              <a:t>&lt;configuration&gt;</a:t>
            </a:r>
          </a:p>
          <a:p>
            <a:pPr marL="0" indent="0">
              <a:buFont typeface="Wingdings" pitchFamily="2" charset="2"/>
              <a:buNone/>
            </a:pPr>
            <a:r>
              <a:rPr lang="en-US" sz="1600" dirty="0" smtClean="0">
                <a:latin typeface="Arial" charset="0"/>
                <a:cs typeface="Arial" charset="0"/>
              </a:rPr>
              <a:t>&lt;</a:t>
            </a:r>
            <a:r>
              <a:rPr lang="en-US" sz="1600" dirty="0" err="1" smtClean="0">
                <a:latin typeface="Arial" charset="0"/>
                <a:cs typeface="Arial" charset="0"/>
              </a:rPr>
              <a:t>system.serviceModel</a:t>
            </a:r>
            <a:r>
              <a:rPr lang="en-US" sz="1600" dirty="0" smtClean="0">
                <a:latin typeface="Arial" charset="0"/>
                <a:cs typeface="Arial" charset="0"/>
              </a:rPr>
              <a:t>&gt;</a:t>
            </a:r>
          </a:p>
          <a:p>
            <a:pPr marL="0" indent="0">
              <a:buFont typeface="Wingdings" pitchFamily="2" charset="2"/>
              <a:buNone/>
            </a:pPr>
            <a:r>
              <a:rPr lang="en-US" sz="1600" dirty="0" smtClean="0">
                <a:latin typeface="Arial" charset="0"/>
                <a:cs typeface="Arial" charset="0"/>
              </a:rPr>
              <a:t>&lt;bindings&gt;</a:t>
            </a:r>
          </a:p>
          <a:p>
            <a:pPr marL="0" indent="0">
              <a:buFont typeface="Wingdings" pitchFamily="2" charset="2"/>
              <a:buNone/>
            </a:pPr>
            <a:r>
              <a:rPr lang="en-US" sz="1600" dirty="0" smtClean="0">
                <a:latin typeface="Arial" charset="0"/>
                <a:cs typeface="Arial" charset="0"/>
              </a:rPr>
              <a:t>   &lt;</a:t>
            </a:r>
            <a:r>
              <a:rPr lang="en-US" sz="1600" dirty="0" err="1" smtClean="0">
                <a:latin typeface="Arial" charset="0"/>
                <a:cs typeface="Arial" charset="0"/>
              </a:rPr>
              <a:t>basicHttpBinding</a:t>
            </a:r>
            <a:r>
              <a:rPr lang="en-US" sz="1600" dirty="0" smtClean="0">
                <a:latin typeface="Arial" charset="0"/>
                <a:cs typeface="Arial" charset="0"/>
              </a:rPr>
              <a:t>&gt;</a:t>
            </a:r>
          </a:p>
          <a:p>
            <a:pPr marL="0" indent="0">
              <a:buFont typeface="Wingdings" pitchFamily="2" charset="2"/>
              <a:buNone/>
            </a:pPr>
            <a:r>
              <a:rPr lang="en-US" sz="1600" dirty="0" smtClean="0">
                <a:latin typeface="Arial" charset="0"/>
                <a:cs typeface="Arial" charset="0"/>
              </a:rPr>
              <a:t>    &lt;binding name="</a:t>
            </a:r>
            <a:r>
              <a:rPr lang="en-US" sz="1600" dirty="0" err="1" smtClean="0">
                <a:latin typeface="Arial" charset="0"/>
                <a:cs typeface="Arial" charset="0"/>
              </a:rPr>
              <a:t>BasicHttpBinding_IService</a:t>
            </a:r>
            <a:r>
              <a:rPr lang="en-US" sz="1600" dirty="0" smtClean="0">
                <a:latin typeface="Arial" charset="0"/>
                <a:cs typeface="Arial" charset="0"/>
              </a:rPr>
              <a:t>“ &gt;</a:t>
            </a:r>
          </a:p>
          <a:p>
            <a:pPr marL="0" indent="0">
              <a:buFont typeface="Wingdings" pitchFamily="2" charset="2"/>
              <a:buNone/>
            </a:pPr>
            <a:r>
              <a:rPr lang="en-US" sz="1600" dirty="0" smtClean="0">
                <a:latin typeface="Arial" charset="0"/>
                <a:cs typeface="Arial" charset="0"/>
              </a:rPr>
              <a:t>      &lt;security mode="None"&gt;</a:t>
            </a:r>
          </a:p>
          <a:p>
            <a:pPr marL="0" indent="0">
              <a:buFont typeface="Wingdings" pitchFamily="2" charset="2"/>
              <a:buNone/>
            </a:pPr>
            <a:r>
              <a:rPr lang="en-US" sz="1600" dirty="0" smtClean="0">
                <a:latin typeface="Arial" charset="0"/>
                <a:cs typeface="Arial" charset="0"/>
              </a:rPr>
              <a:t>      &lt;transport </a:t>
            </a:r>
            <a:r>
              <a:rPr lang="en-US" sz="1600" dirty="0" err="1" smtClean="0">
                <a:latin typeface="Arial" charset="0"/>
                <a:cs typeface="Arial" charset="0"/>
              </a:rPr>
              <a:t>clientCredentialType</a:t>
            </a:r>
            <a:r>
              <a:rPr lang="en-US" sz="1600" dirty="0" smtClean="0">
                <a:latin typeface="Arial" charset="0"/>
                <a:cs typeface="Arial" charset="0"/>
              </a:rPr>
              <a:t>="None" </a:t>
            </a:r>
            <a:r>
              <a:rPr lang="en-US" sz="1600" dirty="0" err="1" smtClean="0">
                <a:latin typeface="Arial" charset="0"/>
                <a:cs typeface="Arial" charset="0"/>
              </a:rPr>
              <a:t>proxyCredentialType</a:t>
            </a:r>
            <a:r>
              <a:rPr lang="en-US" sz="1600" dirty="0" smtClean="0">
                <a:latin typeface="Arial" charset="0"/>
                <a:cs typeface="Arial" charset="0"/>
              </a:rPr>
              <a:t>="None“ realm="" /&gt;</a:t>
            </a:r>
          </a:p>
          <a:p>
            <a:pPr marL="0" indent="0">
              <a:buFont typeface="Wingdings" pitchFamily="2" charset="2"/>
              <a:buNone/>
            </a:pPr>
            <a:r>
              <a:rPr lang="en-US" sz="1600" dirty="0" smtClean="0">
                <a:latin typeface="Arial" charset="0"/>
                <a:cs typeface="Arial" charset="0"/>
              </a:rPr>
              <a:t>      &lt;message </a:t>
            </a:r>
            <a:r>
              <a:rPr lang="en-US" sz="1600" dirty="0" err="1" smtClean="0">
                <a:latin typeface="Arial" charset="0"/>
                <a:cs typeface="Arial" charset="0"/>
              </a:rPr>
              <a:t>clientCredentialType</a:t>
            </a:r>
            <a:r>
              <a:rPr lang="en-US" sz="1600" dirty="0" smtClean="0">
                <a:latin typeface="Arial" charset="0"/>
                <a:cs typeface="Arial" charset="0"/>
              </a:rPr>
              <a:t>="</a:t>
            </a:r>
            <a:r>
              <a:rPr lang="en-US" sz="1600" dirty="0" err="1" smtClean="0">
                <a:latin typeface="Arial" charset="0"/>
                <a:cs typeface="Arial" charset="0"/>
              </a:rPr>
              <a:t>UserName</a:t>
            </a:r>
            <a:r>
              <a:rPr lang="en-US" sz="1600" dirty="0" smtClean="0">
                <a:latin typeface="Arial" charset="0"/>
                <a:cs typeface="Arial" charset="0"/>
              </a:rPr>
              <a:t>" </a:t>
            </a:r>
            <a:r>
              <a:rPr lang="en-US" sz="1600" dirty="0" err="1" smtClean="0">
                <a:latin typeface="Arial" charset="0"/>
                <a:cs typeface="Arial" charset="0"/>
              </a:rPr>
              <a:t>algorithmSuite</a:t>
            </a:r>
            <a:r>
              <a:rPr lang="en-US" sz="1600" dirty="0" smtClean="0">
                <a:latin typeface="Arial" charset="0"/>
                <a:cs typeface="Arial" charset="0"/>
              </a:rPr>
              <a:t>="Default" /&gt;</a:t>
            </a:r>
          </a:p>
          <a:p>
            <a:pPr marL="0" indent="0">
              <a:buFont typeface="Wingdings" pitchFamily="2" charset="2"/>
              <a:buNone/>
            </a:pPr>
            <a:r>
              <a:rPr lang="en-US" sz="1600" dirty="0" smtClean="0">
                <a:latin typeface="Arial" charset="0"/>
                <a:cs typeface="Arial" charset="0"/>
              </a:rPr>
              <a:t>     &lt;/security&gt;</a:t>
            </a:r>
          </a:p>
          <a:p>
            <a:pPr marL="0" indent="0">
              <a:buFont typeface="Wingdings" pitchFamily="2" charset="2"/>
              <a:buNone/>
            </a:pPr>
            <a:r>
              <a:rPr lang="en-US" sz="1600" dirty="0" smtClean="0">
                <a:latin typeface="Arial" charset="0"/>
                <a:cs typeface="Arial" charset="0"/>
              </a:rPr>
              <a:t>    &lt;/binding&gt;</a:t>
            </a:r>
          </a:p>
          <a:p>
            <a:pPr marL="0" indent="0">
              <a:buFont typeface="Wingdings" pitchFamily="2" charset="2"/>
              <a:buNone/>
            </a:pPr>
            <a:r>
              <a:rPr lang="en-US" sz="1600" dirty="0" smtClean="0">
                <a:latin typeface="Arial" charset="0"/>
                <a:cs typeface="Arial" charset="0"/>
              </a:rPr>
              <a:t>   &lt;/</a:t>
            </a:r>
            <a:r>
              <a:rPr lang="en-US" sz="1600" dirty="0" err="1" smtClean="0">
                <a:latin typeface="Arial" charset="0"/>
                <a:cs typeface="Arial" charset="0"/>
              </a:rPr>
              <a:t>basicHttpBinding</a:t>
            </a:r>
            <a:r>
              <a:rPr lang="en-US" sz="1600" dirty="0" smtClean="0">
                <a:latin typeface="Arial" charset="0"/>
                <a:cs typeface="Arial" charset="0"/>
              </a:rPr>
              <a:t>&gt;</a:t>
            </a:r>
          </a:p>
          <a:p>
            <a:pPr marL="0" indent="0">
              <a:buFont typeface="Wingdings" pitchFamily="2" charset="2"/>
              <a:buNone/>
            </a:pPr>
            <a:r>
              <a:rPr lang="en-US" sz="1600" dirty="0" smtClean="0">
                <a:latin typeface="Arial" charset="0"/>
                <a:cs typeface="Arial" charset="0"/>
              </a:rPr>
              <a:t>&lt;/bindings&gt;</a:t>
            </a:r>
          </a:p>
          <a:p>
            <a:pPr marL="0" indent="0">
              <a:buFont typeface="Wingdings" pitchFamily="2" charset="2"/>
              <a:buNone/>
            </a:pPr>
            <a:r>
              <a:rPr lang="en-US" sz="1600" dirty="0" smtClean="0">
                <a:latin typeface="Arial" charset="0"/>
                <a:cs typeface="Arial" charset="0"/>
              </a:rPr>
              <a:t>&lt;client&gt;</a:t>
            </a:r>
          </a:p>
          <a:p>
            <a:pPr marL="0" indent="0">
              <a:buFont typeface="Wingdings" pitchFamily="2" charset="2"/>
              <a:buNone/>
            </a:pPr>
            <a:r>
              <a:rPr lang="en-US" sz="1600" dirty="0" smtClean="0">
                <a:latin typeface="Arial" charset="0"/>
                <a:cs typeface="Arial" charset="0"/>
              </a:rPr>
              <a:t>     </a:t>
            </a:r>
            <a:r>
              <a:rPr lang="en-US" sz="1600" dirty="0" smtClean="0">
                <a:solidFill>
                  <a:srgbClr val="0000FF"/>
                </a:solidFill>
                <a:latin typeface="Arial" charset="0"/>
                <a:cs typeface="Arial" charset="0"/>
              </a:rPr>
              <a:t>&lt;endpoint </a:t>
            </a:r>
          </a:p>
          <a:p>
            <a:pPr marL="0" indent="0">
              <a:buFont typeface="Wingdings" pitchFamily="2" charset="2"/>
              <a:buNone/>
            </a:pPr>
            <a:r>
              <a:rPr lang="en-US" sz="1600" dirty="0" smtClean="0">
                <a:solidFill>
                  <a:srgbClr val="0000FF"/>
                </a:solidFill>
                <a:latin typeface="Arial" charset="0"/>
                <a:cs typeface="Arial" charset="0"/>
              </a:rPr>
              <a:t>         address</a:t>
            </a:r>
            <a:r>
              <a:rPr lang="en-US" sz="1600" dirty="0" smtClean="0">
                <a:latin typeface="Arial" charset="0"/>
                <a:cs typeface="Arial" charset="0"/>
              </a:rPr>
              <a:t>="</a:t>
            </a:r>
            <a:r>
              <a:rPr lang="en-US" sz="1400" dirty="0" smtClean="0">
                <a:latin typeface="Arial" charset="0"/>
                <a:cs typeface="Arial" charset="0"/>
              </a:rPr>
              <a:t>http://venus.eas.asu.edu/</a:t>
            </a:r>
            <a:r>
              <a:rPr lang="en-US" sz="1400" dirty="0" err="1" smtClean="0">
                <a:latin typeface="Arial" charset="0"/>
                <a:cs typeface="Arial" charset="0"/>
              </a:rPr>
              <a:t>WSRepository</a:t>
            </a:r>
            <a:r>
              <a:rPr lang="en-US" sz="1400" dirty="0" smtClean="0">
                <a:latin typeface="Arial" charset="0"/>
                <a:cs typeface="Arial" charset="0"/>
              </a:rPr>
              <a:t>/Services/</a:t>
            </a:r>
            <a:r>
              <a:rPr lang="en-US" sz="1400" dirty="0" err="1" smtClean="0">
                <a:latin typeface="Arial" charset="0"/>
                <a:cs typeface="Arial" charset="0"/>
              </a:rPr>
              <a:t>EncryptionWcf</a:t>
            </a:r>
            <a:r>
              <a:rPr lang="en-US" sz="1400" dirty="0" smtClean="0">
                <a:latin typeface="Arial" charset="0"/>
                <a:cs typeface="Arial" charset="0"/>
              </a:rPr>
              <a:t>/</a:t>
            </a:r>
            <a:r>
              <a:rPr lang="en-US" sz="1400" dirty="0" err="1" smtClean="0">
                <a:latin typeface="Arial" charset="0"/>
                <a:cs typeface="Arial" charset="0"/>
              </a:rPr>
              <a:t>Service.svc</a:t>
            </a:r>
            <a:r>
              <a:rPr lang="en-US" sz="1600" dirty="0" smtClean="0">
                <a:latin typeface="Arial" charset="0"/>
                <a:cs typeface="Arial" charset="0"/>
              </a:rPr>
              <a:t>"</a:t>
            </a:r>
          </a:p>
          <a:p>
            <a:pPr marL="0" indent="0">
              <a:buFont typeface="Wingdings" pitchFamily="2" charset="2"/>
              <a:buNone/>
            </a:pPr>
            <a:r>
              <a:rPr lang="en-US" sz="1600" dirty="0" smtClean="0">
                <a:latin typeface="Arial" charset="0"/>
                <a:cs typeface="Arial" charset="0"/>
              </a:rPr>
              <a:t>         </a:t>
            </a:r>
            <a:r>
              <a:rPr lang="en-US" sz="1600" dirty="0" smtClean="0">
                <a:solidFill>
                  <a:srgbClr val="0000FF"/>
                </a:solidFill>
                <a:latin typeface="Arial" charset="0"/>
                <a:cs typeface="Arial" charset="0"/>
              </a:rPr>
              <a:t>binding</a:t>
            </a:r>
            <a:r>
              <a:rPr lang="en-US" sz="1600" dirty="0" smtClean="0">
                <a:latin typeface="Arial" charset="0"/>
                <a:cs typeface="Arial" charset="0"/>
              </a:rPr>
              <a:t>="</a:t>
            </a:r>
            <a:r>
              <a:rPr lang="en-US" sz="1600" dirty="0" err="1" smtClean="0">
                <a:solidFill>
                  <a:srgbClr val="0000FF"/>
                </a:solidFill>
                <a:latin typeface="Arial" charset="0"/>
                <a:cs typeface="Arial" charset="0"/>
              </a:rPr>
              <a:t>basicHttpBinding</a:t>
            </a:r>
            <a:r>
              <a:rPr lang="en-US" sz="1600" dirty="0" smtClean="0">
                <a:latin typeface="Arial" charset="0"/>
                <a:cs typeface="Arial" charset="0"/>
              </a:rPr>
              <a:t>" </a:t>
            </a:r>
            <a:r>
              <a:rPr lang="en-US" sz="1600" dirty="0" err="1" smtClean="0">
                <a:latin typeface="Arial" charset="0"/>
                <a:cs typeface="Arial" charset="0"/>
              </a:rPr>
              <a:t>bindingConfiguration</a:t>
            </a:r>
            <a:r>
              <a:rPr lang="en-US" sz="1600" dirty="0" smtClean="0">
                <a:latin typeface="Arial" charset="0"/>
                <a:cs typeface="Arial" charset="0"/>
              </a:rPr>
              <a:t>="</a:t>
            </a:r>
            <a:r>
              <a:rPr lang="en-US" sz="1600" dirty="0" err="1" smtClean="0">
                <a:latin typeface="Arial" charset="0"/>
                <a:cs typeface="Arial" charset="0"/>
              </a:rPr>
              <a:t>BasicHttpBinding_IService</a:t>
            </a:r>
            <a:r>
              <a:rPr lang="en-US" sz="1600" dirty="0" smtClean="0">
                <a:latin typeface="Arial" charset="0"/>
                <a:cs typeface="Arial" charset="0"/>
              </a:rPr>
              <a:t>"</a:t>
            </a:r>
          </a:p>
          <a:p>
            <a:pPr marL="0" indent="0">
              <a:buFont typeface="Wingdings" pitchFamily="2" charset="2"/>
              <a:buNone/>
            </a:pPr>
            <a:r>
              <a:rPr lang="en-US" sz="1600" dirty="0" smtClean="0">
                <a:latin typeface="Arial" charset="0"/>
                <a:cs typeface="Arial" charset="0"/>
              </a:rPr>
              <a:t>         </a:t>
            </a:r>
            <a:r>
              <a:rPr lang="en-US" sz="1600" dirty="0" smtClean="0">
                <a:solidFill>
                  <a:srgbClr val="0000FF"/>
                </a:solidFill>
                <a:latin typeface="Arial" charset="0"/>
                <a:cs typeface="Arial" charset="0"/>
              </a:rPr>
              <a:t>contract</a:t>
            </a:r>
            <a:r>
              <a:rPr lang="en-US" sz="1600" dirty="0" smtClean="0">
                <a:latin typeface="Arial" charset="0"/>
                <a:cs typeface="Arial" charset="0"/>
              </a:rPr>
              <a:t>="</a:t>
            </a:r>
            <a:r>
              <a:rPr lang="en-US" sz="1600" dirty="0" err="1" smtClean="0">
                <a:latin typeface="Arial" charset="0"/>
                <a:cs typeface="Arial" charset="0"/>
              </a:rPr>
              <a:t>EncryptService.IService</a:t>
            </a:r>
            <a:r>
              <a:rPr lang="en-US" sz="1600" dirty="0" smtClean="0">
                <a:latin typeface="Arial" charset="0"/>
                <a:cs typeface="Arial" charset="0"/>
              </a:rPr>
              <a:t>" name="</a:t>
            </a:r>
            <a:r>
              <a:rPr lang="en-US" sz="1600" dirty="0" err="1" smtClean="0">
                <a:latin typeface="Arial" charset="0"/>
                <a:cs typeface="Arial" charset="0"/>
              </a:rPr>
              <a:t>BasicHttpBinding_IService</a:t>
            </a:r>
            <a:r>
              <a:rPr lang="en-US" sz="1600" dirty="0" smtClean="0">
                <a:latin typeface="Arial" charset="0"/>
                <a:cs typeface="Arial" charset="0"/>
              </a:rPr>
              <a:t>" </a:t>
            </a:r>
          </a:p>
          <a:p>
            <a:pPr marL="0" indent="0">
              <a:buFont typeface="Wingdings" pitchFamily="2" charset="2"/>
              <a:buNone/>
            </a:pPr>
            <a:r>
              <a:rPr lang="en-US" sz="1600" dirty="0" smtClean="0">
                <a:solidFill>
                  <a:srgbClr val="0000FF"/>
                </a:solidFill>
                <a:latin typeface="Arial" charset="0"/>
                <a:cs typeface="Arial" charset="0"/>
              </a:rPr>
              <a:t>     &lt;/endpoint&gt;</a:t>
            </a:r>
          </a:p>
          <a:p>
            <a:pPr marL="0" indent="0">
              <a:buFont typeface="Wingdings" pitchFamily="2" charset="2"/>
              <a:buNone/>
            </a:pPr>
            <a:r>
              <a:rPr lang="en-US" sz="1600" dirty="0" smtClean="0">
                <a:latin typeface="Arial" charset="0"/>
                <a:cs typeface="Arial" charset="0"/>
              </a:rPr>
              <a:t>&lt;/client&gt;</a:t>
            </a:r>
          </a:p>
          <a:p>
            <a:pPr marL="0" indent="0">
              <a:buFont typeface="Wingdings" pitchFamily="2" charset="2"/>
              <a:buNone/>
            </a:pPr>
            <a:r>
              <a:rPr lang="en-US" sz="1600" dirty="0" smtClean="0">
                <a:latin typeface="Arial" charset="0"/>
                <a:cs typeface="Arial" charset="0"/>
              </a:rPr>
              <a:t>&lt;/</a:t>
            </a:r>
            <a:r>
              <a:rPr lang="en-US" sz="1600" dirty="0" err="1" smtClean="0">
                <a:latin typeface="Arial" charset="0"/>
                <a:cs typeface="Arial" charset="0"/>
              </a:rPr>
              <a:t>system.serviceModel</a:t>
            </a:r>
            <a:r>
              <a:rPr lang="en-US" sz="1600" dirty="0" smtClean="0">
                <a:latin typeface="Arial" charset="0"/>
                <a:cs typeface="Arial" charset="0"/>
              </a:rPr>
              <a:t>&gt;</a:t>
            </a:r>
          </a:p>
          <a:p>
            <a:pPr marL="0" indent="0">
              <a:buFont typeface="Wingdings" pitchFamily="2" charset="2"/>
              <a:buNone/>
            </a:pPr>
            <a:r>
              <a:rPr lang="en-US" sz="1600" dirty="0" smtClean="0">
                <a:latin typeface="Arial" charset="0"/>
                <a:cs typeface="Arial" charset="0"/>
              </a:rPr>
              <a:t>&lt;/configuration&gt;</a:t>
            </a:r>
          </a:p>
        </p:txBody>
      </p:sp>
      <p:sp>
        <p:nvSpPr>
          <p:cNvPr id="419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B84F10E-FE24-4DF6-A870-F25CDB5D037C}" type="slidenum">
              <a:rPr lang="en-US" b="0" smtClean="0">
                <a:solidFill>
                  <a:schemeClr val="tx2"/>
                </a:solidFill>
              </a:rPr>
              <a:pPr/>
              <a:t>17</a:t>
            </a:fld>
            <a:endParaRPr lang="en-US" b="0" smtClean="0">
              <a:solidFill>
                <a:schemeClr val="tx2"/>
              </a:solidFill>
            </a:endParaRPr>
          </a:p>
        </p:txBody>
      </p:sp>
      <p:sp>
        <p:nvSpPr>
          <p:cNvPr id="2" name="Rounded Rectangular Callout 1"/>
          <p:cNvSpPr/>
          <p:nvPr/>
        </p:nvSpPr>
        <p:spPr bwMode="auto">
          <a:xfrm>
            <a:off x="76200" y="4648200"/>
            <a:ext cx="1371600" cy="1066800"/>
          </a:xfrm>
          <a:prstGeom prst="wedgeRoundRectCallout">
            <a:avLst>
              <a:gd name="adj1" fmla="val 68822"/>
              <a:gd name="adj2" fmla="val 9298"/>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What other bindings available?</a:t>
            </a:r>
          </a:p>
        </p:txBody>
      </p:sp>
      <p:sp>
        <p:nvSpPr>
          <p:cNvPr id="3" name="Rounded Rectangular Callout 2"/>
          <p:cNvSpPr/>
          <p:nvPr/>
        </p:nvSpPr>
        <p:spPr bwMode="auto">
          <a:xfrm>
            <a:off x="3048000" y="4191000"/>
            <a:ext cx="2057400" cy="457200"/>
          </a:xfrm>
          <a:prstGeom prst="wedgeRoundRectCallout">
            <a:avLst>
              <a:gd name="adj1" fmla="val -76005"/>
              <a:gd name="adj2" fmla="val 5330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Endpoint: A-B-C</a:t>
            </a:r>
          </a:p>
        </p:txBody>
      </p:sp>
    </p:spTree>
    <p:extLst>
      <p:ext uri="{BB962C8B-B14F-4D97-AF65-F5344CB8AC3E}">
        <p14:creationId xmlns:p14="http://schemas.microsoft.com/office/powerpoint/2010/main" val="112465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Adding a Different Binding Protocol</a:t>
            </a:r>
          </a:p>
        </p:txBody>
      </p:sp>
      <p:sp>
        <p:nvSpPr>
          <p:cNvPr id="430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EC3839B-A69A-4A3F-B4A8-8F580BADBEAB}" type="slidenum">
              <a:rPr lang="en-US" b="0" smtClean="0">
                <a:solidFill>
                  <a:schemeClr val="tx2"/>
                </a:solidFill>
              </a:rPr>
              <a:pPr/>
              <a:t>18</a:t>
            </a:fld>
            <a:endParaRPr lang="en-US" b="0" smtClean="0">
              <a:solidFill>
                <a:schemeClr val="tx2"/>
              </a:solidFill>
            </a:endParaRPr>
          </a:p>
        </p:txBody>
      </p:sp>
      <p:pic>
        <p:nvPicPr>
          <p:cNvPr id="11674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882775"/>
            <a:ext cx="600075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a:cxnSpLocks noChangeShapeType="1"/>
          </p:cNvCxnSpPr>
          <p:nvPr/>
        </p:nvCxnSpPr>
        <p:spPr bwMode="auto">
          <a:xfrm>
            <a:off x="4265271" y="3048000"/>
            <a:ext cx="1405359" cy="0"/>
          </a:xfrm>
          <a:prstGeom prst="straightConnector1">
            <a:avLst/>
          </a:prstGeom>
          <a:noFill/>
          <a:ln w="2857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43015" name="TextBox 6"/>
          <p:cNvSpPr txBox="1">
            <a:spLocks noChangeArrowheads="1"/>
          </p:cNvSpPr>
          <p:nvPr/>
        </p:nvSpPr>
        <p:spPr bwMode="auto">
          <a:xfrm>
            <a:off x="1066800" y="914400"/>
            <a:ext cx="7299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2400" b="0"/>
              <a:t>In VS Menu: Tools </a:t>
            </a:r>
            <a:r>
              <a:rPr lang="en-US" sz="2400" b="0">
                <a:sym typeface="Wingdings" pitchFamily="2" charset="2"/>
              </a:rPr>
              <a:t> WCF Service Configuration Editor</a:t>
            </a:r>
          </a:p>
          <a:p>
            <a:r>
              <a:rPr lang="en-US" sz="2400" b="0">
                <a:sym typeface="Wingdings" pitchFamily="2" charset="2"/>
              </a:rPr>
              <a:t>Browse to the application and select the Web.Config file</a:t>
            </a:r>
            <a:endParaRPr lang="en-US" sz="2400" b="0"/>
          </a:p>
        </p:txBody>
      </p:sp>
      <p:pic>
        <p:nvPicPr>
          <p:cNvPr id="1167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59" y="1847086"/>
            <a:ext cx="3287713" cy="487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ular Callout 7"/>
          <p:cNvSpPr/>
          <p:nvPr/>
        </p:nvSpPr>
        <p:spPr bwMode="auto">
          <a:xfrm>
            <a:off x="3225643" y="4724400"/>
            <a:ext cx="1619059" cy="1066800"/>
          </a:xfrm>
          <a:prstGeom prst="wedgeRoundRectCallout">
            <a:avLst>
              <a:gd name="adj1" fmla="val 124650"/>
              <a:gd name="adj2" fmla="val 23091"/>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Implement WS-Security standard</a:t>
            </a:r>
          </a:p>
        </p:txBody>
      </p:sp>
    </p:spTree>
    <p:extLst>
      <p:ext uri="{BB962C8B-B14F-4D97-AF65-F5344CB8AC3E}">
        <p14:creationId xmlns:p14="http://schemas.microsoft.com/office/powerpoint/2010/main" val="326454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6742"/>
                                        </p:tgtEl>
                                        <p:attrNameLst>
                                          <p:attrName>style.visibility</p:attrName>
                                        </p:attrNameLst>
                                      </p:cBhvr>
                                      <p:to>
                                        <p:strVal val="visible"/>
                                      </p:to>
                                    </p:set>
                                    <p:animEffect transition="in" filter="wipe(left)">
                                      <p:cBhvr>
                                        <p:cTn id="7" dur="500"/>
                                        <p:tgtEl>
                                          <p:spTgt spid="1167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16738"/>
                                        </p:tgtEl>
                                        <p:attrNameLst>
                                          <p:attrName>style.visibility</p:attrName>
                                        </p:attrNameLst>
                                      </p:cBhvr>
                                      <p:to>
                                        <p:strVal val="visible"/>
                                      </p:to>
                                    </p:set>
                                    <p:animEffect transition="in" filter="wipe(left)">
                                      <p:cBhvr>
                                        <p:cTn id="16" dur="500"/>
                                        <p:tgtEl>
                                          <p:spTgt spid="116738"/>
                                        </p:tgtEl>
                                      </p:cBhvr>
                                    </p:animEffect>
                                  </p:childTnLst>
                                </p:cTn>
                              </p:par>
                            </p:childTnLst>
                          </p:cTn>
                        </p:par>
                        <p:par>
                          <p:cTn id="17" fill="hold">
                            <p:stCondLst>
                              <p:cond delay="1000"/>
                            </p:stCondLst>
                            <p:childTnLst>
                              <p:par>
                                <p:cTn id="18" presetID="22" presetClass="entr" presetSubtype="2" fill="hold" grpId="0" nodeType="afterEffect">
                                  <p:stCondLst>
                                    <p:cond delay="1750"/>
                                  </p:stCondLst>
                                  <p:childTnLst>
                                    <p:set>
                                      <p:cBhvr>
                                        <p:cTn id="19" dur="1" fill="hold">
                                          <p:stCondLst>
                                            <p:cond delay="0"/>
                                          </p:stCondLst>
                                        </p:cTn>
                                        <p:tgtEl>
                                          <p:spTgt spid="8"/>
                                        </p:tgtEl>
                                        <p:attrNameLst>
                                          <p:attrName>style.visibility</p:attrName>
                                        </p:attrNameLst>
                                      </p:cBhvr>
                                      <p:to>
                                        <p:strVal val="visible"/>
                                      </p:to>
                                    </p:set>
                                    <p:animEffect transition="in" filter="wipe(right)">
                                      <p:cBhvr>
                                        <p:cTn id="20" dur="1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742950"/>
            <a:ext cx="8305800" cy="611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itle 1"/>
          <p:cNvSpPr>
            <a:spLocks noGrp="1"/>
          </p:cNvSpPr>
          <p:nvPr>
            <p:ph type="title"/>
          </p:nvPr>
        </p:nvSpPr>
        <p:spPr>
          <a:xfrm>
            <a:off x="1143000" y="0"/>
            <a:ext cx="7924800" cy="623888"/>
          </a:xfrm>
        </p:spPr>
        <p:txBody>
          <a:bodyPr/>
          <a:lstStyle/>
          <a:p>
            <a:r>
              <a:rPr lang="en-US" sz="2800" dirty="0" smtClean="0"/>
              <a:t>Editing the wsHttpBinding in Configuration File</a:t>
            </a:r>
          </a:p>
        </p:txBody>
      </p:sp>
      <p:sp>
        <p:nvSpPr>
          <p:cNvPr id="440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263AD92-8A1C-468F-8D1E-A5644429DDEC}" type="slidenum">
              <a:rPr lang="en-US" b="0" smtClean="0">
                <a:solidFill>
                  <a:schemeClr val="tx2"/>
                </a:solidFill>
              </a:rPr>
              <a:pPr/>
              <a:t>19</a:t>
            </a:fld>
            <a:endParaRPr lang="en-US" b="0" smtClean="0">
              <a:solidFill>
                <a:schemeClr val="tx2"/>
              </a:solidFill>
            </a:endParaRPr>
          </a:p>
        </p:txBody>
      </p:sp>
    </p:spTree>
    <p:extLst>
      <p:ext uri="{BB962C8B-B14F-4D97-AF65-F5344CB8AC3E}">
        <p14:creationId xmlns:p14="http://schemas.microsoft.com/office/powerpoint/2010/main" val="3254474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5D7FBDA-E144-4D6F-97EB-4A18B08F626B}" type="slidenum">
              <a:rPr lang="en-US" b="0" smtClean="0">
                <a:solidFill>
                  <a:schemeClr val="tx2"/>
                </a:solidFill>
              </a:rPr>
              <a:pPr/>
              <a:t>2</a:t>
            </a:fld>
            <a:endParaRPr lang="en-US" b="0" smtClean="0">
              <a:solidFill>
                <a:schemeClr val="tx2"/>
              </a:solidFill>
            </a:endParaRPr>
          </a:p>
        </p:txBody>
      </p:sp>
      <p:sp>
        <p:nvSpPr>
          <p:cNvPr id="4099" name="Rectangle 2"/>
          <p:cNvSpPr>
            <a:spLocks noGrp="1" noChangeArrowheads="1"/>
          </p:cNvSpPr>
          <p:nvPr>
            <p:ph type="title"/>
          </p:nvPr>
        </p:nvSpPr>
        <p:spPr/>
        <p:txBody>
          <a:bodyPr/>
          <a:lstStyle/>
          <a:p>
            <a:pPr eaLnBrk="1" hangingPunct="1"/>
            <a:r>
              <a:rPr lang="en-US" sz="3600" smtClean="0"/>
              <a:t>Roadmap of Chapter 6</a:t>
            </a:r>
          </a:p>
        </p:txBody>
      </p:sp>
      <p:sp>
        <p:nvSpPr>
          <p:cNvPr id="4100" name="Rectangle 3"/>
          <p:cNvSpPr>
            <a:spLocks noGrp="1" noChangeArrowheads="1"/>
          </p:cNvSpPr>
          <p:nvPr>
            <p:ph type="body" idx="1"/>
          </p:nvPr>
        </p:nvSpPr>
        <p:spPr>
          <a:xfrm>
            <a:off x="1066800" y="1066800"/>
            <a:ext cx="7848600" cy="5486400"/>
          </a:xfrm>
        </p:spPr>
        <p:txBody>
          <a:bodyPr/>
          <a:lstStyle/>
          <a:p>
            <a:pPr eaLnBrk="1" hangingPunct="1">
              <a:lnSpc>
                <a:spcPct val="110000"/>
              </a:lnSpc>
            </a:pPr>
            <a:r>
              <a:rPr lang="en-US" sz="2400" dirty="0" smtClean="0">
                <a:solidFill>
                  <a:schemeClr val="bg1">
                    <a:lumMod val="50000"/>
                  </a:schemeClr>
                </a:solidFill>
              </a:rPr>
              <a:t>General </a:t>
            </a:r>
            <a:r>
              <a:rPr lang="en-US" sz="2400" dirty="0">
                <a:solidFill>
                  <a:schemeClr val="bg1">
                    <a:lumMod val="50000"/>
                  </a:schemeClr>
                </a:solidFill>
              </a:rPr>
              <a:t>Security </a:t>
            </a:r>
            <a:r>
              <a:rPr lang="en-US" sz="2400" dirty="0" smtClean="0">
                <a:solidFill>
                  <a:schemeClr val="bg1">
                    <a:lumMod val="50000"/>
                  </a:schemeClr>
                </a:solidFill>
              </a:rPr>
              <a:t>&amp; Reliability </a:t>
            </a:r>
            <a:r>
              <a:rPr lang="en-US" sz="2400" dirty="0">
                <a:solidFill>
                  <a:schemeClr val="bg1">
                    <a:lumMod val="50000"/>
                  </a:schemeClr>
                </a:solidFill>
              </a:rPr>
              <a:t>Concepts (Text Section </a:t>
            </a:r>
            <a:r>
              <a:rPr lang="en-US" sz="2400" dirty="0" smtClean="0">
                <a:solidFill>
                  <a:schemeClr val="bg1">
                    <a:lumMod val="50000"/>
                  </a:schemeClr>
                </a:solidFill>
              </a:rPr>
              <a:t>6.1)</a:t>
            </a:r>
            <a:endParaRPr lang="en-US" sz="2400" dirty="0">
              <a:solidFill>
                <a:schemeClr val="bg1">
                  <a:lumMod val="50000"/>
                </a:schemeClr>
              </a:solidFill>
            </a:endParaRPr>
          </a:p>
          <a:p>
            <a:pPr eaLnBrk="1" hangingPunct="1">
              <a:lnSpc>
                <a:spcPct val="110000"/>
              </a:lnSpc>
            </a:pPr>
            <a:r>
              <a:rPr lang="en-US" sz="2400" dirty="0">
                <a:solidFill>
                  <a:schemeClr val="bg1">
                    <a:lumMod val="50000"/>
                  </a:schemeClr>
                </a:solidFill>
              </a:rPr>
              <a:t>IIS </a:t>
            </a:r>
            <a:r>
              <a:rPr lang="en-US" sz="2400" dirty="0" smtClean="0">
                <a:solidFill>
                  <a:schemeClr val="bg1">
                    <a:lumMod val="50000"/>
                  </a:schemeClr>
                </a:solidFill>
              </a:rPr>
              <a:t>Roles and Windows-Based </a:t>
            </a:r>
            <a:r>
              <a:rPr lang="en-US" sz="2400" dirty="0">
                <a:solidFill>
                  <a:schemeClr val="bg1">
                    <a:lumMod val="50000"/>
                  </a:schemeClr>
                </a:solidFill>
              </a:rPr>
              <a:t>Security </a:t>
            </a:r>
            <a:r>
              <a:rPr lang="en-US" sz="2400" dirty="0" smtClean="0">
                <a:solidFill>
                  <a:schemeClr val="bg1">
                    <a:lumMod val="50000"/>
                  </a:schemeClr>
                </a:solidFill>
              </a:rPr>
              <a:t>Mechanism</a:t>
            </a:r>
          </a:p>
          <a:p>
            <a:pPr lvl="1" eaLnBrk="1" hangingPunct="1">
              <a:lnSpc>
                <a:spcPct val="110000"/>
              </a:lnSpc>
            </a:pPr>
            <a:r>
              <a:rPr lang="en-US" sz="2400" dirty="0">
                <a:solidFill>
                  <a:schemeClr val="bg1">
                    <a:lumMod val="50000"/>
                  </a:schemeClr>
                </a:solidFill>
                <a:ea typeface="+mn-ea"/>
                <a:cs typeface="+mn-cs"/>
              </a:rPr>
              <a:t>Case Study: Windows-Based Security Deployment</a:t>
            </a:r>
          </a:p>
          <a:p>
            <a:pPr eaLnBrk="1" hangingPunct="1">
              <a:lnSpc>
                <a:spcPct val="110000"/>
              </a:lnSpc>
            </a:pPr>
            <a:r>
              <a:rPr lang="en-US" sz="2400" dirty="0">
                <a:solidFill>
                  <a:schemeClr val="bg1">
                    <a:lumMod val="50000"/>
                  </a:schemeClr>
                </a:solidFill>
              </a:rPr>
              <a:t>Forms-Based Security</a:t>
            </a:r>
            <a:br>
              <a:rPr lang="en-US" sz="2400" dirty="0">
                <a:solidFill>
                  <a:schemeClr val="bg1">
                    <a:lumMod val="50000"/>
                  </a:schemeClr>
                </a:solidFill>
              </a:rPr>
            </a:br>
            <a:r>
              <a:rPr lang="en-US" sz="2400" dirty="0">
                <a:solidFill>
                  <a:schemeClr val="bg1">
                    <a:lumMod val="50000"/>
                  </a:schemeClr>
                </a:solidFill>
              </a:rPr>
              <a:t>Creating an independent security system for Web access control and resource </a:t>
            </a:r>
            <a:r>
              <a:rPr lang="en-US" sz="2400" dirty="0" smtClean="0">
                <a:solidFill>
                  <a:schemeClr val="bg1">
                    <a:lumMod val="50000"/>
                  </a:schemeClr>
                </a:solidFill>
              </a:rPr>
              <a:t>authorization</a:t>
            </a:r>
          </a:p>
          <a:p>
            <a:pPr lvl="1" eaLnBrk="1" hangingPunct="1">
              <a:lnSpc>
                <a:spcPct val="110000"/>
              </a:lnSpc>
            </a:pPr>
            <a:r>
              <a:rPr lang="en-US" sz="2400" dirty="0" err="1">
                <a:solidFill>
                  <a:schemeClr val="bg1">
                    <a:lumMod val="50000"/>
                  </a:schemeClr>
                </a:solidFill>
                <a:ea typeface="+mn-ea"/>
                <a:cs typeface="+mn-cs"/>
              </a:rPr>
              <a:t>Web.config</a:t>
            </a:r>
            <a:r>
              <a:rPr lang="en-US" sz="2400" dirty="0">
                <a:solidFill>
                  <a:schemeClr val="bg1">
                    <a:lumMod val="50000"/>
                  </a:schemeClr>
                </a:solidFill>
                <a:ea typeface="+mn-ea"/>
                <a:cs typeface="+mn-cs"/>
              </a:rPr>
              <a:t> Support to Forms-Based Security</a:t>
            </a:r>
          </a:p>
          <a:p>
            <a:pPr lvl="1" eaLnBrk="1" hangingPunct="1">
              <a:lnSpc>
                <a:spcPct val="110000"/>
              </a:lnSpc>
            </a:pPr>
            <a:r>
              <a:rPr lang="en-US" sz="2400" dirty="0">
                <a:solidFill>
                  <a:schemeClr val="bg1">
                    <a:lumMod val="50000"/>
                  </a:schemeClr>
                </a:solidFill>
                <a:ea typeface="+mn-ea"/>
                <a:cs typeface="+mn-cs"/>
              </a:rPr>
              <a:t>Access Control with Self-Registration</a:t>
            </a:r>
          </a:p>
          <a:p>
            <a:pPr eaLnBrk="1" hangingPunct="1"/>
            <a:r>
              <a:rPr lang="en-US" altLang="zh-CN" sz="2400" i="1" dirty="0" smtClean="0">
                <a:solidFill>
                  <a:schemeClr val="bg1">
                    <a:lumMod val="75000"/>
                  </a:schemeClr>
                </a:solidFill>
              </a:rPr>
              <a:t>Error Control and Secure </a:t>
            </a:r>
            <a:r>
              <a:rPr lang="en-US" altLang="zh-CN" sz="2400" i="1" dirty="0">
                <a:solidFill>
                  <a:schemeClr val="bg1">
                    <a:lumMod val="75000"/>
                  </a:schemeClr>
                </a:solidFill>
              </a:rPr>
              <a:t>Socket Layer </a:t>
            </a:r>
            <a:r>
              <a:rPr lang="en-US" altLang="zh-CN" sz="2400" i="1" dirty="0" smtClean="0">
                <a:solidFill>
                  <a:schemeClr val="bg1">
                    <a:lumMod val="75000"/>
                  </a:schemeClr>
                </a:solidFill>
              </a:rPr>
              <a:t>(SSL)</a:t>
            </a:r>
            <a:endParaRPr lang="en-US" altLang="zh-CN" sz="2400" i="1" dirty="0">
              <a:solidFill>
                <a:schemeClr val="bg1">
                  <a:lumMod val="75000"/>
                </a:schemeClr>
              </a:solidFill>
            </a:endParaRPr>
          </a:p>
          <a:p>
            <a:pPr eaLnBrk="1" hangingPunct="1"/>
            <a:r>
              <a:rPr lang="en-US" altLang="zh-CN" sz="2400" dirty="0">
                <a:ea typeface="SimSun" pitchFamily="2" charset="-122"/>
              </a:rPr>
              <a:t>Data Encryption and </a:t>
            </a:r>
            <a:r>
              <a:rPr lang="en-US" altLang="zh-CN" sz="2400" dirty="0" smtClean="0">
                <a:ea typeface="SimSun" pitchFamily="2" charset="-122"/>
              </a:rPr>
              <a:t>Decryption Service</a:t>
            </a:r>
          </a:p>
          <a:p>
            <a:pPr eaLnBrk="1" hangingPunct="1"/>
            <a:r>
              <a:rPr lang="en-US" altLang="zh-CN" sz="2400" dirty="0" smtClean="0">
                <a:ea typeface="SimSun" pitchFamily="2" charset="-122"/>
              </a:rPr>
              <a:t>Hashing</a:t>
            </a:r>
            <a:endParaRPr lang="en-US" altLang="zh-CN" sz="2400" dirty="0">
              <a:ea typeface="SimSun" pitchFamily="2" charset="-122"/>
            </a:endParaRPr>
          </a:p>
          <a:p>
            <a:pPr eaLnBrk="1" hangingPunct="1"/>
            <a:r>
              <a:rPr lang="en-US" sz="2400" dirty="0" smtClean="0"/>
              <a:t>WS Reliable Messaging</a:t>
            </a:r>
          </a:p>
          <a:p>
            <a:pPr eaLnBrk="1" hangingPunct="1"/>
            <a:endParaRPr lang="en-US" altLang="zh-CN" sz="2400" dirty="0" smtClean="0">
              <a:ea typeface="SimSun" pitchFamily="2" charset="-122"/>
            </a:endParaRPr>
          </a:p>
        </p:txBody>
      </p:sp>
      <p:sp>
        <p:nvSpPr>
          <p:cNvPr id="2" name="Right Arrow 1"/>
          <p:cNvSpPr/>
          <p:nvPr/>
        </p:nvSpPr>
        <p:spPr bwMode="auto">
          <a:xfrm>
            <a:off x="571500" y="5205350"/>
            <a:ext cx="3810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00580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153400" cy="1143000"/>
          </a:xfrm>
        </p:spPr>
        <p:txBody>
          <a:bodyPr/>
          <a:lstStyle/>
          <a:p>
            <a:pPr algn="ctr"/>
            <a:r>
              <a:rPr lang="en-US" dirty="0" smtClean="0"/>
              <a:t>When Should You Not Use </a:t>
            </a:r>
            <a:br>
              <a:rPr lang="en-US" dirty="0" smtClean="0"/>
            </a:br>
            <a:r>
              <a:rPr lang="en-US" dirty="0" smtClean="0"/>
              <a:t>Encryption/Decryption Web Service?</a:t>
            </a:r>
            <a:endParaRPr lang="en-US" dirty="0"/>
          </a:p>
        </p:txBody>
      </p:sp>
      <p:sp>
        <p:nvSpPr>
          <p:cNvPr id="3" name="Content Placeholder 2"/>
          <p:cNvSpPr>
            <a:spLocks noGrp="1"/>
          </p:cNvSpPr>
          <p:nvPr>
            <p:ph idx="1"/>
          </p:nvPr>
        </p:nvSpPr>
        <p:spPr>
          <a:xfrm>
            <a:off x="533400" y="1676400"/>
            <a:ext cx="8421688" cy="4456113"/>
          </a:xfrm>
        </p:spPr>
        <p:txBody>
          <a:bodyPr/>
          <a:lstStyle/>
          <a:p>
            <a:r>
              <a:rPr lang="en-US" sz="2400" dirty="0" smtClean="0"/>
              <a:t>If you do not have SSL (Secure Socket Layer) protocol </a:t>
            </a:r>
            <a:r>
              <a:rPr lang="en-US" altLang="zh-CN" sz="2400" dirty="0">
                <a:solidFill>
                  <a:schemeClr val="folHlink"/>
                </a:solidFill>
                <a:ea typeface="宋体" pitchFamily="2" charset="-122"/>
              </a:rPr>
              <a:t>for Secure </a:t>
            </a:r>
            <a:r>
              <a:rPr lang="en-US" altLang="zh-CN" sz="2400" dirty="0" smtClean="0">
                <a:solidFill>
                  <a:schemeClr val="folHlink"/>
                </a:solidFill>
                <a:ea typeface="宋体" pitchFamily="2" charset="-122"/>
              </a:rPr>
              <a:t>HTTP (HTTPS)</a:t>
            </a:r>
            <a:r>
              <a:rPr lang="en-US" sz="2400" dirty="0" smtClean="0"/>
              <a:t>, the data sent to / from En-</a:t>
            </a:r>
            <a:r>
              <a:rPr lang="en-US" sz="2400" dirty="0"/>
              <a:t>/Decryption </a:t>
            </a:r>
            <a:r>
              <a:rPr lang="en-US" sz="2400" dirty="0" smtClean="0"/>
              <a:t>Service is in clear text</a:t>
            </a:r>
          </a:p>
          <a:p>
            <a:r>
              <a:rPr lang="en-US" sz="2400" dirty="0" smtClean="0"/>
              <a:t>You may want to create a local DLL library function in your application:</a:t>
            </a:r>
          </a:p>
          <a:p>
            <a:pPr lvl="1"/>
            <a:r>
              <a:rPr lang="en-US" sz="2400" dirty="0" smtClean="0"/>
              <a:t>You call local encryption function before sending the data to remote server/client;</a:t>
            </a:r>
          </a:p>
          <a:p>
            <a:pPr lvl="1"/>
            <a:r>
              <a:rPr lang="en-US" sz="2400" dirty="0" smtClean="0"/>
              <a:t>You call the decryption </a:t>
            </a:r>
            <a:r>
              <a:rPr lang="en-US" sz="2400" dirty="0"/>
              <a:t>function </a:t>
            </a:r>
            <a:r>
              <a:rPr lang="en-US" sz="2400" dirty="0" smtClean="0"/>
              <a:t>after you have retrieved the encrypted data;</a:t>
            </a:r>
          </a:p>
          <a:p>
            <a:pPr lvl="1"/>
            <a:r>
              <a:rPr lang="en-US" sz="2400" dirty="0" smtClean="0"/>
              <a:t>If receiver is different sender, both sides must install the save encryption and decryption functions.</a:t>
            </a:r>
            <a:endParaRPr lang="en-US" sz="2400" dirty="0"/>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20</a:t>
            </a:fld>
            <a:endParaRPr lang="en-US"/>
          </a:p>
        </p:txBody>
      </p:sp>
    </p:spTree>
    <p:extLst>
      <p:ext uri="{BB962C8B-B14F-4D97-AF65-F5344CB8AC3E}">
        <p14:creationId xmlns:p14="http://schemas.microsoft.com/office/powerpoint/2010/main" val="3360261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Vulnerability Discussion</a:t>
            </a:r>
            <a:endParaRPr lang="en-US" dirty="0"/>
          </a:p>
        </p:txBody>
      </p:sp>
      <p:sp>
        <p:nvSpPr>
          <p:cNvPr id="3" name="Content Placeholder 2"/>
          <p:cNvSpPr>
            <a:spLocks noGrp="1"/>
          </p:cNvSpPr>
          <p:nvPr>
            <p:ph idx="1"/>
          </p:nvPr>
        </p:nvSpPr>
        <p:spPr>
          <a:xfrm>
            <a:off x="152400" y="1066800"/>
            <a:ext cx="8802688" cy="5486400"/>
          </a:xfrm>
        </p:spPr>
        <p:txBody>
          <a:bodyPr/>
          <a:lstStyle/>
          <a:p>
            <a:r>
              <a:rPr lang="en-US" sz="2000" dirty="0" smtClean="0"/>
              <a:t>Open Key Systems generate a public key and a secrete key.</a:t>
            </a:r>
          </a:p>
          <a:p>
            <a:r>
              <a:rPr lang="en-US" sz="2000" dirty="0" smtClean="0"/>
              <a:t>If the secrete key is intruded, the security is broken.</a:t>
            </a:r>
          </a:p>
          <a:p>
            <a:r>
              <a:rPr lang="en-US" sz="2000" dirty="0" smtClean="0"/>
              <a:t>A vulnerability is a weakness in the system for intrusion. Without a weakness, it would take 100 years to brake in the system using systematic exploiting, such as dictionary attack.</a:t>
            </a:r>
          </a:p>
          <a:p>
            <a:r>
              <a:rPr lang="en-US" sz="2000" dirty="0" smtClean="0"/>
              <a:t>For example, Microsoft </a:t>
            </a:r>
            <a:r>
              <a:rPr lang="en-US" sz="2000" dirty="0"/>
              <a:t>Security Advisory </a:t>
            </a:r>
            <a:r>
              <a:rPr lang="en-US" sz="2000" dirty="0" smtClean="0"/>
              <a:t>(</a:t>
            </a:r>
            <a:r>
              <a:rPr lang="en-US" sz="2000" dirty="0"/>
              <a:t>http://technet.microsoft.com/en-us/security/advisory/2416728</a:t>
            </a:r>
            <a:r>
              <a:rPr lang="en-US" sz="2000" dirty="0" smtClean="0"/>
              <a:t>)  in 2010 acknowledged that a </a:t>
            </a:r>
            <a:r>
              <a:rPr lang="en-US" sz="2000" dirty="0"/>
              <a:t>vulnerability </a:t>
            </a:r>
            <a:r>
              <a:rPr lang="en-US" sz="2000" dirty="0" smtClean="0"/>
              <a:t>was found in ASP </a:t>
            </a:r>
            <a:r>
              <a:rPr lang="en-US" sz="2000" dirty="0" err="1" smtClean="0"/>
              <a:t>.Net</a:t>
            </a:r>
            <a:r>
              <a:rPr lang="en-US" sz="2000" dirty="0"/>
              <a:t> </a:t>
            </a:r>
            <a:r>
              <a:rPr lang="en-US" sz="2000" dirty="0" smtClean="0"/>
              <a:t>through padding oracle attacks.</a:t>
            </a:r>
          </a:p>
          <a:p>
            <a:r>
              <a:rPr lang="en-US" sz="2000" dirty="0" smtClean="0"/>
              <a:t>Padding </a:t>
            </a:r>
            <a:r>
              <a:rPr lang="en-US" sz="2000" dirty="0"/>
              <a:t>oracle </a:t>
            </a:r>
            <a:r>
              <a:rPr lang="en-US" sz="2000" dirty="0" smtClean="0"/>
              <a:t>attacks: </a:t>
            </a:r>
          </a:p>
          <a:p>
            <a:pPr lvl="1"/>
            <a:r>
              <a:rPr lang="en-US" sz="2000" dirty="0" smtClean="0"/>
              <a:t>Generate a large number of incorrectly encrypted messages of different types and send requests for decrypting these messages;</a:t>
            </a:r>
          </a:p>
          <a:p>
            <a:pPr lvl="1"/>
            <a:r>
              <a:rPr lang="en-US" sz="2000" dirty="0" smtClean="0"/>
              <a:t>The system (e.g. ASP </a:t>
            </a:r>
            <a:r>
              <a:rPr lang="en-US" sz="2000" dirty="0" err="1" smtClean="0"/>
              <a:t>.Net</a:t>
            </a:r>
            <a:r>
              <a:rPr lang="en-US" sz="2000" dirty="0" smtClean="0"/>
              <a:t>) sends different error messages back;</a:t>
            </a:r>
          </a:p>
          <a:p>
            <a:pPr lvl="1"/>
            <a:r>
              <a:rPr lang="en-US" sz="2000" dirty="0" err="1" smtClean="0"/>
              <a:t>Useging</a:t>
            </a:r>
            <a:r>
              <a:rPr lang="en-US" sz="2000" dirty="0" smtClean="0"/>
              <a:t> the error messages types to figure out the secrete key</a:t>
            </a:r>
            <a:r>
              <a:rPr lang="en-US" sz="2000" dirty="0" smtClean="0"/>
              <a:t>.</a:t>
            </a:r>
          </a:p>
          <a:p>
            <a:r>
              <a:rPr lang="en-US" sz="2000" dirty="0" smtClean="0"/>
              <a:t>If you need ultrahigh security, do not use ASP </a:t>
            </a:r>
            <a:r>
              <a:rPr lang="en-US" sz="2000" dirty="0" err="1" smtClean="0"/>
              <a:t>.Net</a:t>
            </a:r>
            <a:r>
              <a:rPr lang="en-US" sz="2000" dirty="0" smtClean="0"/>
              <a:t> crypto library. They are not design for </a:t>
            </a:r>
            <a:r>
              <a:rPr lang="en-US" sz="2000" dirty="0"/>
              <a:t>ultrahigh </a:t>
            </a:r>
            <a:r>
              <a:rPr lang="en-US" sz="2000" dirty="0" smtClean="0"/>
              <a:t>security purposes. Recall that </a:t>
            </a:r>
            <a:r>
              <a:rPr lang="en-US" sz="2000" dirty="0"/>
              <a:t>ultrahigh </a:t>
            </a:r>
            <a:r>
              <a:rPr lang="en-US" sz="2000" dirty="0" smtClean="0"/>
              <a:t>encryption and decryption algorithm are </a:t>
            </a:r>
            <a:r>
              <a:rPr lang="en-US" sz="2000" dirty="0" smtClean="0">
                <a:solidFill>
                  <a:srgbClr val="C00000"/>
                </a:solidFill>
              </a:rPr>
              <a:t>munitions</a:t>
            </a:r>
            <a:r>
              <a:rPr lang="en-US" sz="2000" dirty="0"/>
              <a:t> </a:t>
            </a:r>
            <a:r>
              <a:rPr lang="en-US" sz="2000" dirty="0" smtClean="0"/>
              <a:t>like ABC weapons!</a:t>
            </a: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21</a:t>
            </a:fld>
            <a:endParaRPr lang="en-US"/>
          </a:p>
        </p:txBody>
      </p:sp>
    </p:spTree>
    <p:extLst>
      <p:ext uri="{BB962C8B-B14F-4D97-AF65-F5344CB8AC3E}">
        <p14:creationId xmlns:p14="http://schemas.microsoft.com/office/powerpoint/2010/main" val="3729420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600" dirty="0" smtClean="0"/>
              <a:t>Data Hashing</a:t>
            </a:r>
            <a:endParaRPr lang="en-US" sz="3600" dirty="0"/>
          </a:p>
        </p:txBody>
      </p:sp>
      <p:sp>
        <p:nvSpPr>
          <p:cNvPr id="3" name="Subtitle 2"/>
          <p:cNvSpPr>
            <a:spLocks noGrp="1"/>
          </p:cNvSpPr>
          <p:nvPr>
            <p:ph type="subTitle" idx="1"/>
          </p:nvPr>
        </p:nvSpPr>
        <p:spPr/>
        <p:txBody>
          <a:bodyPr/>
          <a:lstStyle/>
          <a:p>
            <a:r>
              <a:rPr lang="en-US" dirty="0" smtClean="0"/>
              <a:t>When to Use </a:t>
            </a:r>
            <a:r>
              <a:rPr lang="en-US" dirty="0"/>
              <a:t>Encryption </a:t>
            </a:r>
            <a:r>
              <a:rPr lang="en-US" dirty="0" smtClean="0"/>
              <a:t>and Decryption?</a:t>
            </a:r>
          </a:p>
          <a:p>
            <a:r>
              <a:rPr lang="en-US" dirty="0" smtClean="0"/>
              <a:t> When to use Data Hashing?</a:t>
            </a:r>
            <a:endParaRPr lang="en-US" dirty="0"/>
          </a:p>
        </p:txBody>
      </p:sp>
    </p:spTree>
    <p:extLst>
      <p:ext uri="{BB962C8B-B14F-4D97-AF65-F5344CB8AC3E}">
        <p14:creationId xmlns:p14="http://schemas.microsoft.com/office/powerpoint/2010/main" val="1012304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1658"/>
            <a:ext cx="7010400" cy="623888"/>
          </a:xfrm>
        </p:spPr>
        <p:txBody>
          <a:bodyPr/>
          <a:lstStyle/>
          <a:p>
            <a:pPr algn="ctr"/>
            <a:r>
              <a:rPr lang="en-US" dirty="0" smtClean="0"/>
              <a:t/>
            </a:r>
            <a:br>
              <a:rPr lang="en-US" dirty="0" smtClean="0"/>
            </a:br>
            <a:r>
              <a:rPr lang="en-US" dirty="0" smtClean="0"/>
              <a:t>Data Hashing</a:t>
            </a:r>
            <a:endParaRPr lang="en-US" dirty="0"/>
          </a:p>
        </p:txBody>
      </p:sp>
      <p:sp>
        <p:nvSpPr>
          <p:cNvPr id="3" name="Content Placeholder 2"/>
          <p:cNvSpPr>
            <a:spLocks noGrp="1"/>
          </p:cNvSpPr>
          <p:nvPr>
            <p:ph idx="1"/>
          </p:nvPr>
        </p:nvSpPr>
        <p:spPr>
          <a:xfrm>
            <a:off x="228600" y="914400"/>
            <a:ext cx="8726488" cy="5638800"/>
          </a:xfrm>
        </p:spPr>
        <p:txBody>
          <a:bodyPr/>
          <a:lstStyle/>
          <a:p>
            <a:r>
              <a:rPr lang="en-US" sz="2400" dirty="0"/>
              <a:t>A hash value is </a:t>
            </a:r>
            <a:r>
              <a:rPr lang="en-US" sz="2400" dirty="0" smtClean="0"/>
              <a:t>a numeric </a:t>
            </a:r>
            <a:r>
              <a:rPr lang="en-US" sz="2400" dirty="0"/>
              <a:t>value </a:t>
            </a:r>
            <a:r>
              <a:rPr lang="en-US" sz="2400" dirty="0" smtClean="0"/>
              <a:t>with </a:t>
            </a:r>
            <a:r>
              <a:rPr lang="en-US" sz="2400" dirty="0" smtClean="0">
                <a:solidFill>
                  <a:srgbClr val="0000FF"/>
                </a:solidFill>
              </a:rPr>
              <a:t>fixed length </a:t>
            </a:r>
            <a:r>
              <a:rPr lang="en-US" sz="2400" dirty="0" smtClean="0"/>
              <a:t>that </a:t>
            </a:r>
            <a:r>
              <a:rPr lang="en-US" sz="2400" dirty="0"/>
              <a:t>uniquely identifies </a:t>
            </a:r>
            <a:r>
              <a:rPr lang="en-US" sz="2400" dirty="0" smtClean="0"/>
              <a:t>a data, but without revealing the data’s value;</a:t>
            </a:r>
          </a:p>
          <a:p>
            <a:r>
              <a:rPr lang="en-US" sz="2400" dirty="0" smtClean="0"/>
              <a:t>One-way feature: from data to hash value, but cannot recreate the data from the hash value;</a:t>
            </a:r>
          </a:p>
          <a:p>
            <a:r>
              <a:rPr lang="en-US" sz="2400" dirty="0" smtClean="0"/>
              <a:t>Different from the digital signature method in Open Key system, where </a:t>
            </a:r>
            <a:r>
              <a:rPr lang="en-US" sz="2400" dirty="0" smtClean="0"/>
              <a:t>there are two keys and data </a:t>
            </a:r>
            <a:r>
              <a:rPr lang="en-US" sz="2400" dirty="0" smtClean="0"/>
              <a:t>and </a:t>
            </a:r>
            <a:r>
              <a:rPr lang="en-US" sz="2400" dirty="0" smtClean="0"/>
              <a:t>signature </a:t>
            </a:r>
            <a:r>
              <a:rPr lang="en-US" sz="2400" dirty="0" smtClean="0"/>
              <a:t>are </a:t>
            </a:r>
            <a:r>
              <a:rPr lang="en-US" sz="2400" dirty="0" smtClean="0"/>
              <a:t>typically mixed</a:t>
            </a:r>
            <a:r>
              <a:rPr lang="en-US" sz="2400" dirty="0" smtClean="0"/>
              <a:t>, and data hashing </a:t>
            </a:r>
            <a:r>
              <a:rPr lang="en-US" sz="2400" dirty="0" smtClean="0"/>
              <a:t>has one key to create a </a:t>
            </a:r>
            <a:r>
              <a:rPr lang="en-US" sz="2400" dirty="0" smtClean="0">
                <a:solidFill>
                  <a:srgbClr val="0000FF"/>
                </a:solidFill>
              </a:rPr>
              <a:t>separate signature</a:t>
            </a:r>
            <a:r>
              <a:rPr lang="en-US" sz="2400" dirty="0" smtClean="0"/>
              <a:t>.</a:t>
            </a:r>
          </a:p>
          <a:p>
            <a:r>
              <a:rPr lang="en-US" sz="2400" dirty="0" smtClean="0"/>
              <a:t>Applications:</a:t>
            </a:r>
          </a:p>
          <a:p>
            <a:pPr lvl="1"/>
            <a:r>
              <a:rPr lang="en-US" sz="2400" dirty="0" smtClean="0"/>
              <a:t>Proof of identity: Session ID;</a:t>
            </a:r>
          </a:p>
          <a:p>
            <a:pPr lvl="1"/>
            <a:r>
              <a:rPr lang="en-US" sz="2400" dirty="0" smtClean="0">
                <a:solidFill>
                  <a:srgbClr val="3333FF"/>
                </a:solidFill>
              </a:rPr>
              <a:t>Separate digital signature</a:t>
            </a:r>
            <a:r>
              <a:rPr lang="en-US" sz="2400" dirty="0" smtClean="0"/>
              <a:t>: For a large piece of data, e.g., 100 pages of a </a:t>
            </a:r>
            <a:r>
              <a:rPr lang="en-US" sz="2400" i="1" dirty="0" smtClean="0"/>
              <a:t>contract</a:t>
            </a:r>
            <a:r>
              <a:rPr lang="en-US" sz="2400" dirty="0" smtClean="0"/>
              <a:t>, we can generate a (short) hash value1 from the </a:t>
            </a:r>
            <a:r>
              <a:rPr lang="en-US" sz="2400" i="1" dirty="0"/>
              <a:t>contract</a:t>
            </a:r>
            <a:r>
              <a:rPr lang="en-US" sz="2400" dirty="0"/>
              <a:t> </a:t>
            </a:r>
            <a:r>
              <a:rPr lang="en-US" sz="2400" dirty="0" smtClean="0"/>
              <a:t>and send the hash value1 with the </a:t>
            </a:r>
            <a:r>
              <a:rPr lang="en-US" sz="2400" i="1" dirty="0"/>
              <a:t>contract</a:t>
            </a:r>
            <a:r>
              <a:rPr lang="en-US" sz="2400" dirty="0" smtClean="0"/>
              <a:t>. The receiver re-generates hash value2 from the received contract. </a:t>
            </a:r>
            <a:br>
              <a:rPr lang="en-US" sz="2400" dirty="0" smtClean="0"/>
            </a:br>
            <a:r>
              <a:rPr lang="en-US" sz="2400" dirty="0" smtClean="0"/>
              <a:t>If </a:t>
            </a:r>
            <a:r>
              <a:rPr lang="en-US" sz="2400" dirty="0" smtClean="0">
                <a:latin typeface="Arial" pitchFamily="34" charset="0"/>
                <a:cs typeface="Arial" pitchFamily="34" charset="0"/>
              </a:rPr>
              <a:t>value1 == value2</a:t>
            </a:r>
            <a:r>
              <a:rPr lang="en-US" sz="2400" dirty="0" smtClean="0"/>
              <a:t>, the contract is not modified during the transmission.</a:t>
            </a:r>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23</a:t>
            </a:fld>
            <a:endParaRPr lang="en-US"/>
          </a:p>
        </p:txBody>
      </p:sp>
    </p:spTree>
    <p:extLst>
      <p:ext uri="{BB962C8B-B14F-4D97-AF65-F5344CB8AC3E}">
        <p14:creationId xmlns:p14="http://schemas.microsoft.com/office/powerpoint/2010/main" val="3714773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860" y="76200"/>
            <a:ext cx="8001940" cy="623888"/>
          </a:xfrm>
        </p:spPr>
        <p:txBody>
          <a:bodyPr/>
          <a:lstStyle/>
          <a:p>
            <a:pPr algn="ctr"/>
            <a:r>
              <a:rPr lang="en-US" sz="2800" dirty="0" smtClean="0"/>
              <a:t>The Best Way to Secure User’s Password</a:t>
            </a:r>
            <a:endParaRPr lang="en-US" sz="2800" dirty="0"/>
          </a:p>
        </p:txBody>
      </p:sp>
      <p:sp>
        <p:nvSpPr>
          <p:cNvPr id="3" name="Content Placeholder 2"/>
          <p:cNvSpPr>
            <a:spLocks noGrp="1"/>
          </p:cNvSpPr>
          <p:nvPr>
            <p:ph idx="1"/>
          </p:nvPr>
        </p:nvSpPr>
        <p:spPr>
          <a:xfrm>
            <a:off x="620486" y="1197428"/>
            <a:ext cx="8077200" cy="5050971"/>
          </a:xfrm>
        </p:spPr>
        <p:txBody>
          <a:bodyPr/>
          <a:lstStyle/>
          <a:p>
            <a:pPr marL="514350" indent="-514350">
              <a:buSzPct val="100000"/>
              <a:buFont typeface="+mj-lt"/>
              <a:buAutoNum type="arabicPeriod"/>
            </a:pPr>
            <a:r>
              <a:rPr lang="en-US" sz="2400" dirty="0" smtClean="0"/>
              <a:t>Save users’ passwords in a database (or a file). Secure the database using access control. </a:t>
            </a:r>
          </a:p>
          <a:p>
            <a:pPr marL="514350" indent="-514350">
              <a:buSzPct val="100000"/>
              <a:buFont typeface="+mj-lt"/>
              <a:buAutoNum type="arabicPeriod"/>
            </a:pPr>
            <a:r>
              <a:rPr lang="en-US" sz="2400" dirty="0"/>
              <a:t>Save users’ passwords in a </a:t>
            </a:r>
            <a:r>
              <a:rPr lang="en-US" sz="2400" dirty="0" smtClean="0"/>
              <a:t>database. Make database writable, searchable, but not readable. When </a:t>
            </a:r>
            <a:r>
              <a:rPr lang="en-US" sz="2400" dirty="0"/>
              <a:t>validating </a:t>
            </a:r>
            <a:r>
              <a:rPr lang="en-US" sz="2400" dirty="0" smtClean="0"/>
              <a:t>a user, search (user-name + password) in the database and it returns true or false.</a:t>
            </a:r>
          </a:p>
          <a:p>
            <a:pPr marL="514350" indent="-514350">
              <a:buSzPct val="100000"/>
              <a:buFont typeface="+mj-lt"/>
              <a:buAutoNum type="arabicPeriod"/>
            </a:pPr>
            <a:r>
              <a:rPr lang="en-US" sz="2400" dirty="0" smtClean="0"/>
              <a:t>Encrypt the passwords before saving into </a:t>
            </a:r>
            <a:r>
              <a:rPr lang="en-US" sz="2400" dirty="0"/>
              <a:t>a </a:t>
            </a:r>
            <a:r>
              <a:rPr lang="en-US" sz="2400" dirty="0" smtClean="0"/>
              <a:t>database. Decrypt the password when </a:t>
            </a:r>
            <a:r>
              <a:rPr lang="en-US" sz="2400" dirty="0"/>
              <a:t>validating </a:t>
            </a:r>
            <a:r>
              <a:rPr lang="en-US" sz="2400" dirty="0" smtClean="0"/>
              <a:t>a user.</a:t>
            </a:r>
          </a:p>
          <a:p>
            <a:pPr marL="0" indent="0">
              <a:buSzPct val="100000"/>
              <a:buNone/>
            </a:pPr>
            <a:r>
              <a:rPr lang="en-US" sz="2400" dirty="0" smtClean="0"/>
              <a:t>In all solutions above, someone can see the passwords. Is there a way that no one (no hackers) can see the stored passwords?</a:t>
            </a:r>
            <a:endParaRPr lang="en-US" sz="2400" dirty="0"/>
          </a:p>
          <a:p>
            <a:pPr marL="514350" indent="-514350">
              <a:buSzPct val="100000"/>
              <a:buFont typeface="+mj-lt"/>
              <a:buAutoNum type="arabicPeriod" startAt="4"/>
            </a:pPr>
            <a:r>
              <a:rPr lang="en-US" sz="2400" dirty="0"/>
              <a:t>Hash the passwords and save the hash values. When validating a </a:t>
            </a:r>
            <a:r>
              <a:rPr lang="en-US" sz="2400" dirty="0" smtClean="0"/>
              <a:t>user, </a:t>
            </a:r>
            <a:r>
              <a:rPr lang="en-US" sz="2400" dirty="0"/>
              <a:t>hash the user entered password and </a:t>
            </a:r>
            <a:r>
              <a:rPr lang="en-US" sz="2400"/>
              <a:t>compare </a:t>
            </a:r>
            <a:r>
              <a:rPr lang="en-US" sz="2400" smtClean="0"/>
              <a:t>it with </a:t>
            </a:r>
            <a:r>
              <a:rPr lang="en-US" sz="2400" dirty="0"/>
              <a:t>the </a:t>
            </a:r>
            <a:r>
              <a:rPr lang="en-US" sz="2400" dirty="0" smtClean="0"/>
              <a:t>stored hash </a:t>
            </a:r>
            <a:r>
              <a:rPr lang="en-US" sz="2400" dirty="0"/>
              <a:t>value. </a:t>
            </a:r>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24</a:t>
            </a:fld>
            <a:endParaRPr lang="en-US"/>
          </a:p>
        </p:txBody>
      </p:sp>
    </p:spTree>
    <p:extLst>
      <p:ext uri="{BB962C8B-B14F-4D97-AF65-F5344CB8AC3E}">
        <p14:creationId xmlns:p14="http://schemas.microsoft.com/office/powerpoint/2010/main" val="116224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860" y="76200"/>
            <a:ext cx="8001940" cy="623888"/>
          </a:xfrm>
        </p:spPr>
        <p:txBody>
          <a:bodyPr/>
          <a:lstStyle/>
          <a:p>
            <a:pPr algn="ctr"/>
            <a:r>
              <a:rPr lang="en-US" sz="2400" dirty="0" smtClean="0"/>
              <a:t>Hashing for Dependable Data Storage and Communication</a:t>
            </a:r>
            <a:endParaRPr lang="en-US" sz="2400" dirty="0"/>
          </a:p>
        </p:txBody>
      </p:sp>
      <p:sp>
        <p:nvSpPr>
          <p:cNvPr id="3" name="Content Placeholder 2"/>
          <p:cNvSpPr>
            <a:spLocks noGrp="1"/>
          </p:cNvSpPr>
          <p:nvPr>
            <p:ph idx="1"/>
          </p:nvPr>
        </p:nvSpPr>
        <p:spPr>
          <a:xfrm>
            <a:off x="1526335" y="1019503"/>
            <a:ext cx="6180084" cy="762000"/>
          </a:xfrm>
        </p:spPr>
        <p:txBody>
          <a:bodyPr/>
          <a:lstStyle/>
          <a:p>
            <a:r>
              <a:rPr lang="en-US" dirty="0" smtClean="0"/>
              <a:t>Used for Dependable Data </a:t>
            </a:r>
            <a:r>
              <a:rPr lang="en-US" dirty="0"/>
              <a:t>S</a:t>
            </a:r>
            <a:r>
              <a:rPr lang="en-US" dirty="0" smtClean="0"/>
              <a:t>torage.</a:t>
            </a:r>
            <a:endParaRPr lang="en-US" dirty="0"/>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25</a:t>
            </a:fld>
            <a:endParaRPr lang="en-US"/>
          </a:p>
        </p:txBody>
      </p:sp>
      <p:sp>
        <p:nvSpPr>
          <p:cNvPr id="5" name="Rectangle 4"/>
          <p:cNvSpPr/>
          <p:nvPr/>
        </p:nvSpPr>
        <p:spPr bwMode="auto">
          <a:xfrm>
            <a:off x="3030355" y="1723430"/>
            <a:ext cx="1981200" cy="228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Rectangle 5"/>
          <p:cNvSpPr/>
          <p:nvPr/>
        </p:nvSpPr>
        <p:spPr bwMode="auto">
          <a:xfrm>
            <a:off x="3030355" y="1952030"/>
            <a:ext cx="1981200" cy="228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a:off x="3030355" y="2180630"/>
            <a:ext cx="1981200" cy="228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Times New Roman" pitchFamily="18" charset="0"/>
            </a:endParaRPr>
          </a:p>
        </p:txBody>
      </p:sp>
      <p:sp>
        <p:nvSpPr>
          <p:cNvPr id="8" name="Rectangle 7"/>
          <p:cNvSpPr/>
          <p:nvPr/>
        </p:nvSpPr>
        <p:spPr bwMode="auto">
          <a:xfrm>
            <a:off x="3030355" y="2409230"/>
            <a:ext cx="1981200" cy="228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3030355" y="2637830"/>
            <a:ext cx="1981200" cy="228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3030355" y="2866430"/>
            <a:ext cx="1981200" cy="228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3030355" y="3095030"/>
            <a:ext cx="1981200" cy="228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3030355" y="3323630"/>
            <a:ext cx="1981200" cy="228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3030355" y="3552230"/>
            <a:ext cx="1981200" cy="2286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Hashing</a:t>
            </a:r>
            <a:r>
              <a:rPr kumimoji="0" lang="en-US" sz="1600" b="0" i="0" u="none" strike="noStrike" cap="none" normalizeH="0" dirty="0" smtClean="0">
                <a:ln>
                  <a:noFill/>
                </a:ln>
                <a:solidFill>
                  <a:schemeClr val="tx1"/>
                </a:solidFill>
                <a:effectLst/>
                <a:latin typeface="Times New Roman" pitchFamily="18" charset="0"/>
              </a:rPr>
              <a:t> Value</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14" name="Left Brace 13"/>
          <p:cNvSpPr/>
          <p:nvPr/>
        </p:nvSpPr>
        <p:spPr bwMode="auto">
          <a:xfrm>
            <a:off x="2741321" y="1723430"/>
            <a:ext cx="228600" cy="182880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5" name="TextBox 14"/>
          <p:cNvSpPr txBox="1"/>
          <p:nvPr/>
        </p:nvSpPr>
        <p:spPr>
          <a:xfrm>
            <a:off x="2284121" y="2406997"/>
            <a:ext cx="421910" cy="461665"/>
          </a:xfrm>
          <a:prstGeom prst="rect">
            <a:avLst/>
          </a:prstGeom>
          <a:noFill/>
        </p:spPr>
        <p:txBody>
          <a:bodyPr wrap="none" rtlCol="0">
            <a:spAutoFit/>
          </a:bodyPr>
          <a:lstStyle/>
          <a:p>
            <a:r>
              <a:rPr lang="en-US" sz="2400" dirty="0" smtClean="0">
                <a:sym typeface="Symbol"/>
              </a:rPr>
              <a:t></a:t>
            </a:r>
            <a:endParaRPr lang="en-US" sz="2400" dirty="0"/>
          </a:p>
        </p:txBody>
      </p:sp>
      <p:cxnSp>
        <p:nvCxnSpPr>
          <p:cNvPr id="17" name="Elbow Connector 16"/>
          <p:cNvCxnSpPr>
            <a:stCxn id="15" idx="2"/>
            <a:endCxn id="13" idx="1"/>
          </p:cNvCxnSpPr>
          <p:nvPr/>
        </p:nvCxnSpPr>
        <p:spPr bwMode="auto">
          <a:xfrm rot="16200000" flipH="1">
            <a:off x="2363781" y="2999956"/>
            <a:ext cx="797868" cy="535279"/>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18" name="TextBox 17"/>
          <p:cNvSpPr txBox="1"/>
          <p:nvPr/>
        </p:nvSpPr>
        <p:spPr>
          <a:xfrm>
            <a:off x="1826921" y="1647230"/>
            <a:ext cx="1028701" cy="923330"/>
          </a:xfrm>
          <a:prstGeom prst="rect">
            <a:avLst/>
          </a:prstGeom>
          <a:noFill/>
        </p:spPr>
        <p:txBody>
          <a:bodyPr wrap="square" rtlCol="0">
            <a:spAutoFit/>
          </a:bodyPr>
          <a:lstStyle/>
          <a:p>
            <a:r>
              <a:rPr lang="en-US" b="0" dirty="0" smtClean="0"/>
              <a:t>When write data</a:t>
            </a:r>
            <a:endParaRPr lang="en-US" b="0" dirty="0"/>
          </a:p>
        </p:txBody>
      </p:sp>
      <p:sp>
        <p:nvSpPr>
          <p:cNvPr id="19" name="TextBox 18"/>
          <p:cNvSpPr txBox="1"/>
          <p:nvPr/>
        </p:nvSpPr>
        <p:spPr>
          <a:xfrm>
            <a:off x="5332121" y="2409230"/>
            <a:ext cx="421910" cy="461665"/>
          </a:xfrm>
          <a:prstGeom prst="rect">
            <a:avLst/>
          </a:prstGeom>
          <a:noFill/>
        </p:spPr>
        <p:txBody>
          <a:bodyPr wrap="none" rtlCol="0">
            <a:spAutoFit/>
          </a:bodyPr>
          <a:lstStyle/>
          <a:p>
            <a:r>
              <a:rPr lang="en-US" sz="2400" dirty="0" smtClean="0">
                <a:sym typeface="Symbol"/>
              </a:rPr>
              <a:t></a:t>
            </a:r>
            <a:endParaRPr lang="en-US" sz="2400" dirty="0"/>
          </a:p>
        </p:txBody>
      </p:sp>
      <p:sp>
        <p:nvSpPr>
          <p:cNvPr id="20" name="Left Brace 19"/>
          <p:cNvSpPr/>
          <p:nvPr/>
        </p:nvSpPr>
        <p:spPr bwMode="auto">
          <a:xfrm flipH="1">
            <a:off x="5103521" y="1723430"/>
            <a:ext cx="228600" cy="182880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23" name="Elbow Connector 22"/>
          <p:cNvCxnSpPr>
            <a:stCxn id="13" idx="3"/>
          </p:cNvCxnSpPr>
          <p:nvPr/>
        </p:nvCxnSpPr>
        <p:spPr bwMode="auto">
          <a:xfrm flipV="1">
            <a:off x="5011555" y="3404295"/>
            <a:ext cx="947811" cy="262235"/>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25" name="Elbow Connector 24"/>
          <p:cNvCxnSpPr>
            <a:stCxn id="19" idx="3"/>
          </p:cNvCxnSpPr>
          <p:nvPr/>
        </p:nvCxnSpPr>
        <p:spPr bwMode="auto">
          <a:xfrm>
            <a:off x="5754031" y="2640063"/>
            <a:ext cx="205335" cy="302567"/>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flipV="1">
            <a:off x="6492766" y="3165119"/>
            <a:ext cx="304800" cy="83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0" name="Flowchart: Decision 29"/>
          <p:cNvSpPr/>
          <p:nvPr/>
        </p:nvSpPr>
        <p:spPr bwMode="auto">
          <a:xfrm>
            <a:off x="5425966" y="2974619"/>
            <a:ext cx="1066800" cy="38100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t>
            </a:r>
          </a:p>
        </p:txBody>
      </p:sp>
      <p:sp>
        <p:nvSpPr>
          <p:cNvPr id="32" name="TextBox 31"/>
          <p:cNvSpPr txBox="1"/>
          <p:nvPr/>
        </p:nvSpPr>
        <p:spPr>
          <a:xfrm>
            <a:off x="5553586" y="1600200"/>
            <a:ext cx="1028701" cy="646331"/>
          </a:xfrm>
          <a:prstGeom prst="rect">
            <a:avLst/>
          </a:prstGeom>
          <a:noFill/>
        </p:spPr>
        <p:txBody>
          <a:bodyPr wrap="square" rtlCol="0">
            <a:spAutoFit/>
          </a:bodyPr>
          <a:lstStyle/>
          <a:p>
            <a:r>
              <a:rPr lang="en-US" b="0" dirty="0" smtClean="0"/>
              <a:t>When read data</a:t>
            </a:r>
            <a:endParaRPr lang="en-US" b="0" dirty="0"/>
          </a:p>
        </p:txBody>
      </p:sp>
      <p:grpSp>
        <p:nvGrpSpPr>
          <p:cNvPr id="58" name="Group 57"/>
          <p:cNvGrpSpPr/>
          <p:nvPr/>
        </p:nvGrpSpPr>
        <p:grpSpPr>
          <a:xfrm>
            <a:off x="152400" y="4682359"/>
            <a:ext cx="8915400" cy="1642241"/>
            <a:chOff x="152400" y="4682359"/>
            <a:chExt cx="8915400" cy="1642241"/>
          </a:xfrm>
        </p:grpSpPr>
        <p:sp>
          <p:nvSpPr>
            <p:cNvPr id="33" name="Rectangle 32"/>
            <p:cNvSpPr/>
            <p:nvPr/>
          </p:nvSpPr>
          <p:spPr bwMode="auto">
            <a:xfrm>
              <a:off x="1238725" y="6096000"/>
              <a:ext cx="2209799" cy="228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4" name="Rectangle 33"/>
            <p:cNvSpPr/>
            <p:nvPr/>
          </p:nvSpPr>
          <p:spPr bwMode="auto">
            <a:xfrm>
              <a:off x="152400" y="6096000"/>
              <a:ext cx="1086325" cy="2286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Hashing</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35" name="Rectangle 34"/>
            <p:cNvSpPr/>
            <p:nvPr/>
          </p:nvSpPr>
          <p:spPr bwMode="auto">
            <a:xfrm>
              <a:off x="6858001" y="6096000"/>
              <a:ext cx="2209799" cy="228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6" name="Rectangle 35"/>
            <p:cNvSpPr/>
            <p:nvPr/>
          </p:nvSpPr>
          <p:spPr bwMode="auto">
            <a:xfrm>
              <a:off x="5771676" y="6096000"/>
              <a:ext cx="1086325" cy="2286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Hashing</a:t>
              </a:r>
              <a:endParaRPr kumimoji="0" lang="en-US" sz="1800" b="0" i="0" u="none" strike="noStrike" cap="none" normalizeH="0" baseline="0" dirty="0" smtClean="0">
                <a:ln>
                  <a:noFill/>
                </a:ln>
                <a:solidFill>
                  <a:schemeClr val="tx1"/>
                </a:solidFill>
                <a:effectLst/>
                <a:latin typeface="Times New Roman" pitchFamily="18" charset="0"/>
              </a:endParaRPr>
            </a:p>
          </p:txBody>
        </p:sp>
        <p:cxnSp>
          <p:nvCxnSpPr>
            <p:cNvPr id="38" name="Straight Arrow Connector 37"/>
            <p:cNvCxnSpPr>
              <a:stCxn id="33" idx="3"/>
              <a:endCxn id="36" idx="1"/>
            </p:cNvCxnSpPr>
            <p:nvPr/>
          </p:nvCxnSpPr>
          <p:spPr bwMode="auto">
            <a:xfrm>
              <a:off x="3448524" y="6210300"/>
              <a:ext cx="2323152" cy="0"/>
            </a:xfrm>
            <a:prstGeom prst="straightConnector1">
              <a:avLst/>
            </a:prstGeom>
            <a:solidFill>
              <a:schemeClr val="accent1"/>
            </a:solidFill>
            <a:ln w="9525" cap="flat" cmpd="sng" algn="ctr">
              <a:solidFill>
                <a:schemeClr val="tx1"/>
              </a:solidFill>
              <a:prstDash val="lgDash"/>
              <a:round/>
              <a:headEnd type="none" w="med" len="med"/>
              <a:tailEnd type="arrow"/>
            </a:ln>
            <a:effectLst/>
          </p:spPr>
        </p:cxnSp>
        <p:sp>
          <p:nvSpPr>
            <p:cNvPr id="39" name="Left Brace 38"/>
            <p:cNvSpPr/>
            <p:nvPr/>
          </p:nvSpPr>
          <p:spPr bwMode="auto">
            <a:xfrm rot="5400000">
              <a:off x="2231760" y="4736813"/>
              <a:ext cx="228600" cy="2204927"/>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40" name="TextBox 39"/>
            <p:cNvSpPr txBox="1"/>
            <p:nvPr/>
          </p:nvSpPr>
          <p:spPr>
            <a:xfrm>
              <a:off x="2140827" y="5359869"/>
              <a:ext cx="421910" cy="461665"/>
            </a:xfrm>
            <a:prstGeom prst="rect">
              <a:avLst/>
            </a:prstGeom>
            <a:noFill/>
          </p:spPr>
          <p:txBody>
            <a:bodyPr wrap="none" rtlCol="0">
              <a:spAutoFit/>
            </a:bodyPr>
            <a:lstStyle/>
            <a:p>
              <a:r>
                <a:rPr lang="en-US" sz="2400" dirty="0" smtClean="0">
                  <a:sym typeface="Symbol"/>
                </a:rPr>
                <a:t></a:t>
              </a:r>
              <a:endParaRPr lang="en-US" sz="2400" dirty="0"/>
            </a:p>
          </p:txBody>
        </p:sp>
        <p:cxnSp>
          <p:nvCxnSpPr>
            <p:cNvPr id="42" name="Elbow Connector 41"/>
            <p:cNvCxnSpPr>
              <a:stCxn id="40" idx="0"/>
              <a:endCxn id="34" idx="0"/>
            </p:cNvCxnSpPr>
            <p:nvPr/>
          </p:nvCxnSpPr>
          <p:spPr bwMode="auto">
            <a:xfrm rot="16200000" flipH="1" flipV="1">
              <a:off x="1155607" y="4899824"/>
              <a:ext cx="736131" cy="1656219"/>
            </a:xfrm>
            <a:prstGeom prst="bentConnector3">
              <a:avLst>
                <a:gd name="adj1" fmla="val -31054"/>
              </a:avLst>
            </a:prstGeom>
            <a:solidFill>
              <a:schemeClr val="accent1"/>
            </a:solidFill>
            <a:ln w="9525" cap="flat" cmpd="sng" algn="ctr">
              <a:solidFill>
                <a:schemeClr val="tx1"/>
              </a:solidFill>
              <a:prstDash val="solid"/>
              <a:round/>
              <a:headEnd type="none" w="med" len="med"/>
              <a:tailEnd type="arrow"/>
            </a:ln>
            <a:effectLst/>
          </p:spPr>
        </p:cxnSp>
        <p:sp>
          <p:nvSpPr>
            <p:cNvPr id="43" name="Left Brace 42"/>
            <p:cNvSpPr/>
            <p:nvPr/>
          </p:nvSpPr>
          <p:spPr bwMode="auto">
            <a:xfrm rot="5400000">
              <a:off x="7845780" y="4733546"/>
              <a:ext cx="228600" cy="2204927"/>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44" name="TextBox 43"/>
            <p:cNvSpPr txBox="1"/>
            <p:nvPr/>
          </p:nvSpPr>
          <p:spPr>
            <a:xfrm>
              <a:off x="7754847" y="5356602"/>
              <a:ext cx="421910" cy="461665"/>
            </a:xfrm>
            <a:prstGeom prst="rect">
              <a:avLst/>
            </a:prstGeom>
            <a:noFill/>
          </p:spPr>
          <p:txBody>
            <a:bodyPr wrap="none" rtlCol="0">
              <a:spAutoFit/>
            </a:bodyPr>
            <a:lstStyle/>
            <a:p>
              <a:r>
                <a:rPr lang="en-US" sz="2400" dirty="0" smtClean="0">
                  <a:sym typeface="Symbol"/>
                </a:rPr>
                <a:t></a:t>
              </a:r>
              <a:endParaRPr lang="en-US" sz="2400" dirty="0"/>
            </a:p>
          </p:txBody>
        </p:sp>
        <p:cxnSp>
          <p:nvCxnSpPr>
            <p:cNvPr id="45" name="Elbow Connector 44"/>
            <p:cNvCxnSpPr>
              <a:stCxn id="44" idx="0"/>
              <a:endCxn id="55" idx="3"/>
            </p:cNvCxnSpPr>
            <p:nvPr/>
          </p:nvCxnSpPr>
          <p:spPr bwMode="auto">
            <a:xfrm rot="16200000" flipV="1">
              <a:off x="7766708" y="5157507"/>
              <a:ext cx="187234" cy="210955"/>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48" name="Elbow Connector 47"/>
            <p:cNvCxnSpPr>
              <a:stCxn id="36" idx="0"/>
              <a:endCxn id="55" idx="1"/>
            </p:cNvCxnSpPr>
            <p:nvPr/>
          </p:nvCxnSpPr>
          <p:spPr bwMode="auto">
            <a:xfrm rot="5400000" flipH="1" flipV="1">
              <a:off x="6038127" y="5446080"/>
              <a:ext cx="926632" cy="373208"/>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p:nvPr/>
          </p:nvCxnSpPr>
          <p:spPr bwMode="auto">
            <a:xfrm flipH="1" flipV="1">
              <a:off x="7218729" y="4682359"/>
              <a:ext cx="14306"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5" name="Flowchart: Decision 54"/>
            <p:cNvSpPr/>
            <p:nvPr/>
          </p:nvSpPr>
          <p:spPr bwMode="auto">
            <a:xfrm>
              <a:off x="6688047" y="4978868"/>
              <a:ext cx="1066800" cy="38100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t>
              </a:r>
            </a:p>
          </p:txBody>
        </p:sp>
      </p:grpSp>
      <p:sp>
        <p:nvSpPr>
          <p:cNvPr id="59" name="Content Placeholder 2"/>
          <p:cNvSpPr txBox="1">
            <a:spLocks/>
          </p:cNvSpPr>
          <p:nvPr/>
        </p:nvSpPr>
        <p:spPr bwMode="auto">
          <a:xfrm>
            <a:off x="1523999" y="4191000"/>
            <a:ext cx="6230847" cy="757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a:lstStyle>
          <a:p>
            <a:r>
              <a:rPr lang="en-US" b="0" kern="0" dirty="0" smtClean="0"/>
              <a:t>Used for </a:t>
            </a:r>
            <a:r>
              <a:rPr lang="en-US" b="0" dirty="0"/>
              <a:t>Dependable</a:t>
            </a:r>
            <a:r>
              <a:rPr lang="en-US" dirty="0"/>
              <a:t> </a:t>
            </a:r>
            <a:r>
              <a:rPr lang="en-US" b="0" kern="0" dirty="0" smtClean="0"/>
              <a:t>Communication.</a:t>
            </a:r>
            <a:endParaRPr lang="en-US" b="0" kern="0" dirty="0"/>
          </a:p>
        </p:txBody>
      </p:sp>
      <p:sp>
        <p:nvSpPr>
          <p:cNvPr id="61" name="Rounded Rectangular Callout 60"/>
          <p:cNvSpPr/>
          <p:nvPr/>
        </p:nvSpPr>
        <p:spPr bwMode="auto">
          <a:xfrm>
            <a:off x="152400" y="2752130"/>
            <a:ext cx="1674521" cy="685800"/>
          </a:xfrm>
          <a:prstGeom prst="wedgeRoundRectCallout">
            <a:avLst>
              <a:gd name="adj1" fmla="val 82052"/>
              <a:gd name="adj2" fmla="val -63170"/>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Create a hashing value</a:t>
            </a:r>
          </a:p>
        </p:txBody>
      </p:sp>
      <p:sp>
        <p:nvSpPr>
          <p:cNvPr id="62" name="Rounded Rectangular Callout 61"/>
          <p:cNvSpPr/>
          <p:nvPr/>
        </p:nvSpPr>
        <p:spPr bwMode="auto">
          <a:xfrm>
            <a:off x="6858001" y="2116969"/>
            <a:ext cx="1522121" cy="685800"/>
          </a:xfrm>
          <a:prstGeom prst="wedgeRoundRectCallout">
            <a:avLst>
              <a:gd name="adj1" fmla="val -82289"/>
              <a:gd name="adj2" fmla="val 64034"/>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0" dirty="0" smtClean="0"/>
              <a:t>Re-create the hashing </a:t>
            </a:r>
            <a:r>
              <a:rPr lang="en-US" b="0" dirty="0"/>
              <a:t>value</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16" name="TextBox 15"/>
          <p:cNvSpPr txBox="1"/>
          <p:nvPr/>
        </p:nvSpPr>
        <p:spPr>
          <a:xfrm>
            <a:off x="3281491" y="2209800"/>
            <a:ext cx="1595309" cy="369332"/>
          </a:xfrm>
          <a:prstGeom prst="rect">
            <a:avLst/>
          </a:prstGeom>
          <a:solidFill>
            <a:schemeClr val="bg1"/>
          </a:solidFill>
        </p:spPr>
        <p:txBody>
          <a:bodyPr wrap="none" rtlCol="0">
            <a:spAutoFit/>
          </a:bodyPr>
          <a:lstStyle/>
          <a:p>
            <a:r>
              <a:rPr lang="en-US" b="0" dirty="0" smtClean="0"/>
              <a:t>Memory / Disk</a:t>
            </a:r>
            <a:endParaRPr lang="en-US" b="0" dirty="0"/>
          </a:p>
        </p:txBody>
      </p:sp>
      <p:sp>
        <p:nvSpPr>
          <p:cNvPr id="46" name="Rounded Rectangular Callout 45"/>
          <p:cNvSpPr/>
          <p:nvPr/>
        </p:nvSpPr>
        <p:spPr bwMode="auto">
          <a:xfrm>
            <a:off x="6797566" y="3404295"/>
            <a:ext cx="1522121" cy="685800"/>
          </a:xfrm>
          <a:prstGeom prst="wedgeRoundRectCallout">
            <a:avLst>
              <a:gd name="adj1" fmla="val -84741"/>
              <a:gd name="adj2" fmla="val -5977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0" dirty="0"/>
              <a:t>Validate </a:t>
            </a:r>
            <a:r>
              <a:rPr lang="en-US" b="0" dirty="0" smtClean="0"/>
              <a:t>the hashing </a:t>
            </a:r>
            <a:r>
              <a:rPr lang="en-US" b="0" dirty="0"/>
              <a:t>value</a:t>
            </a:r>
            <a:endParaRPr kumimoji="0" lang="en-US" sz="18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3193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right)">
                                      <p:cBhvr>
                                        <p:cTn id="7" dur="500"/>
                                        <p:tgtEl>
                                          <p:spTgt spid="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500"/>
                                        <p:tgtEl>
                                          <p:spTgt spid="6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500"/>
                                        <p:tgtEl>
                                          <p:spTgt spid="59"/>
                                        </p:tgtEl>
                                      </p:cBhvr>
                                    </p:animEffec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1000"/>
                                        <p:tgtEl>
                                          <p:spTgt spid="58"/>
                                        </p:tgtEl>
                                      </p:cBhvr>
                                    </p:animEffect>
                                    <p:anim calcmode="lin" valueType="num">
                                      <p:cBhvr>
                                        <p:cTn id="25" dur="1000" fill="hold"/>
                                        <p:tgtEl>
                                          <p:spTgt spid="58"/>
                                        </p:tgtEl>
                                        <p:attrNameLst>
                                          <p:attrName>ppt_x</p:attrName>
                                        </p:attrNameLst>
                                      </p:cBhvr>
                                      <p:tavLst>
                                        <p:tav tm="0">
                                          <p:val>
                                            <p:strVal val="#ppt_x"/>
                                          </p:val>
                                        </p:tav>
                                        <p:tav tm="100000">
                                          <p:val>
                                            <p:strVal val="#ppt_x"/>
                                          </p:val>
                                        </p:tav>
                                      </p:tavLst>
                                    </p:anim>
                                    <p:anim calcmode="lin" valueType="num">
                                      <p:cBhvr>
                                        <p:cTn id="2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1" grpId="0" animBg="1"/>
      <p:bldP spid="62" grpId="0" animBg="1"/>
      <p:bldP spid="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Example in Application</a:t>
            </a:r>
            <a:endParaRPr lang="en-US" dirty="0"/>
          </a:p>
        </p:txBody>
      </p:sp>
      <p:sp>
        <p:nvSpPr>
          <p:cNvPr id="3" name="Content Placeholder 2"/>
          <p:cNvSpPr>
            <a:spLocks noGrp="1"/>
          </p:cNvSpPr>
          <p:nvPr>
            <p:ph idx="1"/>
          </p:nvPr>
        </p:nvSpPr>
        <p:spPr>
          <a:xfrm>
            <a:off x="228600" y="990600"/>
            <a:ext cx="8839200" cy="5638800"/>
          </a:xfrm>
        </p:spPr>
        <p:txBody>
          <a:bodyPr/>
          <a:lstStyle/>
          <a:p>
            <a:pPr marL="0" indent="0">
              <a:buNone/>
              <a:tabLst>
                <a:tab pos="284163" algn="l"/>
              </a:tabLst>
            </a:pPr>
            <a:r>
              <a:rPr lang="en-US" sz="1800" dirty="0" smtClean="0">
                <a:latin typeface="Arial" pitchFamily="34" charset="0"/>
                <a:cs typeface="Arial" pitchFamily="34" charset="0"/>
              </a:rPr>
              <a:t>static </a:t>
            </a:r>
            <a:r>
              <a:rPr lang="en-US" sz="1800" dirty="0">
                <a:latin typeface="Arial" pitchFamily="34" charset="0"/>
                <a:cs typeface="Arial" pitchFamily="34" charset="0"/>
              </a:rPr>
              <a:t>void Main(string[] </a:t>
            </a:r>
            <a:r>
              <a:rPr lang="en-US" sz="1800" dirty="0" err="1">
                <a:latin typeface="Arial" pitchFamily="34" charset="0"/>
                <a:cs typeface="Arial" pitchFamily="34" charset="0"/>
              </a:rPr>
              <a:t>args</a:t>
            </a:r>
            <a:r>
              <a:rPr lang="en-US" sz="1800" dirty="0" smtClean="0">
                <a:latin typeface="Arial" pitchFamily="34" charset="0"/>
                <a:cs typeface="Arial" pitchFamily="34" charset="0"/>
              </a:rPr>
              <a:t>)  </a:t>
            </a:r>
            <a:r>
              <a:rPr lang="en-US" sz="1800" dirty="0">
                <a:latin typeface="Arial" pitchFamily="34" charset="0"/>
                <a:cs typeface="Arial" pitchFamily="34" charset="0"/>
              </a:rPr>
              <a:t>{</a:t>
            </a:r>
          </a:p>
          <a:p>
            <a:pPr marL="0" indent="0">
              <a:buNone/>
              <a:tabLst>
                <a:tab pos="284163" algn="l"/>
              </a:tabLst>
            </a:pPr>
            <a:r>
              <a:rPr lang="en-US" sz="1800" dirty="0" smtClean="0">
                <a:latin typeface="Arial" pitchFamily="34" charset="0"/>
                <a:cs typeface="Arial" pitchFamily="34" charset="0"/>
              </a:rPr>
              <a:t>	byte</a:t>
            </a:r>
            <a:r>
              <a:rPr lang="en-US" sz="1800" dirty="0">
                <a:latin typeface="Arial" pitchFamily="34" charset="0"/>
                <a:cs typeface="Arial" pitchFamily="34" charset="0"/>
              </a:rPr>
              <a:t>[] HashValue1; </a:t>
            </a:r>
            <a:r>
              <a:rPr lang="en-US" sz="1800" dirty="0" smtClean="0">
                <a:latin typeface="Arial" pitchFamily="34" charset="0"/>
                <a:cs typeface="Arial" pitchFamily="34" charset="0"/>
              </a:rPr>
              <a:t> byte</a:t>
            </a:r>
            <a:r>
              <a:rPr lang="en-US" sz="1800" dirty="0">
                <a:latin typeface="Arial" pitchFamily="34" charset="0"/>
                <a:cs typeface="Arial" pitchFamily="34" charset="0"/>
              </a:rPr>
              <a:t>[] HashValue2</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pPr marL="0" indent="0">
              <a:buNone/>
              <a:tabLst>
                <a:tab pos="284163" algn="l"/>
              </a:tabLst>
            </a:pPr>
            <a:r>
              <a:rPr lang="en-US" sz="1800" dirty="0" smtClean="0">
                <a:latin typeface="Arial" pitchFamily="34" charset="0"/>
                <a:cs typeface="Arial" pitchFamily="34" charset="0"/>
              </a:rPr>
              <a:t>	string </a:t>
            </a:r>
            <a:r>
              <a:rPr lang="en-US" sz="1800" dirty="0" err="1">
                <a:latin typeface="Arial" pitchFamily="34" charset="0"/>
                <a:cs typeface="Arial" pitchFamily="34" charset="0"/>
              </a:rPr>
              <a:t>MsgShort</a:t>
            </a:r>
            <a:r>
              <a:rPr lang="en-US" sz="1800" dirty="0">
                <a:latin typeface="Arial" pitchFamily="34" charset="0"/>
                <a:cs typeface="Arial" pitchFamily="34" charset="0"/>
              </a:rPr>
              <a:t> = "</a:t>
            </a:r>
            <a:r>
              <a:rPr lang="en-US" sz="1800" dirty="0">
                <a:solidFill>
                  <a:srgbClr val="0000FF"/>
                </a:solidFill>
                <a:latin typeface="Arial" pitchFamily="34" charset="0"/>
                <a:cs typeface="Arial" pitchFamily="34" charset="0"/>
              </a:rPr>
              <a:t>You won the lottery</a:t>
            </a:r>
            <a:r>
              <a:rPr lang="en-US" sz="1800" dirty="0">
                <a:latin typeface="Arial" pitchFamily="34" charset="0"/>
                <a:cs typeface="Arial" pitchFamily="34" charset="0"/>
              </a:rPr>
              <a:t>";</a:t>
            </a:r>
          </a:p>
          <a:p>
            <a:pPr marL="0" indent="0">
              <a:buNone/>
              <a:tabLst>
                <a:tab pos="284163" algn="l"/>
              </a:tabLst>
            </a:pPr>
            <a:r>
              <a:rPr lang="en-US" sz="1800" dirty="0" smtClean="0">
                <a:latin typeface="Arial" pitchFamily="34" charset="0"/>
                <a:cs typeface="Arial" pitchFamily="34" charset="0"/>
              </a:rPr>
              <a:t>	string </a:t>
            </a:r>
            <a:r>
              <a:rPr lang="en-US" sz="1800" dirty="0" err="1">
                <a:latin typeface="Arial" pitchFamily="34" charset="0"/>
                <a:cs typeface="Arial" pitchFamily="34" charset="0"/>
              </a:rPr>
              <a:t>MsgLong</a:t>
            </a:r>
            <a:r>
              <a:rPr lang="en-US" sz="1800" dirty="0">
                <a:latin typeface="Arial" pitchFamily="34" charset="0"/>
                <a:cs typeface="Arial" pitchFamily="34" charset="0"/>
              </a:rPr>
              <a:t> = "</a:t>
            </a:r>
            <a:r>
              <a:rPr lang="en-US" sz="1800" dirty="0">
                <a:solidFill>
                  <a:srgbClr val="C00000"/>
                </a:solidFill>
                <a:latin typeface="Arial" pitchFamily="34" charset="0"/>
                <a:cs typeface="Arial" pitchFamily="34" charset="0"/>
              </a:rPr>
              <a:t>This is an official announcement from the government and the message comes with a digital signature</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pPr marL="0" indent="0">
              <a:buNone/>
              <a:tabLst>
                <a:tab pos="284163"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UnicodeEncoding</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Uce</a:t>
            </a:r>
            <a:r>
              <a:rPr lang="en-US" sz="1800" dirty="0" smtClean="0">
                <a:latin typeface="Arial" pitchFamily="34" charset="0"/>
                <a:cs typeface="Arial" pitchFamily="34" charset="0"/>
              </a:rPr>
              <a:t>= </a:t>
            </a:r>
            <a:r>
              <a:rPr lang="en-US" sz="1800" dirty="0">
                <a:latin typeface="Arial" pitchFamily="34" charset="0"/>
                <a:cs typeface="Arial" pitchFamily="34" charset="0"/>
              </a:rPr>
              <a:t>new </a:t>
            </a:r>
            <a:r>
              <a:rPr lang="en-US" sz="1800" dirty="0" err="1">
                <a:latin typeface="Arial" pitchFamily="34" charset="0"/>
                <a:cs typeface="Arial" pitchFamily="34" charset="0"/>
              </a:rPr>
              <a:t>UnicodeEncoding</a:t>
            </a:r>
            <a:r>
              <a:rPr lang="en-US" sz="1800" dirty="0">
                <a:latin typeface="Arial" pitchFamily="34" charset="0"/>
                <a:cs typeface="Arial" pitchFamily="34" charset="0"/>
              </a:rPr>
              <a:t>(); </a:t>
            </a:r>
            <a:r>
              <a:rPr lang="en-US" sz="1800" dirty="0" smtClean="0">
                <a:latin typeface="Arial" pitchFamily="34" charset="0"/>
                <a:cs typeface="Arial" pitchFamily="34" charset="0"/>
              </a:rPr>
              <a:t>// </a:t>
            </a:r>
            <a:r>
              <a:rPr lang="en-US" sz="1800" dirty="0" err="1">
                <a:latin typeface="Arial" pitchFamily="34" charset="0"/>
                <a:cs typeface="Arial" pitchFamily="34" charset="0"/>
              </a:rPr>
              <a:t>UnicodeEncoding</a:t>
            </a:r>
            <a:r>
              <a:rPr lang="en-US" sz="1800" dirty="0">
                <a:latin typeface="Arial" pitchFamily="34" charset="0"/>
                <a:cs typeface="Arial" pitchFamily="34" charset="0"/>
              </a:rPr>
              <a:t> </a:t>
            </a:r>
            <a:r>
              <a:rPr lang="en-US" sz="1800" dirty="0" smtClean="0">
                <a:latin typeface="Arial" pitchFamily="34" charset="0"/>
                <a:cs typeface="Arial" pitchFamily="34" charset="0"/>
              </a:rPr>
              <a:t>object</a:t>
            </a:r>
            <a:endParaRPr lang="en-US" sz="1800" dirty="0">
              <a:latin typeface="Arial" pitchFamily="34" charset="0"/>
              <a:cs typeface="Arial" pitchFamily="34" charset="0"/>
            </a:endParaRPr>
          </a:p>
          <a:p>
            <a:pPr marL="0" indent="0">
              <a:buNone/>
              <a:tabLst>
                <a:tab pos="284163" algn="l"/>
              </a:tabLst>
            </a:pPr>
            <a:r>
              <a:rPr lang="en-US" sz="1800" dirty="0" smtClean="0">
                <a:latin typeface="Arial" pitchFamily="34" charset="0"/>
                <a:cs typeface="Arial" pitchFamily="34" charset="0"/>
              </a:rPr>
              <a:t>	byte</a:t>
            </a:r>
            <a:r>
              <a:rPr lang="en-US" sz="1800" dirty="0">
                <a:latin typeface="Arial" pitchFamily="34" charset="0"/>
                <a:cs typeface="Arial" pitchFamily="34" charset="0"/>
              </a:rPr>
              <a:t>[] </a:t>
            </a:r>
            <a:r>
              <a:rPr lang="en-US" sz="1800" dirty="0" err="1">
                <a:latin typeface="Arial" pitchFamily="34" charset="0"/>
                <a:cs typeface="Arial" pitchFamily="34" charset="0"/>
              </a:rPr>
              <a:t>BytesShort</a:t>
            </a:r>
            <a:r>
              <a:rPr lang="en-US" sz="1800" dirty="0">
                <a:latin typeface="Arial" pitchFamily="34" charset="0"/>
                <a:cs typeface="Arial" pitchFamily="34" charset="0"/>
              </a:rPr>
              <a:t> = </a:t>
            </a:r>
            <a:r>
              <a:rPr lang="en-US" sz="1800" dirty="0" err="1">
                <a:latin typeface="Arial" pitchFamily="34" charset="0"/>
                <a:cs typeface="Arial" pitchFamily="34" charset="0"/>
              </a:rPr>
              <a:t>Uce</a:t>
            </a:r>
            <a:r>
              <a:rPr lang="en-US" sz="1800" dirty="0" err="1" smtClean="0">
                <a:latin typeface="Arial" pitchFamily="34" charset="0"/>
                <a:cs typeface="Arial" pitchFamily="34" charset="0"/>
              </a:rPr>
              <a:t>.GetBytes</a:t>
            </a:r>
            <a:r>
              <a:rPr lang="en-US" sz="1800" dirty="0" smtClean="0">
                <a:latin typeface="Arial" pitchFamily="34" charset="0"/>
                <a:cs typeface="Arial" pitchFamily="34" charset="0"/>
              </a:rPr>
              <a:t>(</a:t>
            </a:r>
            <a:r>
              <a:rPr lang="en-US" sz="1800" dirty="0" err="1" smtClean="0">
                <a:latin typeface="Arial" pitchFamily="34" charset="0"/>
                <a:cs typeface="Arial" pitchFamily="34" charset="0"/>
              </a:rPr>
              <a:t>MsgShort</a:t>
            </a:r>
            <a:r>
              <a:rPr lang="en-US" sz="1800" dirty="0">
                <a:latin typeface="Arial" pitchFamily="34" charset="0"/>
                <a:cs typeface="Arial" pitchFamily="34" charset="0"/>
              </a:rPr>
              <a:t>); // convert </a:t>
            </a:r>
            <a:r>
              <a:rPr lang="en-US" sz="1800" dirty="0" smtClean="0">
                <a:latin typeface="Arial" pitchFamily="34" charset="0"/>
                <a:cs typeface="Arial" pitchFamily="34" charset="0"/>
              </a:rPr>
              <a:t>to </a:t>
            </a:r>
            <a:r>
              <a:rPr lang="en-US" sz="1800" dirty="0">
                <a:latin typeface="Arial" pitchFamily="34" charset="0"/>
                <a:cs typeface="Arial" pitchFamily="34" charset="0"/>
              </a:rPr>
              <a:t>byte array</a:t>
            </a:r>
          </a:p>
          <a:p>
            <a:pPr marL="0" indent="0">
              <a:buNone/>
              <a:tabLst>
                <a:tab pos="284163" algn="l"/>
              </a:tabLst>
            </a:pPr>
            <a:r>
              <a:rPr lang="en-US" sz="1800" dirty="0" smtClean="0">
                <a:latin typeface="Arial" pitchFamily="34" charset="0"/>
                <a:cs typeface="Arial" pitchFamily="34" charset="0"/>
              </a:rPr>
              <a:t>	byte</a:t>
            </a:r>
            <a:r>
              <a:rPr lang="en-US" sz="1800" dirty="0">
                <a:latin typeface="Arial" pitchFamily="34" charset="0"/>
                <a:cs typeface="Arial" pitchFamily="34" charset="0"/>
              </a:rPr>
              <a:t>[] </a:t>
            </a:r>
            <a:r>
              <a:rPr lang="en-US" sz="1800" dirty="0" err="1">
                <a:latin typeface="Arial" pitchFamily="34" charset="0"/>
                <a:cs typeface="Arial" pitchFamily="34" charset="0"/>
              </a:rPr>
              <a:t>BytesLong</a:t>
            </a:r>
            <a:r>
              <a:rPr lang="en-US" sz="1800" dirty="0">
                <a:latin typeface="Arial" pitchFamily="34" charset="0"/>
                <a:cs typeface="Arial" pitchFamily="34" charset="0"/>
              </a:rPr>
              <a:t> = </a:t>
            </a:r>
            <a:r>
              <a:rPr lang="en-US" sz="1800" dirty="0" err="1">
                <a:latin typeface="Arial" pitchFamily="34" charset="0"/>
                <a:cs typeface="Arial" pitchFamily="34" charset="0"/>
              </a:rPr>
              <a:t>Uce</a:t>
            </a:r>
            <a:r>
              <a:rPr lang="en-US" sz="1800" dirty="0" err="1" smtClean="0">
                <a:latin typeface="Arial" pitchFamily="34" charset="0"/>
                <a:cs typeface="Arial" pitchFamily="34" charset="0"/>
              </a:rPr>
              <a:t>.GetBytes</a:t>
            </a:r>
            <a:r>
              <a:rPr lang="en-US" sz="1800" dirty="0" smtClean="0">
                <a:latin typeface="Arial" pitchFamily="34" charset="0"/>
                <a:cs typeface="Arial" pitchFamily="34" charset="0"/>
              </a:rPr>
              <a:t>(</a:t>
            </a:r>
            <a:r>
              <a:rPr lang="en-US" sz="1800" dirty="0" err="1" smtClean="0">
                <a:latin typeface="Arial" pitchFamily="34" charset="0"/>
                <a:cs typeface="Arial" pitchFamily="34" charset="0"/>
              </a:rPr>
              <a:t>MsgLong</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pPr marL="0" indent="0">
              <a:buNone/>
              <a:tabLst>
                <a:tab pos="284163" algn="l"/>
              </a:tabLst>
            </a:pPr>
            <a:r>
              <a:rPr lang="en-US" sz="1800" dirty="0" smtClean="0">
                <a:latin typeface="Arial" pitchFamily="34" charset="0"/>
                <a:cs typeface="Arial" pitchFamily="34" charset="0"/>
              </a:rPr>
              <a:t>	SHA1Managed </a:t>
            </a:r>
            <a:r>
              <a:rPr lang="en-US" sz="1800" dirty="0" err="1">
                <a:latin typeface="Arial" pitchFamily="34" charset="0"/>
                <a:cs typeface="Arial" pitchFamily="34" charset="0"/>
              </a:rPr>
              <a:t>SHhash</a:t>
            </a:r>
            <a:r>
              <a:rPr lang="en-US" sz="1800" dirty="0">
                <a:latin typeface="Arial" pitchFamily="34" charset="0"/>
                <a:cs typeface="Arial" pitchFamily="34" charset="0"/>
              </a:rPr>
              <a:t> = new SHA1Managed(); //Create a </a:t>
            </a:r>
            <a:r>
              <a:rPr lang="en-US" sz="1800" dirty="0" smtClean="0">
                <a:latin typeface="Arial" pitchFamily="34" charset="0"/>
                <a:cs typeface="Arial" pitchFamily="34" charset="0"/>
              </a:rPr>
              <a:t>SHA1 object</a:t>
            </a:r>
            <a:endParaRPr lang="en-US" sz="1800" dirty="0">
              <a:latin typeface="Arial" pitchFamily="34" charset="0"/>
              <a:cs typeface="Arial" pitchFamily="34" charset="0"/>
            </a:endParaRPr>
          </a:p>
          <a:p>
            <a:pPr marL="0" indent="0">
              <a:buNone/>
              <a:tabLst>
                <a:tab pos="284163" algn="l"/>
              </a:tabLst>
            </a:pPr>
            <a:r>
              <a:rPr lang="en-US" sz="1800" dirty="0" smtClean="0">
                <a:solidFill>
                  <a:srgbClr val="0000FF"/>
                </a:solidFill>
                <a:latin typeface="Arial" pitchFamily="34" charset="0"/>
                <a:cs typeface="Arial" pitchFamily="34" charset="0"/>
              </a:rPr>
              <a:t>	HashValue1 </a:t>
            </a:r>
            <a:r>
              <a:rPr lang="en-US" sz="1800" dirty="0">
                <a:solidFill>
                  <a:srgbClr val="0000FF"/>
                </a:solidFill>
                <a:latin typeface="Arial" pitchFamily="34" charset="0"/>
                <a:cs typeface="Arial" pitchFamily="34" charset="0"/>
              </a:rPr>
              <a:t>= </a:t>
            </a:r>
            <a:r>
              <a:rPr lang="en-US" sz="1800" dirty="0" err="1">
                <a:solidFill>
                  <a:srgbClr val="0000FF"/>
                </a:solidFill>
                <a:latin typeface="Arial" pitchFamily="34" charset="0"/>
                <a:cs typeface="Arial" pitchFamily="34" charset="0"/>
              </a:rPr>
              <a:t>SHhash.ComputeHash</a:t>
            </a:r>
            <a:r>
              <a:rPr lang="en-US" sz="1800" dirty="0">
                <a:solidFill>
                  <a:srgbClr val="0000FF"/>
                </a:solidFill>
                <a:latin typeface="Arial" pitchFamily="34" charset="0"/>
                <a:cs typeface="Arial" pitchFamily="34" charset="0"/>
              </a:rPr>
              <a:t>(</a:t>
            </a:r>
            <a:r>
              <a:rPr lang="en-US" sz="1800" dirty="0" err="1">
                <a:solidFill>
                  <a:srgbClr val="0000FF"/>
                </a:solidFill>
                <a:latin typeface="Arial" pitchFamily="34" charset="0"/>
                <a:cs typeface="Arial" pitchFamily="34" charset="0"/>
              </a:rPr>
              <a:t>BytesShort</a:t>
            </a:r>
            <a:r>
              <a:rPr lang="en-US" sz="1800" dirty="0">
                <a:solidFill>
                  <a:srgbClr val="0000FF"/>
                </a:solidFill>
                <a:latin typeface="Arial" pitchFamily="34" charset="0"/>
                <a:cs typeface="Arial" pitchFamily="34" charset="0"/>
              </a:rPr>
              <a:t>); // Hashing </a:t>
            </a:r>
          </a:p>
          <a:p>
            <a:pPr marL="0" indent="0">
              <a:buNone/>
              <a:tabLst>
                <a:tab pos="284163" algn="l"/>
              </a:tabLst>
            </a:pPr>
            <a:r>
              <a:rPr lang="en-US" sz="1800" dirty="0" smtClean="0">
                <a:solidFill>
                  <a:srgbClr val="0000FF"/>
                </a:solidFill>
                <a:latin typeface="Arial" pitchFamily="34" charset="0"/>
                <a:cs typeface="Arial" pitchFamily="34" charset="0"/>
              </a:rPr>
              <a:t>	HashValue2 </a:t>
            </a:r>
            <a:r>
              <a:rPr lang="en-US" sz="1800" dirty="0">
                <a:solidFill>
                  <a:srgbClr val="0000FF"/>
                </a:solidFill>
                <a:latin typeface="Arial" pitchFamily="34" charset="0"/>
                <a:cs typeface="Arial" pitchFamily="34" charset="0"/>
              </a:rPr>
              <a:t>= </a:t>
            </a:r>
            <a:r>
              <a:rPr lang="en-US" sz="1800" dirty="0" err="1">
                <a:solidFill>
                  <a:srgbClr val="0000FF"/>
                </a:solidFill>
                <a:latin typeface="Arial" pitchFamily="34" charset="0"/>
                <a:cs typeface="Arial" pitchFamily="34" charset="0"/>
              </a:rPr>
              <a:t>SHhash.ComputeHash</a:t>
            </a:r>
            <a:r>
              <a:rPr lang="en-US" sz="1800" dirty="0">
                <a:solidFill>
                  <a:srgbClr val="0000FF"/>
                </a:solidFill>
                <a:latin typeface="Arial" pitchFamily="34" charset="0"/>
                <a:cs typeface="Arial" pitchFamily="34" charset="0"/>
              </a:rPr>
              <a:t>(</a:t>
            </a:r>
            <a:r>
              <a:rPr lang="en-US" sz="1800" dirty="0" err="1">
                <a:solidFill>
                  <a:srgbClr val="0000FF"/>
                </a:solidFill>
                <a:latin typeface="Arial" pitchFamily="34" charset="0"/>
                <a:cs typeface="Arial" pitchFamily="34" charset="0"/>
              </a:rPr>
              <a:t>BytesLong</a:t>
            </a:r>
            <a:r>
              <a:rPr lang="en-US" sz="1800" dirty="0" smtClean="0">
                <a:solidFill>
                  <a:srgbClr val="0000FF"/>
                </a:solidFill>
                <a:latin typeface="Arial" pitchFamily="34" charset="0"/>
                <a:cs typeface="Arial" pitchFamily="34" charset="0"/>
              </a:rPr>
              <a:t>);</a:t>
            </a:r>
            <a:endParaRPr lang="en-US" sz="1800" dirty="0">
              <a:solidFill>
                <a:srgbClr val="0000FF"/>
              </a:solidFill>
              <a:latin typeface="Arial" pitchFamily="34" charset="0"/>
              <a:cs typeface="Arial" pitchFamily="34" charset="0"/>
            </a:endParaRPr>
          </a:p>
          <a:p>
            <a:pPr marL="0" indent="0">
              <a:buNone/>
              <a:tabLst>
                <a:tab pos="284163"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Console.WriteLine</a:t>
            </a:r>
            <a:r>
              <a:rPr lang="en-US" sz="1800" dirty="0">
                <a:latin typeface="Arial" pitchFamily="34" charset="0"/>
                <a:cs typeface="Arial" pitchFamily="34" charset="0"/>
              </a:rPr>
              <a:t>("Hash value 1 in hexadecimal");</a:t>
            </a:r>
          </a:p>
          <a:p>
            <a:pPr marL="0" indent="0">
              <a:buNone/>
              <a:tabLst>
                <a:tab pos="284163"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foreach</a:t>
            </a:r>
            <a:r>
              <a:rPr lang="en-US" sz="1800" dirty="0" smtClean="0">
                <a:latin typeface="Arial" pitchFamily="34" charset="0"/>
                <a:cs typeface="Arial" pitchFamily="34" charset="0"/>
              </a:rPr>
              <a:t> </a:t>
            </a:r>
            <a:r>
              <a:rPr lang="en-US" sz="1800" dirty="0">
                <a:latin typeface="Arial" pitchFamily="34" charset="0"/>
                <a:cs typeface="Arial" pitchFamily="34" charset="0"/>
              </a:rPr>
              <a:t>(byte b in HashValue1) </a:t>
            </a:r>
            <a:r>
              <a:rPr lang="en-US" sz="1800" dirty="0" err="1">
                <a:latin typeface="Arial" pitchFamily="34" charset="0"/>
                <a:cs typeface="Arial" pitchFamily="34" charset="0"/>
              </a:rPr>
              <a:t>Console.Write</a:t>
            </a:r>
            <a:r>
              <a:rPr lang="en-US" sz="1800" dirty="0">
                <a:latin typeface="Arial" pitchFamily="34" charset="0"/>
                <a:cs typeface="Arial" pitchFamily="34" charset="0"/>
              </a:rPr>
              <a:t>("{0:X} ", b);</a:t>
            </a:r>
          </a:p>
          <a:p>
            <a:pPr marL="0" indent="0">
              <a:buNone/>
              <a:tabLst>
                <a:tab pos="284163"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Console.WriteLine</a:t>
            </a:r>
            <a:r>
              <a:rPr lang="en-US" sz="1800" dirty="0">
                <a:latin typeface="Arial" pitchFamily="34" charset="0"/>
                <a:cs typeface="Arial" pitchFamily="34" charset="0"/>
              </a:rPr>
              <a:t>("\</a:t>
            </a:r>
            <a:r>
              <a:rPr lang="en-US" sz="1800" dirty="0" err="1">
                <a:latin typeface="Arial" pitchFamily="34" charset="0"/>
                <a:cs typeface="Arial" pitchFamily="34" charset="0"/>
              </a:rPr>
              <a:t>nHash</a:t>
            </a:r>
            <a:r>
              <a:rPr lang="en-US" sz="1800" dirty="0">
                <a:latin typeface="Arial" pitchFamily="34" charset="0"/>
                <a:cs typeface="Arial" pitchFamily="34" charset="0"/>
              </a:rPr>
              <a:t> value 1 in hexadecimal"); </a:t>
            </a:r>
          </a:p>
          <a:p>
            <a:pPr marL="0" indent="0">
              <a:buNone/>
              <a:tabLst>
                <a:tab pos="284163"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foreach</a:t>
            </a:r>
            <a:r>
              <a:rPr lang="en-US" sz="1800" dirty="0" smtClean="0">
                <a:latin typeface="Arial" pitchFamily="34" charset="0"/>
                <a:cs typeface="Arial" pitchFamily="34" charset="0"/>
              </a:rPr>
              <a:t> </a:t>
            </a:r>
            <a:r>
              <a:rPr lang="en-US" sz="1800" dirty="0">
                <a:latin typeface="Arial" pitchFamily="34" charset="0"/>
                <a:cs typeface="Arial" pitchFamily="34" charset="0"/>
              </a:rPr>
              <a:t>(byte b in </a:t>
            </a:r>
            <a:r>
              <a:rPr lang="en-US" sz="1800" dirty="0" smtClean="0">
                <a:latin typeface="Arial" pitchFamily="34" charset="0"/>
                <a:cs typeface="Arial" pitchFamily="34" charset="0"/>
              </a:rPr>
              <a:t>HashValue2) </a:t>
            </a:r>
          </a:p>
          <a:p>
            <a:pPr marL="0" indent="0">
              <a:buNone/>
              <a:tabLst>
                <a:tab pos="284163"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Console.Write</a:t>
            </a:r>
            <a:r>
              <a:rPr lang="en-US" sz="1800" dirty="0">
                <a:latin typeface="Arial" pitchFamily="34" charset="0"/>
                <a:cs typeface="Arial" pitchFamily="34" charset="0"/>
              </a:rPr>
              <a:t>("{0:X} ", b);</a:t>
            </a:r>
          </a:p>
          <a:p>
            <a:pPr marL="0" indent="0">
              <a:buNone/>
              <a:tabLst>
                <a:tab pos="284163"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Console.WriteLine</a:t>
            </a:r>
            <a:r>
              <a:rPr lang="en-US" sz="1800" dirty="0" smtClean="0">
                <a:latin typeface="Arial" pitchFamily="34" charset="0"/>
                <a:cs typeface="Arial" pitchFamily="34" charset="0"/>
              </a:rPr>
              <a:t>();</a:t>
            </a:r>
          </a:p>
          <a:p>
            <a:pPr marL="0" indent="0">
              <a:buNone/>
              <a:tabLst>
                <a:tab pos="284163" algn="l"/>
              </a:tabLst>
            </a:pPr>
            <a:r>
              <a:rPr lang="en-US" sz="1800" dirty="0" smtClean="0">
                <a:latin typeface="Arial" pitchFamily="34" charset="0"/>
                <a:cs typeface="Arial" pitchFamily="34" charset="0"/>
              </a:rPr>
              <a:t>}</a:t>
            </a:r>
            <a:endParaRPr lang="en-US" sz="18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26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8386" y="5645236"/>
            <a:ext cx="49244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bwMode="auto">
          <a:xfrm>
            <a:off x="5715000" y="1066800"/>
            <a:ext cx="3352800" cy="533400"/>
          </a:xfrm>
          <a:prstGeom prst="wedgeRoundRectCallout">
            <a:avLst>
              <a:gd name="adj1" fmla="val -75747"/>
              <a:gd name="adj2" fmla="val 12968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Short and long</a:t>
            </a:r>
            <a:r>
              <a:rPr kumimoji="0" lang="en-US" sz="2400" b="0" i="0" u="none" strike="noStrike" cap="none" normalizeH="0" dirty="0" smtClean="0">
                <a:ln>
                  <a:noFill/>
                </a:ln>
                <a:solidFill>
                  <a:schemeClr val="tx1"/>
                </a:solidFill>
                <a:effectLst/>
                <a:latin typeface="Times New Roman" pitchFamily="18" charset="0"/>
              </a:rPr>
              <a:t> messages</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 name="Rounded Rectangular Callout 6"/>
          <p:cNvSpPr/>
          <p:nvPr/>
        </p:nvSpPr>
        <p:spPr bwMode="auto">
          <a:xfrm>
            <a:off x="5867400" y="4267200"/>
            <a:ext cx="685800" cy="381000"/>
          </a:xfrm>
          <a:prstGeom prst="wedgeRoundRectCallout">
            <a:avLst>
              <a:gd name="adj1" fmla="val -60421"/>
              <a:gd name="adj2" fmla="val 124164"/>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hex</a:t>
            </a:r>
          </a:p>
        </p:txBody>
      </p:sp>
      <p:sp>
        <p:nvSpPr>
          <p:cNvPr id="8" name="Rounded Rectangular Callout 7"/>
          <p:cNvSpPr/>
          <p:nvPr/>
        </p:nvSpPr>
        <p:spPr bwMode="auto">
          <a:xfrm>
            <a:off x="6858000" y="4457700"/>
            <a:ext cx="2133600" cy="757794"/>
          </a:xfrm>
          <a:prstGeom prst="wedgeRoundRectCallout">
            <a:avLst>
              <a:gd name="adj1" fmla="val -45295"/>
              <a:gd name="adj2" fmla="val 160067"/>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The length of 2</a:t>
            </a:r>
            <a:r>
              <a:rPr kumimoji="0" lang="en-US" sz="2000" b="0" i="0" u="none" strike="noStrike" cap="none" normalizeH="0" dirty="0" smtClean="0">
                <a:ln>
                  <a:noFill/>
                </a:ln>
                <a:solidFill>
                  <a:schemeClr val="tx1"/>
                </a:solidFill>
                <a:effectLst/>
                <a:latin typeface="Times New Roman" pitchFamily="18" charset="0"/>
              </a:rPr>
              <a:t> </a:t>
            </a:r>
            <a:r>
              <a:rPr kumimoji="0" lang="en-US" sz="2000" b="0" i="0" u="none" strike="noStrike" cap="none" normalizeH="0" dirty="0" err="1" smtClean="0">
                <a:ln>
                  <a:noFill/>
                </a:ln>
                <a:solidFill>
                  <a:schemeClr val="tx1"/>
                </a:solidFill>
                <a:effectLst/>
                <a:latin typeface="Times New Roman" pitchFamily="18" charset="0"/>
              </a:rPr>
              <a:t>msgs</a:t>
            </a:r>
            <a:r>
              <a:rPr kumimoji="0" lang="en-US" sz="2000" b="0" i="0" u="none" strike="noStrike" cap="none" normalizeH="0" dirty="0" smtClean="0">
                <a:ln>
                  <a:noFill/>
                </a:ln>
                <a:solidFill>
                  <a:schemeClr val="tx1"/>
                </a:solidFill>
                <a:effectLst/>
                <a:latin typeface="Times New Roman" pitchFamily="18" charset="0"/>
              </a:rPr>
              <a:t> are the same</a:t>
            </a:r>
            <a:endParaRPr kumimoji="0" lang="en-US" sz="20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23036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par>
                          <p:cTn id="8" fill="hold">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Data Hashing </a:t>
            </a:r>
            <a:r>
              <a:rPr lang="en-US" dirty="0" smtClean="0">
                <a:solidFill>
                  <a:srgbClr val="C00000"/>
                </a:solidFill>
              </a:rPr>
              <a:t>Service</a:t>
            </a:r>
            <a:endParaRPr lang="en-US" dirty="0">
              <a:solidFill>
                <a:srgbClr val="C00000"/>
              </a:solidFill>
            </a:endParaRPr>
          </a:p>
        </p:txBody>
      </p:sp>
      <p:sp>
        <p:nvSpPr>
          <p:cNvPr id="3" name="Content Placeholder 2"/>
          <p:cNvSpPr>
            <a:spLocks noGrp="1"/>
          </p:cNvSpPr>
          <p:nvPr>
            <p:ph idx="1"/>
          </p:nvPr>
        </p:nvSpPr>
        <p:spPr>
          <a:xfrm>
            <a:off x="152400" y="1143000"/>
            <a:ext cx="8802688" cy="5562600"/>
          </a:xfrm>
        </p:spPr>
        <p:txBody>
          <a:bodyPr/>
          <a:lstStyle/>
          <a:p>
            <a:pPr marL="0" indent="0">
              <a:buNone/>
            </a:pPr>
            <a:r>
              <a:rPr lang="en-US" sz="2400" dirty="0">
                <a:latin typeface="Arial" pitchFamily="34" charset="0"/>
                <a:cs typeface="Arial" pitchFamily="34" charset="0"/>
              </a:rPr>
              <a:t>using System;</a:t>
            </a:r>
          </a:p>
          <a:p>
            <a:pPr marL="0" indent="0">
              <a:buNone/>
            </a:pPr>
            <a:r>
              <a:rPr lang="en-US" sz="2400" dirty="0">
                <a:latin typeface="Arial" pitchFamily="34" charset="0"/>
                <a:cs typeface="Arial" pitchFamily="34" charset="0"/>
              </a:rPr>
              <a:t>using </a:t>
            </a:r>
            <a:r>
              <a:rPr lang="en-US" sz="2400" dirty="0" err="1">
                <a:latin typeface="Arial" pitchFamily="34" charset="0"/>
                <a:cs typeface="Arial" pitchFamily="34" charset="0"/>
              </a:rPr>
              <a:t>System.Text</a:t>
            </a:r>
            <a:r>
              <a:rPr lang="en-US" sz="2400" dirty="0">
                <a:latin typeface="Arial" pitchFamily="34" charset="0"/>
                <a:cs typeface="Arial" pitchFamily="34" charset="0"/>
              </a:rPr>
              <a:t>;</a:t>
            </a:r>
          </a:p>
          <a:p>
            <a:pPr marL="0" indent="0">
              <a:buNone/>
            </a:pPr>
            <a:r>
              <a:rPr lang="en-US" sz="2400" dirty="0">
                <a:solidFill>
                  <a:srgbClr val="0000FF"/>
                </a:solidFill>
                <a:latin typeface="Arial" pitchFamily="34" charset="0"/>
                <a:cs typeface="Arial" pitchFamily="34" charset="0"/>
              </a:rPr>
              <a:t>using </a:t>
            </a:r>
            <a:r>
              <a:rPr lang="en-US" sz="2400" dirty="0" err="1">
                <a:solidFill>
                  <a:srgbClr val="0000FF"/>
                </a:solidFill>
                <a:latin typeface="Arial" pitchFamily="34" charset="0"/>
                <a:cs typeface="Arial" pitchFamily="34" charset="0"/>
              </a:rPr>
              <a:t>System.Security.Cryptography</a:t>
            </a:r>
            <a:r>
              <a:rPr lang="en-US" sz="2400" dirty="0" smtClean="0">
                <a:solidFill>
                  <a:srgbClr val="0000FF"/>
                </a:solidFill>
                <a:latin typeface="Arial" pitchFamily="34" charset="0"/>
                <a:cs typeface="Arial" pitchFamily="34" charset="0"/>
              </a:rPr>
              <a:t>;</a:t>
            </a:r>
            <a:endParaRPr lang="en-US" sz="2400" dirty="0">
              <a:solidFill>
                <a:srgbClr val="0000FF"/>
              </a:solidFill>
              <a:latin typeface="Arial" pitchFamily="34" charset="0"/>
              <a:cs typeface="Arial" pitchFamily="34" charset="0"/>
            </a:endParaRPr>
          </a:p>
          <a:p>
            <a:pPr marL="0" indent="0">
              <a:buNone/>
            </a:pPr>
            <a:r>
              <a:rPr lang="en-US" sz="2400" dirty="0" smtClean="0">
                <a:latin typeface="Arial" pitchFamily="34" charset="0"/>
                <a:cs typeface="Arial" pitchFamily="34" charset="0"/>
              </a:rPr>
              <a:t>using </a:t>
            </a:r>
            <a:r>
              <a:rPr lang="en-US" sz="2400" dirty="0" err="1">
                <a:latin typeface="Arial" pitchFamily="34" charset="0"/>
                <a:cs typeface="Arial" pitchFamily="34" charset="0"/>
              </a:rPr>
              <a:t>System.Text;public</a:t>
            </a:r>
            <a:r>
              <a:rPr lang="en-US" sz="2400" dirty="0">
                <a:latin typeface="Arial" pitchFamily="34" charset="0"/>
                <a:cs typeface="Arial" pitchFamily="34" charset="0"/>
              </a:rPr>
              <a:t> class Service : </a:t>
            </a:r>
            <a:r>
              <a:rPr lang="en-US" sz="2400" dirty="0" err="1" smtClean="0">
                <a:latin typeface="Arial" pitchFamily="34" charset="0"/>
                <a:cs typeface="Arial" pitchFamily="34" charset="0"/>
              </a:rPr>
              <a:t>IService</a:t>
            </a:r>
            <a:r>
              <a:rPr lang="en-US" sz="2400" dirty="0" smtClean="0">
                <a:latin typeface="Arial" pitchFamily="34" charset="0"/>
                <a:cs typeface="Arial" pitchFamily="34" charset="0"/>
              </a:rPr>
              <a:t> {</a:t>
            </a:r>
          </a:p>
          <a:p>
            <a:pPr marL="0" indent="0">
              <a:buNone/>
            </a:pPr>
            <a:r>
              <a:rPr lang="en-US" sz="2400" dirty="0" smtClean="0">
                <a:latin typeface="Arial" pitchFamily="34" charset="0"/>
                <a:cs typeface="Arial" pitchFamily="34" charset="0"/>
              </a:rPr>
              <a:t>    //Hash </a:t>
            </a:r>
            <a:r>
              <a:rPr lang="en-US" sz="2400" dirty="0">
                <a:latin typeface="Arial" pitchFamily="34" charset="0"/>
                <a:cs typeface="Arial" pitchFamily="34" charset="0"/>
              </a:rPr>
              <a:t>a value with a </a:t>
            </a:r>
            <a:r>
              <a:rPr lang="en-US" sz="2400" dirty="0" smtClean="0">
                <a:latin typeface="Arial" pitchFamily="34" charset="0"/>
                <a:cs typeface="Arial" pitchFamily="34" charset="0"/>
              </a:rPr>
              <a:t>salt</a:t>
            </a:r>
            <a:endParaRPr lang="en-US" sz="2400" dirty="0">
              <a:latin typeface="Arial" pitchFamily="34" charset="0"/>
              <a:cs typeface="Arial" pitchFamily="34" charset="0"/>
            </a:endParaRPr>
          </a:p>
          <a:p>
            <a:pPr marL="0" indent="0">
              <a:buNone/>
            </a:pPr>
            <a:r>
              <a:rPr lang="en-US" sz="2400" dirty="0" smtClean="0">
                <a:latin typeface="Arial" pitchFamily="34" charset="0"/>
                <a:cs typeface="Arial" pitchFamily="34" charset="0"/>
              </a:rPr>
              <a:t>public </a:t>
            </a:r>
            <a:r>
              <a:rPr lang="en-US" sz="2400" dirty="0">
                <a:latin typeface="Arial" pitchFamily="34" charset="0"/>
                <a:cs typeface="Arial" pitchFamily="34" charset="0"/>
              </a:rPr>
              <a:t>string Hash(string value, string salt) {</a:t>
            </a:r>
          </a:p>
          <a:p>
            <a:pPr marL="0" indent="0">
              <a:buNone/>
            </a:pPr>
            <a:r>
              <a:rPr lang="en-US" sz="2400" dirty="0">
                <a:latin typeface="Arial" pitchFamily="34" charset="0"/>
                <a:cs typeface="Arial" pitchFamily="34" charset="0"/>
              </a:rPr>
              <a:t>        using (</a:t>
            </a:r>
            <a:r>
              <a:rPr lang="en-US" sz="2400" dirty="0" err="1">
                <a:latin typeface="Arial" pitchFamily="34" charset="0"/>
                <a:cs typeface="Arial" pitchFamily="34" charset="0"/>
              </a:rPr>
              <a:t>var</a:t>
            </a:r>
            <a:r>
              <a:rPr lang="en-US" sz="2400" dirty="0">
                <a:latin typeface="Arial" pitchFamily="34" charset="0"/>
                <a:cs typeface="Arial" pitchFamily="34" charset="0"/>
              </a:rPr>
              <a:t> </a:t>
            </a:r>
            <a:r>
              <a:rPr lang="en-US" sz="2400" dirty="0" err="1">
                <a:latin typeface="Arial" pitchFamily="34" charset="0"/>
                <a:cs typeface="Arial" pitchFamily="34" charset="0"/>
              </a:rPr>
              <a:t>sha</a:t>
            </a:r>
            <a:r>
              <a:rPr lang="en-US" sz="2400" dirty="0">
                <a:latin typeface="Arial" pitchFamily="34" charset="0"/>
                <a:cs typeface="Arial" pitchFamily="34" charset="0"/>
              </a:rPr>
              <a:t> = new </a:t>
            </a:r>
            <a:r>
              <a:rPr lang="en-US" sz="2400" dirty="0">
                <a:solidFill>
                  <a:srgbClr val="0000FF"/>
                </a:solidFill>
                <a:latin typeface="Arial" pitchFamily="34" charset="0"/>
                <a:cs typeface="Arial" pitchFamily="34" charset="0"/>
              </a:rPr>
              <a:t>SHA512CryptoServiceProvider</a:t>
            </a:r>
            <a:r>
              <a:rPr lang="en-US" sz="2400" dirty="0">
                <a:latin typeface="Arial" pitchFamily="34" charset="0"/>
                <a:cs typeface="Arial" pitchFamily="34" charset="0"/>
              </a:rPr>
              <a:t>()) {</a:t>
            </a:r>
          </a:p>
          <a:p>
            <a:pPr marL="0" indent="0">
              <a:buNone/>
            </a:pPr>
            <a:r>
              <a:rPr lang="en-US" sz="2400" dirty="0">
                <a:latin typeface="Arial" pitchFamily="34" charset="0"/>
                <a:cs typeface="Arial" pitchFamily="34" charset="0"/>
              </a:rPr>
              <a:t>            </a:t>
            </a:r>
            <a:r>
              <a:rPr lang="en-US" sz="2400" dirty="0" err="1">
                <a:latin typeface="Arial" pitchFamily="34" charset="0"/>
                <a:cs typeface="Arial" pitchFamily="34" charset="0"/>
              </a:rPr>
              <a:t>var</a:t>
            </a:r>
            <a:r>
              <a:rPr lang="en-US" sz="2400" dirty="0">
                <a:latin typeface="Arial" pitchFamily="34" charset="0"/>
                <a:cs typeface="Arial" pitchFamily="34" charset="0"/>
              </a:rPr>
              <a:t> </a:t>
            </a:r>
            <a:r>
              <a:rPr lang="en-US" sz="2400" dirty="0" err="1">
                <a:latin typeface="Arial" pitchFamily="34" charset="0"/>
                <a:cs typeface="Arial" pitchFamily="34" charset="0"/>
              </a:rPr>
              <a:t>hashedString</a:t>
            </a:r>
            <a:endParaRPr lang="en-US" sz="2400" dirty="0">
              <a:latin typeface="Arial" pitchFamily="34" charset="0"/>
              <a:cs typeface="Arial" pitchFamily="34" charset="0"/>
            </a:endParaRPr>
          </a:p>
          <a:p>
            <a:pPr marL="0" indent="0">
              <a:buNone/>
            </a:pPr>
            <a:r>
              <a:rPr lang="en-US" sz="2400" dirty="0">
                <a:latin typeface="Arial" pitchFamily="34" charset="0"/>
                <a:cs typeface="Arial" pitchFamily="34" charset="0"/>
              </a:rPr>
              <a:t> = </a:t>
            </a:r>
            <a:r>
              <a:rPr lang="en-US" sz="2400" dirty="0" err="1">
                <a:latin typeface="Arial" pitchFamily="34" charset="0"/>
                <a:cs typeface="Arial" pitchFamily="34" charset="0"/>
              </a:rPr>
              <a:t>sha.</a:t>
            </a:r>
            <a:r>
              <a:rPr lang="en-US" sz="2400" dirty="0" err="1">
                <a:solidFill>
                  <a:srgbClr val="0000FF"/>
                </a:solidFill>
                <a:latin typeface="Arial" pitchFamily="34" charset="0"/>
                <a:cs typeface="Arial" pitchFamily="34" charset="0"/>
              </a:rPr>
              <a:t>ComputeHash</a:t>
            </a:r>
            <a:r>
              <a:rPr lang="en-US" sz="2400" dirty="0">
                <a:latin typeface="Arial" pitchFamily="34" charset="0"/>
                <a:cs typeface="Arial" pitchFamily="34" charset="0"/>
              </a:rPr>
              <a:t>(</a:t>
            </a:r>
            <a:r>
              <a:rPr lang="en-US" sz="2400" dirty="0" err="1">
                <a:latin typeface="Arial" pitchFamily="34" charset="0"/>
                <a:cs typeface="Arial" pitchFamily="34" charset="0"/>
              </a:rPr>
              <a:t>Encoding.Default.GetBytes</a:t>
            </a:r>
            <a:r>
              <a:rPr lang="en-US" sz="2400" dirty="0">
                <a:latin typeface="Arial" pitchFamily="34" charset="0"/>
                <a:cs typeface="Arial" pitchFamily="34" charset="0"/>
              </a:rPr>
              <a:t>(value + salt));</a:t>
            </a:r>
          </a:p>
          <a:p>
            <a:pPr marL="0" indent="0">
              <a:buNone/>
            </a:pPr>
            <a:r>
              <a:rPr lang="en-US" sz="2400" dirty="0">
                <a:latin typeface="Arial" pitchFamily="34" charset="0"/>
                <a:cs typeface="Arial" pitchFamily="34" charset="0"/>
              </a:rPr>
              <a:t>            return </a:t>
            </a:r>
            <a:r>
              <a:rPr lang="en-US" sz="2400" dirty="0" smtClean="0">
                <a:latin typeface="Arial" pitchFamily="34" charset="0"/>
                <a:cs typeface="Arial" pitchFamily="34" charset="0"/>
              </a:rPr>
              <a:t>Convert.ToBase64String(</a:t>
            </a:r>
            <a:r>
              <a:rPr lang="en-US" sz="2400" dirty="0" err="1" smtClean="0">
                <a:latin typeface="Arial" pitchFamily="34" charset="0"/>
                <a:cs typeface="Arial" pitchFamily="34" charset="0"/>
              </a:rPr>
              <a:t>hashedString</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a:p>
            <a:pPr marL="0" indent="0">
              <a:buNone/>
            </a:pPr>
            <a:r>
              <a:rPr lang="en-US" sz="2400" dirty="0">
                <a:latin typeface="Arial" pitchFamily="34" charset="0"/>
                <a:cs typeface="Arial" pitchFamily="34" charset="0"/>
              </a:rPr>
              <a:t>        }</a:t>
            </a:r>
          </a:p>
          <a:p>
            <a:pPr marL="0" indent="0">
              <a:buNone/>
            </a:pPr>
            <a:r>
              <a:rPr lang="en-US" sz="2400" dirty="0">
                <a:latin typeface="Arial" pitchFamily="34" charset="0"/>
                <a:cs typeface="Arial" pitchFamily="34" charset="0"/>
              </a:rPr>
              <a:t>    }</a:t>
            </a:r>
          </a:p>
          <a:p>
            <a:pPr marL="0" indent="0">
              <a:buNone/>
            </a:pPr>
            <a:r>
              <a:rPr lang="en-US" sz="2400" dirty="0">
                <a:latin typeface="Arial" pitchFamily="34" charset="0"/>
                <a:cs typeface="Arial" pitchFamily="34" charset="0"/>
              </a:rPr>
              <a:t>}</a:t>
            </a:r>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27</a:t>
            </a:fld>
            <a:endParaRPr lang="en-US"/>
          </a:p>
        </p:txBody>
      </p:sp>
      <p:sp>
        <p:nvSpPr>
          <p:cNvPr id="5" name="TextBox 4"/>
          <p:cNvSpPr txBox="1"/>
          <p:nvPr/>
        </p:nvSpPr>
        <p:spPr>
          <a:xfrm>
            <a:off x="5410201" y="990600"/>
            <a:ext cx="3657599" cy="1354217"/>
          </a:xfrm>
          <a:prstGeom prst="rect">
            <a:avLst/>
          </a:prstGeom>
          <a:solidFill>
            <a:schemeClr val="bg1">
              <a:lumMod val="95000"/>
            </a:schemeClr>
          </a:solidFill>
          <a:ln>
            <a:solidFill>
              <a:schemeClr val="tx1"/>
            </a:solidFill>
          </a:ln>
        </p:spPr>
        <p:txBody>
          <a:bodyPr wrap="square" rtlCol="0">
            <a:spAutoFit/>
          </a:bodyPr>
          <a:lstStyle/>
          <a:p>
            <a:r>
              <a:rPr lang="en-US" sz="1600" b="0" dirty="0">
                <a:latin typeface="Arial" pitchFamily="34" charset="0"/>
                <a:cs typeface="Arial" pitchFamily="34" charset="0"/>
              </a:rPr>
              <a:t>[</a:t>
            </a:r>
            <a:r>
              <a:rPr lang="en-US" sz="1600" b="0" dirty="0" err="1">
                <a:latin typeface="Arial" pitchFamily="34" charset="0"/>
                <a:cs typeface="Arial" pitchFamily="34" charset="0"/>
              </a:rPr>
              <a:t>ServiceContract</a:t>
            </a:r>
            <a:r>
              <a:rPr lang="en-US" sz="1600" b="0" dirty="0">
                <a:latin typeface="Arial" pitchFamily="34" charset="0"/>
                <a:cs typeface="Arial" pitchFamily="34" charset="0"/>
              </a:rPr>
              <a:t>]</a:t>
            </a:r>
          </a:p>
          <a:p>
            <a:r>
              <a:rPr lang="en-US" sz="1600" b="0" dirty="0">
                <a:latin typeface="Arial" pitchFamily="34" charset="0"/>
                <a:cs typeface="Arial" pitchFamily="34" charset="0"/>
              </a:rPr>
              <a:t>public interface </a:t>
            </a:r>
            <a:r>
              <a:rPr lang="en-US" sz="1600" b="0" dirty="0" err="1" smtClean="0">
                <a:latin typeface="Arial" pitchFamily="34" charset="0"/>
                <a:cs typeface="Arial" pitchFamily="34" charset="0"/>
              </a:rPr>
              <a:t>IService</a:t>
            </a:r>
            <a:r>
              <a:rPr lang="en-US" sz="1600" b="0" dirty="0" smtClean="0">
                <a:latin typeface="Arial" pitchFamily="34" charset="0"/>
                <a:cs typeface="Arial" pitchFamily="34" charset="0"/>
              </a:rPr>
              <a:t> {</a:t>
            </a:r>
            <a:endParaRPr lang="en-US" sz="1600" b="0" dirty="0">
              <a:latin typeface="Arial" pitchFamily="34" charset="0"/>
              <a:cs typeface="Arial" pitchFamily="34" charset="0"/>
            </a:endParaRPr>
          </a:p>
          <a:p>
            <a:r>
              <a:rPr lang="en-US" sz="1600" b="0" dirty="0">
                <a:latin typeface="Arial" pitchFamily="34" charset="0"/>
                <a:cs typeface="Arial" pitchFamily="34" charset="0"/>
              </a:rPr>
              <a:t>    [</a:t>
            </a:r>
            <a:r>
              <a:rPr lang="en-US" sz="1600" b="0" dirty="0" err="1">
                <a:latin typeface="Arial" pitchFamily="34" charset="0"/>
                <a:cs typeface="Arial" pitchFamily="34" charset="0"/>
              </a:rPr>
              <a:t>OperationContract</a:t>
            </a:r>
            <a:r>
              <a:rPr lang="en-US" sz="1600" b="0" dirty="0">
                <a:latin typeface="Arial" pitchFamily="34" charset="0"/>
                <a:cs typeface="Arial" pitchFamily="34" charset="0"/>
              </a:rPr>
              <a:t>]</a:t>
            </a:r>
          </a:p>
          <a:p>
            <a:r>
              <a:rPr lang="en-US" sz="1600" b="0" dirty="0">
                <a:latin typeface="Arial" pitchFamily="34" charset="0"/>
                <a:cs typeface="Arial" pitchFamily="34" charset="0"/>
              </a:rPr>
              <a:t>    string Hash(string value, string salt);</a:t>
            </a:r>
          </a:p>
          <a:p>
            <a:r>
              <a:rPr lang="en-US" sz="1600" b="0" dirty="0" smtClean="0">
                <a:latin typeface="Arial" pitchFamily="34" charset="0"/>
                <a:cs typeface="Arial" pitchFamily="34" charset="0"/>
              </a:rPr>
              <a:t>}</a:t>
            </a:r>
            <a:endParaRPr lang="en-US" sz="1600" b="0" dirty="0">
              <a:latin typeface="Arial" pitchFamily="34" charset="0"/>
              <a:cs typeface="Arial" pitchFamily="34" charset="0"/>
            </a:endParaRPr>
          </a:p>
        </p:txBody>
      </p:sp>
      <p:sp>
        <p:nvSpPr>
          <p:cNvPr id="6" name="Rectangle 5"/>
          <p:cNvSpPr/>
          <p:nvPr/>
        </p:nvSpPr>
        <p:spPr>
          <a:xfrm>
            <a:off x="1752600" y="5867400"/>
            <a:ext cx="7086600" cy="646331"/>
          </a:xfrm>
          <a:prstGeom prst="rect">
            <a:avLst/>
          </a:prstGeom>
        </p:spPr>
        <p:txBody>
          <a:bodyPr wrap="square">
            <a:spAutoFit/>
          </a:bodyPr>
          <a:lstStyle/>
          <a:p>
            <a:r>
              <a:rPr lang="en-US" b="0" dirty="0" smtClean="0"/>
              <a:t>Test: http</a:t>
            </a:r>
            <a:r>
              <a:rPr lang="en-US" b="0" dirty="0"/>
              <a:t>://</a:t>
            </a:r>
            <a:r>
              <a:rPr lang="en-US" b="0" dirty="0" smtClean="0"/>
              <a:t>venus.eas.asu.edu/WSRepository/Services/HashSha512/Service.svc</a:t>
            </a:r>
            <a:endParaRPr lang="en-US" b="0" dirty="0"/>
          </a:p>
        </p:txBody>
      </p:sp>
    </p:spTree>
    <p:extLst>
      <p:ext uri="{BB962C8B-B14F-4D97-AF65-F5344CB8AC3E}">
        <p14:creationId xmlns:p14="http://schemas.microsoft.com/office/powerpoint/2010/main" val="262753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620000" cy="1219200"/>
          </a:xfrm>
        </p:spPr>
        <p:txBody>
          <a:bodyPr/>
          <a:lstStyle/>
          <a:p>
            <a:pPr algn="ctr"/>
            <a:r>
              <a:rPr lang="en-US" dirty="0" smtClean="0"/>
              <a:t>How can you create an efficient</a:t>
            </a:r>
            <a:br>
              <a:rPr lang="en-US" dirty="0" smtClean="0"/>
            </a:br>
            <a:r>
              <a:rPr lang="en-US" dirty="0" smtClean="0"/>
              <a:t>Digital Signature System for a Large File?</a:t>
            </a:r>
            <a:endParaRPr lang="en-US" dirty="0"/>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28</a:t>
            </a:fld>
            <a:endParaRPr lang="en-US"/>
          </a:p>
        </p:txBody>
      </p:sp>
      <p:sp>
        <p:nvSpPr>
          <p:cNvPr id="5" name="Rectangle 4"/>
          <p:cNvSpPr/>
          <p:nvPr/>
        </p:nvSpPr>
        <p:spPr bwMode="auto">
          <a:xfrm>
            <a:off x="381000" y="2209800"/>
            <a:ext cx="1484870" cy="9906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Large File</a:t>
            </a:r>
          </a:p>
        </p:txBody>
      </p:sp>
      <p:sp>
        <p:nvSpPr>
          <p:cNvPr id="6" name="Rectangle 5"/>
          <p:cNvSpPr/>
          <p:nvPr/>
        </p:nvSpPr>
        <p:spPr bwMode="auto">
          <a:xfrm>
            <a:off x="914400" y="3657600"/>
            <a:ext cx="1066800" cy="6096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Local Hashing</a:t>
            </a:r>
          </a:p>
        </p:txBody>
      </p:sp>
      <p:cxnSp>
        <p:nvCxnSpPr>
          <p:cNvPr id="9" name="Straight Arrow Connector 8"/>
          <p:cNvCxnSpPr>
            <a:endCxn id="6" idx="0"/>
          </p:cNvCxnSpPr>
          <p:nvPr/>
        </p:nvCxnSpPr>
        <p:spPr bwMode="auto">
          <a:xfrm>
            <a:off x="1447800" y="32004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Rectangle 9"/>
          <p:cNvSpPr/>
          <p:nvPr/>
        </p:nvSpPr>
        <p:spPr bwMode="auto">
          <a:xfrm>
            <a:off x="381000" y="5638800"/>
            <a:ext cx="1484870" cy="6096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Sending</a:t>
            </a:r>
          </a:p>
        </p:txBody>
      </p:sp>
      <p:cxnSp>
        <p:nvCxnSpPr>
          <p:cNvPr id="11" name="Straight Arrow Connector 10"/>
          <p:cNvCxnSpPr>
            <a:stCxn id="6" idx="2"/>
          </p:cNvCxnSpPr>
          <p:nvPr/>
        </p:nvCxnSpPr>
        <p:spPr bwMode="auto">
          <a:xfrm>
            <a:off x="1447800" y="42672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Rectangle 13"/>
          <p:cNvSpPr/>
          <p:nvPr/>
        </p:nvSpPr>
        <p:spPr bwMode="auto">
          <a:xfrm>
            <a:off x="6705600" y="5638800"/>
            <a:ext cx="1295400" cy="6096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Receiving</a:t>
            </a:r>
          </a:p>
        </p:txBody>
      </p:sp>
      <p:cxnSp>
        <p:nvCxnSpPr>
          <p:cNvPr id="19" name="Straight Arrow Connector 18"/>
          <p:cNvCxnSpPr/>
          <p:nvPr/>
        </p:nvCxnSpPr>
        <p:spPr bwMode="auto">
          <a:xfrm>
            <a:off x="685800" y="3200400"/>
            <a:ext cx="0" cy="2438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1447800" y="52578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Straight Arrow Connector 26"/>
          <p:cNvCxnSpPr>
            <a:stCxn id="10" idx="3"/>
            <a:endCxn id="14" idx="1"/>
          </p:cNvCxnSpPr>
          <p:nvPr/>
        </p:nvCxnSpPr>
        <p:spPr bwMode="auto">
          <a:xfrm>
            <a:off x="1865870" y="5943600"/>
            <a:ext cx="4839730" cy="0"/>
          </a:xfrm>
          <a:prstGeom prst="straightConnector1">
            <a:avLst/>
          </a:prstGeom>
          <a:solidFill>
            <a:schemeClr val="accent1"/>
          </a:solidFill>
          <a:ln w="12700" cap="flat" cmpd="sng" algn="ctr">
            <a:solidFill>
              <a:schemeClr val="tx1"/>
            </a:solidFill>
            <a:prstDash val="lgDashDot"/>
            <a:round/>
            <a:headEnd type="none" w="med" len="med"/>
            <a:tailEnd type="arrow"/>
          </a:ln>
          <a:effectLst/>
        </p:spPr>
      </p:cxnSp>
      <p:sp>
        <p:nvSpPr>
          <p:cNvPr id="28" name="Rectangle 27"/>
          <p:cNvSpPr/>
          <p:nvPr/>
        </p:nvSpPr>
        <p:spPr bwMode="auto">
          <a:xfrm>
            <a:off x="5868430" y="4648200"/>
            <a:ext cx="1484870" cy="8001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Large File</a:t>
            </a:r>
          </a:p>
        </p:txBody>
      </p:sp>
      <p:cxnSp>
        <p:nvCxnSpPr>
          <p:cNvPr id="31" name="Straight Arrow Connector 30"/>
          <p:cNvCxnSpPr/>
          <p:nvPr/>
        </p:nvCxnSpPr>
        <p:spPr bwMode="auto">
          <a:xfrm flipV="1">
            <a:off x="6934200" y="5448300"/>
            <a:ext cx="0" cy="1905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Straight Arrow Connector 31"/>
          <p:cNvCxnSpPr/>
          <p:nvPr/>
        </p:nvCxnSpPr>
        <p:spPr bwMode="auto">
          <a:xfrm flipV="1">
            <a:off x="7848600" y="54102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5" name="Rectangle 34"/>
          <p:cNvSpPr/>
          <p:nvPr/>
        </p:nvSpPr>
        <p:spPr bwMode="auto">
          <a:xfrm>
            <a:off x="6096000" y="3657600"/>
            <a:ext cx="1066800" cy="6096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Local Hashing</a:t>
            </a:r>
          </a:p>
        </p:txBody>
      </p:sp>
      <p:cxnSp>
        <p:nvCxnSpPr>
          <p:cNvPr id="37" name="Straight Arrow Connector 36"/>
          <p:cNvCxnSpPr>
            <a:stCxn id="28" idx="0"/>
            <a:endCxn id="35" idx="2"/>
          </p:cNvCxnSpPr>
          <p:nvPr/>
        </p:nvCxnSpPr>
        <p:spPr bwMode="auto">
          <a:xfrm flipV="1">
            <a:off x="6610865" y="4267200"/>
            <a:ext cx="18535"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8" name="Rectangle 37"/>
          <p:cNvSpPr/>
          <p:nvPr/>
        </p:nvSpPr>
        <p:spPr bwMode="auto">
          <a:xfrm>
            <a:off x="6096000" y="2705100"/>
            <a:ext cx="1066800" cy="609600"/>
          </a:xfrm>
          <a:prstGeom prst="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Digital signature</a:t>
            </a:r>
          </a:p>
        </p:txBody>
      </p:sp>
      <p:cxnSp>
        <p:nvCxnSpPr>
          <p:cNvPr id="47" name="Straight Arrow Connector 46"/>
          <p:cNvCxnSpPr>
            <a:stCxn id="35" idx="0"/>
            <a:endCxn id="38" idx="2"/>
          </p:cNvCxnSpPr>
          <p:nvPr/>
        </p:nvCxnSpPr>
        <p:spPr bwMode="auto">
          <a:xfrm flipV="1">
            <a:off x="6629400" y="3314700"/>
            <a:ext cx="0" cy="3429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Flowchart: Decision 47"/>
          <p:cNvSpPr/>
          <p:nvPr/>
        </p:nvSpPr>
        <p:spPr bwMode="auto">
          <a:xfrm>
            <a:off x="7353300" y="1905000"/>
            <a:ext cx="1181100" cy="53340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t>
            </a:r>
          </a:p>
        </p:txBody>
      </p:sp>
      <p:cxnSp>
        <p:nvCxnSpPr>
          <p:cNvPr id="50" name="Elbow Connector 49"/>
          <p:cNvCxnSpPr>
            <a:stCxn id="38" idx="0"/>
            <a:endCxn id="48" idx="1"/>
          </p:cNvCxnSpPr>
          <p:nvPr/>
        </p:nvCxnSpPr>
        <p:spPr bwMode="auto">
          <a:xfrm rot="5400000" flipH="1" flipV="1">
            <a:off x="6724650" y="2076450"/>
            <a:ext cx="533400" cy="723900"/>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52" name="Elbow Connector 51"/>
          <p:cNvCxnSpPr>
            <a:endCxn id="48" idx="3"/>
          </p:cNvCxnSpPr>
          <p:nvPr/>
        </p:nvCxnSpPr>
        <p:spPr bwMode="auto">
          <a:xfrm rot="5400000" flipH="1" flipV="1">
            <a:off x="7029450" y="3295650"/>
            <a:ext cx="2628900" cy="381000"/>
          </a:xfrm>
          <a:prstGeom prst="bentConnector4">
            <a:avLst>
              <a:gd name="adj1" fmla="val 44928"/>
              <a:gd name="adj2" fmla="val 160000"/>
            </a:avLst>
          </a:prstGeom>
          <a:solidFill>
            <a:schemeClr val="accent1"/>
          </a:solidFill>
          <a:ln w="9525" cap="flat" cmpd="sng" algn="ctr">
            <a:solidFill>
              <a:schemeClr val="tx1"/>
            </a:solidFill>
            <a:prstDash val="solid"/>
            <a:round/>
            <a:headEnd type="none" w="med" len="med"/>
            <a:tailEnd type="arrow"/>
          </a:ln>
          <a:effectLst/>
        </p:spPr>
      </p:cxnSp>
      <p:cxnSp>
        <p:nvCxnSpPr>
          <p:cNvPr id="54" name="Straight Arrow Connector 53"/>
          <p:cNvCxnSpPr>
            <a:stCxn id="48" idx="0"/>
          </p:cNvCxnSpPr>
          <p:nvPr/>
        </p:nvCxnSpPr>
        <p:spPr bwMode="auto">
          <a:xfrm flipV="1">
            <a:off x="7943850" y="14478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56" name="Group 55"/>
          <p:cNvGrpSpPr/>
          <p:nvPr/>
        </p:nvGrpSpPr>
        <p:grpSpPr>
          <a:xfrm>
            <a:off x="3218935" y="3657600"/>
            <a:ext cx="1066800" cy="1144488"/>
            <a:chOff x="3218935" y="3352800"/>
            <a:chExt cx="1066800" cy="1144488"/>
          </a:xfrm>
        </p:grpSpPr>
        <p:sp>
          <p:nvSpPr>
            <p:cNvPr id="7" name="Rectangle 6"/>
            <p:cNvSpPr/>
            <p:nvPr/>
          </p:nvSpPr>
          <p:spPr bwMode="auto">
            <a:xfrm>
              <a:off x="3218935" y="3352800"/>
              <a:ext cx="1066800" cy="6096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Hashing</a:t>
              </a:r>
            </a:p>
            <a:p>
              <a:pPr marL="0" marR="0" indent="0" algn="ctr" defTabSz="914400" rtl="0" eaLnBrk="0" fontAlgn="base" latinLnBrk="0" hangingPunct="0">
                <a:lnSpc>
                  <a:spcPct val="100000"/>
                </a:lnSpc>
                <a:spcBef>
                  <a:spcPct val="0"/>
                </a:spcBef>
                <a:spcAft>
                  <a:spcPct val="0"/>
                </a:spcAft>
                <a:buClrTx/>
                <a:buSzTx/>
                <a:buFontTx/>
                <a:buNone/>
                <a:tabLst/>
              </a:pPr>
              <a:r>
                <a:rPr lang="en-US" b="0" dirty="0" smtClean="0"/>
                <a:t>Service</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55" name="TextBox 54"/>
            <p:cNvSpPr txBox="1"/>
            <p:nvPr/>
          </p:nvSpPr>
          <p:spPr>
            <a:xfrm>
              <a:off x="3602294" y="3974068"/>
              <a:ext cx="343364" cy="523220"/>
            </a:xfrm>
            <a:prstGeom prst="rect">
              <a:avLst/>
            </a:prstGeom>
            <a:noFill/>
          </p:spPr>
          <p:txBody>
            <a:bodyPr wrap="none" rtlCol="0">
              <a:spAutoFit/>
            </a:bodyPr>
            <a:lstStyle/>
            <a:p>
              <a:r>
                <a:rPr lang="en-US" sz="2800" b="0" dirty="0" smtClean="0"/>
                <a:t>?</a:t>
              </a:r>
              <a:endParaRPr lang="en-US" sz="2800" b="0" dirty="0"/>
            </a:p>
          </p:txBody>
        </p:sp>
      </p:grpSp>
      <p:sp>
        <p:nvSpPr>
          <p:cNvPr id="3" name="Flowchart: Punched Tape 2"/>
          <p:cNvSpPr/>
          <p:nvPr/>
        </p:nvSpPr>
        <p:spPr bwMode="auto">
          <a:xfrm>
            <a:off x="914400" y="4540478"/>
            <a:ext cx="1066800" cy="869722"/>
          </a:xfrm>
          <a:prstGeom prst="flowChartPunchedTap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0" dirty="0"/>
              <a:t>Digital signature</a:t>
            </a:r>
          </a:p>
        </p:txBody>
      </p:sp>
      <p:sp>
        <p:nvSpPr>
          <p:cNvPr id="30" name="Flowchart: Punched Tape 29"/>
          <p:cNvSpPr/>
          <p:nvPr/>
        </p:nvSpPr>
        <p:spPr bwMode="auto">
          <a:xfrm>
            <a:off x="7620000" y="4540478"/>
            <a:ext cx="1066800" cy="869722"/>
          </a:xfrm>
          <a:prstGeom prst="flowChartPunchedTape">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0" dirty="0"/>
              <a:t>Digital signature</a:t>
            </a:r>
          </a:p>
        </p:txBody>
      </p:sp>
    </p:spTree>
    <p:extLst>
      <p:ext uri="{BB962C8B-B14F-4D97-AF65-F5344CB8AC3E}">
        <p14:creationId xmlns:p14="http://schemas.microsoft.com/office/powerpoint/2010/main" val="414416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3"/>
          <p:cNvSpPr>
            <a:spLocks noGrp="1"/>
          </p:cNvSpPr>
          <p:nvPr>
            <p:ph type="subTitle" idx="1"/>
          </p:nvPr>
        </p:nvSpPr>
        <p:spPr>
          <a:xfrm>
            <a:off x="838200" y="2971800"/>
            <a:ext cx="7239000" cy="1752600"/>
          </a:xfrm>
        </p:spPr>
        <p:txBody>
          <a:bodyPr/>
          <a:lstStyle/>
          <a:p>
            <a:pPr>
              <a:defRPr/>
            </a:pPr>
            <a:r>
              <a:rPr lang="en-US" altLang="zh-CN" sz="3200" b="1" dirty="0" smtClean="0">
                <a:solidFill>
                  <a:schemeClr val="folHlink"/>
                </a:solidFill>
                <a:latin typeface="+mj-lt"/>
                <a:ea typeface="+mj-ea"/>
                <a:cs typeface="+mj-cs"/>
              </a:rPr>
              <a:t>Reliable Messaging</a:t>
            </a:r>
            <a:endParaRPr lang="en-US" altLang="zh-CN" sz="3200" b="1" dirty="0" smtClean="0">
              <a:solidFill>
                <a:schemeClr val="folHlink"/>
              </a:solidFill>
            </a:endParaRPr>
          </a:p>
          <a:p>
            <a:pPr>
              <a:defRPr/>
            </a:pPr>
            <a:r>
              <a:rPr lang="en-US" altLang="zh-CN" sz="3200" b="1" dirty="0" smtClean="0">
                <a:solidFill>
                  <a:schemeClr val="folHlink"/>
                </a:solidFill>
                <a:latin typeface="+mj-lt"/>
                <a:ea typeface="+mj-ea"/>
                <a:cs typeface="+mj-cs"/>
              </a:rPr>
              <a:t>(Text Section 6.4)</a:t>
            </a:r>
          </a:p>
        </p:txBody>
      </p:sp>
      <p:grpSp>
        <p:nvGrpSpPr>
          <p:cNvPr id="45059" name="Group 4"/>
          <p:cNvGrpSpPr>
            <a:grpSpLocks/>
          </p:cNvGrpSpPr>
          <p:nvPr/>
        </p:nvGrpSpPr>
        <p:grpSpPr bwMode="auto">
          <a:xfrm>
            <a:off x="217488" y="219075"/>
            <a:ext cx="5802312" cy="674688"/>
            <a:chOff x="76200" y="219075"/>
            <a:chExt cx="6640512" cy="771525"/>
          </a:xfrm>
        </p:grpSpPr>
        <p:pic>
          <p:nvPicPr>
            <p:cNvPr id="450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2" y="219075"/>
              <a:ext cx="64579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8" descr="http://engineering.asu.edu/sites/default/files/shared/downloads/ASU_engineering_RGB_2009_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22250"/>
              <a:ext cx="323056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76078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914400" y="152400"/>
            <a:ext cx="8077200" cy="623888"/>
          </a:xfrm>
        </p:spPr>
        <p:txBody>
          <a:bodyPr/>
          <a:lstStyle/>
          <a:p>
            <a:pPr algn="ctr"/>
            <a:r>
              <a:rPr lang="en-US" dirty="0" smtClean="0"/>
              <a:t>Secure Sockets Layer in Web Application</a:t>
            </a:r>
          </a:p>
        </p:txBody>
      </p:sp>
      <p:sp>
        <p:nvSpPr>
          <p:cNvPr id="30723" name="Content Placeholder 2"/>
          <p:cNvSpPr>
            <a:spLocks noGrp="1"/>
          </p:cNvSpPr>
          <p:nvPr>
            <p:ph idx="1"/>
          </p:nvPr>
        </p:nvSpPr>
        <p:spPr>
          <a:xfrm>
            <a:off x="457200" y="1143000"/>
            <a:ext cx="8534400" cy="5257800"/>
          </a:xfrm>
        </p:spPr>
        <p:txBody>
          <a:bodyPr/>
          <a:lstStyle/>
          <a:p>
            <a:pPr marL="342900" lvl="1" indent="-342900">
              <a:buClr>
                <a:schemeClr val="folHlink"/>
              </a:buClr>
              <a:buSzPct val="60000"/>
            </a:pPr>
            <a:r>
              <a:rPr lang="en-US" dirty="0"/>
              <a:t>SSL over HTTP is the most common application of </a:t>
            </a:r>
            <a:r>
              <a:rPr lang="en-US" dirty="0" smtClean="0"/>
              <a:t>SSL: It is called HTTP</a:t>
            </a:r>
            <a:r>
              <a:rPr lang="en-US" dirty="0" smtClean="0">
                <a:solidFill>
                  <a:srgbClr val="0000FF"/>
                </a:solidFill>
              </a:rPr>
              <a:t>S.</a:t>
            </a:r>
            <a:endParaRPr lang="en-US" dirty="0" smtClean="0"/>
          </a:p>
          <a:p>
            <a:r>
              <a:rPr lang="en-US" dirty="0" smtClean="0"/>
              <a:t>HTTPS encrypts the data before sending to network.</a:t>
            </a:r>
          </a:p>
          <a:p>
            <a:r>
              <a:rPr lang="en-US" dirty="0" smtClean="0"/>
              <a:t>It decrypts data upon receiving data.</a:t>
            </a:r>
          </a:p>
          <a:p>
            <a:r>
              <a:rPr lang="en-US" dirty="0" smtClean="0"/>
              <a:t>To apply HTTP</a:t>
            </a:r>
            <a:r>
              <a:rPr lang="en-US" dirty="0" smtClean="0">
                <a:solidFill>
                  <a:srgbClr val="0000FF"/>
                </a:solidFill>
              </a:rPr>
              <a:t>S</a:t>
            </a:r>
            <a:r>
              <a:rPr lang="en-US" dirty="0" smtClean="0"/>
              <a:t> to your </a:t>
            </a:r>
            <a:r>
              <a:rPr lang="en-US" dirty="0" smtClean="0">
                <a:solidFill>
                  <a:srgbClr val="0000FF"/>
                </a:solidFill>
              </a:rPr>
              <a:t>Web server</a:t>
            </a:r>
            <a:r>
              <a:rPr lang="en-US" dirty="0" smtClean="0"/>
              <a:t>, </a:t>
            </a:r>
          </a:p>
          <a:p>
            <a:pPr marL="800100" lvl="1" indent="-393700">
              <a:buSzPct val="100000"/>
              <a:buFont typeface="Times New Roman" pitchFamily="18" charset="0"/>
              <a:buAutoNum type="arabicPeriod"/>
            </a:pPr>
            <a:r>
              <a:rPr lang="en-US" sz="2400" dirty="0" smtClean="0"/>
              <a:t>Request/Purchase the security certificate from a </a:t>
            </a:r>
            <a:r>
              <a:rPr lang="en-US" sz="2400" dirty="0" smtClean="0">
                <a:solidFill>
                  <a:srgbClr val="0000FF"/>
                </a:solidFill>
              </a:rPr>
              <a:t>certification authority</a:t>
            </a:r>
            <a:r>
              <a:rPr lang="en-US" sz="2400" dirty="0" smtClean="0"/>
              <a:t>; Analogy: Driver License.</a:t>
            </a:r>
            <a:endParaRPr lang="en-US" sz="2400" dirty="0" smtClean="0"/>
          </a:p>
          <a:p>
            <a:pPr marL="800100" lvl="1" indent="-393700">
              <a:buSzPct val="100000"/>
              <a:buFont typeface="Times New Roman" pitchFamily="18" charset="0"/>
              <a:buAutoNum type="arabicPeriod"/>
            </a:pPr>
            <a:r>
              <a:rPr lang="en-US" sz="2400" dirty="0" smtClean="0"/>
              <a:t>Install the certificate on the </a:t>
            </a:r>
            <a:r>
              <a:rPr lang="en-US" sz="2400" dirty="0"/>
              <a:t>server, which consists of an </a:t>
            </a:r>
            <a:r>
              <a:rPr lang="en-US" sz="2400" dirty="0">
                <a:solidFill>
                  <a:srgbClr val="0000FF"/>
                </a:solidFill>
              </a:rPr>
              <a:t>open key </a:t>
            </a:r>
            <a:r>
              <a:rPr lang="en-US" sz="2400" dirty="0"/>
              <a:t>and a </a:t>
            </a:r>
            <a:r>
              <a:rPr lang="en-US" sz="2400" dirty="0">
                <a:solidFill>
                  <a:srgbClr val="0000FF"/>
                </a:solidFill>
              </a:rPr>
              <a:t>secret </a:t>
            </a:r>
            <a:r>
              <a:rPr lang="en-US" sz="2400" dirty="0" smtClean="0">
                <a:solidFill>
                  <a:srgbClr val="0000FF"/>
                </a:solidFill>
              </a:rPr>
              <a:t>key</a:t>
            </a:r>
            <a:r>
              <a:rPr lang="en-US" sz="2400" dirty="0" smtClean="0"/>
              <a:t>. </a:t>
            </a:r>
          </a:p>
          <a:p>
            <a:pPr marL="800100" lvl="1" indent="-393700">
              <a:buSzPct val="100000"/>
              <a:buFont typeface="Times New Roman" pitchFamily="18" charset="0"/>
              <a:buAutoNum type="arabicPeriod"/>
            </a:pPr>
            <a:r>
              <a:rPr lang="en-US" sz="2400" dirty="0" smtClean="0"/>
              <a:t>The open key will be sent to the browser when connecting.</a:t>
            </a:r>
          </a:p>
          <a:p>
            <a:pPr marL="800100" lvl="1" indent="-393700">
              <a:buSzPct val="100000"/>
              <a:buFont typeface="Times New Roman" pitchFamily="18" charset="0"/>
              <a:buAutoNum type="arabicPeriod"/>
            </a:pPr>
            <a:r>
              <a:rPr lang="en-US" sz="2400" dirty="0" smtClean="0"/>
              <a:t>The browser uses the open key to encrypt the data and send encrypted data to </a:t>
            </a:r>
            <a:r>
              <a:rPr lang="en-US" sz="2400" dirty="0" smtClean="0"/>
              <a:t>the server</a:t>
            </a:r>
            <a:r>
              <a:rPr lang="en-US" sz="2400" dirty="0" smtClean="0"/>
              <a:t>. Server decrypts it uses the secret key</a:t>
            </a: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6EA6AC5-F837-403B-AE7A-891DBFB11F6E}" type="slidenum">
              <a:rPr lang="en-US" b="0" smtClean="0">
                <a:solidFill>
                  <a:schemeClr val="tx2"/>
                </a:solidFill>
              </a:rPr>
              <a:pPr/>
              <a:t>3</a:t>
            </a:fld>
            <a:endParaRPr lang="en-US" b="0" smtClean="0">
              <a:solidFill>
                <a:schemeClr val="tx2"/>
              </a:solidFill>
            </a:endParaRPr>
          </a:p>
        </p:txBody>
      </p:sp>
    </p:spTree>
    <p:extLst>
      <p:ext uri="{BB962C8B-B14F-4D97-AF65-F5344CB8AC3E}">
        <p14:creationId xmlns:p14="http://schemas.microsoft.com/office/powerpoint/2010/main" val="36117444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B70DD88-8DFB-47E9-A909-BC9DDA70FCE2}" type="slidenum">
              <a:rPr lang="en-US" b="0" smtClean="0">
                <a:solidFill>
                  <a:schemeClr val="tx2"/>
                </a:solidFill>
              </a:rPr>
              <a:pPr/>
              <a:t>30</a:t>
            </a:fld>
            <a:endParaRPr lang="en-US" b="0" smtClean="0">
              <a:solidFill>
                <a:schemeClr val="tx2"/>
              </a:solidFill>
            </a:endParaRPr>
          </a:p>
        </p:txBody>
      </p:sp>
      <p:sp>
        <p:nvSpPr>
          <p:cNvPr id="31747" name="Rectangle 2"/>
          <p:cNvSpPr>
            <a:spLocks noGrp="1" noChangeArrowheads="1"/>
          </p:cNvSpPr>
          <p:nvPr>
            <p:ph type="title"/>
          </p:nvPr>
        </p:nvSpPr>
        <p:spPr/>
        <p:txBody>
          <a:bodyPr/>
          <a:lstStyle/>
          <a:p>
            <a:pPr eaLnBrk="1" hangingPunct="1"/>
            <a:r>
              <a:rPr lang="en-US" smtClean="0"/>
              <a:t>SOA Reliability Issues</a:t>
            </a:r>
          </a:p>
        </p:txBody>
      </p:sp>
      <p:sp>
        <p:nvSpPr>
          <p:cNvPr id="31748" name="Rectangle 3"/>
          <p:cNvSpPr>
            <a:spLocks noGrp="1" noChangeArrowheads="1"/>
          </p:cNvSpPr>
          <p:nvPr>
            <p:ph type="body" idx="1"/>
          </p:nvPr>
        </p:nvSpPr>
        <p:spPr/>
        <p:txBody>
          <a:bodyPr/>
          <a:lstStyle/>
          <a:p>
            <a:pPr eaLnBrk="1" hangingPunct="1">
              <a:buFont typeface="Wingdings" pitchFamily="2" charset="2"/>
              <a:buNone/>
            </a:pPr>
            <a:r>
              <a:rPr lang="en-US" sz="2400" i="1" smtClean="0"/>
              <a:t>	"Web services are not yet widely used because of security concerns. But there's an even bigger roadblock waiting just down the road -- it's called trust. The big issue is "Will the service work correctly every time when I need it?" As yet few are thinking about the issues of testing and certification, we suggest that testing and certification of Web services is not business as usual and that new solutions are needed to provide assurance that services can really be trusted."	</a:t>
            </a:r>
            <a:br>
              <a:rPr lang="en-US" sz="2400" i="1" smtClean="0"/>
            </a:br>
            <a:r>
              <a:rPr lang="en-US" sz="2400" i="1" smtClean="0"/>
              <a:t> -- By CBDi Forum, </a:t>
            </a:r>
            <a:r>
              <a:rPr lang="en-US" altLang="zh-CN" sz="2400" smtClean="0">
                <a:ea typeface="宋体" pitchFamily="2" charset="-122"/>
              </a:rPr>
              <a:t>at &lt;http://searchwebservices.techtarget.com/&gt;, </a:t>
            </a:r>
            <a:r>
              <a:rPr lang="en-US" altLang="zh-CN" sz="2400" i="1" smtClean="0">
                <a:ea typeface="宋体" pitchFamily="2" charset="-122"/>
              </a:rPr>
              <a:t>11 Jul 2002.</a:t>
            </a:r>
            <a:endParaRPr lang="en-US" sz="2400" i="1" smtClean="0"/>
          </a:p>
        </p:txBody>
      </p:sp>
    </p:spTree>
    <p:extLst>
      <p:ext uri="{BB962C8B-B14F-4D97-AF65-F5344CB8AC3E}">
        <p14:creationId xmlns:p14="http://schemas.microsoft.com/office/powerpoint/2010/main" val="18629715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772400" cy="623888"/>
          </a:xfrm>
        </p:spPr>
        <p:txBody>
          <a:bodyPr/>
          <a:lstStyle/>
          <a:p>
            <a:r>
              <a:rPr lang="en-US" sz="2800" dirty="0" smtClean="0"/>
              <a:t>Web Service </a:t>
            </a:r>
            <a:r>
              <a:rPr lang="en-US" sz="2800" dirty="0"/>
              <a:t>Testing, </a:t>
            </a:r>
            <a:r>
              <a:rPr lang="en-US" sz="2800" dirty="0" smtClean="0"/>
              <a:t>as Discussed </a:t>
            </a:r>
            <a:r>
              <a:rPr lang="en-US" sz="2800" dirty="0"/>
              <a:t>in Chapter </a:t>
            </a:r>
            <a:r>
              <a:rPr lang="en-US" sz="2800" dirty="0" smtClean="0"/>
              <a:t>3 </a:t>
            </a:r>
            <a:endParaRPr lang="en-US" sz="2800" dirty="0"/>
          </a:p>
        </p:txBody>
      </p:sp>
      <p:sp>
        <p:nvSpPr>
          <p:cNvPr id="3" name="Content Placeholder 2"/>
          <p:cNvSpPr>
            <a:spLocks noGrp="1"/>
          </p:cNvSpPr>
          <p:nvPr>
            <p:ph idx="1"/>
          </p:nvPr>
        </p:nvSpPr>
        <p:spPr>
          <a:xfrm>
            <a:off x="473670" y="1152150"/>
            <a:ext cx="8481418" cy="4980363"/>
          </a:xfrm>
        </p:spPr>
        <p:txBody>
          <a:bodyPr/>
          <a:lstStyle/>
          <a:p>
            <a:r>
              <a:rPr lang="en-US" dirty="0" smtClean="0"/>
              <a:t>Software testing often takes more effort than software development, and thus there are huge demands on software testing professionals;</a:t>
            </a:r>
          </a:p>
          <a:p>
            <a:r>
              <a:rPr lang="en-US" dirty="0" smtClean="0"/>
              <a:t>Software </a:t>
            </a:r>
            <a:r>
              <a:rPr lang="en-US" dirty="0">
                <a:solidFill>
                  <a:srgbClr val="0000FF"/>
                </a:solidFill>
              </a:rPr>
              <a:t>b</a:t>
            </a:r>
            <a:r>
              <a:rPr lang="en-US" dirty="0" smtClean="0">
                <a:solidFill>
                  <a:srgbClr val="0000FF"/>
                </a:solidFill>
              </a:rPr>
              <a:t>lack-box testing </a:t>
            </a:r>
            <a:r>
              <a:rPr lang="en-US" dirty="0" smtClean="0"/>
              <a:t>vs. </a:t>
            </a:r>
            <a:r>
              <a:rPr lang="en-US" dirty="0" smtClean="0">
                <a:solidFill>
                  <a:srgbClr val="0000FF"/>
                </a:solidFill>
              </a:rPr>
              <a:t>white-box testing</a:t>
            </a:r>
          </a:p>
          <a:p>
            <a:r>
              <a:rPr lang="en-US" dirty="0" smtClean="0"/>
              <a:t>How do we do Web service testing?</a:t>
            </a:r>
          </a:p>
          <a:p>
            <a:pPr lvl="1"/>
            <a:r>
              <a:rPr lang="en-US" sz="2400" dirty="0" smtClean="0"/>
              <a:t>Source code not available: </a:t>
            </a:r>
            <a:r>
              <a:rPr lang="en-US" sz="2400" dirty="0">
                <a:solidFill>
                  <a:srgbClr val="0000FF"/>
                </a:solidFill>
                <a:ea typeface="+mn-ea"/>
                <a:cs typeface="+mn-cs"/>
              </a:rPr>
              <a:t>Black-box Testing</a:t>
            </a:r>
            <a:r>
              <a:rPr lang="en-US" sz="2400" dirty="0" smtClean="0"/>
              <a:t>;</a:t>
            </a:r>
          </a:p>
          <a:p>
            <a:pPr lvl="1"/>
            <a:r>
              <a:rPr lang="en-US" sz="2400" dirty="0" smtClean="0"/>
              <a:t>WSDL file is available: </a:t>
            </a:r>
            <a:r>
              <a:rPr lang="en-US" sz="2400" dirty="0">
                <a:solidFill>
                  <a:srgbClr val="0000FF"/>
                </a:solidFill>
                <a:ea typeface="+mn-ea"/>
                <a:cs typeface="+mn-cs"/>
              </a:rPr>
              <a:t>WSDL analysis to obtain URL, operations, input and output types</a:t>
            </a:r>
            <a:r>
              <a:rPr lang="en-US" sz="2400" dirty="0" smtClean="0"/>
              <a:t>;</a:t>
            </a:r>
          </a:p>
          <a:p>
            <a:pPr lvl="1"/>
            <a:r>
              <a:rPr lang="en-US" sz="2400" dirty="0" smtClean="0"/>
              <a:t>Generate test cases: </a:t>
            </a:r>
            <a:r>
              <a:rPr lang="en-US" sz="2400" dirty="0">
                <a:solidFill>
                  <a:srgbClr val="0000FF"/>
                </a:solidFill>
                <a:ea typeface="+mn-ea"/>
                <a:cs typeface="+mn-cs"/>
              </a:rPr>
              <a:t>based on the input types</a:t>
            </a:r>
            <a:r>
              <a:rPr lang="en-US" sz="2400" dirty="0" smtClean="0"/>
              <a:t>;</a:t>
            </a:r>
          </a:p>
          <a:p>
            <a:pPr lvl="1"/>
            <a:r>
              <a:rPr lang="en-US" sz="2400" dirty="0">
                <a:solidFill>
                  <a:srgbClr val="0000FF"/>
                </a:solidFill>
                <a:ea typeface="+mn-ea"/>
                <a:cs typeface="+mn-cs"/>
              </a:rPr>
              <a:t>Dynamically</a:t>
            </a:r>
            <a:r>
              <a:rPr lang="en-US" sz="2400" dirty="0" smtClean="0"/>
              <a:t> </a:t>
            </a:r>
            <a:r>
              <a:rPr lang="en-US" sz="2400" dirty="0">
                <a:solidFill>
                  <a:srgbClr val="0000FF"/>
                </a:solidFill>
                <a:ea typeface="+mn-ea"/>
                <a:cs typeface="+mn-cs"/>
              </a:rPr>
              <a:t>invoke the Web service</a:t>
            </a:r>
            <a:r>
              <a:rPr lang="en-US" sz="2400" dirty="0" smtClean="0"/>
              <a:t>;</a:t>
            </a:r>
          </a:p>
          <a:p>
            <a:pPr lvl="1"/>
            <a:r>
              <a:rPr lang="en-US" sz="2400" dirty="0">
                <a:solidFill>
                  <a:srgbClr val="0000FF"/>
                </a:solidFill>
                <a:ea typeface="+mn-ea"/>
                <a:cs typeface="+mn-cs"/>
              </a:rPr>
              <a:t>Analyze the return values</a:t>
            </a:r>
          </a:p>
        </p:txBody>
      </p:sp>
      <p:sp>
        <p:nvSpPr>
          <p:cNvPr id="4" name="Slide Number Placeholder 3"/>
          <p:cNvSpPr>
            <a:spLocks noGrp="1"/>
          </p:cNvSpPr>
          <p:nvPr>
            <p:ph type="sldNum" sz="quarter" idx="12"/>
          </p:nvPr>
        </p:nvSpPr>
        <p:spPr/>
        <p:txBody>
          <a:bodyPr/>
          <a:lstStyle/>
          <a:p>
            <a:pPr>
              <a:defRPr/>
            </a:pPr>
            <a:fld id="{1290ECB8-BB57-4FE7-936C-1E527128D12F}" type="slidenum">
              <a:rPr lang="en-US" smtClean="0"/>
              <a:pPr>
                <a:defRPr/>
              </a:pPr>
              <a:t>31</a:t>
            </a:fld>
            <a:endParaRPr lang="en-US"/>
          </a:p>
        </p:txBody>
      </p:sp>
    </p:spTree>
    <p:extLst>
      <p:ext uri="{BB962C8B-B14F-4D97-AF65-F5344CB8AC3E}">
        <p14:creationId xmlns:p14="http://schemas.microsoft.com/office/powerpoint/2010/main" val="368350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wipe(left)">
                                      <p:cBhvr>
                                        <p:cTn id="11" dur="500"/>
                                        <p:tgtEl>
                                          <p:spTgt spid="3">
                                            <p:txEl>
                                              <p:pRg st="4" end="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left)">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C97567C-C41E-4410-BFDE-D7A795D8542E}" type="slidenum">
              <a:rPr lang="en-US" b="0" smtClean="0">
                <a:solidFill>
                  <a:schemeClr val="tx2"/>
                </a:solidFill>
              </a:rPr>
              <a:pPr/>
              <a:t>32</a:t>
            </a:fld>
            <a:endParaRPr lang="en-US" b="0" smtClean="0">
              <a:solidFill>
                <a:schemeClr val="tx2"/>
              </a:solidFill>
            </a:endParaRPr>
          </a:p>
        </p:txBody>
      </p:sp>
      <p:sp>
        <p:nvSpPr>
          <p:cNvPr id="32771" name="Rectangle 2"/>
          <p:cNvSpPr>
            <a:spLocks noGrp="1" noChangeArrowheads="1"/>
          </p:cNvSpPr>
          <p:nvPr>
            <p:ph type="title"/>
          </p:nvPr>
        </p:nvSpPr>
        <p:spPr/>
        <p:txBody>
          <a:bodyPr/>
          <a:lstStyle/>
          <a:p>
            <a:pPr eaLnBrk="1" hangingPunct="1"/>
            <a:r>
              <a:rPr lang="en-US" dirty="0" smtClean="0"/>
              <a:t>WS-RM: </a:t>
            </a:r>
            <a:r>
              <a:rPr lang="en-US" dirty="0" err="1" smtClean="0"/>
              <a:t>ReliableMessaging</a:t>
            </a:r>
            <a:r>
              <a:rPr lang="en-US" dirty="0" smtClean="0"/>
              <a:t> and Others </a:t>
            </a:r>
          </a:p>
        </p:txBody>
      </p:sp>
      <p:sp>
        <p:nvSpPr>
          <p:cNvPr id="32772" name="Rectangle 3"/>
          <p:cNvSpPr>
            <a:spLocks noGrp="1" noChangeArrowheads="1"/>
          </p:cNvSpPr>
          <p:nvPr>
            <p:ph type="body" idx="1"/>
          </p:nvPr>
        </p:nvSpPr>
        <p:spPr>
          <a:xfrm>
            <a:off x="685800" y="1371600"/>
            <a:ext cx="8269288" cy="4760913"/>
          </a:xfrm>
        </p:spPr>
        <p:txBody>
          <a:bodyPr/>
          <a:lstStyle/>
          <a:p>
            <a:pPr eaLnBrk="1" hangingPunct="1"/>
            <a:r>
              <a:rPr lang="en-US" sz="2400" dirty="0" smtClean="0">
                <a:solidFill>
                  <a:srgbClr val="0000FF"/>
                </a:solidFill>
              </a:rPr>
              <a:t>WS-</a:t>
            </a:r>
            <a:r>
              <a:rPr lang="en-US" sz="2400" dirty="0" err="1" smtClean="0">
                <a:solidFill>
                  <a:srgbClr val="0000FF"/>
                </a:solidFill>
              </a:rPr>
              <a:t>ReliableMessaging</a:t>
            </a:r>
            <a:r>
              <a:rPr lang="en-US" sz="2400" dirty="0" smtClean="0">
                <a:solidFill>
                  <a:srgbClr val="0000FF"/>
                </a:solidFill>
              </a:rPr>
              <a:t> </a:t>
            </a:r>
            <a:r>
              <a:rPr lang="en-US" sz="2400" dirty="0" smtClean="0"/>
              <a:t>(WS-RM) deals with faults at the message level, including</a:t>
            </a:r>
          </a:p>
          <a:p>
            <a:pPr lvl="1" eaLnBrk="1" hangingPunct="1"/>
            <a:r>
              <a:rPr lang="en-US" sz="2400" dirty="0" smtClean="0"/>
              <a:t>Lost messages</a:t>
            </a:r>
          </a:p>
          <a:p>
            <a:pPr lvl="1" eaLnBrk="1" hangingPunct="1"/>
            <a:r>
              <a:rPr lang="en-US" sz="2400" dirty="0" smtClean="0"/>
              <a:t>Duplicated messages</a:t>
            </a:r>
          </a:p>
          <a:p>
            <a:pPr lvl="1" eaLnBrk="1" hangingPunct="1"/>
            <a:r>
              <a:rPr lang="en-US" sz="2400" dirty="0" smtClean="0"/>
              <a:t>Messages received out of order</a:t>
            </a:r>
          </a:p>
          <a:p>
            <a:pPr lvl="1" eaLnBrk="1" hangingPunct="1"/>
            <a:r>
              <a:rPr lang="en-US" sz="2400" dirty="0" smtClean="0"/>
              <a:t>Suitable in the scenarios where both parties are online</a:t>
            </a:r>
          </a:p>
          <a:p>
            <a:pPr eaLnBrk="1" hangingPunct="1"/>
            <a:r>
              <a:rPr lang="en-US" sz="2400" dirty="0" smtClean="0"/>
              <a:t>Message Queuing, e.g., MSMQ: </a:t>
            </a:r>
          </a:p>
          <a:p>
            <a:pPr lvl="1" eaLnBrk="1" hangingPunct="1"/>
            <a:r>
              <a:rPr lang="en-US" sz="2400" dirty="0" smtClean="0"/>
              <a:t>Ensure reliable communication between the sender and the receiver.</a:t>
            </a:r>
          </a:p>
          <a:p>
            <a:pPr lvl="1" eaLnBrk="1" hangingPunct="1"/>
            <a:r>
              <a:rPr lang="en-US" sz="2400" dirty="0" smtClean="0"/>
              <a:t>Suitable in the scenarios where the receiver may be offline</a:t>
            </a:r>
          </a:p>
          <a:p>
            <a:pPr eaLnBrk="1" hangingPunct="1"/>
            <a:r>
              <a:rPr lang="en-US" sz="2400" dirty="0" smtClean="0"/>
              <a:t>Transactions for enterprise application</a:t>
            </a:r>
          </a:p>
          <a:p>
            <a:pPr eaLnBrk="1" hangingPunct="1"/>
            <a:endParaRPr lang="en-US" sz="2400" dirty="0" smtClean="0"/>
          </a:p>
          <a:p>
            <a:pPr lvl="1" eaLnBrk="1" hangingPunct="1"/>
            <a:endParaRPr lang="en-US" sz="2400" dirty="0" smtClean="0"/>
          </a:p>
        </p:txBody>
      </p:sp>
    </p:spTree>
    <p:extLst>
      <p:ext uri="{BB962C8B-B14F-4D97-AF65-F5344CB8AC3E}">
        <p14:creationId xmlns:p14="http://schemas.microsoft.com/office/powerpoint/2010/main" val="18346645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CE7618D-6215-4C5D-9471-86815FEFD63A}" type="slidenum">
              <a:rPr lang="en-US" b="0" smtClean="0">
                <a:solidFill>
                  <a:schemeClr val="tx2"/>
                </a:solidFill>
              </a:rPr>
              <a:pPr/>
              <a:t>33</a:t>
            </a:fld>
            <a:endParaRPr lang="en-US" b="0" smtClean="0">
              <a:solidFill>
                <a:schemeClr val="tx2"/>
              </a:solidFill>
            </a:endParaRPr>
          </a:p>
        </p:txBody>
      </p:sp>
      <p:sp>
        <p:nvSpPr>
          <p:cNvPr id="33795" name="Rectangle 2"/>
          <p:cNvSpPr>
            <a:spLocks noGrp="1" noChangeArrowheads="1"/>
          </p:cNvSpPr>
          <p:nvPr>
            <p:ph type="title"/>
          </p:nvPr>
        </p:nvSpPr>
        <p:spPr/>
        <p:txBody>
          <a:bodyPr/>
          <a:lstStyle/>
          <a:p>
            <a:pPr eaLnBrk="1" hangingPunct="1"/>
            <a:r>
              <a:rPr lang="en-US" dirty="0" smtClean="0"/>
              <a:t>WS-</a:t>
            </a:r>
            <a:r>
              <a:rPr lang="en-US" dirty="0" err="1" smtClean="0"/>
              <a:t>ReliableMessaging</a:t>
            </a:r>
            <a:r>
              <a:rPr lang="en-US" dirty="0" smtClean="0"/>
              <a:t> (WS-RM)</a:t>
            </a:r>
          </a:p>
        </p:txBody>
      </p:sp>
      <p:sp>
        <p:nvSpPr>
          <p:cNvPr id="33796" name="Rectangle 3"/>
          <p:cNvSpPr>
            <a:spLocks noGrp="1" noChangeArrowheads="1"/>
          </p:cNvSpPr>
          <p:nvPr>
            <p:ph type="body" idx="1"/>
          </p:nvPr>
        </p:nvSpPr>
        <p:spPr>
          <a:xfrm>
            <a:off x="685800" y="990600"/>
            <a:ext cx="8269288" cy="4608513"/>
          </a:xfrm>
        </p:spPr>
        <p:txBody>
          <a:bodyPr/>
          <a:lstStyle/>
          <a:p>
            <a:pPr eaLnBrk="1" hangingPunct="1">
              <a:lnSpc>
                <a:spcPct val="90000"/>
              </a:lnSpc>
              <a:buFont typeface="Wingdings" pitchFamily="2" charset="2"/>
              <a:buNone/>
              <a:tabLst>
                <a:tab pos="4291013" algn="l"/>
              </a:tabLst>
            </a:pPr>
            <a:r>
              <a:rPr lang="en-US" sz="2400" dirty="0" smtClean="0"/>
              <a:t>WS-RM Adoption Among Leading Vendors	(Data 2007)</a:t>
            </a:r>
          </a:p>
          <a:p>
            <a:pPr eaLnBrk="1" hangingPunct="1">
              <a:lnSpc>
                <a:spcPct val="90000"/>
              </a:lnSpc>
              <a:buFont typeface="Wingdings" pitchFamily="2" charset="2"/>
              <a:buNone/>
              <a:tabLst>
                <a:tab pos="4291013" algn="l"/>
              </a:tabLst>
            </a:pPr>
            <a:r>
              <a:rPr lang="en-US" sz="2400" b="1" dirty="0" smtClean="0"/>
              <a:t>Company/Platform	WS-RM Support	</a:t>
            </a:r>
          </a:p>
          <a:p>
            <a:pPr eaLnBrk="1" hangingPunct="1">
              <a:lnSpc>
                <a:spcPct val="90000"/>
              </a:lnSpc>
              <a:buFont typeface="Wingdings" pitchFamily="2" charset="2"/>
              <a:buNone/>
              <a:tabLst>
                <a:tab pos="4291013" algn="l"/>
              </a:tabLst>
            </a:pPr>
            <a:r>
              <a:rPr lang="en-US" sz="2400" dirty="0" smtClean="0"/>
              <a:t>Microsoft WCF	Yes	</a:t>
            </a:r>
          </a:p>
          <a:p>
            <a:pPr eaLnBrk="1" hangingPunct="1">
              <a:lnSpc>
                <a:spcPct val="90000"/>
              </a:lnSpc>
              <a:buFont typeface="Wingdings" pitchFamily="2" charset="2"/>
              <a:buNone/>
              <a:tabLst>
                <a:tab pos="4291013" algn="l"/>
              </a:tabLst>
            </a:pPr>
            <a:r>
              <a:rPr lang="en-US" sz="2400" dirty="0" smtClean="0"/>
              <a:t>IBM, ETTK—</a:t>
            </a:r>
            <a:r>
              <a:rPr lang="en-US" sz="2400" dirty="0" err="1" smtClean="0"/>
              <a:t>AlphaWorks</a:t>
            </a:r>
            <a:r>
              <a:rPr lang="en-US" sz="2400" dirty="0" smtClean="0"/>
              <a:t>	Yes</a:t>
            </a:r>
          </a:p>
          <a:p>
            <a:pPr eaLnBrk="1" hangingPunct="1">
              <a:lnSpc>
                <a:spcPct val="90000"/>
              </a:lnSpc>
              <a:buFont typeface="Wingdings" pitchFamily="2" charset="2"/>
              <a:buNone/>
              <a:tabLst>
                <a:tab pos="4291013" algn="l"/>
              </a:tabLst>
            </a:pPr>
            <a:r>
              <a:rPr lang="en-US" sz="2400" dirty="0" smtClean="0"/>
              <a:t>IBM </a:t>
            </a:r>
            <a:r>
              <a:rPr lang="en-US" sz="2400" dirty="0" err="1" smtClean="0"/>
              <a:t>WebSphere</a:t>
            </a:r>
            <a:r>
              <a:rPr lang="en-US" sz="2400" dirty="0" smtClean="0"/>
              <a:t> Message Q	Yes</a:t>
            </a:r>
          </a:p>
          <a:p>
            <a:pPr eaLnBrk="1" hangingPunct="1">
              <a:lnSpc>
                <a:spcPct val="90000"/>
              </a:lnSpc>
              <a:buFont typeface="Wingdings" pitchFamily="2" charset="2"/>
              <a:buNone/>
              <a:tabLst>
                <a:tab pos="4291013" algn="l"/>
              </a:tabLst>
            </a:pPr>
            <a:r>
              <a:rPr lang="en-US" sz="2400" dirty="0" smtClean="0"/>
              <a:t>Oracle SOA Suite	Yes	</a:t>
            </a:r>
          </a:p>
          <a:p>
            <a:pPr eaLnBrk="1" hangingPunct="1">
              <a:lnSpc>
                <a:spcPct val="90000"/>
              </a:lnSpc>
              <a:buFont typeface="Wingdings" pitchFamily="2" charset="2"/>
              <a:buNone/>
              <a:tabLst>
                <a:tab pos="4291013" algn="l"/>
              </a:tabLst>
            </a:pPr>
            <a:r>
              <a:rPr lang="en-US" sz="2400" dirty="0" smtClean="0"/>
              <a:t>BEA, </a:t>
            </a:r>
            <a:r>
              <a:rPr lang="en-US" sz="2400" dirty="0" err="1" smtClean="0"/>
              <a:t>WebLogic</a:t>
            </a:r>
            <a:r>
              <a:rPr lang="en-US" sz="2400" dirty="0" smtClean="0"/>
              <a:t> 9.0	Yes	</a:t>
            </a:r>
          </a:p>
          <a:p>
            <a:pPr eaLnBrk="1" hangingPunct="1">
              <a:lnSpc>
                <a:spcPct val="90000"/>
              </a:lnSpc>
              <a:buFont typeface="Wingdings" pitchFamily="2" charset="2"/>
              <a:buNone/>
              <a:tabLst>
                <a:tab pos="4291013" algn="l"/>
              </a:tabLst>
            </a:pPr>
            <a:r>
              <a:rPr lang="en-US" sz="2400" dirty="0" smtClean="0"/>
              <a:t>Cape Clear	Yes	</a:t>
            </a:r>
          </a:p>
          <a:p>
            <a:pPr eaLnBrk="1" hangingPunct="1">
              <a:lnSpc>
                <a:spcPct val="90000"/>
              </a:lnSpc>
              <a:buFont typeface="Wingdings" pitchFamily="2" charset="2"/>
              <a:buNone/>
              <a:tabLst>
                <a:tab pos="4291013" algn="l"/>
              </a:tabLst>
            </a:pPr>
            <a:r>
              <a:rPr lang="en-US" sz="2400" dirty="0" err="1" smtClean="0"/>
              <a:t>Systinet</a:t>
            </a:r>
            <a:r>
              <a:rPr lang="en-US" sz="2400" dirty="0" smtClean="0"/>
              <a:t>	Yes	</a:t>
            </a:r>
          </a:p>
          <a:p>
            <a:pPr eaLnBrk="1" hangingPunct="1">
              <a:lnSpc>
                <a:spcPct val="90000"/>
              </a:lnSpc>
              <a:buFont typeface="Wingdings" pitchFamily="2" charset="2"/>
              <a:buNone/>
              <a:tabLst>
                <a:tab pos="4291013" algn="l"/>
              </a:tabLst>
            </a:pPr>
            <a:r>
              <a:rPr lang="en-US" sz="2400" dirty="0" smtClean="0"/>
              <a:t>Blue Titan	Yes	</a:t>
            </a:r>
          </a:p>
          <a:p>
            <a:pPr eaLnBrk="1" hangingPunct="1">
              <a:lnSpc>
                <a:spcPct val="90000"/>
              </a:lnSpc>
              <a:buFont typeface="Wingdings" pitchFamily="2" charset="2"/>
              <a:buNone/>
              <a:tabLst>
                <a:tab pos="4291013" algn="l"/>
              </a:tabLst>
            </a:pPr>
            <a:r>
              <a:rPr lang="en-US" sz="2400" dirty="0" smtClean="0"/>
              <a:t>Apache Axis 1.3 </a:t>
            </a:r>
            <a:r>
              <a:rPr lang="en-US" sz="2400" dirty="0" err="1" smtClean="0"/>
              <a:t>Sandesha</a:t>
            </a:r>
            <a:r>
              <a:rPr lang="en-US" sz="2400" dirty="0" smtClean="0"/>
              <a:t> 05	Yes	</a:t>
            </a:r>
          </a:p>
          <a:p>
            <a:pPr eaLnBrk="1" hangingPunct="1">
              <a:lnSpc>
                <a:spcPct val="90000"/>
              </a:lnSpc>
              <a:buFont typeface="Wingdings" pitchFamily="2" charset="2"/>
              <a:buNone/>
              <a:tabLst>
                <a:tab pos="4291013" algn="l"/>
              </a:tabLst>
            </a:pPr>
            <a:r>
              <a:rPr lang="en-US" sz="2400" dirty="0" smtClean="0"/>
              <a:t>SAP </a:t>
            </a:r>
            <a:r>
              <a:rPr lang="en-US" sz="2400" dirty="0" err="1" smtClean="0"/>
              <a:t>NetWeaver</a:t>
            </a:r>
            <a:r>
              <a:rPr lang="en-US" sz="2400" dirty="0" smtClean="0"/>
              <a:t> Process 07	Yes</a:t>
            </a:r>
          </a:p>
          <a:p>
            <a:pPr eaLnBrk="1" hangingPunct="1">
              <a:lnSpc>
                <a:spcPct val="90000"/>
              </a:lnSpc>
              <a:buFont typeface="Wingdings" pitchFamily="2" charset="2"/>
              <a:buNone/>
              <a:tabLst>
                <a:tab pos="4291013" algn="l"/>
              </a:tabLst>
            </a:pPr>
            <a:r>
              <a:rPr lang="en-US" sz="2400" dirty="0" smtClean="0"/>
              <a:t>Sonic	In Development	</a:t>
            </a:r>
          </a:p>
          <a:p>
            <a:pPr eaLnBrk="1" hangingPunct="1">
              <a:lnSpc>
                <a:spcPct val="90000"/>
              </a:lnSpc>
              <a:buFont typeface="Wingdings" pitchFamily="2" charset="2"/>
              <a:buNone/>
              <a:tabLst>
                <a:tab pos="4291013" algn="l"/>
              </a:tabLst>
            </a:pPr>
            <a:r>
              <a:rPr lang="en-US" sz="2400" dirty="0" err="1" smtClean="0"/>
              <a:t>Tibco</a:t>
            </a:r>
            <a:r>
              <a:rPr lang="en-US" sz="2400" dirty="0" smtClean="0"/>
              <a:t>	In Development	</a:t>
            </a:r>
          </a:p>
        </p:txBody>
      </p:sp>
      <p:sp>
        <p:nvSpPr>
          <p:cNvPr id="33797" name="Line 4"/>
          <p:cNvSpPr>
            <a:spLocks noChangeShapeType="1"/>
          </p:cNvSpPr>
          <p:nvPr/>
        </p:nvSpPr>
        <p:spPr bwMode="auto">
          <a:xfrm>
            <a:off x="685800" y="1447800"/>
            <a:ext cx="678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8" name="Line 5"/>
          <p:cNvSpPr>
            <a:spLocks noChangeShapeType="1"/>
          </p:cNvSpPr>
          <p:nvPr/>
        </p:nvSpPr>
        <p:spPr bwMode="auto">
          <a:xfrm>
            <a:off x="685800" y="1828800"/>
            <a:ext cx="678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9" name="Line 6"/>
          <p:cNvSpPr>
            <a:spLocks noChangeShapeType="1"/>
          </p:cNvSpPr>
          <p:nvPr/>
        </p:nvSpPr>
        <p:spPr bwMode="auto">
          <a:xfrm>
            <a:off x="4572000" y="1447800"/>
            <a:ext cx="0" cy="518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0" name="Line 7"/>
          <p:cNvSpPr>
            <a:spLocks noChangeShapeType="1"/>
          </p:cNvSpPr>
          <p:nvPr/>
        </p:nvSpPr>
        <p:spPr bwMode="auto">
          <a:xfrm>
            <a:off x="685800" y="6629400"/>
            <a:ext cx="678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42772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391E939-F7D4-4280-BD25-1DCCCFC2F2EB}" type="slidenum">
              <a:rPr lang="en-US" b="0" smtClean="0">
                <a:solidFill>
                  <a:schemeClr val="tx2"/>
                </a:solidFill>
              </a:rPr>
              <a:pPr/>
              <a:t>34</a:t>
            </a:fld>
            <a:endParaRPr lang="en-US" b="0" smtClean="0">
              <a:solidFill>
                <a:schemeClr val="tx2"/>
              </a:solidFill>
            </a:endParaRPr>
          </a:p>
        </p:txBody>
      </p:sp>
      <p:sp>
        <p:nvSpPr>
          <p:cNvPr id="34819" name="Rectangle 2"/>
          <p:cNvSpPr>
            <a:spLocks noGrp="1" noChangeArrowheads="1"/>
          </p:cNvSpPr>
          <p:nvPr>
            <p:ph type="title"/>
          </p:nvPr>
        </p:nvSpPr>
        <p:spPr/>
        <p:txBody>
          <a:bodyPr/>
          <a:lstStyle/>
          <a:p>
            <a:pPr eaLnBrk="1" hangingPunct="1"/>
            <a:r>
              <a:rPr lang="en-US" dirty="0" smtClean="0"/>
              <a:t>WS-</a:t>
            </a:r>
            <a:r>
              <a:rPr lang="en-US" dirty="0" err="1" smtClean="0"/>
              <a:t>ReliableMessaging</a:t>
            </a:r>
            <a:r>
              <a:rPr lang="en-US" dirty="0" smtClean="0"/>
              <a:t> Features</a:t>
            </a:r>
          </a:p>
        </p:txBody>
      </p:sp>
      <p:sp>
        <p:nvSpPr>
          <p:cNvPr id="34820" name="Rectangle 3"/>
          <p:cNvSpPr>
            <a:spLocks noGrp="1" noChangeArrowheads="1"/>
          </p:cNvSpPr>
          <p:nvPr>
            <p:ph type="body" idx="1"/>
          </p:nvPr>
        </p:nvSpPr>
        <p:spPr>
          <a:xfrm>
            <a:off x="533400" y="1524000"/>
            <a:ext cx="8421688" cy="4608513"/>
          </a:xfrm>
        </p:spPr>
        <p:txBody>
          <a:bodyPr/>
          <a:lstStyle/>
          <a:p>
            <a:pPr eaLnBrk="1" hangingPunct="1">
              <a:lnSpc>
                <a:spcPct val="90000"/>
              </a:lnSpc>
              <a:buFont typeface="Wingdings" pitchFamily="2" charset="2"/>
              <a:buNone/>
            </a:pPr>
            <a:r>
              <a:rPr lang="en-US" smtClean="0"/>
              <a:t>WS-RM specification defines the following reliability features	</a:t>
            </a:r>
          </a:p>
          <a:p>
            <a:pPr eaLnBrk="1" hangingPunct="1">
              <a:lnSpc>
                <a:spcPct val="90000"/>
              </a:lnSpc>
            </a:pPr>
            <a:r>
              <a:rPr lang="en-US" smtClean="0"/>
              <a:t>Guaranteed message delivery, or </a:t>
            </a:r>
            <a:r>
              <a:rPr lang="en-US" smtClean="0">
                <a:solidFill>
                  <a:srgbClr val="0000FF"/>
                </a:solidFill>
              </a:rPr>
              <a:t>At-Least-Once</a:t>
            </a:r>
            <a:r>
              <a:rPr lang="en-US" smtClean="0"/>
              <a:t> delivery semantics	</a:t>
            </a:r>
          </a:p>
          <a:p>
            <a:pPr eaLnBrk="1" hangingPunct="1">
              <a:lnSpc>
                <a:spcPct val="90000"/>
              </a:lnSpc>
            </a:pPr>
            <a:r>
              <a:rPr lang="en-US" smtClean="0"/>
              <a:t>Guaranteed message duplicate elimination, or </a:t>
            </a:r>
            <a:br>
              <a:rPr lang="en-US" smtClean="0"/>
            </a:br>
            <a:r>
              <a:rPr lang="en-US" smtClean="0">
                <a:solidFill>
                  <a:srgbClr val="0000FF"/>
                </a:solidFill>
              </a:rPr>
              <a:t>At-Most-Once</a:t>
            </a:r>
            <a:r>
              <a:rPr lang="en-US" smtClean="0"/>
              <a:t> delivery semantics	</a:t>
            </a:r>
          </a:p>
          <a:p>
            <a:pPr eaLnBrk="1" hangingPunct="1">
              <a:lnSpc>
                <a:spcPct val="90000"/>
              </a:lnSpc>
            </a:pPr>
            <a:r>
              <a:rPr lang="en-US" smtClean="0"/>
              <a:t>Guaranteed message delivery and duplicate elimination, or </a:t>
            </a:r>
            <a:r>
              <a:rPr lang="en-US" smtClean="0">
                <a:solidFill>
                  <a:srgbClr val="0000FF"/>
                </a:solidFill>
              </a:rPr>
              <a:t>Exactly-Once</a:t>
            </a:r>
            <a:r>
              <a:rPr lang="en-US" smtClean="0"/>
              <a:t> delivery semantics	</a:t>
            </a:r>
          </a:p>
          <a:p>
            <a:pPr eaLnBrk="1" hangingPunct="1">
              <a:lnSpc>
                <a:spcPct val="90000"/>
              </a:lnSpc>
            </a:pPr>
            <a:r>
              <a:rPr lang="en-US" smtClean="0"/>
              <a:t>Guaranteed </a:t>
            </a:r>
            <a:r>
              <a:rPr lang="en-US" smtClean="0">
                <a:solidFill>
                  <a:srgbClr val="0000FF"/>
                </a:solidFill>
              </a:rPr>
              <a:t>message ordering </a:t>
            </a:r>
            <a:r>
              <a:rPr lang="en-US" smtClean="0"/>
              <a:t>for delivery within a group of messages	</a:t>
            </a:r>
          </a:p>
        </p:txBody>
      </p:sp>
    </p:spTree>
    <p:extLst>
      <p:ext uri="{BB962C8B-B14F-4D97-AF65-F5344CB8AC3E}">
        <p14:creationId xmlns:p14="http://schemas.microsoft.com/office/powerpoint/2010/main" val="9543155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7620000" cy="521680"/>
          </a:xfrm>
        </p:spPr>
        <p:txBody>
          <a:bodyPr/>
          <a:lstStyle/>
          <a:p>
            <a:r>
              <a:rPr lang="en-US" sz="2800" dirty="0" smtClean="0"/>
              <a:t>WS-</a:t>
            </a:r>
            <a:r>
              <a:rPr lang="en-US" sz="2800" dirty="0" err="1" smtClean="0"/>
              <a:t>ReliableMessaging</a:t>
            </a:r>
            <a:r>
              <a:rPr lang="en-US" sz="2800" dirty="0" smtClean="0"/>
              <a:t> Protocol</a:t>
            </a:r>
            <a:endParaRPr lang="en-US" sz="2800" dirty="0"/>
          </a:p>
        </p:txBody>
      </p:sp>
      <p:sp>
        <p:nvSpPr>
          <p:cNvPr id="4" name="Slide Number Placeholder 3"/>
          <p:cNvSpPr>
            <a:spLocks noGrp="1"/>
          </p:cNvSpPr>
          <p:nvPr>
            <p:ph type="sldNum" sz="quarter" idx="12"/>
          </p:nvPr>
        </p:nvSpPr>
        <p:spPr>
          <a:xfrm>
            <a:off x="76200" y="0"/>
            <a:ext cx="685800" cy="457200"/>
          </a:xfrm>
        </p:spPr>
        <p:txBody>
          <a:bodyPr/>
          <a:lstStyle/>
          <a:p>
            <a:pPr>
              <a:defRPr/>
            </a:pPr>
            <a:fld id="{78CD6058-D0E1-493A-BDFB-8C6C4E958E4D}" type="slidenum">
              <a:rPr lang="en-US" smtClean="0"/>
              <a:pPr>
                <a:defRPr/>
              </a:pPr>
              <a:t>35</a:t>
            </a:fld>
            <a:endParaRPr lang="en-US" dirty="0"/>
          </a:p>
        </p:txBody>
      </p:sp>
      <p:grpSp>
        <p:nvGrpSpPr>
          <p:cNvPr id="25" name="Group 24"/>
          <p:cNvGrpSpPr/>
          <p:nvPr/>
        </p:nvGrpSpPr>
        <p:grpSpPr>
          <a:xfrm>
            <a:off x="651986" y="990600"/>
            <a:ext cx="3920014" cy="533400"/>
            <a:chOff x="2590800" y="1066800"/>
            <a:chExt cx="4114800" cy="533400"/>
          </a:xfrm>
        </p:grpSpPr>
        <p:sp>
          <p:nvSpPr>
            <p:cNvPr id="30" name="Left-Right Arrow 29"/>
            <p:cNvSpPr/>
            <p:nvPr/>
          </p:nvSpPr>
          <p:spPr bwMode="auto">
            <a:xfrm>
              <a:off x="2590800" y="1066800"/>
              <a:ext cx="4114800" cy="533400"/>
            </a:xfrm>
            <a:prstGeom prst="left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1" name="Rectangle 30"/>
            <p:cNvSpPr/>
            <p:nvPr/>
          </p:nvSpPr>
          <p:spPr>
            <a:xfrm>
              <a:off x="2986713" y="1154668"/>
              <a:ext cx="3185487" cy="369332"/>
            </a:xfrm>
            <a:prstGeom prst="rect">
              <a:avLst/>
            </a:prstGeom>
          </p:spPr>
          <p:txBody>
            <a:bodyPr wrap="none">
              <a:spAutoFit/>
            </a:bodyPr>
            <a:lstStyle/>
            <a:p>
              <a:r>
                <a:rPr lang="en-US" b="0" dirty="0" smtClean="0"/>
                <a:t>Establish Protocol Preconditions</a:t>
              </a:r>
              <a:endParaRPr lang="en-US" dirty="0"/>
            </a:p>
          </p:txBody>
        </p:sp>
      </p:grpSp>
      <p:sp>
        <p:nvSpPr>
          <p:cNvPr id="32" name="TextBox 31"/>
          <p:cNvSpPr txBox="1"/>
          <p:nvPr/>
        </p:nvSpPr>
        <p:spPr>
          <a:xfrm>
            <a:off x="4879146" y="1091148"/>
            <a:ext cx="4188653" cy="5509200"/>
          </a:xfrm>
          <a:prstGeom prst="rect">
            <a:avLst/>
          </a:prstGeom>
          <a:noFill/>
        </p:spPr>
        <p:txBody>
          <a:bodyPr wrap="square" rtlCol="0">
            <a:spAutoFit/>
          </a:bodyPr>
          <a:lstStyle/>
          <a:p>
            <a:pPr marL="288925" indent="-288925">
              <a:buFont typeface="+mj-lt"/>
              <a:buAutoNum type="arabicPeriod"/>
            </a:pPr>
            <a:r>
              <a:rPr lang="en-US" sz="1600" b="0" dirty="0" smtClean="0"/>
              <a:t>It includes </a:t>
            </a:r>
            <a:r>
              <a:rPr lang="en-US" sz="1600" b="0" dirty="0"/>
              <a:t>policy exchange, endpoint resolution, </a:t>
            </a:r>
            <a:r>
              <a:rPr lang="en-US" sz="1600" b="0" dirty="0" smtClean="0"/>
              <a:t>and </a:t>
            </a:r>
            <a:r>
              <a:rPr lang="en-US" sz="1600" b="0" dirty="0"/>
              <a:t>establishing </a:t>
            </a:r>
            <a:r>
              <a:rPr lang="en-US" sz="1600" b="0" dirty="0" smtClean="0"/>
              <a:t>trust;</a:t>
            </a:r>
          </a:p>
          <a:p>
            <a:pPr marL="288925" indent="-288925">
              <a:buFont typeface="+mj-lt"/>
              <a:buAutoNum type="arabicPeriod"/>
            </a:pPr>
            <a:r>
              <a:rPr lang="en-US" sz="1600" b="0" dirty="0" smtClean="0"/>
              <a:t>RM </a:t>
            </a:r>
            <a:r>
              <a:rPr lang="en-US" sz="1600" b="0" dirty="0"/>
              <a:t>Source requests creation of a new </a:t>
            </a:r>
            <a:r>
              <a:rPr lang="en-US" sz="1600" b="0" dirty="0" smtClean="0"/>
              <a:t>Sequence;</a:t>
            </a:r>
          </a:p>
          <a:p>
            <a:pPr marL="288925" indent="-288925">
              <a:buFont typeface="+mj-lt"/>
              <a:buAutoNum type="arabicPeriod"/>
            </a:pPr>
            <a:r>
              <a:rPr lang="en-US" sz="1600" b="0" dirty="0" smtClean="0"/>
              <a:t>RM </a:t>
            </a:r>
            <a:r>
              <a:rPr lang="en-US" sz="1600" b="0" dirty="0"/>
              <a:t>Destination creates a new Sequence and returns its unique </a:t>
            </a:r>
            <a:r>
              <a:rPr lang="en-US" sz="1600" b="0" dirty="0" smtClean="0"/>
              <a:t>Identifier (ID = </a:t>
            </a:r>
            <a:r>
              <a:rPr lang="en-US" sz="1600" b="0" dirty="0" smtClean="0">
                <a:solidFill>
                  <a:srgbClr val="0000FF"/>
                </a:solidFill>
              </a:rPr>
              <a:t>ABC</a:t>
            </a:r>
            <a:r>
              <a:rPr lang="en-US" sz="1600" b="0" dirty="0" smtClean="0"/>
              <a:t>);</a:t>
            </a:r>
          </a:p>
          <a:p>
            <a:pPr marL="288925" indent="-288925">
              <a:buFont typeface="+mj-lt"/>
              <a:buAutoNum type="arabicPeriod"/>
            </a:pPr>
            <a:r>
              <a:rPr lang="en-US" sz="1600" b="0" dirty="0" smtClean="0"/>
              <a:t>RM </a:t>
            </a:r>
            <a:r>
              <a:rPr lang="en-US" sz="1600" b="0" dirty="0"/>
              <a:t>Source transmits </a:t>
            </a:r>
            <a:r>
              <a:rPr lang="en-US" sz="1600" b="0" dirty="0" smtClean="0"/>
              <a:t>messages </a:t>
            </a:r>
            <a:r>
              <a:rPr lang="en-US" sz="1600" b="0" dirty="0"/>
              <a:t>in the Sequence </a:t>
            </a:r>
            <a:r>
              <a:rPr lang="en-US" sz="1600" b="0" dirty="0" smtClean="0"/>
              <a:t>with </a:t>
            </a:r>
            <a:r>
              <a:rPr lang="en-US" sz="1600" b="0" dirty="0" err="1" smtClean="0"/>
              <a:t>MessageNumber</a:t>
            </a:r>
            <a:r>
              <a:rPr lang="en-US" sz="1600" b="0" dirty="0" smtClean="0"/>
              <a:t> 1.</a:t>
            </a:r>
          </a:p>
          <a:p>
            <a:pPr marL="288925" indent="-288925">
              <a:buFont typeface="+mj-lt"/>
              <a:buAutoNum type="arabicPeriod"/>
            </a:pPr>
            <a:r>
              <a:rPr lang="en-US" sz="1600" b="0" dirty="0"/>
              <a:t>RM Source </a:t>
            </a:r>
            <a:r>
              <a:rPr lang="en-US" sz="1600" b="0" dirty="0" smtClean="0"/>
              <a:t>transmits the 2</a:t>
            </a:r>
            <a:r>
              <a:rPr lang="en-US" sz="1600" b="0" baseline="30000" dirty="0" smtClean="0"/>
              <a:t>nd</a:t>
            </a:r>
            <a:r>
              <a:rPr lang="en-US" sz="1600" b="0" dirty="0" smtClean="0"/>
              <a:t> message with </a:t>
            </a:r>
            <a:r>
              <a:rPr lang="en-US" sz="1600" b="0" dirty="0" err="1"/>
              <a:t>MessageNumber</a:t>
            </a:r>
            <a:r>
              <a:rPr lang="en-US" sz="1600" b="0" dirty="0"/>
              <a:t> </a:t>
            </a:r>
            <a:r>
              <a:rPr lang="en-US" sz="1600" b="0" dirty="0" smtClean="0"/>
              <a:t>2, and </a:t>
            </a:r>
            <a:r>
              <a:rPr lang="en-US" sz="1600" b="0" dirty="0"/>
              <a:t>is lost in transit; </a:t>
            </a:r>
            <a:endParaRPr lang="en-US" sz="1600" b="0" dirty="0" smtClean="0"/>
          </a:p>
          <a:p>
            <a:pPr marL="288925" indent="-288925">
              <a:buFont typeface="+mj-lt"/>
              <a:buAutoNum type="arabicPeriod"/>
            </a:pPr>
            <a:r>
              <a:rPr lang="en-US" sz="1600" b="0" dirty="0"/>
              <a:t>RM Source transmits </a:t>
            </a:r>
            <a:r>
              <a:rPr lang="en-US" sz="1600" b="0" dirty="0" smtClean="0"/>
              <a:t>the 3</a:t>
            </a:r>
            <a:r>
              <a:rPr lang="en-US" sz="1600" b="0" baseline="30000" dirty="0" smtClean="0"/>
              <a:t>rd</a:t>
            </a:r>
            <a:r>
              <a:rPr lang="en-US" sz="1600" b="0" dirty="0" smtClean="0"/>
              <a:t> message </a:t>
            </a:r>
            <a:r>
              <a:rPr lang="en-US" sz="1600" b="0" dirty="0"/>
              <a:t>with </a:t>
            </a:r>
            <a:r>
              <a:rPr lang="en-US" sz="1600" b="0" dirty="0" err="1"/>
              <a:t>MessageNumber</a:t>
            </a:r>
            <a:r>
              <a:rPr lang="en-US" sz="1600" b="0" dirty="0"/>
              <a:t> </a:t>
            </a:r>
            <a:r>
              <a:rPr lang="en-US" sz="1600" b="0" dirty="0" smtClean="0"/>
              <a:t>3, </a:t>
            </a:r>
          </a:p>
          <a:p>
            <a:pPr marL="288925" indent="-288925">
              <a:buFont typeface="+mj-lt"/>
              <a:buAutoNum type="arabicPeriod"/>
            </a:pPr>
            <a:r>
              <a:rPr lang="en-US" sz="1600" b="0" dirty="0" smtClean="0"/>
              <a:t>The 1</a:t>
            </a:r>
            <a:r>
              <a:rPr lang="en-US" sz="1600" b="0" baseline="30000" dirty="0" smtClean="0"/>
              <a:t>st</a:t>
            </a:r>
            <a:r>
              <a:rPr lang="en-US" sz="1600" b="0" dirty="0" smtClean="0"/>
              <a:t> message is acknowledged by destination;</a:t>
            </a:r>
          </a:p>
          <a:p>
            <a:pPr marL="288925" indent="-288925">
              <a:buFont typeface="+mj-lt"/>
              <a:buAutoNum type="arabicPeriod"/>
            </a:pPr>
            <a:r>
              <a:rPr lang="en-US" sz="1600" b="0" dirty="0"/>
              <a:t>The </a:t>
            </a:r>
            <a:r>
              <a:rPr lang="en-US" sz="1600" b="0" dirty="0" smtClean="0"/>
              <a:t>3</a:t>
            </a:r>
            <a:r>
              <a:rPr lang="en-US" sz="1600" b="0" baseline="30000" dirty="0" smtClean="0"/>
              <a:t>rd</a:t>
            </a:r>
            <a:r>
              <a:rPr lang="en-US" sz="1600" b="0" dirty="0" smtClean="0"/>
              <a:t> message </a:t>
            </a:r>
            <a:r>
              <a:rPr lang="en-US" sz="1600" b="0" dirty="0"/>
              <a:t>is acknowledged by destination;</a:t>
            </a:r>
          </a:p>
          <a:p>
            <a:pPr marL="288925" indent="-288925">
              <a:buFont typeface="+mj-lt"/>
              <a:buAutoNum type="arabicPeriod"/>
            </a:pPr>
            <a:r>
              <a:rPr lang="en-US" sz="1600" b="0" dirty="0" smtClean="0"/>
              <a:t>No acknowledgement in given time;</a:t>
            </a:r>
          </a:p>
          <a:p>
            <a:pPr marL="288925" indent="-288925">
              <a:buFont typeface="+mj-lt"/>
              <a:buAutoNum type="arabicPeriod"/>
            </a:pPr>
            <a:r>
              <a:rPr lang="en-US" sz="1600" b="0" dirty="0"/>
              <a:t>RM Source </a:t>
            </a:r>
            <a:r>
              <a:rPr lang="en-US" sz="1600" b="0" dirty="0" smtClean="0"/>
              <a:t>retransmits </a:t>
            </a:r>
            <a:r>
              <a:rPr lang="en-US" sz="1600" b="0" dirty="0"/>
              <a:t>the 2</a:t>
            </a:r>
            <a:r>
              <a:rPr lang="en-US" sz="1600" b="0" baseline="30000" dirty="0"/>
              <a:t>nd</a:t>
            </a:r>
            <a:r>
              <a:rPr lang="en-US" sz="1600" b="0" dirty="0"/>
              <a:t> message with </a:t>
            </a:r>
            <a:r>
              <a:rPr lang="en-US" sz="1600" b="0" dirty="0" err="1"/>
              <a:t>MessageNumber</a:t>
            </a:r>
            <a:r>
              <a:rPr lang="en-US" sz="1600" b="0" dirty="0"/>
              <a:t> </a:t>
            </a:r>
            <a:r>
              <a:rPr lang="en-US" sz="1600" b="0" dirty="0" smtClean="0"/>
              <a:t>2;</a:t>
            </a:r>
          </a:p>
          <a:p>
            <a:pPr marL="288925" indent="-288925">
              <a:buFont typeface="+mj-lt"/>
              <a:buAutoNum type="arabicPeriod"/>
            </a:pPr>
            <a:r>
              <a:rPr lang="en-US" sz="1600" b="0" dirty="0"/>
              <a:t>The </a:t>
            </a:r>
            <a:r>
              <a:rPr lang="en-US" sz="1600" b="0" dirty="0" smtClean="0"/>
              <a:t>2</a:t>
            </a:r>
            <a:r>
              <a:rPr lang="en-US" sz="1600" b="0" baseline="30000" dirty="0" smtClean="0"/>
              <a:t>nd</a:t>
            </a:r>
            <a:r>
              <a:rPr lang="en-US" sz="1600" b="0" dirty="0" smtClean="0"/>
              <a:t> message </a:t>
            </a:r>
            <a:r>
              <a:rPr lang="en-US" sz="1600" b="0" dirty="0"/>
              <a:t>is acknowledged by </a:t>
            </a:r>
            <a:r>
              <a:rPr lang="en-US" sz="1600" b="0" dirty="0" smtClean="0"/>
              <a:t>destination;</a:t>
            </a:r>
          </a:p>
          <a:p>
            <a:pPr marL="288925" indent="-288925">
              <a:buFont typeface="+mj-lt"/>
              <a:buAutoNum type="arabicPeriod"/>
            </a:pPr>
            <a:r>
              <a:rPr lang="en-US" sz="1600" b="0" dirty="0"/>
              <a:t>RM </a:t>
            </a:r>
            <a:r>
              <a:rPr lang="en-US" sz="1600" b="0" dirty="0" smtClean="0"/>
              <a:t>Source terminates the sequence ABC.</a:t>
            </a:r>
          </a:p>
        </p:txBody>
      </p:sp>
      <p:grpSp>
        <p:nvGrpSpPr>
          <p:cNvPr id="35" name="Group 34"/>
          <p:cNvGrpSpPr/>
          <p:nvPr/>
        </p:nvGrpSpPr>
        <p:grpSpPr>
          <a:xfrm>
            <a:off x="496536" y="1524000"/>
            <a:ext cx="4222750" cy="533400"/>
            <a:chOff x="4900530" y="3924300"/>
            <a:chExt cx="4222750" cy="533400"/>
          </a:xfrm>
        </p:grpSpPr>
        <p:sp>
          <p:nvSpPr>
            <p:cNvPr id="33" name="Left Arrow 32"/>
            <p:cNvSpPr/>
            <p:nvPr/>
          </p:nvSpPr>
          <p:spPr bwMode="auto">
            <a:xfrm>
              <a:off x="4900530" y="3924300"/>
              <a:ext cx="4222750" cy="533400"/>
            </a:xfrm>
            <a:prstGeom prst="lef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4" name="Rectangle 33"/>
            <p:cNvSpPr/>
            <p:nvPr/>
          </p:nvSpPr>
          <p:spPr>
            <a:xfrm>
              <a:off x="5334000" y="4006334"/>
              <a:ext cx="3389669" cy="369332"/>
            </a:xfrm>
            <a:prstGeom prst="rect">
              <a:avLst/>
            </a:prstGeom>
          </p:spPr>
          <p:txBody>
            <a:bodyPr wrap="square">
              <a:spAutoFit/>
            </a:bodyPr>
            <a:lstStyle/>
            <a:p>
              <a:r>
                <a:rPr lang="en-US" b="0" dirty="0"/>
                <a:t>RM Source </a:t>
              </a:r>
              <a:r>
                <a:rPr lang="en-US" b="0" dirty="0" err="1" smtClean="0"/>
                <a:t>CreatesSequence</a:t>
              </a:r>
              <a:endParaRPr lang="en-US" dirty="0"/>
            </a:p>
          </p:txBody>
        </p:sp>
      </p:grpSp>
      <p:grpSp>
        <p:nvGrpSpPr>
          <p:cNvPr id="38" name="Group 37"/>
          <p:cNvGrpSpPr/>
          <p:nvPr/>
        </p:nvGrpSpPr>
        <p:grpSpPr>
          <a:xfrm>
            <a:off x="547895" y="2063620"/>
            <a:ext cx="4035694" cy="533400"/>
            <a:chOff x="4917820" y="5410200"/>
            <a:chExt cx="4035694" cy="533400"/>
          </a:xfrm>
        </p:grpSpPr>
        <p:sp>
          <p:nvSpPr>
            <p:cNvPr id="36" name="Right Arrow 35"/>
            <p:cNvSpPr/>
            <p:nvPr/>
          </p:nvSpPr>
          <p:spPr bwMode="auto">
            <a:xfrm>
              <a:off x="4937139" y="5410200"/>
              <a:ext cx="4016375" cy="533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7" name="Rectangle 36"/>
            <p:cNvSpPr/>
            <p:nvPr/>
          </p:nvSpPr>
          <p:spPr>
            <a:xfrm>
              <a:off x="4917820" y="5482903"/>
              <a:ext cx="3768980" cy="369332"/>
            </a:xfrm>
            <a:prstGeom prst="rect">
              <a:avLst/>
            </a:prstGeom>
          </p:spPr>
          <p:txBody>
            <a:bodyPr wrap="none">
              <a:spAutoFit/>
            </a:bodyPr>
            <a:lstStyle/>
            <a:p>
              <a:r>
                <a:rPr lang="en-US" b="0" dirty="0" smtClean="0"/>
                <a:t>Destination </a:t>
              </a:r>
              <a:r>
                <a:rPr lang="en-US" b="0" dirty="0" err="1" smtClean="0"/>
                <a:t>CreateSequenceResponse</a:t>
              </a:r>
              <a:endParaRPr lang="en-US" dirty="0"/>
            </a:p>
          </p:txBody>
        </p:sp>
      </p:grpSp>
      <p:grpSp>
        <p:nvGrpSpPr>
          <p:cNvPr id="39" name="Group 38"/>
          <p:cNvGrpSpPr/>
          <p:nvPr/>
        </p:nvGrpSpPr>
        <p:grpSpPr>
          <a:xfrm>
            <a:off x="459264" y="2566906"/>
            <a:ext cx="4222750" cy="533400"/>
            <a:chOff x="8791493" y="6691394"/>
            <a:chExt cx="4222750" cy="533400"/>
          </a:xfrm>
        </p:grpSpPr>
        <p:sp>
          <p:nvSpPr>
            <p:cNvPr id="40" name="Left Arrow 39"/>
            <p:cNvSpPr/>
            <p:nvPr/>
          </p:nvSpPr>
          <p:spPr bwMode="auto">
            <a:xfrm>
              <a:off x="8791493" y="6691394"/>
              <a:ext cx="4222750" cy="533400"/>
            </a:xfrm>
            <a:prstGeom prst="lef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41" name="Rectangle 40"/>
            <p:cNvSpPr/>
            <p:nvPr/>
          </p:nvSpPr>
          <p:spPr>
            <a:xfrm>
              <a:off x="9382701" y="6773428"/>
              <a:ext cx="3389669" cy="369332"/>
            </a:xfrm>
            <a:prstGeom prst="rect">
              <a:avLst/>
            </a:prstGeom>
          </p:spPr>
          <p:txBody>
            <a:bodyPr wrap="square">
              <a:spAutoFit/>
            </a:bodyPr>
            <a:lstStyle/>
            <a:p>
              <a:r>
                <a:rPr lang="en-US" b="0" dirty="0" smtClean="0"/>
                <a:t>Sequence (ID = ABC, #1) </a:t>
              </a:r>
              <a:endParaRPr lang="en-US" dirty="0"/>
            </a:p>
          </p:txBody>
        </p:sp>
      </p:grpSp>
      <p:grpSp>
        <p:nvGrpSpPr>
          <p:cNvPr id="45" name="Group 44"/>
          <p:cNvGrpSpPr/>
          <p:nvPr/>
        </p:nvGrpSpPr>
        <p:grpSpPr>
          <a:xfrm>
            <a:off x="423900" y="6129635"/>
            <a:ext cx="4222750" cy="533400"/>
            <a:chOff x="8791493" y="6691394"/>
            <a:chExt cx="4222750" cy="533400"/>
          </a:xfrm>
        </p:grpSpPr>
        <p:sp>
          <p:nvSpPr>
            <p:cNvPr id="46" name="Left Arrow 45"/>
            <p:cNvSpPr/>
            <p:nvPr/>
          </p:nvSpPr>
          <p:spPr bwMode="auto">
            <a:xfrm>
              <a:off x="8791493" y="6691394"/>
              <a:ext cx="4222750" cy="533400"/>
            </a:xfrm>
            <a:prstGeom prst="lef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47" name="Rectangle 46"/>
            <p:cNvSpPr/>
            <p:nvPr/>
          </p:nvSpPr>
          <p:spPr>
            <a:xfrm>
              <a:off x="9382701" y="6773428"/>
              <a:ext cx="3389669" cy="369332"/>
            </a:xfrm>
            <a:prstGeom prst="rect">
              <a:avLst/>
            </a:prstGeom>
          </p:spPr>
          <p:txBody>
            <a:bodyPr wrap="square">
              <a:spAutoFit/>
            </a:bodyPr>
            <a:lstStyle/>
            <a:p>
              <a:r>
                <a:rPr lang="en-US" b="0" dirty="0" err="1" smtClean="0"/>
                <a:t>TerminateSequence</a:t>
              </a:r>
              <a:r>
                <a:rPr lang="en-US" b="0" dirty="0" smtClean="0"/>
                <a:t> (ID = </a:t>
              </a:r>
              <a:r>
                <a:rPr lang="en-US" b="0" dirty="0"/>
                <a:t>ABC</a:t>
              </a:r>
              <a:r>
                <a:rPr lang="en-US" b="0" dirty="0" smtClean="0"/>
                <a:t>)</a:t>
              </a:r>
              <a:endParaRPr lang="en-US" dirty="0"/>
            </a:p>
          </p:txBody>
        </p:sp>
      </p:grpSp>
      <p:grpSp>
        <p:nvGrpSpPr>
          <p:cNvPr id="48" name="Group 47"/>
          <p:cNvGrpSpPr/>
          <p:nvPr/>
        </p:nvGrpSpPr>
        <p:grpSpPr>
          <a:xfrm>
            <a:off x="423900" y="3733829"/>
            <a:ext cx="4222750" cy="533400"/>
            <a:chOff x="8791493" y="6691394"/>
            <a:chExt cx="4222750" cy="533400"/>
          </a:xfrm>
        </p:grpSpPr>
        <p:sp>
          <p:nvSpPr>
            <p:cNvPr id="49" name="Left Arrow 48"/>
            <p:cNvSpPr/>
            <p:nvPr/>
          </p:nvSpPr>
          <p:spPr bwMode="auto">
            <a:xfrm>
              <a:off x="8791493" y="6691394"/>
              <a:ext cx="4222750" cy="533400"/>
            </a:xfrm>
            <a:prstGeom prst="lef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0" name="Rectangle 49"/>
            <p:cNvSpPr/>
            <p:nvPr/>
          </p:nvSpPr>
          <p:spPr>
            <a:xfrm>
              <a:off x="9382701" y="6773428"/>
              <a:ext cx="3389669" cy="369332"/>
            </a:xfrm>
            <a:prstGeom prst="rect">
              <a:avLst/>
            </a:prstGeom>
          </p:spPr>
          <p:txBody>
            <a:bodyPr wrap="square">
              <a:spAutoFit/>
            </a:bodyPr>
            <a:lstStyle/>
            <a:p>
              <a:r>
                <a:rPr lang="en-US" b="0" dirty="0" smtClean="0"/>
                <a:t>Sequence (ID = </a:t>
              </a:r>
              <a:r>
                <a:rPr lang="en-US" b="0" dirty="0"/>
                <a:t>ABC</a:t>
              </a:r>
              <a:r>
                <a:rPr lang="en-US" b="0" dirty="0" smtClean="0"/>
                <a:t>, #3) </a:t>
              </a:r>
              <a:endParaRPr lang="en-US" dirty="0"/>
            </a:p>
          </p:txBody>
        </p:sp>
      </p:grpSp>
      <p:grpSp>
        <p:nvGrpSpPr>
          <p:cNvPr id="55" name="Group 54"/>
          <p:cNvGrpSpPr/>
          <p:nvPr/>
        </p:nvGrpSpPr>
        <p:grpSpPr>
          <a:xfrm>
            <a:off x="536112" y="4193032"/>
            <a:ext cx="4035888" cy="533400"/>
            <a:chOff x="4652167" y="5334000"/>
            <a:chExt cx="4035888" cy="533400"/>
          </a:xfrm>
        </p:grpSpPr>
        <p:sp>
          <p:nvSpPr>
            <p:cNvPr id="43" name="Right Arrow 42"/>
            <p:cNvSpPr/>
            <p:nvPr/>
          </p:nvSpPr>
          <p:spPr bwMode="auto">
            <a:xfrm>
              <a:off x="4671680" y="5334000"/>
              <a:ext cx="4016375" cy="533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4" name="Rectangle 53"/>
            <p:cNvSpPr/>
            <p:nvPr/>
          </p:nvSpPr>
          <p:spPr>
            <a:xfrm>
              <a:off x="4652167" y="5434696"/>
              <a:ext cx="4035888" cy="338554"/>
            </a:xfrm>
            <a:prstGeom prst="rect">
              <a:avLst/>
            </a:prstGeom>
          </p:spPr>
          <p:txBody>
            <a:bodyPr wrap="square">
              <a:spAutoFit/>
            </a:bodyPr>
            <a:lstStyle/>
            <a:p>
              <a:r>
                <a:rPr lang="en-US" sz="1600" b="0" dirty="0" err="1" smtClean="0"/>
                <a:t>SequenceAcknowledgement</a:t>
              </a:r>
              <a:r>
                <a:rPr lang="en-US" sz="1600" b="0" dirty="0" smtClean="0"/>
                <a:t> (Identifier =1</a:t>
              </a:r>
              <a:r>
                <a:rPr lang="en-US" sz="1600" b="0" dirty="0"/>
                <a:t>...</a:t>
              </a:r>
              <a:r>
                <a:rPr lang="en-US" sz="1600" b="0" dirty="0" smtClean="0"/>
                <a:t>3)</a:t>
              </a:r>
              <a:endParaRPr lang="en-US" sz="1600" b="0" dirty="0"/>
            </a:p>
          </p:txBody>
        </p:sp>
      </p:grpSp>
      <p:grpSp>
        <p:nvGrpSpPr>
          <p:cNvPr id="56" name="Group 55"/>
          <p:cNvGrpSpPr/>
          <p:nvPr/>
        </p:nvGrpSpPr>
        <p:grpSpPr>
          <a:xfrm>
            <a:off x="513239" y="5176127"/>
            <a:ext cx="4222750" cy="533400"/>
            <a:chOff x="8791493" y="6691394"/>
            <a:chExt cx="4222750" cy="533400"/>
          </a:xfrm>
        </p:grpSpPr>
        <p:sp>
          <p:nvSpPr>
            <p:cNvPr id="57" name="Left Arrow 56"/>
            <p:cNvSpPr/>
            <p:nvPr/>
          </p:nvSpPr>
          <p:spPr bwMode="auto">
            <a:xfrm>
              <a:off x="8791493" y="6691394"/>
              <a:ext cx="4222750" cy="533400"/>
            </a:xfrm>
            <a:prstGeom prst="lef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8" name="Rectangle 57"/>
            <p:cNvSpPr/>
            <p:nvPr/>
          </p:nvSpPr>
          <p:spPr>
            <a:xfrm>
              <a:off x="9382701" y="6773428"/>
              <a:ext cx="3389669" cy="369332"/>
            </a:xfrm>
            <a:prstGeom prst="rect">
              <a:avLst/>
            </a:prstGeom>
          </p:spPr>
          <p:txBody>
            <a:bodyPr wrap="square">
              <a:spAutoFit/>
            </a:bodyPr>
            <a:lstStyle/>
            <a:p>
              <a:r>
                <a:rPr lang="en-US" b="0" dirty="0" smtClean="0"/>
                <a:t>Sequence (ID = </a:t>
              </a:r>
              <a:r>
                <a:rPr lang="en-US" b="0" dirty="0"/>
                <a:t>ABC</a:t>
              </a:r>
              <a:r>
                <a:rPr lang="en-US" b="0" dirty="0" smtClean="0"/>
                <a:t>, #2) </a:t>
              </a:r>
              <a:endParaRPr lang="en-US" dirty="0"/>
            </a:p>
          </p:txBody>
        </p:sp>
      </p:grpSp>
      <p:grpSp>
        <p:nvGrpSpPr>
          <p:cNvPr id="59" name="Group 58"/>
          <p:cNvGrpSpPr/>
          <p:nvPr/>
        </p:nvGrpSpPr>
        <p:grpSpPr>
          <a:xfrm>
            <a:off x="544989" y="4724400"/>
            <a:ext cx="4035888" cy="533400"/>
            <a:chOff x="4652167" y="5334000"/>
            <a:chExt cx="4035888" cy="533400"/>
          </a:xfrm>
        </p:grpSpPr>
        <p:sp>
          <p:nvSpPr>
            <p:cNvPr id="60" name="Right Arrow 59"/>
            <p:cNvSpPr/>
            <p:nvPr/>
          </p:nvSpPr>
          <p:spPr bwMode="auto">
            <a:xfrm>
              <a:off x="4671680" y="5334000"/>
              <a:ext cx="4016375" cy="533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1" name="Rectangle 60"/>
            <p:cNvSpPr/>
            <p:nvPr/>
          </p:nvSpPr>
          <p:spPr>
            <a:xfrm>
              <a:off x="4652167" y="5434696"/>
              <a:ext cx="4035888" cy="338554"/>
            </a:xfrm>
            <a:prstGeom prst="rect">
              <a:avLst/>
            </a:prstGeom>
          </p:spPr>
          <p:txBody>
            <a:bodyPr wrap="square">
              <a:spAutoFit/>
            </a:bodyPr>
            <a:lstStyle/>
            <a:p>
              <a:r>
                <a:rPr lang="en-US" sz="1600" b="0" dirty="0" err="1" smtClean="0"/>
                <a:t>SequenceAcknowledgement</a:t>
              </a:r>
              <a:r>
                <a:rPr lang="en-US" sz="1600" b="0" dirty="0" smtClean="0"/>
                <a:t> (Identifier =3...3)</a:t>
              </a:r>
              <a:endParaRPr lang="en-US" sz="1600" b="0" dirty="0"/>
            </a:p>
          </p:txBody>
        </p:sp>
      </p:grpSp>
      <p:grpSp>
        <p:nvGrpSpPr>
          <p:cNvPr id="66" name="Group 65"/>
          <p:cNvGrpSpPr/>
          <p:nvPr/>
        </p:nvGrpSpPr>
        <p:grpSpPr>
          <a:xfrm>
            <a:off x="536112" y="5678269"/>
            <a:ext cx="4035888" cy="533400"/>
            <a:chOff x="4652167" y="5334000"/>
            <a:chExt cx="4035888" cy="533400"/>
          </a:xfrm>
        </p:grpSpPr>
        <p:sp>
          <p:nvSpPr>
            <p:cNvPr id="67" name="Right Arrow 66"/>
            <p:cNvSpPr/>
            <p:nvPr/>
          </p:nvSpPr>
          <p:spPr bwMode="auto">
            <a:xfrm>
              <a:off x="4671680" y="5334000"/>
              <a:ext cx="4016375" cy="533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8" name="Rectangle 67"/>
            <p:cNvSpPr/>
            <p:nvPr/>
          </p:nvSpPr>
          <p:spPr>
            <a:xfrm>
              <a:off x="4652167" y="5434696"/>
              <a:ext cx="4035888" cy="338554"/>
            </a:xfrm>
            <a:prstGeom prst="rect">
              <a:avLst/>
            </a:prstGeom>
          </p:spPr>
          <p:txBody>
            <a:bodyPr wrap="square">
              <a:spAutoFit/>
            </a:bodyPr>
            <a:lstStyle/>
            <a:p>
              <a:r>
                <a:rPr lang="en-US" sz="1600" b="0" dirty="0" err="1" smtClean="0"/>
                <a:t>SequenceAcknowledgement</a:t>
              </a:r>
              <a:r>
                <a:rPr lang="en-US" sz="1600" b="0" dirty="0" smtClean="0"/>
                <a:t> (Identifier =2...3)</a:t>
              </a:r>
              <a:endParaRPr lang="en-US" sz="1600" b="0" dirty="0"/>
            </a:p>
          </p:txBody>
        </p:sp>
      </p:grpSp>
      <p:grpSp>
        <p:nvGrpSpPr>
          <p:cNvPr id="69" name="Group 68"/>
          <p:cNvGrpSpPr/>
          <p:nvPr/>
        </p:nvGrpSpPr>
        <p:grpSpPr>
          <a:xfrm>
            <a:off x="1459388" y="3100306"/>
            <a:ext cx="3187261" cy="533400"/>
            <a:chOff x="8791493" y="6691394"/>
            <a:chExt cx="4222750" cy="533400"/>
          </a:xfrm>
        </p:grpSpPr>
        <p:sp>
          <p:nvSpPr>
            <p:cNvPr id="70" name="Left Arrow 69"/>
            <p:cNvSpPr/>
            <p:nvPr/>
          </p:nvSpPr>
          <p:spPr bwMode="auto">
            <a:xfrm>
              <a:off x="8791493" y="6691394"/>
              <a:ext cx="4222750" cy="533400"/>
            </a:xfrm>
            <a:prstGeom prst="lef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71" name="Rectangle 70"/>
            <p:cNvSpPr/>
            <p:nvPr/>
          </p:nvSpPr>
          <p:spPr>
            <a:xfrm>
              <a:off x="9382701" y="6773428"/>
              <a:ext cx="3547995" cy="369332"/>
            </a:xfrm>
            <a:prstGeom prst="rect">
              <a:avLst/>
            </a:prstGeom>
          </p:spPr>
          <p:txBody>
            <a:bodyPr wrap="square">
              <a:spAutoFit/>
            </a:bodyPr>
            <a:lstStyle/>
            <a:p>
              <a:r>
                <a:rPr lang="en-US" b="0" dirty="0" smtClean="0"/>
                <a:t>Sequence (ID = </a:t>
              </a:r>
              <a:r>
                <a:rPr lang="en-US" b="0" dirty="0"/>
                <a:t>ABC</a:t>
              </a:r>
              <a:r>
                <a:rPr lang="en-US" b="0" dirty="0" smtClean="0"/>
                <a:t>, #2) </a:t>
              </a:r>
              <a:endParaRPr lang="en-US" dirty="0"/>
            </a:p>
          </p:txBody>
        </p:sp>
      </p:grpSp>
      <p:sp>
        <p:nvSpPr>
          <p:cNvPr id="72" name="Explosion 1 71"/>
          <p:cNvSpPr/>
          <p:nvPr/>
        </p:nvSpPr>
        <p:spPr bwMode="auto">
          <a:xfrm>
            <a:off x="963127" y="3182340"/>
            <a:ext cx="420062" cy="369332"/>
          </a:xfrm>
          <a:prstGeom prst="irregularSeal1">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74" name="Straight Connector 73"/>
          <p:cNvCxnSpPr/>
          <p:nvPr/>
        </p:nvCxnSpPr>
        <p:spPr bwMode="auto">
          <a:xfrm>
            <a:off x="392589" y="1065379"/>
            <a:ext cx="0" cy="5640221"/>
          </a:xfrm>
          <a:prstGeom prst="line">
            <a:avLst/>
          </a:prstGeom>
          <a:solidFill>
            <a:schemeClr val="accent1"/>
          </a:solidFill>
          <a:ln w="57150" cap="flat" cmpd="sng" algn="ctr">
            <a:solidFill>
              <a:schemeClr val="bg1">
                <a:lumMod val="50000"/>
              </a:schemeClr>
            </a:solidFill>
            <a:prstDash val="sysDash"/>
            <a:round/>
            <a:headEnd type="none" w="med" len="med"/>
            <a:tailEnd type="none" w="med" len="med"/>
          </a:ln>
          <a:effectLst/>
        </p:spPr>
      </p:cxnSp>
      <p:cxnSp>
        <p:nvCxnSpPr>
          <p:cNvPr id="75" name="Straight Connector 74"/>
          <p:cNvCxnSpPr/>
          <p:nvPr/>
        </p:nvCxnSpPr>
        <p:spPr bwMode="auto">
          <a:xfrm>
            <a:off x="4812189" y="1065378"/>
            <a:ext cx="0" cy="5640221"/>
          </a:xfrm>
          <a:prstGeom prst="line">
            <a:avLst/>
          </a:prstGeom>
          <a:solidFill>
            <a:schemeClr val="accent1"/>
          </a:solidFill>
          <a:ln w="57150" cap="flat" cmpd="sng" algn="ctr">
            <a:solidFill>
              <a:schemeClr val="bg1">
                <a:lumMod val="50000"/>
              </a:schemeClr>
            </a:solidFill>
            <a:prstDash val="sysDash"/>
            <a:round/>
            <a:headEnd type="none" w="med" len="med"/>
            <a:tailEnd type="none" w="med" len="med"/>
          </a:ln>
          <a:effectLst/>
        </p:spPr>
      </p:cxnSp>
      <p:sp>
        <p:nvSpPr>
          <p:cNvPr id="76" name="Oval 5"/>
          <p:cNvSpPr>
            <a:spLocks noChangeArrowheads="1"/>
          </p:cNvSpPr>
          <p:nvPr/>
        </p:nvSpPr>
        <p:spPr bwMode="auto">
          <a:xfrm>
            <a:off x="76200" y="685800"/>
            <a:ext cx="609600" cy="533400"/>
          </a:xfrm>
          <a:prstGeom prst="ellipse">
            <a:avLst/>
          </a:prstGeom>
          <a:solidFill>
            <a:schemeClr val="accent1">
              <a:lumMod val="75000"/>
            </a:schemeClr>
          </a:solidFill>
          <a:ln w="9525">
            <a:solidFill>
              <a:schemeClr val="tx1"/>
            </a:solidFill>
            <a:round/>
            <a:headEnd/>
            <a:tailEnd/>
          </a:ln>
        </p:spPr>
        <p:txBody>
          <a:bodyPr wrap="none" anchor="ctr"/>
          <a:lstStyle/>
          <a:p>
            <a:pPr algn="ctr"/>
            <a:r>
              <a:rPr lang="en-US" sz="1200" b="0" dirty="0" smtClean="0">
                <a:solidFill>
                  <a:schemeClr val="bg1"/>
                </a:solidFill>
              </a:rPr>
              <a:t>Endpoint</a:t>
            </a:r>
            <a:br>
              <a:rPr lang="en-US" sz="1200" b="0" dirty="0" smtClean="0">
                <a:solidFill>
                  <a:schemeClr val="bg1"/>
                </a:solidFill>
              </a:rPr>
            </a:br>
            <a:r>
              <a:rPr lang="en-US" sz="1200" b="0" dirty="0" smtClean="0">
                <a:solidFill>
                  <a:schemeClr val="bg1"/>
                </a:solidFill>
              </a:rPr>
              <a:t>B</a:t>
            </a:r>
            <a:endParaRPr lang="en-US" sz="1200" b="0" dirty="0">
              <a:solidFill>
                <a:schemeClr val="bg1"/>
              </a:solidFill>
            </a:endParaRPr>
          </a:p>
        </p:txBody>
      </p:sp>
      <p:sp>
        <p:nvSpPr>
          <p:cNvPr id="77" name="Oval 6"/>
          <p:cNvSpPr>
            <a:spLocks noChangeArrowheads="1"/>
          </p:cNvSpPr>
          <p:nvPr/>
        </p:nvSpPr>
        <p:spPr bwMode="auto">
          <a:xfrm>
            <a:off x="4495800" y="674080"/>
            <a:ext cx="609600" cy="533400"/>
          </a:xfrm>
          <a:prstGeom prst="ellipse">
            <a:avLst/>
          </a:prstGeom>
          <a:solidFill>
            <a:schemeClr val="accent2">
              <a:lumMod val="20000"/>
              <a:lumOff val="80000"/>
            </a:schemeClr>
          </a:solidFill>
          <a:ln w="9525">
            <a:solidFill>
              <a:schemeClr val="tx1"/>
            </a:solidFill>
            <a:round/>
            <a:headEnd/>
            <a:tailEnd/>
          </a:ln>
        </p:spPr>
        <p:txBody>
          <a:bodyPr wrap="none" anchor="ctr"/>
          <a:lstStyle/>
          <a:p>
            <a:pPr algn="ctr"/>
            <a:r>
              <a:rPr lang="en-US" sz="1200" b="0" dirty="0" smtClean="0"/>
              <a:t>Endpoint</a:t>
            </a:r>
            <a:br>
              <a:rPr lang="en-US" sz="1200" b="0" dirty="0" smtClean="0"/>
            </a:br>
            <a:r>
              <a:rPr lang="en-US" sz="1200" b="0" dirty="0" smtClean="0"/>
              <a:t>A</a:t>
            </a:r>
            <a:endParaRPr lang="en-US" sz="1200" b="0" dirty="0"/>
          </a:p>
        </p:txBody>
      </p:sp>
    </p:spTree>
    <p:extLst>
      <p:ext uri="{BB962C8B-B14F-4D97-AF65-F5344CB8AC3E}">
        <p14:creationId xmlns:p14="http://schemas.microsoft.com/office/powerpoint/2010/main" val="318932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left)">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wipe(left)">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wipe(left)">
                                      <p:cBhvr>
                                        <p:cTn id="17" dur="500"/>
                                        <p:tgtEl>
                                          <p:spTgt spid="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xEl>
                                              <p:pRg st="3" end="3"/>
                                            </p:txEl>
                                          </p:spTgt>
                                        </p:tgtEl>
                                        <p:attrNameLst>
                                          <p:attrName>style.visibility</p:attrName>
                                        </p:attrNameLst>
                                      </p:cBhvr>
                                      <p:to>
                                        <p:strVal val="visible"/>
                                      </p:to>
                                    </p:set>
                                    <p:animEffect transition="in" filter="wipe(left)">
                                      <p:cBhvr>
                                        <p:cTn id="22" dur="500"/>
                                        <p:tgtEl>
                                          <p:spTgt spid="32">
                                            <p:txEl>
                                              <p:pRg st="3" end="3"/>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2">
                                            <p:txEl>
                                              <p:pRg st="4" end="4"/>
                                            </p:txEl>
                                          </p:spTgt>
                                        </p:tgtEl>
                                        <p:attrNameLst>
                                          <p:attrName>style.visibility</p:attrName>
                                        </p:attrNameLst>
                                      </p:cBhvr>
                                      <p:to>
                                        <p:strVal val="visible"/>
                                      </p:to>
                                    </p:set>
                                    <p:animEffect transition="in" filter="wipe(left)">
                                      <p:cBhvr>
                                        <p:cTn id="26" dur="500"/>
                                        <p:tgtEl>
                                          <p:spTgt spid="3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2">
                                            <p:txEl>
                                              <p:pRg st="5" end="5"/>
                                            </p:txEl>
                                          </p:spTgt>
                                        </p:tgtEl>
                                        <p:attrNameLst>
                                          <p:attrName>style.visibility</p:attrName>
                                        </p:attrNameLst>
                                      </p:cBhvr>
                                      <p:to>
                                        <p:strVal val="visible"/>
                                      </p:to>
                                    </p:set>
                                    <p:animEffect transition="in" filter="wipe(left)">
                                      <p:cBhvr>
                                        <p:cTn id="31" dur="500"/>
                                        <p:tgtEl>
                                          <p:spTgt spid="3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2">
                                            <p:txEl>
                                              <p:pRg st="6" end="6"/>
                                            </p:txEl>
                                          </p:spTgt>
                                        </p:tgtEl>
                                        <p:attrNameLst>
                                          <p:attrName>style.visibility</p:attrName>
                                        </p:attrNameLst>
                                      </p:cBhvr>
                                      <p:to>
                                        <p:strVal val="visible"/>
                                      </p:to>
                                    </p:set>
                                    <p:animEffect transition="in" filter="wipe(left)">
                                      <p:cBhvr>
                                        <p:cTn id="36" dur="500"/>
                                        <p:tgtEl>
                                          <p:spTgt spid="3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2">
                                            <p:txEl>
                                              <p:pRg st="7" end="7"/>
                                            </p:txEl>
                                          </p:spTgt>
                                        </p:tgtEl>
                                        <p:attrNameLst>
                                          <p:attrName>style.visibility</p:attrName>
                                        </p:attrNameLst>
                                      </p:cBhvr>
                                      <p:to>
                                        <p:strVal val="visible"/>
                                      </p:to>
                                    </p:set>
                                    <p:animEffect transition="in" filter="wipe(left)">
                                      <p:cBhvr>
                                        <p:cTn id="41" dur="500"/>
                                        <p:tgtEl>
                                          <p:spTgt spid="32">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2">
                                            <p:txEl>
                                              <p:pRg st="8" end="8"/>
                                            </p:txEl>
                                          </p:spTgt>
                                        </p:tgtEl>
                                        <p:attrNameLst>
                                          <p:attrName>style.visibility</p:attrName>
                                        </p:attrNameLst>
                                      </p:cBhvr>
                                      <p:to>
                                        <p:strVal val="visible"/>
                                      </p:to>
                                    </p:set>
                                    <p:animEffect transition="in" filter="wipe(left)">
                                      <p:cBhvr>
                                        <p:cTn id="46" dur="500"/>
                                        <p:tgtEl>
                                          <p:spTgt spid="32">
                                            <p:txEl>
                                              <p:pRg st="8" end="8"/>
                                            </p:txEl>
                                          </p:spTgt>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2">
                                            <p:txEl>
                                              <p:pRg st="9" end="9"/>
                                            </p:txEl>
                                          </p:spTgt>
                                        </p:tgtEl>
                                        <p:attrNameLst>
                                          <p:attrName>style.visibility</p:attrName>
                                        </p:attrNameLst>
                                      </p:cBhvr>
                                      <p:to>
                                        <p:strVal val="visible"/>
                                      </p:to>
                                    </p:set>
                                    <p:animEffect transition="in" filter="wipe(left)">
                                      <p:cBhvr>
                                        <p:cTn id="50" dur="500"/>
                                        <p:tgtEl>
                                          <p:spTgt spid="3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2">
                                            <p:txEl>
                                              <p:pRg st="10" end="10"/>
                                            </p:txEl>
                                          </p:spTgt>
                                        </p:tgtEl>
                                        <p:attrNameLst>
                                          <p:attrName>style.visibility</p:attrName>
                                        </p:attrNameLst>
                                      </p:cBhvr>
                                      <p:to>
                                        <p:strVal val="visible"/>
                                      </p:to>
                                    </p:set>
                                    <p:animEffect transition="in" filter="wipe(left)">
                                      <p:cBhvr>
                                        <p:cTn id="55" dur="500"/>
                                        <p:tgtEl>
                                          <p:spTgt spid="32">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2">
                                            <p:txEl>
                                              <p:pRg st="11" end="11"/>
                                            </p:txEl>
                                          </p:spTgt>
                                        </p:tgtEl>
                                        <p:attrNameLst>
                                          <p:attrName>style.visibility</p:attrName>
                                        </p:attrNameLst>
                                      </p:cBhvr>
                                      <p:to>
                                        <p:strVal val="visible"/>
                                      </p:to>
                                    </p:set>
                                    <p:animEffect transition="in" filter="wipe(left)">
                                      <p:cBhvr>
                                        <p:cTn id="60" dur="500"/>
                                        <p:tgtEl>
                                          <p:spTgt spid="3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Message for Creating a Sequence</a:t>
            </a:r>
            <a:endParaRPr lang="en-US" dirty="0"/>
          </a:p>
        </p:txBody>
      </p:sp>
      <p:sp>
        <p:nvSpPr>
          <p:cNvPr id="3" name="Content Placeholder 2"/>
          <p:cNvSpPr>
            <a:spLocks noGrp="1"/>
          </p:cNvSpPr>
          <p:nvPr>
            <p:ph idx="1"/>
          </p:nvPr>
        </p:nvSpPr>
        <p:spPr>
          <a:xfrm>
            <a:off x="76200" y="1066800"/>
            <a:ext cx="9067800" cy="5410200"/>
          </a:xfrm>
        </p:spPr>
        <p:txBody>
          <a:bodyPr/>
          <a:lstStyle/>
          <a:p>
            <a:pPr marL="0" indent="0">
              <a:buNone/>
              <a:tabLst>
                <a:tab pos="914400" algn="l"/>
                <a:tab pos="1371600" algn="l"/>
                <a:tab pos="1828800" algn="l"/>
              </a:tabLst>
            </a:pPr>
            <a:r>
              <a:rPr lang="en-US" sz="2000" dirty="0">
                <a:latin typeface="Arial" pitchFamily="34" charset="0"/>
                <a:cs typeface="Arial" pitchFamily="34" charset="0"/>
              </a:rPr>
              <a:t>&lt;</a:t>
            </a:r>
            <a:r>
              <a:rPr lang="en-US" sz="2000" dirty="0" err="1">
                <a:latin typeface="Arial" pitchFamily="34" charset="0"/>
                <a:cs typeface="Arial" pitchFamily="34" charset="0"/>
              </a:rPr>
              <a:t>soap:body</a:t>
            </a:r>
            <a:r>
              <a:rPr lang="en-US" sz="2000" dirty="0">
                <a:latin typeface="Arial" pitchFamily="34" charset="0"/>
                <a:cs typeface="Arial" pitchFamily="34" charset="0"/>
              </a:rPr>
              <a:t>&gt; </a:t>
            </a:r>
          </a:p>
          <a:p>
            <a:pPr marL="0" indent="0">
              <a:buNone/>
              <a:tabLst>
                <a:tab pos="914400" algn="l"/>
                <a:tab pos="1371600" algn="l"/>
                <a:tab pos="1828800" algn="l"/>
              </a:tabLst>
            </a:pPr>
            <a:r>
              <a:rPr lang="en-US" sz="1800" dirty="0" smtClean="0">
                <a:latin typeface="Arial" pitchFamily="34" charset="0"/>
                <a:cs typeface="Arial" pitchFamily="34" charset="0"/>
              </a:rPr>
              <a:t>       &lt;</a:t>
            </a:r>
            <a:r>
              <a:rPr lang="en-US" sz="2000" dirty="0" err="1">
                <a:latin typeface="Arial" pitchFamily="34" charset="0"/>
                <a:cs typeface="Arial" pitchFamily="34" charset="0"/>
              </a:rPr>
              <a:t>wsrm:</a:t>
            </a:r>
            <a:r>
              <a:rPr lang="en-US" sz="2000" dirty="0" err="1">
                <a:solidFill>
                  <a:srgbClr val="0000FF"/>
                </a:solidFill>
                <a:latin typeface="Arial" pitchFamily="34" charset="0"/>
                <a:cs typeface="Arial" pitchFamily="34" charset="0"/>
              </a:rPr>
              <a:t>CreateSequence</a:t>
            </a:r>
            <a:r>
              <a:rPr lang="en-US" sz="2000" dirty="0">
                <a:latin typeface="Arial" pitchFamily="34" charset="0"/>
                <a:cs typeface="Arial" pitchFamily="34" charset="0"/>
              </a:rPr>
              <a:t> ...&gt;</a:t>
            </a: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wsrm:AcksTo</a:t>
            </a:r>
            <a:r>
              <a:rPr lang="en-US" sz="2000" dirty="0">
                <a:latin typeface="Arial" pitchFamily="34" charset="0"/>
                <a:cs typeface="Arial" pitchFamily="34" charset="0"/>
              </a:rPr>
              <a:t>&gt; </a:t>
            </a:r>
            <a:r>
              <a:rPr lang="en-US" sz="2000" dirty="0" err="1">
                <a:latin typeface="Arial" pitchFamily="34" charset="0"/>
                <a:cs typeface="Arial" pitchFamily="34" charset="0"/>
              </a:rPr>
              <a:t>wsa:EndpointReferenceType</a:t>
            </a:r>
            <a:r>
              <a:rPr lang="en-US" sz="2000" dirty="0">
                <a:latin typeface="Arial" pitchFamily="34" charset="0"/>
                <a:cs typeface="Arial" pitchFamily="34" charset="0"/>
              </a:rPr>
              <a:t> &lt;/</a:t>
            </a:r>
            <a:r>
              <a:rPr lang="en-US" sz="2000" dirty="0" err="1">
                <a:latin typeface="Arial" pitchFamily="34" charset="0"/>
                <a:cs typeface="Arial" pitchFamily="34" charset="0"/>
              </a:rPr>
              <a:t>wsrm:AcksTo</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wsrm:Expires</a:t>
            </a:r>
            <a:r>
              <a:rPr lang="en-US" sz="2000" dirty="0">
                <a:latin typeface="Arial" pitchFamily="34" charset="0"/>
                <a:cs typeface="Arial" pitchFamily="34" charset="0"/>
              </a:rPr>
              <a:t> ...&gt; </a:t>
            </a:r>
            <a:r>
              <a:rPr lang="en-US" sz="2000" dirty="0" err="1">
                <a:latin typeface="Arial" pitchFamily="34" charset="0"/>
                <a:cs typeface="Arial" pitchFamily="34" charset="0"/>
              </a:rPr>
              <a:t>xs:duration</a:t>
            </a:r>
            <a:r>
              <a:rPr lang="en-US" sz="2000" dirty="0">
                <a:latin typeface="Arial" pitchFamily="34" charset="0"/>
                <a:cs typeface="Arial" pitchFamily="34" charset="0"/>
              </a:rPr>
              <a:t> &lt;/</a:t>
            </a:r>
            <a:r>
              <a:rPr lang="en-US" sz="2000" dirty="0" err="1">
                <a:latin typeface="Arial" pitchFamily="34" charset="0"/>
                <a:cs typeface="Arial" pitchFamily="34" charset="0"/>
              </a:rPr>
              <a:t>wsrm:Expires</a:t>
            </a:r>
            <a:r>
              <a:rPr lang="en-US" sz="2000" dirty="0">
                <a:latin typeface="Arial" pitchFamily="34" charset="0"/>
                <a:cs typeface="Arial" pitchFamily="34" charset="0"/>
              </a:rPr>
              <a:t>&gt; ?</a:t>
            </a: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wsrm:Offer</a:t>
            </a:r>
            <a:r>
              <a:rPr lang="en-US" sz="2000" dirty="0">
                <a:latin typeface="Arial" pitchFamily="34" charset="0"/>
                <a:cs typeface="Arial" pitchFamily="34" charset="0"/>
              </a:rPr>
              <a:t> ...&gt;</a:t>
            </a: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wsrm:Identifier</a:t>
            </a:r>
            <a:r>
              <a:rPr lang="en-US" sz="2000" dirty="0">
                <a:latin typeface="Arial" pitchFamily="34" charset="0"/>
                <a:cs typeface="Arial" pitchFamily="34" charset="0"/>
              </a:rPr>
              <a:t> ...&gt; </a:t>
            </a:r>
            <a:r>
              <a:rPr lang="en-US" sz="2000" dirty="0" err="1">
                <a:latin typeface="Arial" pitchFamily="34" charset="0"/>
                <a:cs typeface="Arial" pitchFamily="34" charset="0"/>
              </a:rPr>
              <a:t>xs</a:t>
            </a:r>
            <a:r>
              <a:rPr lang="en-US" sz="2000" dirty="0">
                <a:latin typeface="Arial" pitchFamily="34" charset="0"/>
                <a:cs typeface="Arial" pitchFamily="34" charset="0"/>
              </a:rPr>
              <a:t>: </a:t>
            </a:r>
            <a:r>
              <a:rPr lang="en-US" sz="2000" dirty="0">
                <a:solidFill>
                  <a:srgbClr val="0000FF"/>
                </a:solidFill>
                <a:latin typeface="Arial" pitchFamily="34" charset="0"/>
                <a:cs typeface="Arial" pitchFamily="34" charset="0"/>
              </a:rPr>
              <a:t>http</a:t>
            </a:r>
            <a:r>
              <a:rPr lang="en-US" sz="2000" dirty="0" smtClean="0">
                <a:solidFill>
                  <a:srgbClr val="0000FF"/>
                </a:solidFill>
                <a:latin typeface="Arial" pitchFamily="34" charset="0"/>
                <a:cs typeface="Arial" pitchFamily="34" charset="0"/>
              </a:rPr>
              <a:t>://cse445.com/</a:t>
            </a:r>
            <a:r>
              <a:rPr lang="en-US" sz="2000" dirty="0" smtClean="0">
                <a:latin typeface="Arial" pitchFamily="34" charset="0"/>
                <a:cs typeface="Arial" pitchFamily="34" charset="0"/>
              </a:rPr>
              <a:t> </a:t>
            </a:r>
            <a:r>
              <a:rPr lang="en-US" sz="2000" dirty="0">
                <a:latin typeface="Arial" pitchFamily="34" charset="0"/>
                <a:cs typeface="Arial" pitchFamily="34" charset="0"/>
              </a:rPr>
              <a:t>&lt;/</a:t>
            </a:r>
            <a:r>
              <a:rPr lang="en-US" sz="2000" dirty="0" err="1">
                <a:latin typeface="Arial" pitchFamily="34" charset="0"/>
                <a:cs typeface="Arial" pitchFamily="34" charset="0"/>
              </a:rPr>
              <a:t>wsrm:Identifier</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wsrm:Endpoint</a:t>
            </a:r>
            <a:r>
              <a:rPr lang="en-US" sz="2000" dirty="0">
                <a:latin typeface="Arial" pitchFamily="34" charset="0"/>
                <a:cs typeface="Arial" pitchFamily="34" charset="0"/>
              </a:rPr>
              <a:t>&gt; </a:t>
            </a:r>
            <a:r>
              <a:rPr lang="en-US" sz="2000" dirty="0" err="1">
                <a:latin typeface="Arial" pitchFamily="34" charset="0"/>
                <a:cs typeface="Arial" pitchFamily="34" charset="0"/>
              </a:rPr>
              <a:t>wsa:EndpointReferenceType</a:t>
            </a:r>
            <a:r>
              <a:rPr lang="en-US" sz="2000" dirty="0">
                <a:latin typeface="Arial" pitchFamily="34" charset="0"/>
                <a:cs typeface="Arial" pitchFamily="34" charset="0"/>
              </a:rPr>
              <a:t> &lt;/</a:t>
            </a:r>
            <a:r>
              <a:rPr lang="en-US" sz="2000" dirty="0" err="1">
                <a:latin typeface="Arial" pitchFamily="34" charset="0"/>
                <a:cs typeface="Arial" pitchFamily="34" charset="0"/>
              </a:rPr>
              <a:t>wsrm:Endpoint</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wsrm:Expires</a:t>
            </a:r>
            <a:r>
              <a:rPr lang="en-US" sz="2000" dirty="0">
                <a:latin typeface="Arial" pitchFamily="34" charset="0"/>
                <a:cs typeface="Arial" pitchFamily="34" charset="0"/>
              </a:rPr>
              <a:t> ...&gt; </a:t>
            </a:r>
            <a:r>
              <a:rPr lang="en-US" sz="2000" dirty="0" err="1">
                <a:latin typeface="Arial" pitchFamily="34" charset="0"/>
                <a:cs typeface="Arial" pitchFamily="34" charset="0"/>
              </a:rPr>
              <a:t>xs:duration</a:t>
            </a:r>
            <a:r>
              <a:rPr lang="en-US" sz="2000" dirty="0">
                <a:latin typeface="Arial" pitchFamily="34" charset="0"/>
                <a:cs typeface="Arial" pitchFamily="34" charset="0"/>
              </a:rPr>
              <a:t> &lt;/</a:t>
            </a:r>
            <a:r>
              <a:rPr lang="en-US" sz="2000" dirty="0" err="1">
                <a:latin typeface="Arial" pitchFamily="34" charset="0"/>
                <a:cs typeface="Arial" pitchFamily="34" charset="0"/>
              </a:rPr>
              <a:t>wsrm:Expires</a:t>
            </a:r>
            <a:r>
              <a:rPr lang="en-US" sz="2000" dirty="0">
                <a:latin typeface="Arial" pitchFamily="34" charset="0"/>
                <a:cs typeface="Arial" pitchFamily="34" charset="0"/>
              </a:rPr>
              <a:t>&gt; ?</a:t>
            </a: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wsrm:IncompleteSequenceBehavior</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wsrm:IncompleteSequenceBehaviorType</a:t>
            </a:r>
            <a:endParaRPr lang="en-US" sz="2000" dirty="0">
              <a:latin typeface="Arial" pitchFamily="34" charset="0"/>
              <a:cs typeface="Arial" pitchFamily="34" charset="0"/>
            </a:endParaRP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wsrm:IncompleteSequenceBehavior</a:t>
            </a:r>
            <a:r>
              <a:rPr lang="en-US" sz="2000" dirty="0">
                <a:latin typeface="Arial" pitchFamily="34" charset="0"/>
                <a:cs typeface="Arial" pitchFamily="34" charset="0"/>
              </a:rPr>
              <a:t>&gt; ?</a:t>
            </a:r>
          </a:p>
          <a:p>
            <a:pPr marL="0" indent="0">
              <a:buNone/>
              <a:tabLst>
                <a:tab pos="914400" algn="l"/>
                <a:tab pos="1371600" algn="l"/>
                <a:tab pos="1828800" algn="l"/>
              </a:tabLst>
            </a:pPr>
            <a:r>
              <a:rPr lang="en-US" sz="2000" dirty="0" smtClean="0">
                <a:latin typeface="Arial" pitchFamily="34" charset="0"/>
                <a:cs typeface="Arial" pitchFamily="34" charset="0"/>
              </a:rPr>
              <a:t>	&lt;/</a:t>
            </a:r>
            <a:r>
              <a:rPr lang="en-US" sz="2000" dirty="0" err="1">
                <a:latin typeface="Arial" pitchFamily="34" charset="0"/>
                <a:cs typeface="Arial" pitchFamily="34" charset="0"/>
              </a:rPr>
              <a:t>wsrm:Offer</a:t>
            </a:r>
            <a:r>
              <a:rPr lang="en-US" sz="2000" dirty="0">
                <a:latin typeface="Arial" pitchFamily="34" charset="0"/>
                <a:cs typeface="Arial" pitchFamily="34" charset="0"/>
              </a:rPr>
              <a:t>&gt; ?</a:t>
            </a:r>
          </a:p>
          <a:p>
            <a:pPr marL="0" indent="0">
              <a:buNone/>
              <a:tabLst>
                <a:tab pos="914400" algn="l"/>
                <a:tab pos="1371600" algn="l"/>
                <a:tab pos="1828800" algn="l"/>
              </a:tabLst>
            </a:pPr>
            <a:r>
              <a:rPr lang="en-US" sz="2000" dirty="0" smtClean="0">
                <a:latin typeface="Arial" pitchFamily="34" charset="0"/>
                <a:cs typeface="Arial" pitchFamily="34" charset="0"/>
              </a:rPr>
              <a:t>&lt;/</a:t>
            </a:r>
            <a:r>
              <a:rPr lang="en-US" sz="2000" dirty="0" err="1">
                <a:latin typeface="Arial" pitchFamily="34" charset="0"/>
                <a:cs typeface="Arial" pitchFamily="34" charset="0"/>
              </a:rPr>
              <a:t>wsrm:CreateSequence</a:t>
            </a:r>
            <a:r>
              <a:rPr lang="en-US" sz="2000" dirty="0" smtClean="0">
                <a:latin typeface="Arial" pitchFamily="34" charset="0"/>
                <a:cs typeface="Arial" pitchFamily="34" charset="0"/>
              </a:rPr>
              <a:t>&gt;</a:t>
            </a:r>
          </a:p>
          <a:p>
            <a:pPr marL="0" indent="0">
              <a:buNone/>
              <a:tabLst>
                <a:tab pos="914400" algn="l"/>
                <a:tab pos="1371600" algn="l"/>
                <a:tab pos="1828800" algn="l"/>
              </a:tabLst>
            </a:pPr>
            <a:r>
              <a:rPr lang="en-US" sz="2000" dirty="0">
                <a:latin typeface="Arial" pitchFamily="34" charset="0"/>
                <a:cs typeface="Arial" pitchFamily="34" charset="0"/>
              </a:rPr>
              <a:t>&lt;</a:t>
            </a:r>
            <a:r>
              <a:rPr lang="en-US" sz="2000" dirty="0" err="1">
                <a:latin typeface="Arial" pitchFamily="34" charset="0"/>
                <a:cs typeface="Arial" pitchFamily="34" charset="0"/>
              </a:rPr>
              <a:t>soap:body</a:t>
            </a:r>
            <a:r>
              <a:rPr lang="en-US" sz="2000" dirty="0">
                <a:latin typeface="Arial" pitchFamily="34" charset="0"/>
                <a:cs typeface="Arial" pitchFamily="34" charset="0"/>
              </a:rPr>
              <a:t>&gt;</a:t>
            </a:r>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36</a:t>
            </a:fld>
            <a:endParaRPr lang="en-US"/>
          </a:p>
        </p:txBody>
      </p:sp>
    </p:spTree>
    <p:extLst>
      <p:ext uri="{BB962C8B-B14F-4D97-AF65-F5344CB8AC3E}">
        <p14:creationId xmlns:p14="http://schemas.microsoft.com/office/powerpoint/2010/main" val="7040677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Message Number and Acknowledge</a:t>
            </a:r>
            <a:endParaRPr lang="en-US" dirty="0"/>
          </a:p>
        </p:txBody>
      </p:sp>
      <p:sp>
        <p:nvSpPr>
          <p:cNvPr id="3" name="Content Placeholder 2"/>
          <p:cNvSpPr>
            <a:spLocks noGrp="1"/>
          </p:cNvSpPr>
          <p:nvPr>
            <p:ph idx="1"/>
          </p:nvPr>
        </p:nvSpPr>
        <p:spPr>
          <a:xfrm>
            <a:off x="762000" y="1143000"/>
            <a:ext cx="8077200" cy="5410200"/>
          </a:xfrm>
        </p:spPr>
        <p:txBody>
          <a:bodyPr/>
          <a:lstStyle/>
          <a:p>
            <a:pPr marL="0" indent="0">
              <a:buNone/>
              <a:tabLst>
                <a:tab pos="914400" algn="l"/>
                <a:tab pos="1371600" algn="l"/>
                <a:tab pos="1828800" algn="l"/>
              </a:tabLst>
            </a:pPr>
            <a:r>
              <a:rPr lang="en-US" sz="2000" dirty="0">
                <a:latin typeface="Arial" pitchFamily="34" charset="0"/>
                <a:cs typeface="Arial" pitchFamily="34" charset="0"/>
              </a:rPr>
              <a:t>&lt;</a:t>
            </a:r>
            <a:r>
              <a:rPr lang="en-US" sz="2000" dirty="0" err="1">
                <a:latin typeface="Arial" pitchFamily="34" charset="0"/>
                <a:cs typeface="Arial" pitchFamily="34" charset="0"/>
              </a:rPr>
              <a:t>soap:header</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wsrm:sequence</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wsrm:identifier</a:t>
            </a:r>
            <a:r>
              <a:rPr lang="en-US" sz="2000" dirty="0">
                <a:latin typeface="Arial" pitchFamily="34" charset="0"/>
                <a:cs typeface="Arial" pitchFamily="34" charset="0"/>
              </a:rPr>
              <a:t>&gt;http</a:t>
            </a:r>
            <a:r>
              <a:rPr lang="en-US" sz="2000" dirty="0" smtClean="0">
                <a:latin typeface="Arial" pitchFamily="34" charset="0"/>
                <a:cs typeface="Arial" pitchFamily="34" charset="0"/>
              </a:rPr>
              <a:t>://cse445.com/RM/ABC</a:t>
            </a:r>
            <a:r>
              <a:rPr lang="en-US" sz="2000" dirty="0">
                <a:latin typeface="Arial" pitchFamily="34" charset="0"/>
                <a:cs typeface="Arial" pitchFamily="34" charset="0"/>
              </a:rPr>
              <a:t>&lt;/wsrm:identifier&gt;</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wsrm:messagenumber</a:t>
            </a:r>
            <a:r>
              <a:rPr lang="en-US" sz="2000" dirty="0">
                <a:latin typeface="Arial" pitchFamily="34" charset="0"/>
                <a:cs typeface="Arial" pitchFamily="34" charset="0"/>
              </a:rPr>
              <a:t>&gt;</a:t>
            </a:r>
            <a:r>
              <a:rPr lang="en-US" sz="2000" dirty="0">
                <a:solidFill>
                  <a:srgbClr val="C00000"/>
                </a:solidFill>
                <a:latin typeface="Arial" pitchFamily="34" charset="0"/>
                <a:cs typeface="Arial" pitchFamily="34" charset="0"/>
              </a:rPr>
              <a:t>1</a:t>
            </a:r>
            <a:r>
              <a:rPr lang="en-US" sz="2000" dirty="0">
                <a:latin typeface="Arial" pitchFamily="34" charset="0"/>
                <a:cs typeface="Arial" pitchFamily="34" charset="0"/>
              </a:rPr>
              <a:t>&lt;/</a:t>
            </a:r>
            <a:r>
              <a:rPr lang="en-US" sz="2000" dirty="0" err="1">
                <a:latin typeface="Arial" pitchFamily="34" charset="0"/>
                <a:cs typeface="Arial" pitchFamily="34" charset="0"/>
              </a:rPr>
              <a:t>wsrm:messagenumber</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wsrm:sequence</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a:latin typeface="Arial" pitchFamily="34" charset="0"/>
                <a:cs typeface="Arial" pitchFamily="34" charset="0"/>
              </a:rPr>
              <a:t>&lt;/</a:t>
            </a:r>
            <a:r>
              <a:rPr lang="en-US" sz="2000" dirty="0" err="1">
                <a:latin typeface="Arial" pitchFamily="34" charset="0"/>
                <a:cs typeface="Arial" pitchFamily="34" charset="0"/>
              </a:rPr>
              <a:t>soap:header</a:t>
            </a:r>
            <a:r>
              <a:rPr lang="en-US" sz="2000" dirty="0" smtClean="0">
                <a:latin typeface="Arial" pitchFamily="34" charset="0"/>
                <a:cs typeface="Arial" pitchFamily="34" charset="0"/>
              </a:rPr>
              <a:t>&gt;</a:t>
            </a:r>
          </a:p>
          <a:p>
            <a:pPr marL="0" indent="0">
              <a:buNone/>
              <a:tabLst>
                <a:tab pos="914400" algn="l"/>
                <a:tab pos="1371600" algn="l"/>
                <a:tab pos="1828800" algn="l"/>
              </a:tabLst>
            </a:pPr>
            <a:endParaRPr lang="en-US" sz="2000" dirty="0">
              <a:latin typeface="Arial" pitchFamily="34" charset="0"/>
              <a:cs typeface="Arial" pitchFamily="34" charset="0"/>
            </a:endParaRPr>
          </a:p>
          <a:p>
            <a:pPr marL="0" indent="0">
              <a:buNone/>
              <a:tabLst>
                <a:tab pos="914400" algn="l"/>
                <a:tab pos="1371600" algn="l"/>
                <a:tab pos="1828800" algn="l"/>
              </a:tabLst>
            </a:pPr>
            <a:r>
              <a:rPr lang="en-US" sz="2000" dirty="0">
                <a:latin typeface="Arial" pitchFamily="34" charset="0"/>
                <a:cs typeface="Arial" pitchFamily="34" charset="0"/>
              </a:rPr>
              <a:t>&lt;</a:t>
            </a:r>
            <a:r>
              <a:rPr lang="en-US" sz="2000" dirty="0" err="1">
                <a:latin typeface="Arial" pitchFamily="34" charset="0"/>
                <a:cs typeface="Arial" pitchFamily="34" charset="0"/>
              </a:rPr>
              <a:t>soap:header</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wsrm:sequenceacknowledgement</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wsrm:identifier</a:t>
            </a:r>
            <a:r>
              <a:rPr lang="en-US" sz="2000" dirty="0">
                <a:latin typeface="Arial" pitchFamily="34" charset="0"/>
                <a:cs typeface="Arial" pitchFamily="34" charset="0"/>
              </a:rPr>
              <a:t>&gt;http</a:t>
            </a:r>
            <a:r>
              <a:rPr lang="en-US" sz="2000" dirty="0" smtClean="0">
                <a:latin typeface="Arial" pitchFamily="34" charset="0"/>
                <a:cs typeface="Arial" pitchFamily="34" charset="0"/>
              </a:rPr>
              <a:t>://cse445.com/RM/ABC</a:t>
            </a:r>
            <a:r>
              <a:rPr lang="en-US" sz="2000" dirty="0">
                <a:latin typeface="Arial" pitchFamily="34" charset="0"/>
                <a:cs typeface="Arial" pitchFamily="34" charset="0"/>
              </a:rPr>
              <a:t>&lt;/wsrm:identifier&gt;</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wsrm:acknowledgementrange</a:t>
            </a:r>
            <a:r>
              <a:rPr lang="en-US" sz="2000" dirty="0">
                <a:latin typeface="Arial" pitchFamily="34" charset="0"/>
                <a:cs typeface="Arial" pitchFamily="34" charset="0"/>
              </a:rPr>
              <a:t> lower="1" upper="1" /&gt;</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wsrm:acknowledgementrange</a:t>
            </a:r>
            <a:r>
              <a:rPr lang="en-US" sz="2000" dirty="0">
                <a:latin typeface="Arial" pitchFamily="34" charset="0"/>
                <a:cs typeface="Arial" pitchFamily="34" charset="0"/>
              </a:rPr>
              <a:t> lower="3" upper="3" /&gt;    </a:t>
            </a:r>
          </a:p>
          <a:p>
            <a:pPr marL="0" indent="0">
              <a:buNone/>
              <a:tabLst>
                <a:tab pos="914400" algn="l"/>
                <a:tab pos="1371600" algn="l"/>
                <a:tab pos="1828800" algn="l"/>
              </a:tabLst>
            </a:pPr>
            <a:r>
              <a:rPr lang="en-US" sz="2000" dirty="0">
                <a:latin typeface="Arial" pitchFamily="34" charset="0"/>
                <a:cs typeface="Arial" pitchFamily="34" charset="0"/>
              </a:rPr>
              <a:t>  &lt;/</a:t>
            </a:r>
            <a:r>
              <a:rPr lang="en-US" sz="2000" dirty="0" err="1">
                <a:latin typeface="Arial" pitchFamily="34" charset="0"/>
                <a:cs typeface="Arial" pitchFamily="34" charset="0"/>
              </a:rPr>
              <a:t>wsrm:sequenceacknowledgement</a:t>
            </a:r>
            <a:r>
              <a:rPr lang="en-US" sz="2000" dirty="0">
                <a:latin typeface="Arial" pitchFamily="34" charset="0"/>
                <a:cs typeface="Arial" pitchFamily="34" charset="0"/>
              </a:rPr>
              <a:t>&gt;</a:t>
            </a:r>
          </a:p>
          <a:p>
            <a:pPr marL="0" indent="0">
              <a:buNone/>
              <a:tabLst>
                <a:tab pos="914400" algn="l"/>
                <a:tab pos="1371600" algn="l"/>
                <a:tab pos="1828800" algn="l"/>
              </a:tabLst>
            </a:pPr>
            <a:r>
              <a:rPr lang="en-US" sz="2000" dirty="0">
                <a:latin typeface="Arial" pitchFamily="34" charset="0"/>
                <a:cs typeface="Arial" pitchFamily="34" charset="0"/>
              </a:rPr>
              <a:t>&lt;/</a:t>
            </a:r>
            <a:r>
              <a:rPr lang="en-US" sz="2000" dirty="0" err="1">
                <a:latin typeface="Arial" pitchFamily="34" charset="0"/>
                <a:cs typeface="Arial" pitchFamily="34" charset="0"/>
              </a:rPr>
              <a:t>soap:header</a:t>
            </a:r>
            <a:r>
              <a:rPr lang="en-US" sz="2000" dirty="0">
                <a:latin typeface="Arial" pitchFamily="34" charset="0"/>
                <a:cs typeface="Arial" pitchFamily="34" charset="0"/>
              </a:rPr>
              <a:t>&gt;</a:t>
            </a:r>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37</a:t>
            </a:fld>
            <a:endParaRPr lang="en-US"/>
          </a:p>
        </p:txBody>
      </p:sp>
      <p:sp>
        <p:nvSpPr>
          <p:cNvPr id="5" name="Rectangle 4"/>
          <p:cNvSpPr/>
          <p:nvPr/>
        </p:nvSpPr>
        <p:spPr bwMode="auto">
          <a:xfrm>
            <a:off x="762000" y="1143000"/>
            <a:ext cx="7772400" cy="228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 name="Rectangle 5"/>
          <p:cNvSpPr/>
          <p:nvPr/>
        </p:nvSpPr>
        <p:spPr bwMode="auto">
          <a:xfrm>
            <a:off x="762000" y="3733800"/>
            <a:ext cx="7772400" cy="2590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5337191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bwMode="auto">
          <a:xfrm>
            <a:off x="2103919" y="1403866"/>
            <a:ext cx="5403095" cy="5301734"/>
          </a:xfrm>
          <a:prstGeom prst="roundRect">
            <a:avLst/>
          </a:prstGeom>
          <a:solidFill>
            <a:schemeClr val="accent2">
              <a:lumMod val="20000"/>
              <a:lumOff val="80000"/>
            </a:schemeClr>
          </a:solid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2" name="Title 1"/>
          <p:cNvSpPr>
            <a:spLocks noGrp="1"/>
          </p:cNvSpPr>
          <p:nvPr>
            <p:ph type="title"/>
          </p:nvPr>
        </p:nvSpPr>
        <p:spPr>
          <a:xfrm>
            <a:off x="1057898" y="152400"/>
            <a:ext cx="7857502" cy="623888"/>
          </a:xfrm>
        </p:spPr>
        <p:txBody>
          <a:bodyPr/>
          <a:lstStyle/>
          <a:p>
            <a:pPr algn="ctr"/>
            <a:r>
              <a:rPr lang="en-US" dirty="0" smtClean="0"/>
              <a:t>Reliable Messaging as a </a:t>
            </a:r>
            <a:r>
              <a:rPr lang="en-US" dirty="0" smtClean="0"/>
              <a:t>Service, e.g. ESB</a:t>
            </a:r>
            <a:endParaRPr lang="en-US" dirty="0"/>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38</a:t>
            </a:fld>
            <a:endParaRPr lang="en-US"/>
          </a:p>
        </p:txBody>
      </p:sp>
      <p:sp>
        <p:nvSpPr>
          <p:cNvPr id="5" name="Rectangle 4"/>
          <p:cNvSpPr/>
          <p:nvPr/>
        </p:nvSpPr>
        <p:spPr bwMode="auto">
          <a:xfrm>
            <a:off x="2293271" y="1828800"/>
            <a:ext cx="907129" cy="5123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Source endpoint</a:t>
            </a:r>
          </a:p>
        </p:txBody>
      </p:sp>
      <p:sp>
        <p:nvSpPr>
          <p:cNvPr id="6" name="Rectangle 5"/>
          <p:cNvSpPr/>
          <p:nvPr/>
        </p:nvSpPr>
        <p:spPr bwMode="auto">
          <a:xfrm>
            <a:off x="5257800" y="1828800"/>
            <a:ext cx="1143000" cy="5359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Destination Endpoint</a:t>
            </a:r>
          </a:p>
        </p:txBody>
      </p:sp>
      <p:sp>
        <p:nvSpPr>
          <p:cNvPr id="7" name="Rectangle 6"/>
          <p:cNvSpPr/>
          <p:nvPr/>
        </p:nvSpPr>
        <p:spPr bwMode="auto">
          <a:xfrm>
            <a:off x="2362857" y="2790497"/>
            <a:ext cx="152400" cy="3429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8" name="Rectangle 7"/>
          <p:cNvSpPr/>
          <p:nvPr/>
        </p:nvSpPr>
        <p:spPr bwMode="auto">
          <a:xfrm>
            <a:off x="5566215" y="2779987"/>
            <a:ext cx="152400" cy="3429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10" name="Straight Arrow Connector 9"/>
          <p:cNvCxnSpPr/>
          <p:nvPr/>
        </p:nvCxnSpPr>
        <p:spPr bwMode="auto">
          <a:xfrm>
            <a:off x="2525767" y="3048000"/>
            <a:ext cx="304960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TextBox 10"/>
          <p:cNvSpPr txBox="1"/>
          <p:nvPr/>
        </p:nvSpPr>
        <p:spPr>
          <a:xfrm>
            <a:off x="2819400" y="2667000"/>
            <a:ext cx="2422458" cy="369332"/>
          </a:xfrm>
          <a:prstGeom prst="rect">
            <a:avLst/>
          </a:prstGeom>
          <a:noFill/>
        </p:spPr>
        <p:txBody>
          <a:bodyPr wrap="none" rtlCol="0">
            <a:spAutoFit/>
          </a:bodyPr>
          <a:lstStyle/>
          <a:p>
            <a:r>
              <a:rPr lang="en-US" b="0" dirty="0" smtClean="0"/>
              <a:t>Request a new </a:t>
            </a:r>
            <a:r>
              <a:rPr lang="en-US" b="0" dirty="0"/>
              <a:t>s</a:t>
            </a:r>
            <a:r>
              <a:rPr lang="en-US" b="0" dirty="0" smtClean="0"/>
              <a:t>equence</a:t>
            </a:r>
            <a:endParaRPr lang="en-US" b="0" dirty="0"/>
          </a:p>
        </p:txBody>
      </p:sp>
      <p:sp>
        <p:nvSpPr>
          <p:cNvPr id="14" name="Freeform 13"/>
          <p:cNvSpPr/>
          <p:nvPr/>
        </p:nvSpPr>
        <p:spPr bwMode="auto">
          <a:xfrm>
            <a:off x="5715988" y="3066393"/>
            <a:ext cx="294304" cy="246993"/>
          </a:xfrm>
          <a:custGeom>
            <a:avLst/>
            <a:gdLst>
              <a:gd name="connsiteX0" fmla="*/ 0 w 294304"/>
              <a:gd name="connsiteY0" fmla="*/ 0 h 493986"/>
              <a:gd name="connsiteX1" fmla="*/ 294289 w 294304"/>
              <a:gd name="connsiteY1" fmla="*/ 252248 h 493986"/>
              <a:gd name="connsiteX2" fmla="*/ 10510 w 294304"/>
              <a:gd name="connsiteY2" fmla="*/ 493986 h 493986"/>
            </a:gdLst>
            <a:ahLst/>
            <a:cxnLst>
              <a:cxn ang="0">
                <a:pos x="connsiteX0" y="connsiteY0"/>
              </a:cxn>
              <a:cxn ang="0">
                <a:pos x="connsiteX1" y="connsiteY1"/>
              </a:cxn>
              <a:cxn ang="0">
                <a:pos x="connsiteX2" y="connsiteY2"/>
              </a:cxn>
            </a:cxnLst>
            <a:rect l="l" t="t" r="r" b="b"/>
            <a:pathLst>
              <a:path w="294304" h="493986">
                <a:moveTo>
                  <a:pt x="0" y="0"/>
                </a:moveTo>
                <a:cubicBezTo>
                  <a:pt x="146268" y="84958"/>
                  <a:pt x="292537" y="169917"/>
                  <a:pt x="294289" y="252248"/>
                </a:cubicBezTo>
                <a:cubicBezTo>
                  <a:pt x="296041" y="334579"/>
                  <a:pt x="153275" y="414282"/>
                  <a:pt x="10510" y="493986"/>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a:xfrm>
            <a:off x="6118499" y="2885089"/>
            <a:ext cx="1520882" cy="646331"/>
          </a:xfrm>
          <a:prstGeom prst="rect">
            <a:avLst/>
          </a:prstGeom>
        </p:spPr>
        <p:txBody>
          <a:bodyPr wrap="square">
            <a:spAutoFit/>
          </a:bodyPr>
          <a:lstStyle/>
          <a:p>
            <a:r>
              <a:rPr lang="en-US" b="0" dirty="0" smtClean="0"/>
              <a:t>Create a </a:t>
            </a:r>
            <a:r>
              <a:rPr lang="en-US" b="0" dirty="0"/>
              <a:t>new sequence</a:t>
            </a:r>
          </a:p>
        </p:txBody>
      </p:sp>
      <p:cxnSp>
        <p:nvCxnSpPr>
          <p:cNvPr id="16" name="Straight Arrow Connector 15"/>
          <p:cNvCxnSpPr/>
          <p:nvPr/>
        </p:nvCxnSpPr>
        <p:spPr bwMode="auto">
          <a:xfrm>
            <a:off x="2515257" y="3352800"/>
            <a:ext cx="3060111" cy="0"/>
          </a:xfrm>
          <a:prstGeom prst="straightConnector1">
            <a:avLst/>
          </a:prstGeom>
          <a:solidFill>
            <a:schemeClr val="accent1"/>
          </a:solidFill>
          <a:ln w="9525" cap="flat" cmpd="sng" algn="ctr">
            <a:solidFill>
              <a:schemeClr val="tx1"/>
            </a:solidFill>
            <a:prstDash val="lgDash"/>
            <a:round/>
            <a:headEnd type="arrow" w="med" len="med"/>
            <a:tailEnd type="none" w="med" len="med"/>
          </a:ln>
          <a:effectLst/>
        </p:spPr>
      </p:cxnSp>
      <p:sp>
        <p:nvSpPr>
          <p:cNvPr id="17" name="TextBox 16"/>
          <p:cNvSpPr txBox="1"/>
          <p:nvPr/>
        </p:nvSpPr>
        <p:spPr>
          <a:xfrm>
            <a:off x="2986539" y="3059668"/>
            <a:ext cx="1890261" cy="369332"/>
          </a:xfrm>
          <a:prstGeom prst="rect">
            <a:avLst/>
          </a:prstGeom>
          <a:noFill/>
        </p:spPr>
        <p:txBody>
          <a:bodyPr wrap="none" rtlCol="0">
            <a:spAutoFit/>
          </a:bodyPr>
          <a:lstStyle/>
          <a:p>
            <a:r>
              <a:rPr lang="en-US" b="0" dirty="0" smtClean="0"/>
              <a:t>Send the sequence</a:t>
            </a:r>
            <a:endParaRPr lang="en-US" b="0" dirty="0"/>
          </a:p>
        </p:txBody>
      </p:sp>
      <p:sp>
        <p:nvSpPr>
          <p:cNvPr id="18" name="Freeform 17"/>
          <p:cNvSpPr/>
          <p:nvPr/>
        </p:nvSpPr>
        <p:spPr bwMode="auto">
          <a:xfrm>
            <a:off x="2525767" y="3442138"/>
            <a:ext cx="217433" cy="704928"/>
          </a:xfrm>
          <a:custGeom>
            <a:avLst/>
            <a:gdLst>
              <a:gd name="connsiteX0" fmla="*/ 0 w 294304"/>
              <a:gd name="connsiteY0" fmla="*/ 0 h 493986"/>
              <a:gd name="connsiteX1" fmla="*/ 294289 w 294304"/>
              <a:gd name="connsiteY1" fmla="*/ 252248 h 493986"/>
              <a:gd name="connsiteX2" fmla="*/ 10510 w 294304"/>
              <a:gd name="connsiteY2" fmla="*/ 493986 h 493986"/>
            </a:gdLst>
            <a:ahLst/>
            <a:cxnLst>
              <a:cxn ang="0">
                <a:pos x="connsiteX0" y="connsiteY0"/>
              </a:cxn>
              <a:cxn ang="0">
                <a:pos x="connsiteX1" y="connsiteY1"/>
              </a:cxn>
              <a:cxn ang="0">
                <a:pos x="connsiteX2" y="connsiteY2"/>
              </a:cxn>
            </a:cxnLst>
            <a:rect l="l" t="t" r="r" b="b"/>
            <a:pathLst>
              <a:path w="294304" h="493986">
                <a:moveTo>
                  <a:pt x="0" y="0"/>
                </a:moveTo>
                <a:cubicBezTo>
                  <a:pt x="146268" y="84958"/>
                  <a:pt x="292537" y="169917"/>
                  <a:pt x="294289" y="252248"/>
                </a:cubicBezTo>
                <a:cubicBezTo>
                  <a:pt x="296041" y="334579"/>
                  <a:pt x="153275" y="414282"/>
                  <a:pt x="10510" y="493986"/>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9" name="TextBox 18"/>
          <p:cNvSpPr txBox="1"/>
          <p:nvPr/>
        </p:nvSpPr>
        <p:spPr>
          <a:xfrm>
            <a:off x="2743200" y="3429000"/>
            <a:ext cx="2634054" cy="646331"/>
          </a:xfrm>
          <a:prstGeom prst="rect">
            <a:avLst/>
          </a:prstGeom>
          <a:noFill/>
        </p:spPr>
        <p:txBody>
          <a:bodyPr wrap="none" rtlCol="0">
            <a:spAutoFit/>
          </a:bodyPr>
          <a:lstStyle/>
          <a:p>
            <a:r>
              <a:rPr lang="en-US" b="0" dirty="0" smtClean="0"/>
              <a:t>Assign </a:t>
            </a:r>
          </a:p>
          <a:p>
            <a:r>
              <a:rPr lang="en-US" b="0" dirty="0" err="1" smtClean="0"/>
              <a:t>MessageSequenceNumber</a:t>
            </a:r>
            <a:endParaRPr lang="en-US" b="0" dirty="0"/>
          </a:p>
        </p:txBody>
      </p:sp>
      <p:cxnSp>
        <p:nvCxnSpPr>
          <p:cNvPr id="20" name="Straight Arrow Connector 19"/>
          <p:cNvCxnSpPr/>
          <p:nvPr/>
        </p:nvCxnSpPr>
        <p:spPr bwMode="auto">
          <a:xfrm>
            <a:off x="2536277" y="4423385"/>
            <a:ext cx="302993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2667000" y="4126468"/>
            <a:ext cx="2702856" cy="369332"/>
          </a:xfrm>
          <a:prstGeom prst="rect">
            <a:avLst/>
          </a:prstGeom>
          <a:noFill/>
        </p:spPr>
        <p:txBody>
          <a:bodyPr wrap="none" rtlCol="0">
            <a:spAutoFit/>
          </a:bodyPr>
          <a:lstStyle/>
          <a:p>
            <a:r>
              <a:rPr lang="en-US" b="0" dirty="0" smtClean="0"/>
              <a:t>Transmit Reliable Message</a:t>
            </a:r>
            <a:endParaRPr lang="en-US" b="0" dirty="0"/>
          </a:p>
        </p:txBody>
      </p:sp>
      <p:cxnSp>
        <p:nvCxnSpPr>
          <p:cNvPr id="22" name="Straight Arrow Connector 21"/>
          <p:cNvCxnSpPr/>
          <p:nvPr/>
        </p:nvCxnSpPr>
        <p:spPr bwMode="auto">
          <a:xfrm>
            <a:off x="2514600" y="4888468"/>
            <a:ext cx="3051615" cy="0"/>
          </a:xfrm>
          <a:prstGeom prst="straightConnector1">
            <a:avLst/>
          </a:prstGeom>
          <a:solidFill>
            <a:schemeClr val="accent1"/>
          </a:solidFill>
          <a:ln w="9525" cap="flat" cmpd="sng" algn="ctr">
            <a:solidFill>
              <a:schemeClr val="tx1"/>
            </a:solidFill>
            <a:prstDash val="lgDash"/>
            <a:round/>
            <a:headEnd type="arrow" w="med" len="med"/>
            <a:tailEnd type="none" w="med" len="med"/>
          </a:ln>
          <a:effectLst/>
        </p:spPr>
      </p:cxnSp>
      <p:sp>
        <p:nvSpPr>
          <p:cNvPr id="23" name="TextBox 22"/>
          <p:cNvSpPr txBox="1"/>
          <p:nvPr/>
        </p:nvSpPr>
        <p:spPr>
          <a:xfrm>
            <a:off x="2895600" y="4595336"/>
            <a:ext cx="2435347" cy="369332"/>
          </a:xfrm>
          <a:prstGeom prst="rect">
            <a:avLst/>
          </a:prstGeom>
          <a:noFill/>
        </p:spPr>
        <p:txBody>
          <a:bodyPr wrap="none" rtlCol="0">
            <a:spAutoFit/>
          </a:bodyPr>
          <a:lstStyle/>
          <a:p>
            <a:r>
              <a:rPr lang="en-US" b="0" dirty="0" smtClean="0"/>
              <a:t>Send Acknowledgement</a:t>
            </a:r>
            <a:endParaRPr lang="en-US" b="0" dirty="0"/>
          </a:p>
        </p:txBody>
      </p:sp>
      <p:cxnSp>
        <p:nvCxnSpPr>
          <p:cNvPr id="24" name="Straight Arrow Connector 23"/>
          <p:cNvCxnSpPr/>
          <p:nvPr/>
        </p:nvCxnSpPr>
        <p:spPr bwMode="auto">
          <a:xfrm>
            <a:off x="2514600" y="5413985"/>
            <a:ext cx="305161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TextBox 24"/>
          <p:cNvSpPr txBox="1"/>
          <p:nvPr/>
        </p:nvSpPr>
        <p:spPr>
          <a:xfrm>
            <a:off x="2667000" y="5117068"/>
            <a:ext cx="2746201" cy="369332"/>
          </a:xfrm>
          <a:prstGeom prst="rect">
            <a:avLst/>
          </a:prstGeom>
          <a:noFill/>
        </p:spPr>
        <p:txBody>
          <a:bodyPr wrap="none" rtlCol="0">
            <a:spAutoFit/>
          </a:bodyPr>
          <a:lstStyle/>
          <a:p>
            <a:r>
              <a:rPr lang="en-US" b="0" dirty="0" smtClean="0"/>
              <a:t>Terminate sequence request</a:t>
            </a:r>
            <a:endParaRPr lang="en-US" b="0" dirty="0"/>
          </a:p>
        </p:txBody>
      </p:sp>
      <p:cxnSp>
        <p:nvCxnSpPr>
          <p:cNvPr id="26" name="Straight Arrow Connector 25"/>
          <p:cNvCxnSpPr/>
          <p:nvPr/>
        </p:nvCxnSpPr>
        <p:spPr bwMode="auto">
          <a:xfrm flipV="1">
            <a:off x="2514600" y="6068199"/>
            <a:ext cx="3051615" cy="27801"/>
          </a:xfrm>
          <a:prstGeom prst="straightConnector1">
            <a:avLst/>
          </a:prstGeom>
          <a:solidFill>
            <a:schemeClr val="accent1"/>
          </a:solidFill>
          <a:ln w="9525" cap="flat" cmpd="sng" algn="ctr">
            <a:solidFill>
              <a:schemeClr val="tx1"/>
            </a:solidFill>
            <a:prstDash val="lgDash"/>
            <a:round/>
            <a:headEnd type="arrow" w="med" len="med"/>
            <a:tailEnd type="none" w="med" len="med"/>
          </a:ln>
          <a:effectLst/>
        </p:spPr>
      </p:cxnSp>
      <p:sp>
        <p:nvSpPr>
          <p:cNvPr id="27" name="TextBox 26"/>
          <p:cNvSpPr txBox="1"/>
          <p:nvPr/>
        </p:nvSpPr>
        <p:spPr>
          <a:xfrm>
            <a:off x="2599135" y="5802868"/>
            <a:ext cx="2887265" cy="369332"/>
          </a:xfrm>
          <a:prstGeom prst="rect">
            <a:avLst/>
          </a:prstGeom>
          <a:noFill/>
        </p:spPr>
        <p:txBody>
          <a:bodyPr wrap="none" rtlCol="0">
            <a:spAutoFit/>
          </a:bodyPr>
          <a:lstStyle/>
          <a:p>
            <a:r>
              <a:rPr lang="en-US" b="0" dirty="0"/>
              <a:t>Terminate sequence </a:t>
            </a:r>
            <a:r>
              <a:rPr lang="en-US" b="0" dirty="0" smtClean="0"/>
              <a:t>response</a:t>
            </a:r>
            <a:endParaRPr lang="en-US" b="0" dirty="0"/>
          </a:p>
        </p:txBody>
      </p:sp>
      <p:sp>
        <p:nvSpPr>
          <p:cNvPr id="28" name="Freeform 27"/>
          <p:cNvSpPr/>
          <p:nvPr/>
        </p:nvSpPr>
        <p:spPr bwMode="auto">
          <a:xfrm>
            <a:off x="5721236" y="5486400"/>
            <a:ext cx="294304" cy="480536"/>
          </a:xfrm>
          <a:custGeom>
            <a:avLst/>
            <a:gdLst>
              <a:gd name="connsiteX0" fmla="*/ 0 w 294304"/>
              <a:gd name="connsiteY0" fmla="*/ 0 h 493986"/>
              <a:gd name="connsiteX1" fmla="*/ 294289 w 294304"/>
              <a:gd name="connsiteY1" fmla="*/ 252248 h 493986"/>
              <a:gd name="connsiteX2" fmla="*/ 10510 w 294304"/>
              <a:gd name="connsiteY2" fmla="*/ 493986 h 493986"/>
            </a:gdLst>
            <a:ahLst/>
            <a:cxnLst>
              <a:cxn ang="0">
                <a:pos x="connsiteX0" y="connsiteY0"/>
              </a:cxn>
              <a:cxn ang="0">
                <a:pos x="connsiteX1" y="connsiteY1"/>
              </a:cxn>
              <a:cxn ang="0">
                <a:pos x="connsiteX2" y="connsiteY2"/>
              </a:cxn>
            </a:cxnLst>
            <a:rect l="l" t="t" r="r" b="b"/>
            <a:pathLst>
              <a:path w="294304" h="493986">
                <a:moveTo>
                  <a:pt x="0" y="0"/>
                </a:moveTo>
                <a:cubicBezTo>
                  <a:pt x="146268" y="84958"/>
                  <a:pt x="292537" y="169917"/>
                  <a:pt x="294289" y="252248"/>
                </a:cubicBezTo>
                <a:cubicBezTo>
                  <a:pt x="296041" y="334579"/>
                  <a:pt x="153275" y="414282"/>
                  <a:pt x="10510" y="493986"/>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29" name="Rectangle 28"/>
          <p:cNvSpPr/>
          <p:nvPr/>
        </p:nvSpPr>
        <p:spPr>
          <a:xfrm>
            <a:off x="6075967" y="5421868"/>
            <a:ext cx="1252868" cy="646331"/>
          </a:xfrm>
          <a:prstGeom prst="rect">
            <a:avLst/>
          </a:prstGeom>
        </p:spPr>
        <p:txBody>
          <a:bodyPr wrap="square">
            <a:spAutoFit/>
          </a:bodyPr>
          <a:lstStyle/>
          <a:p>
            <a:r>
              <a:rPr lang="en-US" b="0" dirty="0"/>
              <a:t>Terminate </a:t>
            </a:r>
            <a:r>
              <a:rPr lang="en-US" b="0" dirty="0" smtClean="0"/>
              <a:t>sequence</a:t>
            </a:r>
            <a:endParaRPr lang="en-US" dirty="0"/>
          </a:p>
        </p:txBody>
      </p:sp>
      <p:sp>
        <p:nvSpPr>
          <p:cNvPr id="30" name="Rectangle 29"/>
          <p:cNvSpPr/>
          <p:nvPr/>
        </p:nvSpPr>
        <p:spPr>
          <a:xfrm>
            <a:off x="3247997" y="1034534"/>
            <a:ext cx="2762295" cy="369332"/>
          </a:xfrm>
          <a:prstGeom prst="rect">
            <a:avLst/>
          </a:prstGeom>
        </p:spPr>
        <p:txBody>
          <a:bodyPr wrap="none">
            <a:spAutoFit/>
          </a:bodyPr>
          <a:lstStyle/>
          <a:p>
            <a:r>
              <a:rPr lang="en-US" b="0" dirty="0"/>
              <a:t>Reliable </a:t>
            </a:r>
            <a:r>
              <a:rPr lang="en-US" b="0" dirty="0" smtClean="0"/>
              <a:t>Messaging Service</a:t>
            </a:r>
            <a:endParaRPr lang="en-US" b="0" dirty="0"/>
          </a:p>
        </p:txBody>
      </p:sp>
      <p:sp>
        <p:nvSpPr>
          <p:cNvPr id="32" name="Rectangle 31"/>
          <p:cNvSpPr/>
          <p:nvPr/>
        </p:nvSpPr>
        <p:spPr bwMode="auto">
          <a:xfrm>
            <a:off x="761999" y="2138855"/>
            <a:ext cx="130441" cy="8329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3" name="Rectangle 32"/>
          <p:cNvSpPr/>
          <p:nvPr/>
        </p:nvSpPr>
        <p:spPr bwMode="auto">
          <a:xfrm>
            <a:off x="141890" y="1295400"/>
            <a:ext cx="1371599" cy="381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Client Source</a:t>
            </a:r>
          </a:p>
        </p:txBody>
      </p:sp>
      <p:cxnSp>
        <p:nvCxnSpPr>
          <p:cNvPr id="34" name="Straight Arrow Connector 33"/>
          <p:cNvCxnSpPr/>
          <p:nvPr/>
        </p:nvCxnSpPr>
        <p:spPr bwMode="auto">
          <a:xfrm>
            <a:off x="908158" y="2971800"/>
            <a:ext cx="1454699"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5" name="TextBox 34"/>
          <p:cNvSpPr txBox="1"/>
          <p:nvPr/>
        </p:nvSpPr>
        <p:spPr>
          <a:xfrm>
            <a:off x="892440" y="2678668"/>
            <a:ext cx="1088760" cy="369332"/>
          </a:xfrm>
          <a:prstGeom prst="rect">
            <a:avLst/>
          </a:prstGeom>
          <a:noFill/>
        </p:spPr>
        <p:txBody>
          <a:bodyPr wrap="none" rtlCol="0">
            <a:spAutoFit/>
          </a:bodyPr>
          <a:lstStyle/>
          <a:p>
            <a:r>
              <a:rPr lang="en-US" b="0" dirty="0" smtClean="0"/>
              <a:t>Send </a:t>
            </a:r>
            <a:r>
              <a:rPr lang="en-US" b="0" dirty="0" err="1" smtClean="0"/>
              <a:t>msg</a:t>
            </a:r>
            <a:endParaRPr lang="en-US" b="0" dirty="0"/>
          </a:p>
        </p:txBody>
      </p:sp>
      <p:sp>
        <p:nvSpPr>
          <p:cNvPr id="36" name="Freeform 35"/>
          <p:cNvSpPr/>
          <p:nvPr/>
        </p:nvSpPr>
        <p:spPr bwMode="auto">
          <a:xfrm>
            <a:off x="910746" y="2188835"/>
            <a:ext cx="294304" cy="465027"/>
          </a:xfrm>
          <a:custGeom>
            <a:avLst/>
            <a:gdLst>
              <a:gd name="connsiteX0" fmla="*/ 0 w 294304"/>
              <a:gd name="connsiteY0" fmla="*/ 0 h 493986"/>
              <a:gd name="connsiteX1" fmla="*/ 294289 w 294304"/>
              <a:gd name="connsiteY1" fmla="*/ 252248 h 493986"/>
              <a:gd name="connsiteX2" fmla="*/ 10510 w 294304"/>
              <a:gd name="connsiteY2" fmla="*/ 493986 h 493986"/>
            </a:gdLst>
            <a:ahLst/>
            <a:cxnLst>
              <a:cxn ang="0">
                <a:pos x="connsiteX0" y="connsiteY0"/>
              </a:cxn>
              <a:cxn ang="0">
                <a:pos x="connsiteX1" y="connsiteY1"/>
              </a:cxn>
              <a:cxn ang="0">
                <a:pos x="connsiteX2" y="connsiteY2"/>
              </a:cxn>
            </a:cxnLst>
            <a:rect l="l" t="t" r="r" b="b"/>
            <a:pathLst>
              <a:path w="294304" h="493986">
                <a:moveTo>
                  <a:pt x="0" y="0"/>
                </a:moveTo>
                <a:cubicBezTo>
                  <a:pt x="146268" y="84958"/>
                  <a:pt x="292537" y="169917"/>
                  <a:pt x="294289" y="252248"/>
                </a:cubicBezTo>
                <a:cubicBezTo>
                  <a:pt x="296041" y="334579"/>
                  <a:pt x="153275" y="414282"/>
                  <a:pt x="10510" y="493986"/>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7" name="Rectangle 36"/>
          <p:cNvSpPr/>
          <p:nvPr/>
        </p:nvSpPr>
        <p:spPr>
          <a:xfrm>
            <a:off x="1219200" y="2007531"/>
            <a:ext cx="884719" cy="646331"/>
          </a:xfrm>
          <a:prstGeom prst="rect">
            <a:avLst/>
          </a:prstGeom>
        </p:spPr>
        <p:txBody>
          <a:bodyPr wrap="square">
            <a:spAutoFit/>
          </a:bodyPr>
          <a:lstStyle/>
          <a:p>
            <a:r>
              <a:rPr lang="en-US" b="0" dirty="0" smtClean="0"/>
              <a:t>Create </a:t>
            </a:r>
            <a:r>
              <a:rPr lang="en-US" b="0" dirty="0" err="1" smtClean="0"/>
              <a:t>msg</a:t>
            </a:r>
            <a:endParaRPr lang="en-US" b="0" dirty="0"/>
          </a:p>
        </p:txBody>
      </p:sp>
      <p:sp>
        <p:nvSpPr>
          <p:cNvPr id="39" name="Rectangle 38"/>
          <p:cNvSpPr/>
          <p:nvPr/>
        </p:nvSpPr>
        <p:spPr bwMode="auto">
          <a:xfrm>
            <a:off x="759411" y="5334000"/>
            <a:ext cx="148747"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40" name="Straight Arrow Connector 39"/>
          <p:cNvCxnSpPr/>
          <p:nvPr/>
        </p:nvCxnSpPr>
        <p:spPr bwMode="auto">
          <a:xfrm>
            <a:off x="910746" y="5334000"/>
            <a:ext cx="1439630" cy="0"/>
          </a:xfrm>
          <a:prstGeom prst="straightConnector1">
            <a:avLst/>
          </a:prstGeom>
          <a:solidFill>
            <a:schemeClr val="accent1"/>
          </a:solidFill>
          <a:ln w="9525" cap="flat" cmpd="sng" algn="ctr">
            <a:solidFill>
              <a:schemeClr val="tx1"/>
            </a:solidFill>
            <a:prstDash val="lgDash"/>
            <a:round/>
            <a:headEnd type="arrow" w="med" len="med"/>
            <a:tailEnd type="none" w="med" len="med"/>
          </a:ln>
          <a:effectLst/>
        </p:spPr>
      </p:cxnSp>
      <p:sp>
        <p:nvSpPr>
          <p:cNvPr id="44" name="Rectangle 43"/>
          <p:cNvSpPr/>
          <p:nvPr/>
        </p:nvSpPr>
        <p:spPr bwMode="auto">
          <a:xfrm>
            <a:off x="7685690" y="1219200"/>
            <a:ext cx="1371599" cy="52551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8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Client Destination</a:t>
            </a:r>
          </a:p>
        </p:txBody>
      </p:sp>
      <p:sp>
        <p:nvSpPr>
          <p:cNvPr id="45" name="Rectangle 44"/>
          <p:cNvSpPr/>
          <p:nvPr/>
        </p:nvSpPr>
        <p:spPr bwMode="auto">
          <a:xfrm>
            <a:off x="8322975" y="5261584"/>
            <a:ext cx="135225"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47" name="Straight Connector 46"/>
          <p:cNvCxnSpPr>
            <a:endCxn id="7" idx="0"/>
          </p:cNvCxnSpPr>
          <p:nvPr/>
        </p:nvCxnSpPr>
        <p:spPr bwMode="auto">
          <a:xfrm>
            <a:off x="2439057" y="2330696"/>
            <a:ext cx="0" cy="459801"/>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48" name="Straight Connector 47"/>
          <p:cNvCxnSpPr/>
          <p:nvPr/>
        </p:nvCxnSpPr>
        <p:spPr bwMode="auto">
          <a:xfrm>
            <a:off x="5642415" y="2364772"/>
            <a:ext cx="0" cy="454628"/>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49" name="Straight Connector 48"/>
          <p:cNvCxnSpPr>
            <a:stCxn id="44" idx="2"/>
            <a:endCxn id="45" idx="0"/>
          </p:cNvCxnSpPr>
          <p:nvPr/>
        </p:nvCxnSpPr>
        <p:spPr bwMode="auto">
          <a:xfrm>
            <a:off x="8371490" y="1744716"/>
            <a:ext cx="19098" cy="3516868"/>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52" name="Straight Connector 51"/>
          <p:cNvCxnSpPr>
            <a:stCxn id="33" idx="2"/>
            <a:endCxn id="32" idx="0"/>
          </p:cNvCxnSpPr>
          <p:nvPr/>
        </p:nvCxnSpPr>
        <p:spPr bwMode="auto">
          <a:xfrm flipH="1">
            <a:off x="827220" y="1676400"/>
            <a:ext cx="470" cy="462455"/>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56" name="Straight Arrow Connector 55"/>
          <p:cNvCxnSpPr/>
          <p:nvPr/>
        </p:nvCxnSpPr>
        <p:spPr bwMode="auto">
          <a:xfrm>
            <a:off x="5575368" y="4901606"/>
            <a:ext cx="2815219"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TextBox 56"/>
          <p:cNvSpPr txBox="1"/>
          <p:nvPr/>
        </p:nvSpPr>
        <p:spPr>
          <a:xfrm>
            <a:off x="5838458" y="4583668"/>
            <a:ext cx="2467342" cy="369332"/>
          </a:xfrm>
          <a:prstGeom prst="rect">
            <a:avLst/>
          </a:prstGeom>
          <a:noFill/>
        </p:spPr>
        <p:txBody>
          <a:bodyPr wrap="none" rtlCol="0">
            <a:spAutoFit/>
          </a:bodyPr>
          <a:lstStyle/>
          <a:p>
            <a:r>
              <a:rPr lang="en-US" b="0" dirty="0" smtClean="0"/>
              <a:t>Deliver reliable message</a:t>
            </a:r>
            <a:endParaRPr lang="en-US" b="0" dirty="0"/>
          </a:p>
        </p:txBody>
      </p:sp>
      <p:sp>
        <p:nvSpPr>
          <p:cNvPr id="60" name="TextBox 59"/>
          <p:cNvSpPr txBox="1"/>
          <p:nvPr/>
        </p:nvSpPr>
        <p:spPr>
          <a:xfrm>
            <a:off x="983628" y="4958255"/>
            <a:ext cx="1024639" cy="369332"/>
          </a:xfrm>
          <a:prstGeom prst="rect">
            <a:avLst/>
          </a:prstGeom>
          <a:noFill/>
        </p:spPr>
        <p:txBody>
          <a:bodyPr wrap="none" rtlCol="0">
            <a:spAutoFit/>
          </a:bodyPr>
          <a:lstStyle/>
          <a:p>
            <a:r>
              <a:rPr lang="en-US" b="0" dirty="0" smtClean="0"/>
              <a:t>Send </a:t>
            </a:r>
            <a:r>
              <a:rPr lang="en-US" b="0" dirty="0" err="1" smtClean="0"/>
              <a:t>ack</a:t>
            </a:r>
            <a:endParaRPr lang="en-US" b="0" dirty="0"/>
          </a:p>
        </p:txBody>
      </p:sp>
      <p:sp>
        <p:nvSpPr>
          <p:cNvPr id="3" name="Rounded Rectangular Callout 2"/>
          <p:cNvSpPr/>
          <p:nvPr/>
        </p:nvSpPr>
        <p:spPr bwMode="auto">
          <a:xfrm>
            <a:off x="76200" y="3505200"/>
            <a:ext cx="1524000" cy="1224456"/>
          </a:xfrm>
          <a:prstGeom prst="wedgeRoundRectCallout">
            <a:avLst>
              <a:gd name="adj1" fmla="val 40580"/>
              <a:gd name="adj2" fmla="val -8509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What do you do if this link is not reliable?</a:t>
            </a:r>
          </a:p>
        </p:txBody>
      </p:sp>
      <p:sp>
        <p:nvSpPr>
          <p:cNvPr id="46" name="Rounded Rectangular Callout 45"/>
          <p:cNvSpPr/>
          <p:nvPr/>
        </p:nvSpPr>
        <p:spPr bwMode="auto">
          <a:xfrm>
            <a:off x="76200" y="3505200"/>
            <a:ext cx="1524000" cy="1224456"/>
          </a:xfrm>
          <a:prstGeom prst="wedgeRoundRectCallout">
            <a:avLst>
              <a:gd name="adj1" fmla="val 32815"/>
              <a:gd name="adj2" fmla="val 7128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What do you do if this link is not reliable?</a:t>
            </a:r>
          </a:p>
        </p:txBody>
      </p:sp>
    </p:spTree>
    <p:extLst>
      <p:ext uri="{BB962C8B-B14F-4D97-AF65-F5344CB8AC3E}">
        <p14:creationId xmlns:p14="http://schemas.microsoft.com/office/powerpoint/2010/main" val="49978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ipe(down)">
                                      <p:cBhvr>
                                        <p:cTn id="1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bwMode="auto">
          <a:xfrm>
            <a:off x="5119617" y="1403866"/>
            <a:ext cx="1433583" cy="5301734"/>
          </a:xfrm>
          <a:prstGeom prst="roundRect">
            <a:avLst/>
          </a:prstGeom>
          <a:solidFill>
            <a:schemeClr val="accent2">
              <a:lumMod val="20000"/>
              <a:lumOff val="80000"/>
            </a:schemeClr>
          </a:solid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1" name="Rounded Rectangle 30"/>
          <p:cNvSpPr/>
          <p:nvPr/>
        </p:nvSpPr>
        <p:spPr bwMode="auto">
          <a:xfrm>
            <a:off x="2103920" y="1403866"/>
            <a:ext cx="1253078" cy="5301734"/>
          </a:xfrm>
          <a:prstGeom prst="roundRect">
            <a:avLst/>
          </a:prstGeom>
          <a:solidFill>
            <a:schemeClr val="accent2">
              <a:lumMod val="20000"/>
              <a:lumOff val="80000"/>
            </a:schemeClr>
          </a:solid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2" name="Title 1"/>
          <p:cNvSpPr>
            <a:spLocks noGrp="1"/>
          </p:cNvSpPr>
          <p:nvPr>
            <p:ph type="title"/>
          </p:nvPr>
        </p:nvSpPr>
        <p:spPr>
          <a:xfrm>
            <a:off x="1905000" y="152400"/>
            <a:ext cx="7010400" cy="623888"/>
          </a:xfrm>
        </p:spPr>
        <p:txBody>
          <a:bodyPr/>
          <a:lstStyle/>
          <a:p>
            <a:r>
              <a:rPr lang="en-US" dirty="0" smtClean="0"/>
              <a:t>Create a Local Reliable Service</a:t>
            </a:r>
            <a:endParaRPr lang="en-US" dirty="0"/>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39</a:t>
            </a:fld>
            <a:endParaRPr lang="en-US"/>
          </a:p>
        </p:txBody>
      </p:sp>
      <p:sp>
        <p:nvSpPr>
          <p:cNvPr id="5" name="Rectangle 4"/>
          <p:cNvSpPr/>
          <p:nvPr/>
        </p:nvSpPr>
        <p:spPr bwMode="auto">
          <a:xfrm>
            <a:off x="2293271" y="1828800"/>
            <a:ext cx="907129" cy="5123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Source endpoint</a:t>
            </a:r>
          </a:p>
        </p:txBody>
      </p:sp>
      <p:sp>
        <p:nvSpPr>
          <p:cNvPr id="6" name="Rectangle 5"/>
          <p:cNvSpPr/>
          <p:nvPr/>
        </p:nvSpPr>
        <p:spPr bwMode="auto">
          <a:xfrm>
            <a:off x="5257800" y="1828800"/>
            <a:ext cx="1143000" cy="5359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Destination Endpoint</a:t>
            </a:r>
          </a:p>
        </p:txBody>
      </p:sp>
      <p:sp>
        <p:nvSpPr>
          <p:cNvPr id="7" name="Rectangle 6"/>
          <p:cNvSpPr/>
          <p:nvPr/>
        </p:nvSpPr>
        <p:spPr bwMode="auto">
          <a:xfrm>
            <a:off x="2362857" y="2790497"/>
            <a:ext cx="152400" cy="3429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8" name="Rectangle 7"/>
          <p:cNvSpPr/>
          <p:nvPr/>
        </p:nvSpPr>
        <p:spPr bwMode="auto">
          <a:xfrm>
            <a:off x="5566215" y="2779987"/>
            <a:ext cx="152400" cy="3429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10" name="Straight Arrow Connector 9"/>
          <p:cNvCxnSpPr/>
          <p:nvPr/>
        </p:nvCxnSpPr>
        <p:spPr bwMode="auto">
          <a:xfrm>
            <a:off x="2525767" y="3048000"/>
            <a:ext cx="304960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TextBox 10"/>
          <p:cNvSpPr txBox="1"/>
          <p:nvPr/>
        </p:nvSpPr>
        <p:spPr>
          <a:xfrm>
            <a:off x="2819400" y="2667000"/>
            <a:ext cx="2422458" cy="369332"/>
          </a:xfrm>
          <a:prstGeom prst="rect">
            <a:avLst/>
          </a:prstGeom>
          <a:noFill/>
        </p:spPr>
        <p:txBody>
          <a:bodyPr wrap="none" rtlCol="0">
            <a:spAutoFit/>
          </a:bodyPr>
          <a:lstStyle/>
          <a:p>
            <a:r>
              <a:rPr lang="en-US" b="0" dirty="0" smtClean="0"/>
              <a:t>Request a new </a:t>
            </a:r>
            <a:r>
              <a:rPr lang="en-US" b="0" dirty="0"/>
              <a:t>s</a:t>
            </a:r>
            <a:r>
              <a:rPr lang="en-US" b="0" dirty="0" smtClean="0"/>
              <a:t>equence</a:t>
            </a:r>
            <a:endParaRPr lang="en-US" b="0" dirty="0"/>
          </a:p>
        </p:txBody>
      </p:sp>
      <p:sp>
        <p:nvSpPr>
          <p:cNvPr id="14" name="Freeform 13"/>
          <p:cNvSpPr/>
          <p:nvPr/>
        </p:nvSpPr>
        <p:spPr bwMode="auto">
          <a:xfrm>
            <a:off x="5715988" y="3066393"/>
            <a:ext cx="294304" cy="246993"/>
          </a:xfrm>
          <a:custGeom>
            <a:avLst/>
            <a:gdLst>
              <a:gd name="connsiteX0" fmla="*/ 0 w 294304"/>
              <a:gd name="connsiteY0" fmla="*/ 0 h 493986"/>
              <a:gd name="connsiteX1" fmla="*/ 294289 w 294304"/>
              <a:gd name="connsiteY1" fmla="*/ 252248 h 493986"/>
              <a:gd name="connsiteX2" fmla="*/ 10510 w 294304"/>
              <a:gd name="connsiteY2" fmla="*/ 493986 h 493986"/>
            </a:gdLst>
            <a:ahLst/>
            <a:cxnLst>
              <a:cxn ang="0">
                <a:pos x="connsiteX0" y="connsiteY0"/>
              </a:cxn>
              <a:cxn ang="0">
                <a:pos x="connsiteX1" y="connsiteY1"/>
              </a:cxn>
              <a:cxn ang="0">
                <a:pos x="connsiteX2" y="connsiteY2"/>
              </a:cxn>
            </a:cxnLst>
            <a:rect l="l" t="t" r="r" b="b"/>
            <a:pathLst>
              <a:path w="294304" h="493986">
                <a:moveTo>
                  <a:pt x="0" y="0"/>
                </a:moveTo>
                <a:cubicBezTo>
                  <a:pt x="146268" y="84958"/>
                  <a:pt x="292537" y="169917"/>
                  <a:pt x="294289" y="252248"/>
                </a:cubicBezTo>
                <a:cubicBezTo>
                  <a:pt x="296041" y="334579"/>
                  <a:pt x="153275" y="414282"/>
                  <a:pt x="10510" y="493986"/>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a:xfrm>
            <a:off x="6118499" y="2885089"/>
            <a:ext cx="1520882" cy="646331"/>
          </a:xfrm>
          <a:prstGeom prst="rect">
            <a:avLst/>
          </a:prstGeom>
        </p:spPr>
        <p:txBody>
          <a:bodyPr wrap="square">
            <a:spAutoFit/>
          </a:bodyPr>
          <a:lstStyle/>
          <a:p>
            <a:r>
              <a:rPr lang="en-US" b="0" dirty="0" smtClean="0"/>
              <a:t>Create a </a:t>
            </a:r>
            <a:r>
              <a:rPr lang="en-US" b="0" dirty="0"/>
              <a:t>new sequence</a:t>
            </a:r>
          </a:p>
        </p:txBody>
      </p:sp>
      <p:cxnSp>
        <p:nvCxnSpPr>
          <p:cNvPr id="16" name="Straight Arrow Connector 15"/>
          <p:cNvCxnSpPr/>
          <p:nvPr/>
        </p:nvCxnSpPr>
        <p:spPr bwMode="auto">
          <a:xfrm>
            <a:off x="2515257" y="3352800"/>
            <a:ext cx="3060111" cy="0"/>
          </a:xfrm>
          <a:prstGeom prst="straightConnector1">
            <a:avLst/>
          </a:prstGeom>
          <a:solidFill>
            <a:schemeClr val="accent1"/>
          </a:solidFill>
          <a:ln w="9525" cap="flat" cmpd="sng" algn="ctr">
            <a:solidFill>
              <a:schemeClr val="tx1"/>
            </a:solidFill>
            <a:prstDash val="lgDash"/>
            <a:round/>
            <a:headEnd type="arrow" w="med" len="med"/>
            <a:tailEnd type="none" w="med" len="med"/>
          </a:ln>
          <a:effectLst/>
        </p:spPr>
      </p:cxnSp>
      <p:sp>
        <p:nvSpPr>
          <p:cNvPr id="17" name="TextBox 16"/>
          <p:cNvSpPr txBox="1"/>
          <p:nvPr/>
        </p:nvSpPr>
        <p:spPr>
          <a:xfrm>
            <a:off x="2986539" y="3059668"/>
            <a:ext cx="1890261" cy="369332"/>
          </a:xfrm>
          <a:prstGeom prst="rect">
            <a:avLst/>
          </a:prstGeom>
          <a:noFill/>
        </p:spPr>
        <p:txBody>
          <a:bodyPr wrap="none" rtlCol="0">
            <a:spAutoFit/>
          </a:bodyPr>
          <a:lstStyle/>
          <a:p>
            <a:r>
              <a:rPr lang="en-US" b="0" dirty="0" smtClean="0"/>
              <a:t>Send the sequence</a:t>
            </a:r>
            <a:endParaRPr lang="en-US" b="0" dirty="0"/>
          </a:p>
        </p:txBody>
      </p:sp>
      <p:sp>
        <p:nvSpPr>
          <p:cNvPr id="18" name="Freeform 17"/>
          <p:cNvSpPr/>
          <p:nvPr/>
        </p:nvSpPr>
        <p:spPr bwMode="auto">
          <a:xfrm>
            <a:off x="2525767" y="3442138"/>
            <a:ext cx="217433" cy="704928"/>
          </a:xfrm>
          <a:custGeom>
            <a:avLst/>
            <a:gdLst>
              <a:gd name="connsiteX0" fmla="*/ 0 w 294304"/>
              <a:gd name="connsiteY0" fmla="*/ 0 h 493986"/>
              <a:gd name="connsiteX1" fmla="*/ 294289 w 294304"/>
              <a:gd name="connsiteY1" fmla="*/ 252248 h 493986"/>
              <a:gd name="connsiteX2" fmla="*/ 10510 w 294304"/>
              <a:gd name="connsiteY2" fmla="*/ 493986 h 493986"/>
            </a:gdLst>
            <a:ahLst/>
            <a:cxnLst>
              <a:cxn ang="0">
                <a:pos x="connsiteX0" y="connsiteY0"/>
              </a:cxn>
              <a:cxn ang="0">
                <a:pos x="connsiteX1" y="connsiteY1"/>
              </a:cxn>
              <a:cxn ang="0">
                <a:pos x="connsiteX2" y="connsiteY2"/>
              </a:cxn>
            </a:cxnLst>
            <a:rect l="l" t="t" r="r" b="b"/>
            <a:pathLst>
              <a:path w="294304" h="493986">
                <a:moveTo>
                  <a:pt x="0" y="0"/>
                </a:moveTo>
                <a:cubicBezTo>
                  <a:pt x="146268" y="84958"/>
                  <a:pt x="292537" y="169917"/>
                  <a:pt x="294289" y="252248"/>
                </a:cubicBezTo>
                <a:cubicBezTo>
                  <a:pt x="296041" y="334579"/>
                  <a:pt x="153275" y="414282"/>
                  <a:pt x="10510" y="493986"/>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9" name="TextBox 18"/>
          <p:cNvSpPr txBox="1"/>
          <p:nvPr/>
        </p:nvSpPr>
        <p:spPr>
          <a:xfrm>
            <a:off x="2743200" y="3429000"/>
            <a:ext cx="2634054" cy="646331"/>
          </a:xfrm>
          <a:prstGeom prst="rect">
            <a:avLst/>
          </a:prstGeom>
          <a:noFill/>
        </p:spPr>
        <p:txBody>
          <a:bodyPr wrap="none" rtlCol="0">
            <a:spAutoFit/>
          </a:bodyPr>
          <a:lstStyle/>
          <a:p>
            <a:r>
              <a:rPr lang="en-US" b="0" dirty="0" smtClean="0"/>
              <a:t>Assign </a:t>
            </a:r>
          </a:p>
          <a:p>
            <a:r>
              <a:rPr lang="en-US" b="0" dirty="0" err="1" smtClean="0"/>
              <a:t>MessageSequenceNumber</a:t>
            </a:r>
            <a:endParaRPr lang="en-US" b="0" dirty="0"/>
          </a:p>
        </p:txBody>
      </p:sp>
      <p:cxnSp>
        <p:nvCxnSpPr>
          <p:cNvPr id="20" name="Straight Arrow Connector 19"/>
          <p:cNvCxnSpPr/>
          <p:nvPr/>
        </p:nvCxnSpPr>
        <p:spPr bwMode="auto">
          <a:xfrm>
            <a:off x="2536277" y="4423385"/>
            <a:ext cx="302993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2667000" y="4126468"/>
            <a:ext cx="2702856" cy="369332"/>
          </a:xfrm>
          <a:prstGeom prst="rect">
            <a:avLst/>
          </a:prstGeom>
          <a:noFill/>
        </p:spPr>
        <p:txBody>
          <a:bodyPr wrap="none" rtlCol="0">
            <a:spAutoFit/>
          </a:bodyPr>
          <a:lstStyle/>
          <a:p>
            <a:r>
              <a:rPr lang="en-US" b="0" dirty="0" smtClean="0"/>
              <a:t>Transmit Reliable Message</a:t>
            </a:r>
            <a:endParaRPr lang="en-US" b="0" dirty="0"/>
          </a:p>
        </p:txBody>
      </p:sp>
      <p:cxnSp>
        <p:nvCxnSpPr>
          <p:cNvPr id="22" name="Straight Arrow Connector 21"/>
          <p:cNvCxnSpPr/>
          <p:nvPr/>
        </p:nvCxnSpPr>
        <p:spPr bwMode="auto">
          <a:xfrm>
            <a:off x="2514600" y="4888468"/>
            <a:ext cx="3051615" cy="0"/>
          </a:xfrm>
          <a:prstGeom prst="straightConnector1">
            <a:avLst/>
          </a:prstGeom>
          <a:solidFill>
            <a:schemeClr val="accent1"/>
          </a:solidFill>
          <a:ln w="9525" cap="flat" cmpd="sng" algn="ctr">
            <a:solidFill>
              <a:schemeClr val="tx1"/>
            </a:solidFill>
            <a:prstDash val="lgDash"/>
            <a:round/>
            <a:headEnd type="arrow" w="med" len="med"/>
            <a:tailEnd type="none" w="med" len="med"/>
          </a:ln>
          <a:effectLst/>
        </p:spPr>
      </p:cxnSp>
      <p:sp>
        <p:nvSpPr>
          <p:cNvPr id="23" name="TextBox 22"/>
          <p:cNvSpPr txBox="1"/>
          <p:nvPr/>
        </p:nvSpPr>
        <p:spPr>
          <a:xfrm>
            <a:off x="2895600" y="4595336"/>
            <a:ext cx="2435347" cy="369332"/>
          </a:xfrm>
          <a:prstGeom prst="rect">
            <a:avLst/>
          </a:prstGeom>
          <a:noFill/>
        </p:spPr>
        <p:txBody>
          <a:bodyPr wrap="none" rtlCol="0">
            <a:spAutoFit/>
          </a:bodyPr>
          <a:lstStyle/>
          <a:p>
            <a:r>
              <a:rPr lang="en-US" b="0" dirty="0" smtClean="0"/>
              <a:t>Send Acknowledgement</a:t>
            </a:r>
            <a:endParaRPr lang="en-US" b="0" dirty="0"/>
          </a:p>
        </p:txBody>
      </p:sp>
      <p:cxnSp>
        <p:nvCxnSpPr>
          <p:cNvPr id="24" name="Straight Arrow Connector 23"/>
          <p:cNvCxnSpPr/>
          <p:nvPr/>
        </p:nvCxnSpPr>
        <p:spPr bwMode="auto">
          <a:xfrm>
            <a:off x="2514600" y="5413985"/>
            <a:ext cx="305161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TextBox 24"/>
          <p:cNvSpPr txBox="1"/>
          <p:nvPr/>
        </p:nvSpPr>
        <p:spPr>
          <a:xfrm>
            <a:off x="2667000" y="5117068"/>
            <a:ext cx="2746201" cy="369332"/>
          </a:xfrm>
          <a:prstGeom prst="rect">
            <a:avLst/>
          </a:prstGeom>
          <a:noFill/>
        </p:spPr>
        <p:txBody>
          <a:bodyPr wrap="none" rtlCol="0">
            <a:spAutoFit/>
          </a:bodyPr>
          <a:lstStyle/>
          <a:p>
            <a:r>
              <a:rPr lang="en-US" b="0" dirty="0" smtClean="0"/>
              <a:t>Terminate sequence request</a:t>
            </a:r>
            <a:endParaRPr lang="en-US" b="0" dirty="0"/>
          </a:p>
        </p:txBody>
      </p:sp>
      <p:cxnSp>
        <p:nvCxnSpPr>
          <p:cNvPr id="26" name="Straight Arrow Connector 25"/>
          <p:cNvCxnSpPr/>
          <p:nvPr/>
        </p:nvCxnSpPr>
        <p:spPr bwMode="auto">
          <a:xfrm flipV="1">
            <a:off x="2514600" y="6068199"/>
            <a:ext cx="3051615" cy="27801"/>
          </a:xfrm>
          <a:prstGeom prst="straightConnector1">
            <a:avLst/>
          </a:prstGeom>
          <a:solidFill>
            <a:schemeClr val="accent1"/>
          </a:solidFill>
          <a:ln w="9525" cap="flat" cmpd="sng" algn="ctr">
            <a:solidFill>
              <a:schemeClr val="tx1"/>
            </a:solidFill>
            <a:prstDash val="lgDash"/>
            <a:round/>
            <a:headEnd type="arrow" w="med" len="med"/>
            <a:tailEnd type="none" w="med" len="med"/>
          </a:ln>
          <a:effectLst/>
        </p:spPr>
      </p:cxnSp>
      <p:sp>
        <p:nvSpPr>
          <p:cNvPr id="27" name="TextBox 26"/>
          <p:cNvSpPr txBox="1"/>
          <p:nvPr/>
        </p:nvSpPr>
        <p:spPr>
          <a:xfrm>
            <a:off x="2599135" y="5802868"/>
            <a:ext cx="2887265" cy="369332"/>
          </a:xfrm>
          <a:prstGeom prst="rect">
            <a:avLst/>
          </a:prstGeom>
          <a:noFill/>
        </p:spPr>
        <p:txBody>
          <a:bodyPr wrap="none" rtlCol="0">
            <a:spAutoFit/>
          </a:bodyPr>
          <a:lstStyle/>
          <a:p>
            <a:r>
              <a:rPr lang="en-US" b="0" dirty="0"/>
              <a:t>Terminate sequence </a:t>
            </a:r>
            <a:r>
              <a:rPr lang="en-US" b="0" dirty="0" smtClean="0"/>
              <a:t>response</a:t>
            </a:r>
            <a:endParaRPr lang="en-US" b="0" dirty="0"/>
          </a:p>
        </p:txBody>
      </p:sp>
      <p:sp>
        <p:nvSpPr>
          <p:cNvPr id="28" name="Freeform 27"/>
          <p:cNvSpPr/>
          <p:nvPr/>
        </p:nvSpPr>
        <p:spPr bwMode="auto">
          <a:xfrm>
            <a:off x="5721236" y="5486400"/>
            <a:ext cx="294304" cy="480536"/>
          </a:xfrm>
          <a:custGeom>
            <a:avLst/>
            <a:gdLst>
              <a:gd name="connsiteX0" fmla="*/ 0 w 294304"/>
              <a:gd name="connsiteY0" fmla="*/ 0 h 493986"/>
              <a:gd name="connsiteX1" fmla="*/ 294289 w 294304"/>
              <a:gd name="connsiteY1" fmla="*/ 252248 h 493986"/>
              <a:gd name="connsiteX2" fmla="*/ 10510 w 294304"/>
              <a:gd name="connsiteY2" fmla="*/ 493986 h 493986"/>
            </a:gdLst>
            <a:ahLst/>
            <a:cxnLst>
              <a:cxn ang="0">
                <a:pos x="connsiteX0" y="connsiteY0"/>
              </a:cxn>
              <a:cxn ang="0">
                <a:pos x="connsiteX1" y="connsiteY1"/>
              </a:cxn>
              <a:cxn ang="0">
                <a:pos x="connsiteX2" y="connsiteY2"/>
              </a:cxn>
            </a:cxnLst>
            <a:rect l="l" t="t" r="r" b="b"/>
            <a:pathLst>
              <a:path w="294304" h="493986">
                <a:moveTo>
                  <a:pt x="0" y="0"/>
                </a:moveTo>
                <a:cubicBezTo>
                  <a:pt x="146268" y="84958"/>
                  <a:pt x="292537" y="169917"/>
                  <a:pt x="294289" y="252248"/>
                </a:cubicBezTo>
                <a:cubicBezTo>
                  <a:pt x="296041" y="334579"/>
                  <a:pt x="153275" y="414282"/>
                  <a:pt x="10510" y="493986"/>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29" name="Rectangle 28"/>
          <p:cNvSpPr/>
          <p:nvPr/>
        </p:nvSpPr>
        <p:spPr>
          <a:xfrm>
            <a:off x="6075967" y="5421868"/>
            <a:ext cx="1252868" cy="646331"/>
          </a:xfrm>
          <a:prstGeom prst="rect">
            <a:avLst/>
          </a:prstGeom>
        </p:spPr>
        <p:txBody>
          <a:bodyPr wrap="square">
            <a:spAutoFit/>
          </a:bodyPr>
          <a:lstStyle/>
          <a:p>
            <a:r>
              <a:rPr lang="en-US" b="0" dirty="0"/>
              <a:t>Terminate </a:t>
            </a:r>
            <a:r>
              <a:rPr lang="en-US" b="0" dirty="0" smtClean="0"/>
              <a:t>sequence</a:t>
            </a:r>
            <a:endParaRPr lang="en-US" dirty="0"/>
          </a:p>
        </p:txBody>
      </p:sp>
      <p:sp>
        <p:nvSpPr>
          <p:cNvPr id="30" name="Rectangle 29"/>
          <p:cNvSpPr/>
          <p:nvPr/>
        </p:nvSpPr>
        <p:spPr>
          <a:xfrm>
            <a:off x="3127391" y="1013458"/>
            <a:ext cx="2762295" cy="369332"/>
          </a:xfrm>
          <a:prstGeom prst="rect">
            <a:avLst/>
          </a:prstGeom>
        </p:spPr>
        <p:txBody>
          <a:bodyPr wrap="none">
            <a:spAutoFit/>
          </a:bodyPr>
          <a:lstStyle/>
          <a:p>
            <a:r>
              <a:rPr lang="en-US" b="0" dirty="0"/>
              <a:t>Reliable </a:t>
            </a:r>
            <a:r>
              <a:rPr lang="en-US" b="0" dirty="0" smtClean="0"/>
              <a:t>Messaging Service</a:t>
            </a:r>
            <a:endParaRPr lang="en-US" b="0" dirty="0"/>
          </a:p>
        </p:txBody>
      </p:sp>
      <p:sp>
        <p:nvSpPr>
          <p:cNvPr id="32" name="Rectangle 31"/>
          <p:cNvSpPr/>
          <p:nvPr/>
        </p:nvSpPr>
        <p:spPr bwMode="auto">
          <a:xfrm>
            <a:off x="761999" y="2138855"/>
            <a:ext cx="130441" cy="8329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3" name="Rectangle 32"/>
          <p:cNvSpPr/>
          <p:nvPr/>
        </p:nvSpPr>
        <p:spPr bwMode="auto">
          <a:xfrm>
            <a:off x="141890" y="1295400"/>
            <a:ext cx="1371599" cy="381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Client Source</a:t>
            </a:r>
          </a:p>
        </p:txBody>
      </p:sp>
      <p:cxnSp>
        <p:nvCxnSpPr>
          <p:cNvPr id="34" name="Straight Arrow Connector 33"/>
          <p:cNvCxnSpPr/>
          <p:nvPr/>
        </p:nvCxnSpPr>
        <p:spPr bwMode="auto">
          <a:xfrm>
            <a:off x="908158" y="2971800"/>
            <a:ext cx="1454699"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5" name="TextBox 34"/>
          <p:cNvSpPr txBox="1"/>
          <p:nvPr/>
        </p:nvSpPr>
        <p:spPr>
          <a:xfrm>
            <a:off x="892440" y="2678668"/>
            <a:ext cx="1088760" cy="369332"/>
          </a:xfrm>
          <a:prstGeom prst="rect">
            <a:avLst/>
          </a:prstGeom>
          <a:noFill/>
        </p:spPr>
        <p:txBody>
          <a:bodyPr wrap="none" rtlCol="0">
            <a:spAutoFit/>
          </a:bodyPr>
          <a:lstStyle/>
          <a:p>
            <a:r>
              <a:rPr lang="en-US" b="0" dirty="0" smtClean="0"/>
              <a:t>Send </a:t>
            </a:r>
            <a:r>
              <a:rPr lang="en-US" b="0" dirty="0" err="1" smtClean="0"/>
              <a:t>msg</a:t>
            </a:r>
            <a:endParaRPr lang="en-US" b="0" dirty="0"/>
          </a:p>
        </p:txBody>
      </p:sp>
      <p:sp>
        <p:nvSpPr>
          <p:cNvPr id="36" name="Freeform 35"/>
          <p:cNvSpPr/>
          <p:nvPr/>
        </p:nvSpPr>
        <p:spPr bwMode="auto">
          <a:xfrm>
            <a:off x="910746" y="2188835"/>
            <a:ext cx="294304" cy="465027"/>
          </a:xfrm>
          <a:custGeom>
            <a:avLst/>
            <a:gdLst>
              <a:gd name="connsiteX0" fmla="*/ 0 w 294304"/>
              <a:gd name="connsiteY0" fmla="*/ 0 h 493986"/>
              <a:gd name="connsiteX1" fmla="*/ 294289 w 294304"/>
              <a:gd name="connsiteY1" fmla="*/ 252248 h 493986"/>
              <a:gd name="connsiteX2" fmla="*/ 10510 w 294304"/>
              <a:gd name="connsiteY2" fmla="*/ 493986 h 493986"/>
            </a:gdLst>
            <a:ahLst/>
            <a:cxnLst>
              <a:cxn ang="0">
                <a:pos x="connsiteX0" y="connsiteY0"/>
              </a:cxn>
              <a:cxn ang="0">
                <a:pos x="connsiteX1" y="connsiteY1"/>
              </a:cxn>
              <a:cxn ang="0">
                <a:pos x="connsiteX2" y="connsiteY2"/>
              </a:cxn>
            </a:cxnLst>
            <a:rect l="l" t="t" r="r" b="b"/>
            <a:pathLst>
              <a:path w="294304" h="493986">
                <a:moveTo>
                  <a:pt x="0" y="0"/>
                </a:moveTo>
                <a:cubicBezTo>
                  <a:pt x="146268" y="84958"/>
                  <a:pt x="292537" y="169917"/>
                  <a:pt x="294289" y="252248"/>
                </a:cubicBezTo>
                <a:cubicBezTo>
                  <a:pt x="296041" y="334579"/>
                  <a:pt x="153275" y="414282"/>
                  <a:pt x="10510" y="493986"/>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7" name="Rectangle 36"/>
          <p:cNvSpPr/>
          <p:nvPr/>
        </p:nvSpPr>
        <p:spPr>
          <a:xfrm>
            <a:off x="1219200" y="2007531"/>
            <a:ext cx="884719" cy="646331"/>
          </a:xfrm>
          <a:prstGeom prst="rect">
            <a:avLst/>
          </a:prstGeom>
        </p:spPr>
        <p:txBody>
          <a:bodyPr wrap="square">
            <a:spAutoFit/>
          </a:bodyPr>
          <a:lstStyle/>
          <a:p>
            <a:r>
              <a:rPr lang="en-US" b="0" dirty="0" smtClean="0"/>
              <a:t>Create </a:t>
            </a:r>
            <a:r>
              <a:rPr lang="en-US" b="0" dirty="0" err="1" smtClean="0"/>
              <a:t>msg</a:t>
            </a:r>
            <a:endParaRPr lang="en-US" b="0" dirty="0"/>
          </a:p>
        </p:txBody>
      </p:sp>
      <p:sp>
        <p:nvSpPr>
          <p:cNvPr id="39" name="Rectangle 38"/>
          <p:cNvSpPr/>
          <p:nvPr/>
        </p:nvSpPr>
        <p:spPr bwMode="auto">
          <a:xfrm>
            <a:off x="759411" y="5334000"/>
            <a:ext cx="148747"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40" name="Straight Arrow Connector 39"/>
          <p:cNvCxnSpPr/>
          <p:nvPr/>
        </p:nvCxnSpPr>
        <p:spPr bwMode="auto">
          <a:xfrm>
            <a:off x="910746" y="5334000"/>
            <a:ext cx="1439630" cy="0"/>
          </a:xfrm>
          <a:prstGeom prst="straightConnector1">
            <a:avLst/>
          </a:prstGeom>
          <a:solidFill>
            <a:schemeClr val="accent1"/>
          </a:solidFill>
          <a:ln w="9525" cap="flat" cmpd="sng" algn="ctr">
            <a:solidFill>
              <a:schemeClr val="tx1"/>
            </a:solidFill>
            <a:prstDash val="lgDash"/>
            <a:round/>
            <a:headEnd type="arrow" w="med" len="med"/>
            <a:tailEnd type="none" w="med" len="med"/>
          </a:ln>
          <a:effectLst/>
        </p:spPr>
      </p:cxnSp>
      <p:sp>
        <p:nvSpPr>
          <p:cNvPr id="44" name="Rectangle 43"/>
          <p:cNvSpPr/>
          <p:nvPr/>
        </p:nvSpPr>
        <p:spPr bwMode="auto">
          <a:xfrm>
            <a:off x="7685690" y="1219200"/>
            <a:ext cx="1371599" cy="52551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8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Client Destination</a:t>
            </a:r>
          </a:p>
        </p:txBody>
      </p:sp>
      <p:sp>
        <p:nvSpPr>
          <p:cNvPr id="45" name="Rectangle 44"/>
          <p:cNvSpPr/>
          <p:nvPr/>
        </p:nvSpPr>
        <p:spPr bwMode="auto">
          <a:xfrm>
            <a:off x="8322975" y="5261584"/>
            <a:ext cx="135225"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47" name="Straight Connector 46"/>
          <p:cNvCxnSpPr>
            <a:endCxn id="7" idx="0"/>
          </p:cNvCxnSpPr>
          <p:nvPr/>
        </p:nvCxnSpPr>
        <p:spPr bwMode="auto">
          <a:xfrm>
            <a:off x="2439057" y="2330696"/>
            <a:ext cx="0" cy="459801"/>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48" name="Straight Connector 47"/>
          <p:cNvCxnSpPr/>
          <p:nvPr/>
        </p:nvCxnSpPr>
        <p:spPr bwMode="auto">
          <a:xfrm>
            <a:off x="5642415" y="2364772"/>
            <a:ext cx="0" cy="454628"/>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49" name="Straight Connector 48"/>
          <p:cNvCxnSpPr>
            <a:stCxn id="44" idx="2"/>
            <a:endCxn id="45" idx="0"/>
          </p:cNvCxnSpPr>
          <p:nvPr/>
        </p:nvCxnSpPr>
        <p:spPr bwMode="auto">
          <a:xfrm>
            <a:off x="8371490" y="1744716"/>
            <a:ext cx="19098" cy="3516868"/>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52" name="Straight Connector 51"/>
          <p:cNvCxnSpPr>
            <a:stCxn id="33" idx="2"/>
            <a:endCxn id="32" idx="0"/>
          </p:cNvCxnSpPr>
          <p:nvPr/>
        </p:nvCxnSpPr>
        <p:spPr bwMode="auto">
          <a:xfrm flipH="1">
            <a:off x="827220" y="1676400"/>
            <a:ext cx="470" cy="462455"/>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56" name="Straight Arrow Connector 55"/>
          <p:cNvCxnSpPr/>
          <p:nvPr/>
        </p:nvCxnSpPr>
        <p:spPr bwMode="auto">
          <a:xfrm>
            <a:off x="5575368" y="4901606"/>
            <a:ext cx="2815219"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TextBox 56"/>
          <p:cNvSpPr txBox="1"/>
          <p:nvPr/>
        </p:nvSpPr>
        <p:spPr>
          <a:xfrm>
            <a:off x="5838458" y="4583668"/>
            <a:ext cx="2467342" cy="369332"/>
          </a:xfrm>
          <a:prstGeom prst="rect">
            <a:avLst/>
          </a:prstGeom>
          <a:noFill/>
        </p:spPr>
        <p:txBody>
          <a:bodyPr wrap="none" rtlCol="0">
            <a:spAutoFit/>
          </a:bodyPr>
          <a:lstStyle/>
          <a:p>
            <a:r>
              <a:rPr lang="en-US" b="0" dirty="0" smtClean="0"/>
              <a:t>Deliver reliable message</a:t>
            </a:r>
            <a:endParaRPr lang="en-US" b="0" dirty="0"/>
          </a:p>
        </p:txBody>
      </p:sp>
      <p:sp>
        <p:nvSpPr>
          <p:cNvPr id="60" name="TextBox 59"/>
          <p:cNvSpPr txBox="1"/>
          <p:nvPr/>
        </p:nvSpPr>
        <p:spPr>
          <a:xfrm>
            <a:off x="983628" y="4958255"/>
            <a:ext cx="1024639" cy="369332"/>
          </a:xfrm>
          <a:prstGeom prst="rect">
            <a:avLst/>
          </a:prstGeom>
          <a:noFill/>
        </p:spPr>
        <p:txBody>
          <a:bodyPr wrap="none" rtlCol="0">
            <a:spAutoFit/>
          </a:bodyPr>
          <a:lstStyle/>
          <a:p>
            <a:r>
              <a:rPr lang="en-US" b="0" dirty="0" smtClean="0"/>
              <a:t>Send </a:t>
            </a:r>
            <a:r>
              <a:rPr lang="en-US" b="0" dirty="0" err="1" smtClean="0"/>
              <a:t>ack</a:t>
            </a:r>
            <a:endParaRPr lang="en-US" b="0" dirty="0"/>
          </a:p>
        </p:txBody>
      </p:sp>
    </p:spTree>
    <p:extLst>
      <p:ext uri="{BB962C8B-B14F-4D97-AF65-F5344CB8AC3E}">
        <p14:creationId xmlns:p14="http://schemas.microsoft.com/office/powerpoint/2010/main" val="1832208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Need for Encryption and Decryption</a:t>
            </a:r>
          </a:p>
        </p:txBody>
      </p:sp>
      <p:sp>
        <p:nvSpPr>
          <p:cNvPr id="46083" name="Content Placeholder 2"/>
          <p:cNvSpPr>
            <a:spLocks noGrp="1"/>
          </p:cNvSpPr>
          <p:nvPr>
            <p:ph idx="1"/>
          </p:nvPr>
        </p:nvSpPr>
        <p:spPr>
          <a:xfrm>
            <a:off x="533400" y="1066800"/>
            <a:ext cx="8534400" cy="5257800"/>
          </a:xfrm>
        </p:spPr>
        <p:txBody>
          <a:bodyPr/>
          <a:lstStyle/>
          <a:p>
            <a:r>
              <a:rPr lang="en-US" sz="2400" dirty="0" smtClean="0"/>
              <a:t>We use SSL to address the problem during data transmission</a:t>
            </a:r>
          </a:p>
          <a:p>
            <a:r>
              <a:rPr lang="en-US" sz="2400" dirty="0" smtClean="0"/>
              <a:t>In the situations where we need to store data, we need to encrypt and decrypt data of our own.</a:t>
            </a:r>
            <a:br>
              <a:rPr lang="en-US" sz="2400" dirty="0" smtClean="0"/>
            </a:br>
            <a:r>
              <a:rPr lang="en-US" sz="2400" dirty="0" smtClean="0"/>
              <a:t>For example, </a:t>
            </a:r>
          </a:p>
          <a:p>
            <a:pPr lvl="1"/>
            <a:r>
              <a:rPr lang="en-US" sz="2400" dirty="0" smtClean="0"/>
              <a:t>Date stored: user IDs and passwords to be stored in the </a:t>
            </a:r>
            <a:r>
              <a:rPr lang="en-US" sz="2400" dirty="0" err="1" smtClean="0"/>
              <a:t>Web.config</a:t>
            </a:r>
            <a:r>
              <a:rPr lang="en-US" sz="2400" dirty="0" smtClean="0"/>
              <a:t> file, XML file, text file, or database;</a:t>
            </a:r>
          </a:p>
          <a:p>
            <a:pPr lvl="1"/>
            <a:r>
              <a:rPr lang="en-US" sz="2400" dirty="0"/>
              <a:t>Data transmitted over the internet without SSL: </a:t>
            </a:r>
            <a:r>
              <a:rPr lang="en-US" sz="2400" dirty="0" smtClean="0"/>
              <a:t>We cannot </a:t>
            </a:r>
            <a:r>
              <a:rPr lang="en-US" sz="2400" dirty="0"/>
              <a:t>use remote service in this case: Data sent to the remote service is not </a:t>
            </a:r>
            <a:r>
              <a:rPr lang="en-US" sz="2400" dirty="0" smtClean="0"/>
              <a:t>secure;</a:t>
            </a:r>
            <a:endParaRPr lang="en-US" sz="2400" dirty="0"/>
          </a:p>
          <a:p>
            <a:pPr lvl="1"/>
            <a:r>
              <a:rPr lang="en-US" sz="2400" dirty="0" smtClean="0"/>
              <a:t>Hashing: One way encryption, e.g., used for session ID generation</a:t>
            </a:r>
          </a:p>
          <a:p>
            <a:r>
              <a:rPr lang="en-US" sz="2400" dirty="0" smtClean="0"/>
              <a:t>Saving sensitive data in clear text is not acceptable for an organization that cares about protecting its </a:t>
            </a:r>
            <a:r>
              <a:rPr lang="en-US" sz="2400" dirty="0" smtClean="0"/>
              <a:t>users, </a:t>
            </a:r>
            <a:r>
              <a:rPr lang="en-US" sz="2400" dirty="0" smtClean="0"/>
              <a:t>and may be liable for damage caused.</a:t>
            </a:r>
          </a:p>
        </p:txBody>
      </p:sp>
      <p:sp>
        <p:nvSpPr>
          <p:cNvPr id="460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7734916-8A31-462D-B29A-D48D4BB9E7E4}" type="slidenum">
              <a:rPr lang="en-US" b="0" smtClean="0">
                <a:solidFill>
                  <a:schemeClr val="tx2"/>
                </a:solidFill>
              </a:rPr>
              <a:pPr/>
              <a:t>4</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8001000" cy="1462088"/>
          </a:xfrm>
        </p:spPr>
        <p:txBody>
          <a:bodyPr/>
          <a:lstStyle/>
          <a:p>
            <a:pPr algn="ctr"/>
            <a:r>
              <a:rPr lang="en-US" dirty="0" smtClean="0"/>
              <a:t>WCF Transaction</a:t>
            </a:r>
            <a:endParaRPr lang="en-US" dirty="0"/>
          </a:p>
        </p:txBody>
      </p:sp>
      <p:sp>
        <p:nvSpPr>
          <p:cNvPr id="3" name="Subtitle 2"/>
          <p:cNvSpPr>
            <a:spLocks noGrp="1"/>
          </p:cNvSpPr>
          <p:nvPr>
            <p:ph type="subTitle" idx="1"/>
          </p:nvPr>
        </p:nvSpPr>
        <p:spPr/>
        <p:txBody>
          <a:bodyPr/>
          <a:lstStyle/>
          <a:p>
            <a:r>
              <a:rPr lang="en-US" dirty="0" smtClean="0"/>
              <a:t>Ensuring Data Integrity </a:t>
            </a:r>
          </a:p>
          <a:p>
            <a:r>
              <a:rPr lang="en-US" dirty="0" smtClean="0"/>
              <a:t>in multiple services (or database) calls, </a:t>
            </a:r>
          </a:p>
          <a:p>
            <a:r>
              <a:rPr lang="en-US" dirty="0" smtClean="0"/>
              <a:t>where some services may fail.</a:t>
            </a:r>
            <a:endParaRPr lang="en-US" dirty="0"/>
          </a:p>
        </p:txBody>
      </p:sp>
    </p:spTree>
    <p:extLst>
      <p:ext uri="{BB962C8B-B14F-4D97-AF65-F5344CB8AC3E}">
        <p14:creationId xmlns:p14="http://schemas.microsoft.com/office/powerpoint/2010/main" val="35287070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F284915-4252-49C2-81BC-E4D47ABDF0B5}" type="slidenum">
              <a:rPr lang="en-US" b="0" smtClean="0">
                <a:solidFill>
                  <a:schemeClr val="tx2"/>
                </a:solidFill>
              </a:rPr>
              <a:pPr/>
              <a:t>41</a:t>
            </a:fld>
            <a:endParaRPr lang="en-US" b="0" smtClean="0">
              <a:solidFill>
                <a:schemeClr val="tx2"/>
              </a:solidFill>
            </a:endParaRPr>
          </a:p>
        </p:txBody>
      </p:sp>
      <p:sp>
        <p:nvSpPr>
          <p:cNvPr id="36867" name="Rectangle 2"/>
          <p:cNvSpPr>
            <a:spLocks noGrp="1" noChangeArrowheads="1"/>
          </p:cNvSpPr>
          <p:nvPr>
            <p:ph type="title"/>
          </p:nvPr>
        </p:nvSpPr>
        <p:spPr/>
        <p:txBody>
          <a:bodyPr/>
          <a:lstStyle/>
          <a:p>
            <a:pPr eaLnBrk="1" hangingPunct="1"/>
            <a:r>
              <a:rPr lang="en-US" smtClean="0"/>
              <a:t>Client Initiated Transactions</a:t>
            </a:r>
            <a:endParaRPr lang="en-US" b="0" smtClean="0"/>
          </a:p>
        </p:txBody>
      </p:sp>
      <p:sp>
        <p:nvSpPr>
          <p:cNvPr id="36868" name="Rectangle 3"/>
          <p:cNvSpPr>
            <a:spLocks noGrp="1" noChangeArrowheads="1"/>
          </p:cNvSpPr>
          <p:nvPr>
            <p:ph type="body" idx="1"/>
          </p:nvPr>
        </p:nvSpPr>
        <p:spPr>
          <a:xfrm>
            <a:off x="685800" y="1219200"/>
            <a:ext cx="8269288" cy="2590800"/>
          </a:xfrm>
        </p:spPr>
        <p:txBody>
          <a:bodyPr/>
          <a:lstStyle/>
          <a:p>
            <a:pPr eaLnBrk="1" hangingPunct="1"/>
            <a:r>
              <a:rPr lang="en-US" dirty="0" smtClean="0"/>
              <a:t>WCF transactions are built on top of </a:t>
            </a:r>
            <a:r>
              <a:rPr lang="en-US" dirty="0" err="1" smtClean="0"/>
              <a:t>System.Transactions</a:t>
            </a:r>
            <a:r>
              <a:rPr lang="en-US" dirty="0" smtClean="0"/>
              <a:t> + WS-*</a:t>
            </a:r>
          </a:p>
          <a:p>
            <a:pPr eaLnBrk="1" hangingPunct="1"/>
            <a:r>
              <a:rPr lang="en-US" dirty="0" smtClean="0"/>
              <a:t>Initiate a transaction in client code</a:t>
            </a:r>
          </a:p>
          <a:p>
            <a:pPr eaLnBrk="1" hangingPunct="1"/>
            <a:r>
              <a:rPr lang="en-US" dirty="0" smtClean="0"/>
              <a:t>Transaction is flowed to all services called that support transactions: The service must support transaction.</a:t>
            </a:r>
          </a:p>
        </p:txBody>
      </p:sp>
      <p:sp>
        <p:nvSpPr>
          <p:cNvPr id="36869" name="Text Box 4"/>
          <p:cNvSpPr txBox="1">
            <a:spLocks noChangeArrowheads="1"/>
          </p:cNvSpPr>
          <p:nvPr/>
        </p:nvSpPr>
        <p:spPr bwMode="auto">
          <a:xfrm>
            <a:off x="685800" y="4092476"/>
            <a:ext cx="826928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2400" b="0" dirty="0">
                <a:latin typeface="Arial" charset="0"/>
              </a:rPr>
              <a:t>using (</a:t>
            </a:r>
            <a:r>
              <a:rPr lang="en-US" sz="2400" b="0" dirty="0" err="1">
                <a:solidFill>
                  <a:schemeClr val="folHlink"/>
                </a:solidFill>
                <a:latin typeface="Arial" charset="0"/>
              </a:rPr>
              <a:t>TransactionScope</a:t>
            </a:r>
            <a:r>
              <a:rPr lang="en-US" sz="2400" b="0" dirty="0">
                <a:latin typeface="Arial" charset="0"/>
              </a:rPr>
              <a:t> scope = new </a:t>
            </a:r>
            <a:r>
              <a:rPr lang="en-US" sz="2400" b="0" dirty="0" err="1">
                <a:latin typeface="Arial" charset="0"/>
              </a:rPr>
              <a:t>TransactionScope</a:t>
            </a:r>
            <a:r>
              <a:rPr lang="en-US" sz="2400" b="0" dirty="0">
                <a:latin typeface="Arial" charset="0"/>
              </a:rPr>
              <a:t>())</a:t>
            </a:r>
          </a:p>
          <a:p>
            <a:r>
              <a:rPr lang="en-US" sz="2400" b="0" dirty="0">
                <a:latin typeface="Arial" charset="0"/>
              </a:rPr>
              <a:t>{</a:t>
            </a:r>
          </a:p>
          <a:p>
            <a:r>
              <a:rPr lang="en-US" sz="2400" b="0" dirty="0">
                <a:latin typeface="Arial" charset="0"/>
              </a:rPr>
              <a:t>	// Call Service1 – transaction flowed to service1</a:t>
            </a:r>
          </a:p>
          <a:p>
            <a:r>
              <a:rPr lang="en-US" sz="2400" b="0" dirty="0">
                <a:latin typeface="Arial" charset="0"/>
              </a:rPr>
              <a:t>	// Call Service2 – transaction flowed to service2</a:t>
            </a:r>
          </a:p>
          <a:p>
            <a:r>
              <a:rPr lang="en-US" sz="2400" b="0" dirty="0">
                <a:latin typeface="Arial" charset="0"/>
              </a:rPr>
              <a:t>	</a:t>
            </a:r>
            <a:r>
              <a:rPr lang="en-US" sz="2400" b="0" dirty="0" err="1">
                <a:solidFill>
                  <a:schemeClr val="folHlink"/>
                </a:solidFill>
                <a:latin typeface="Arial" charset="0"/>
              </a:rPr>
              <a:t>scope.Complete</a:t>
            </a:r>
            <a:r>
              <a:rPr lang="en-US" sz="2400" b="0" dirty="0">
                <a:solidFill>
                  <a:schemeClr val="folHlink"/>
                </a:solidFill>
                <a:latin typeface="Arial" charset="0"/>
              </a:rPr>
              <a:t>();</a:t>
            </a:r>
          </a:p>
          <a:p>
            <a:r>
              <a:rPr lang="en-US" sz="2400" b="0" dirty="0">
                <a:latin typeface="Arial" charset="0"/>
              </a:rPr>
              <a:t>} // All commit or all </a:t>
            </a:r>
            <a:r>
              <a:rPr lang="en-US" sz="2400" b="0" dirty="0" smtClean="0">
                <a:latin typeface="Arial" charset="0"/>
              </a:rPr>
              <a:t>rollback</a:t>
            </a:r>
            <a:endParaRPr lang="en-US" sz="2400" b="0" dirty="0">
              <a:latin typeface="Arial" charset="0"/>
            </a:endParaRPr>
          </a:p>
        </p:txBody>
      </p:sp>
    </p:spTree>
    <p:extLst>
      <p:ext uri="{BB962C8B-B14F-4D97-AF65-F5344CB8AC3E}">
        <p14:creationId xmlns:p14="http://schemas.microsoft.com/office/powerpoint/2010/main" val="1050294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t>Code with More Detail</a:t>
            </a:r>
          </a:p>
        </p:txBody>
      </p:sp>
      <p:sp>
        <p:nvSpPr>
          <p:cNvPr id="37891" name="Content Placeholder 2"/>
          <p:cNvSpPr>
            <a:spLocks noGrp="1"/>
          </p:cNvSpPr>
          <p:nvPr>
            <p:ph idx="1"/>
          </p:nvPr>
        </p:nvSpPr>
        <p:spPr>
          <a:xfrm>
            <a:off x="228600" y="1143000"/>
            <a:ext cx="8839200" cy="5562600"/>
          </a:xfrm>
        </p:spPr>
        <p:txBody>
          <a:bodyPr/>
          <a:lstStyle/>
          <a:p>
            <a:pPr>
              <a:buFont typeface="Wingdings" pitchFamily="2" charset="2"/>
              <a:buNone/>
            </a:pPr>
            <a:r>
              <a:rPr lang="en-US" sz="1800" dirty="0" smtClean="0">
                <a:latin typeface="Arial" charset="0"/>
                <a:cs typeface="Arial" charset="0"/>
              </a:rPr>
              <a:t>using (</a:t>
            </a:r>
            <a:r>
              <a:rPr lang="en-US" sz="1800" dirty="0" err="1" smtClean="0">
                <a:solidFill>
                  <a:srgbClr val="0000FF"/>
                </a:solidFill>
                <a:latin typeface="Arial" charset="0"/>
                <a:cs typeface="Arial" charset="0"/>
              </a:rPr>
              <a:t>TransactionScope</a:t>
            </a:r>
            <a:r>
              <a:rPr lang="en-US" sz="1800" dirty="0" smtClean="0">
                <a:solidFill>
                  <a:srgbClr val="0000FF"/>
                </a:solidFill>
                <a:latin typeface="Arial" charset="0"/>
                <a:cs typeface="Arial" charset="0"/>
              </a:rPr>
              <a:t> </a:t>
            </a:r>
            <a:r>
              <a:rPr lang="en-US" sz="1800" dirty="0" err="1" smtClean="0">
                <a:solidFill>
                  <a:srgbClr val="0000FF"/>
                </a:solidFill>
                <a:latin typeface="Arial" charset="0"/>
                <a:cs typeface="Arial" charset="0"/>
              </a:rPr>
              <a:t>transScope</a:t>
            </a:r>
            <a:r>
              <a:rPr lang="en-US" sz="1800" dirty="0" smtClean="0">
                <a:solidFill>
                  <a:srgbClr val="0000FF"/>
                </a:solidFill>
                <a:latin typeface="Arial" charset="0"/>
                <a:cs typeface="Arial" charset="0"/>
              </a:rPr>
              <a:t> </a:t>
            </a:r>
            <a:r>
              <a:rPr lang="en-US" sz="1800" dirty="0" smtClean="0">
                <a:latin typeface="Arial" charset="0"/>
                <a:cs typeface="Arial" charset="0"/>
              </a:rPr>
              <a:t>= new </a:t>
            </a:r>
            <a:r>
              <a:rPr lang="en-US" sz="1800" dirty="0" err="1" smtClean="0">
                <a:latin typeface="Arial" charset="0"/>
                <a:cs typeface="Arial" charset="0"/>
              </a:rPr>
              <a:t>TransactionScope</a:t>
            </a: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 Create an connection channel</a:t>
            </a:r>
          </a:p>
          <a:p>
            <a:pPr>
              <a:buFont typeface="Wingdings" pitchFamily="2" charset="2"/>
              <a:buNone/>
            </a:pPr>
            <a:r>
              <a:rPr lang="en-US" sz="1800" dirty="0" smtClean="0">
                <a:latin typeface="Arial" charset="0"/>
                <a:cs typeface="Arial" charset="0"/>
              </a:rPr>
              <a:t>	using (</a:t>
            </a:r>
            <a:r>
              <a:rPr lang="en-US" sz="1800" dirty="0" err="1" smtClean="0">
                <a:latin typeface="Arial" charset="0"/>
                <a:cs typeface="Arial" charset="0"/>
              </a:rPr>
              <a:t>SqlConnection</a:t>
            </a:r>
            <a:r>
              <a:rPr lang="en-US" sz="1800" dirty="0" smtClean="0">
                <a:latin typeface="Arial" charset="0"/>
                <a:cs typeface="Arial" charset="0"/>
              </a:rPr>
              <a:t> connection1 = new </a:t>
            </a:r>
            <a:r>
              <a:rPr lang="en-US" sz="1800" dirty="0" err="1" smtClean="0">
                <a:latin typeface="Arial" charset="0"/>
                <a:cs typeface="Arial" charset="0"/>
              </a:rPr>
              <a:t>SqlConnection</a:t>
            </a:r>
            <a:r>
              <a:rPr lang="en-US" sz="1800" dirty="0" smtClean="0">
                <a:latin typeface="Arial" charset="0"/>
                <a:cs typeface="Arial" charset="0"/>
              </a:rPr>
              <a:t>(connectString1)) {</a:t>
            </a:r>
          </a:p>
          <a:p>
            <a:pPr>
              <a:buFont typeface="Wingdings" pitchFamily="2" charset="2"/>
              <a:buNone/>
            </a:pPr>
            <a:r>
              <a:rPr lang="en-US" sz="1800" dirty="0" smtClean="0">
                <a:latin typeface="Arial" charset="0"/>
                <a:cs typeface="Arial" charset="0"/>
              </a:rPr>
              <a:t>		connection1.Open(); // Opening connection1 to prepare withdrawal </a:t>
            </a:r>
          </a:p>
          <a:p>
            <a:pPr>
              <a:buFont typeface="Wingdings" pitchFamily="2" charset="2"/>
              <a:buNone/>
            </a:pPr>
            <a:r>
              <a:rPr lang="en-US" sz="1800" dirty="0" smtClean="0">
                <a:latin typeface="Arial" charset="0"/>
                <a:cs typeface="Arial" charset="0"/>
              </a:rPr>
              <a:t>		connection1.BeginTransaction(</a:t>
            </a:r>
            <a:r>
              <a:rPr lang="en-US" sz="1800" dirty="0" err="1" smtClean="0">
                <a:latin typeface="Arial" charset="0"/>
                <a:cs typeface="Arial" charset="0"/>
              </a:rPr>
              <a:t>IsolationLevel.Serializable</a:t>
            </a:r>
            <a:r>
              <a:rPr lang="en-US" sz="1800" dirty="0" smtClean="0">
                <a:latin typeface="Arial" charset="0"/>
                <a:cs typeface="Arial" charset="0"/>
              </a:rPr>
              <a:t>);</a:t>
            </a:r>
          </a:p>
          <a:p>
            <a:pPr>
              <a:buFont typeface="Wingdings" pitchFamily="2" charset="2"/>
              <a:buNone/>
            </a:pPr>
            <a:r>
              <a:rPr lang="en-US" sz="1800" dirty="0" smtClean="0">
                <a:latin typeface="Arial" charset="0"/>
                <a:cs typeface="Arial" charset="0"/>
              </a:rPr>
              <a:t>		</a:t>
            </a:r>
            <a:r>
              <a:rPr lang="en-US" sz="1800" dirty="0" smtClean="0">
                <a:solidFill>
                  <a:srgbClr val="0000FF"/>
                </a:solidFill>
                <a:latin typeface="Arial" charset="0"/>
                <a:cs typeface="Arial" charset="0"/>
              </a:rPr>
              <a:t>// The connection will be listed in the </a:t>
            </a:r>
            <a:r>
              <a:rPr lang="en-US" sz="1800" dirty="0" err="1" smtClean="0">
                <a:solidFill>
                  <a:srgbClr val="0000FF"/>
                </a:solidFill>
                <a:latin typeface="Arial" charset="0"/>
                <a:cs typeface="Arial" charset="0"/>
              </a:rPr>
              <a:t>TransactionScope</a:t>
            </a:r>
            <a:endParaRPr lang="en-US" sz="1800" dirty="0" smtClean="0">
              <a:latin typeface="Arial" charset="0"/>
              <a:cs typeface="Arial" charset="0"/>
            </a:endParaRPr>
          </a:p>
          <a:p>
            <a:pPr>
              <a:buFont typeface="Wingdings" pitchFamily="2" charset="2"/>
              <a:buNone/>
            </a:pPr>
            <a:r>
              <a:rPr lang="en-US" sz="1800" dirty="0" smtClean="0">
                <a:latin typeface="Arial" charset="0"/>
                <a:cs typeface="Arial" charset="0"/>
              </a:rPr>
              <a:t>		// Create another connection channel</a:t>
            </a:r>
          </a:p>
          <a:p>
            <a:pPr>
              <a:buFont typeface="Wingdings" pitchFamily="2" charset="2"/>
              <a:buNone/>
            </a:pPr>
            <a:r>
              <a:rPr lang="en-US" sz="1800" dirty="0" smtClean="0">
                <a:latin typeface="Arial" charset="0"/>
                <a:cs typeface="Arial" charset="0"/>
              </a:rPr>
              <a:t>		using (</a:t>
            </a:r>
            <a:r>
              <a:rPr lang="en-US" sz="1800" dirty="0" err="1" smtClean="0">
                <a:latin typeface="Arial" charset="0"/>
                <a:cs typeface="Arial" charset="0"/>
              </a:rPr>
              <a:t>SqlConnection</a:t>
            </a:r>
            <a:r>
              <a:rPr lang="en-US" sz="1800" dirty="0" smtClean="0">
                <a:latin typeface="Arial" charset="0"/>
                <a:cs typeface="Arial" charset="0"/>
              </a:rPr>
              <a:t> connection2 = new </a:t>
            </a:r>
            <a:r>
              <a:rPr lang="en-US" sz="1800" dirty="0" err="1" smtClean="0">
                <a:latin typeface="Arial" charset="0"/>
                <a:cs typeface="Arial" charset="0"/>
              </a:rPr>
              <a:t>SqlConnection</a:t>
            </a:r>
            <a:r>
              <a:rPr lang="en-US" sz="1800" dirty="0" smtClean="0">
                <a:latin typeface="Arial" charset="0"/>
                <a:cs typeface="Arial" charset="0"/>
              </a:rPr>
              <a:t>(connectString2)) {</a:t>
            </a:r>
          </a:p>
          <a:p>
            <a:pPr>
              <a:buFont typeface="Wingdings" pitchFamily="2" charset="2"/>
              <a:buNone/>
            </a:pPr>
            <a:r>
              <a:rPr lang="en-US" sz="1800" dirty="0" smtClean="0">
                <a:latin typeface="Arial" charset="0"/>
                <a:cs typeface="Arial" charset="0"/>
              </a:rPr>
              <a:t>			connection2.Open(); // Opening connection2 to prepare deposit </a:t>
            </a:r>
          </a:p>
          <a:p>
            <a:pPr>
              <a:buFont typeface="Wingdings" pitchFamily="2" charset="2"/>
              <a:buNone/>
            </a:pPr>
            <a:r>
              <a:rPr lang="en-US" sz="1800" dirty="0" smtClean="0">
                <a:latin typeface="Arial" charset="0"/>
                <a:cs typeface="Arial" charset="0"/>
              </a:rPr>
              <a:t>			connection2.BeginTransaction(</a:t>
            </a:r>
            <a:r>
              <a:rPr lang="en-US" sz="1800" dirty="0" err="1" smtClean="0">
                <a:latin typeface="Arial" charset="0"/>
                <a:cs typeface="Arial" charset="0"/>
              </a:rPr>
              <a:t>IsolationLevel.Serializable</a:t>
            </a:r>
            <a:r>
              <a:rPr lang="en-US" sz="1800" dirty="0" smtClean="0">
                <a:latin typeface="Arial" charset="0"/>
                <a:cs typeface="Arial" charset="0"/>
              </a:rPr>
              <a:t>);</a:t>
            </a:r>
          </a:p>
          <a:p>
            <a:pPr>
              <a:buFont typeface="Wingdings" pitchFamily="2" charset="2"/>
              <a:buNone/>
            </a:pPr>
            <a:r>
              <a:rPr lang="en-US" sz="1800" dirty="0" smtClean="0">
                <a:latin typeface="Arial" charset="0"/>
                <a:cs typeface="Arial" charset="0"/>
              </a:rPr>
              <a:t>			</a:t>
            </a:r>
            <a:r>
              <a:rPr lang="en-US" sz="1800" dirty="0" smtClean="0">
                <a:solidFill>
                  <a:srgbClr val="0000FF"/>
                </a:solidFill>
                <a:latin typeface="Arial" charset="0"/>
                <a:cs typeface="Arial" charset="0"/>
              </a:rPr>
              <a:t>// The connection will be listed in the </a:t>
            </a:r>
            <a:r>
              <a:rPr lang="en-US" sz="1800" dirty="0" err="1" smtClean="0">
                <a:solidFill>
                  <a:srgbClr val="0000FF"/>
                </a:solidFill>
                <a:latin typeface="Arial" charset="0"/>
                <a:cs typeface="Arial" charset="0"/>
              </a:rPr>
              <a:t>TransactionScope</a:t>
            </a:r>
            <a:endParaRPr lang="en-US" sz="1800" dirty="0" smtClean="0">
              <a:solidFill>
                <a:srgbClr val="0000FF"/>
              </a:solidFill>
              <a:latin typeface="Arial" charset="0"/>
              <a:cs typeface="Arial" charset="0"/>
            </a:endParaRPr>
          </a:p>
          <a:p>
            <a:pPr>
              <a:buFont typeface="Wingdings" pitchFamily="2" charset="2"/>
              <a:buNone/>
            </a:pP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a:t>
            </a:r>
          </a:p>
          <a:p>
            <a:pPr>
              <a:buFont typeface="Wingdings" pitchFamily="2" charset="2"/>
              <a:buNone/>
            </a:pPr>
            <a:r>
              <a:rPr lang="en-US" sz="1800" dirty="0" smtClean="0">
                <a:latin typeface="Arial" charset="0"/>
                <a:cs typeface="Arial" charset="0"/>
              </a:rPr>
              <a:t>	//  The actual method that commits the transaction.</a:t>
            </a:r>
          </a:p>
          <a:p>
            <a:pPr>
              <a:buFont typeface="Wingdings" pitchFamily="2" charset="2"/>
              <a:buNone/>
            </a:pPr>
            <a:r>
              <a:rPr lang="en-US" sz="1800" dirty="0" smtClean="0">
                <a:latin typeface="Arial" charset="0"/>
                <a:cs typeface="Arial" charset="0"/>
              </a:rPr>
              <a:t>	</a:t>
            </a:r>
            <a:r>
              <a:rPr lang="en-US" sz="1800" dirty="0" err="1" smtClean="0">
                <a:solidFill>
                  <a:srgbClr val="0000FF"/>
                </a:solidFill>
                <a:latin typeface="Arial" charset="0"/>
                <a:cs typeface="Arial" charset="0"/>
              </a:rPr>
              <a:t>transScope.Complete</a:t>
            </a:r>
            <a:r>
              <a:rPr lang="en-US" sz="1800" dirty="0" smtClean="0">
                <a:solidFill>
                  <a:srgbClr val="0000FF"/>
                </a:solidFill>
                <a:latin typeface="Arial" charset="0"/>
                <a:cs typeface="Arial" charset="0"/>
              </a:rPr>
              <a:t>();</a:t>
            </a:r>
          </a:p>
          <a:p>
            <a:pPr>
              <a:buFont typeface="Wingdings" pitchFamily="2" charset="2"/>
              <a:buNone/>
            </a:pPr>
            <a:r>
              <a:rPr lang="en-US" sz="1800" dirty="0" smtClean="0">
                <a:latin typeface="Arial" charset="0"/>
                <a:cs typeface="Arial" charset="0"/>
              </a:rPr>
              <a:t>}</a:t>
            </a:r>
          </a:p>
          <a:p>
            <a:pPr>
              <a:buFont typeface="Wingdings" pitchFamily="2" charset="2"/>
              <a:buNone/>
            </a:pPr>
            <a:endParaRPr lang="en-US" sz="1800" dirty="0" smtClean="0">
              <a:latin typeface="Arial" charset="0"/>
              <a:cs typeface="Arial" charset="0"/>
            </a:endParaRP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A3FB655-5180-4145-BC7B-61841C4C6D57}" type="slidenum">
              <a:rPr lang="en-US" b="0" smtClean="0">
                <a:solidFill>
                  <a:schemeClr val="tx2"/>
                </a:solidFill>
              </a:rPr>
              <a:pPr/>
              <a:t>42</a:t>
            </a:fld>
            <a:endParaRPr lang="en-US" b="0" smtClean="0">
              <a:solidFill>
                <a:schemeClr val="tx2"/>
              </a:solidFill>
            </a:endParaRPr>
          </a:p>
        </p:txBody>
      </p:sp>
      <p:sp>
        <p:nvSpPr>
          <p:cNvPr id="2" name="Rounded Rectangular Callout 1"/>
          <p:cNvSpPr/>
          <p:nvPr/>
        </p:nvSpPr>
        <p:spPr bwMode="auto">
          <a:xfrm>
            <a:off x="6096000" y="4800600"/>
            <a:ext cx="2971800" cy="1981200"/>
          </a:xfrm>
          <a:prstGeom prst="wedgeRoundRectCallout">
            <a:avLst>
              <a:gd name="adj1" fmla="val -147207"/>
              <a:gd name="adj2" fmla="val 8463"/>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What happen if this operation fails</a:t>
            </a:r>
            <a:r>
              <a:rPr lang="en-US" sz="2400" b="0" dirty="0"/>
              <a:t> </a:t>
            </a:r>
            <a:r>
              <a:rPr lang="en-US" sz="2400" b="0" dirty="0" smtClean="0"/>
              <a:t>in the way one action is completed but not the other?</a:t>
            </a:r>
            <a:endParaRPr kumimoji="0" lang="en-US" sz="24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73670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7388E78-B601-43E9-A570-288C7C05ED04}" type="slidenum">
              <a:rPr lang="en-US" b="0" smtClean="0">
                <a:solidFill>
                  <a:schemeClr val="tx2"/>
                </a:solidFill>
              </a:rPr>
              <a:pPr/>
              <a:t>43</a:t>
            </a:fld>
            <a:endParaRPr lang="en-US" b="0" smtClean="0">
              <a:solidFill>
                <a:schemeClr val="tx2"/>
              </a:solidFill>
            </a:endParaRPr>
          </a:p>
        </p:txBody>
      </p:sp>
      <p:sp>
        <p:nvSpPr>
          <p:cNvPr id="38915" name="Rectangle 2"/>
          <p:cNvSpPr>
            <a:spLocks noGrp="1" noChangeArrowheads="1"/>
          </p:cNvSpPr>
          <p:nvPr>
            <p:ph type="title"/>
          </p:nvPr>
        </p:nvSpPr>
        <p:spPr/>
        <p:txBody>
          <a:bodyPr/>
          <a:lstStyle/>
          <a:p>
            <a:pPr eaLnBrk="1" hangingPunct="1"/>
            <a:r>
              <a:rPr lang="en-US" smtClean="0"/>
              <a:t>Enabling Transactions</a:t>
            </a:r>
            <a:endParaRPr lang="en-US" b="0" smtClean="0"/>
          </a:p>
        </p:txBody>
      </p:sp>
      <p:sp>
        <p:nvSpPr>
          <p:cNvPr id="38916" name="Rectangle 3"/>
          <p:cNvSpPr>
            <a:spLocks noGrp="1" noChangeArrowheads="1"/>
          </p:cNvSpPr>
          <p:nvPr>
            <p:ph type="body" idx="1"/>
          </p:nvPr>
        </p:nvSpPr>
        <p:spPr>
          <a:xfrm>
            <a:off x="685800" y="1295400"/>
            <a:ext cx="8269288" cy="5105400"/>
          </a:xfrm>
        </p:spPr>
        <p:txBody>
          <a:bodyPr/>
          <a:lstStyle/>
          <a:p>
            <a:pPr eaLnBrk="1" hangingPunct="1">
              <a:lnSpc>
                <a:spcPct val="90000"/>
              </a:lnSpc>
            </a:pPr>
            <a:r>
              <a:rPr lang="en-US" sz="2400" dirty="0" smtClean="0"/>
              <a:t>Transactions do not flow by default</a:t>
            </a:r>
          </a:p>
          <a:p>
            <a:pPr eaLnBrk="1" hangingPunct="1">
              <a:lnSpc>
                <a:spcPct val="90000"/>
              </a:lnSpc>
            </a:pPr>
            <a:r>
              <a:rPr lang="en-US" sz="2400" dirty="0" smtClean="0"/>
              <a:t>Requirements:</a:t>
            </a:r>
          </a:p>
          <a:p>
            <a:pPr lvl="1" eaLnBrk="1" hangingPunct="1">
              <a:lnSpc>
                <a:spcPct val="90000"/>
              </a:lnSpc>
            </a:pPr>
            <a:r>
              <a:rPr lang="en-US" sz="2400" dirty="0" smtClean="0"/>
              <a:t>Enclose service calls in transaction scope on client</a:t>
            </a:r>
          </a:p>
          <a:p>
            <a:pPr lvl="1" eaLnBrk="1" hangingPunct="1">
              <a:lnSpc>
                <a:spcPct val="90000"/>
              </a:lnSpc>
            </a:pPr>
            <a:r>
              <a:rPr lang="en-US" sz="2400" dirty="0" smtClean="0"/>
              <a:t>Attribute </a:t>
            </a:r>
            <a:r>
              <a:rPr lang="en-US" sz="2400" dirty="0" err="1" smtClean="0"/>
              <a:t>transactionFlow</a:t>
            </a:r>
            <a:r>
              <a:rPr lang="en-US" sz="2400" dirty="0" smtClean="0"/>
              <a:t> = true on binding</a:t>
            </a:r>
          </a:p>
          <a:p>
            <a:pPr lvl="1" eaLnBrk="1" hangingPunct="1">
              <a:lnSpc>
                <a:spcPct val="90000"/>
              </a:lnSpc>
            </a:pPr>
            <a:r>
              <a:rPr lang="en-US" sz="2400" dirty="0" smtClean="0"/>
              <a:t>[</a:t>
            </a:r>
            <a:r>
              <a:rPr lang="en-US" sz="2400" dirty="0" err="1" smtClean="0"/>
              <a:t>TransactionFlow</a:t>
            </a:r>
            <a:r>
              <a:rPr lang="en-US" sz="2400" dirty="0" smtClean="0"/>
              <a:t>] attribute on service contract methods</a:t>
            </a:r>
          </a:p>
          <a:p>
            <a:pPr lvl="2" eaLnBrk="1" hangingPunct="1">
              <a:lnSpc>
                <a:spcPct val="90000"/>
              </a:lnSpc>
            </a:pPr>
            <a:r>
              <a:rPr lang="en-US" sz="2400" dirty="0" smtClean="0"/>
              <a:t>Optional – specify transaction scoping options</a:t>
            </a:r>
          </a:p>
          <a:p>
            <a:pPr lvl="1" eaLnBrk="1" hangingPunct="1">
              <a:lnSpc>
                <a:spcPct val="90000"/>
              </a:lnSpc>
            </a:pPr>
            <a:r>
              <a:rPr lang="en-US" sz="2400" dirty="0" err="1" smtClean="0"/>
              <a:t>OperationBehavior</a:t>
            </a:r>
            <a:r>
              <a:rPr lang="en-US" sz="2400" dirty="0" smtClean="0"/>
              <a:t> attribute on service methods</a:t>
            </a:r>
          </a:p>
          <a:p>
            <a:pPr lvl="2" eaLnBrk="1" hangingPunct="1">
              <a:lnSpc>
                <a:spcPct val="90000"/>
              </a:lnSpc>
            </a:pPr>
            <a:r>
              <a:rPr lang="en-US" sz="2400" dirty="0" err="1" smtClean="0"/>
              <a:t>TransactionFlowRequired</a:t>
            </a:r>
            <a:r>
              <a:rPr lang="en-US" sz="2400" dirty="0" smtClean="0"/>
              <a:t> = true</a:t>
            </a:r>
          </a:p>
          <a:p>
            <a:pPr lvl="2" eaLnBrk="1" hangingPunct="1">
              <a:lnSpc>
                <a:spcPct val="90000"/>
              </a:lnSpc>
            </a:pPr>
            <a:r>
              <a:rPr lang="en-US" sz="2400" dirty="0" err="1" smtClean="0"/>
              <a:t>TransactionAutoComplete</a:t>
            </a:r>
            <a:r>
              <a:rPr lang="en-US" sz="2400" dirty="0" smtClean="0"/>
              <a:t> = true</a:t>
            </a:r>
          </a:p>
          <a:p>
            <a:pPr lvl="1" eaLnBrk="1" hangingPunct="1">
              <a:lnSpc>
                <a:spcPct val="90000"/>
              </a:lnSpc>
            </a:pPr>
            <a:r>
              <a:rPr lang="en-US" sz="2400" dirty="0" smtClean="0"/>
              <a:t>Enable WS-Atomic Transactions on DTC (Distributed Transaction Coordinator):</a:t>
            </a:r>
          </a:p>
          <a:p>
            <a:pPr lvl="2" eaLnBrk="1" hangingPunct="1">
              <a:lnSpc>
                <a:spcPct val="90000"/>
              </a:lnSpc>
            </a:pPr>
            <a:r>
              <a:rPr lang="en-US" sz="2400" dirty="0" err="1" smtClean="0"/>
              <a:t>xws_reg</a:t>
            </a:r>
            <a:r>
              <a:rPr lang="en-US" sz="2400" dirty="0" smtClean="0"/>
              <a:t> –</a:t>
            </a:r>
            <a:r>
              <a:rPr lang="en-US" sz="2400" dirty="0" err="1" smtClean="0"/>
              <a:t>wsat</a:t>
            </a:r>
            <a:r>
              <a:rPr lang="en-US" sz="2400" dirty="0" smtClean="0"/>
              <a:t> + at command line</a:t>
            </a:r>
          </a:p>
        </p:txBody>
      </p:sp>
    </p:spTree>
    <p:extLst>
      <p:ext uri="{BB962C8B-B14F-4D97-AF65-F5344CB8AC3E}">
        <p14:creationId xmlns:p14="http://schemas.microsoft.com/office/powerpoint/2010/main" val="19668282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848600" cy="1143000"/>
          </a:xfrm>
        </p:spPr>
        <p:txBody>
          <a:bodyPr/>
          <a:lstStyle/>
          <a:p>
            <a:r>
              <a:rPr lang="en-US" dirty="0" smtClean="0"/>
              <a:t>Other Dependable Computing Techniques:</a:t>
            </a:r>
            <a:br>
              <a:rPr lang="en-US" dirty="0" smtClean="0"/>
            </a:br>
            <a:r>
              <a:rPr lang="en-US" dirty="0" smtClean="0"/>
              <a:t>Redundancy</a:t>
            </a:r>
            <a:endParaRPr lang="en-US" dirty="0"/>
          </a:p>
        </p:txBody>
      </p:sp>
      <p:sp>
        <p:nvSpPr>
          <p:cNvPr id="3" name="Content Placeholder 2"/>
          <p:cNvSpPr>
            <a:spLocks noGrp="1"/>
          </p:cNvSpPr>
          <p:nvPr>
            <p:ph idx="1"/>
          </p:nvPr>
        </p:nvSpPr>
        <p:spPr/>
        <p:txBody>
          <a:bodyPr/>
          <a:lstStyle/>
          <a:p>
            <a:r>
              <a:rPr lang="en-US" sz="3200" dirty="0" smtClean="0"/>
              <a:t>N-Version Programming</a:t>
            </a:r>
          </a:p>
          <a:p>
            <a:r>
              <a:rPr lang="en-US" sz="3200" dirty="0" smtClean="0"/>
              <a:t>2-Version </a:t>
            </a:r>
            <a:r>
              <a:rPr lang="en-US" sz="3200" dirty="0"/>
              <a:t>Programming </a:t>
            </a:r>
            <a:r>
              <a:rPr lang="en-US" sz="3200" dirty="0" smtClean="0"/>
              <a:t>with recovery block</a:t>
            </a:r>
          </a:p>
          <a:p>
            <a:r>
              <a:rPr lang="en-US" sz="3200" dirty="0" smtClean="0"/>
              <a:t>Error Control Code and Redundancy</a:t>
            </a:r>
          </a:p>
          <a:p>
            <a:r>
              <a:rPr lang="en-US" sz="3200" dirty="0" smtClean="0"/>
              <a:t>Shannon’s Theory: Any given reliability target can be achieved, as long as sufficient redundancy is provided.</a:t>
            </a:r>
            <a:endParaRPr lang="en-US" sz="3200" dirty="0"/>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44</a:t>
            </a:fld>
            <a:endParaRPr lang="en-US"/>
          </a:p>
        </p:txBody>
      </p:sp>
    </p:spTree>
    <p:extLst>
      <p:ext uri="{BB962C8B-B14F-4D97-AF65-F5344CB8AC3E}">
        <p14:creationId xmlns:p14="http://schemas.microsoft.com/office/powerpoint/2010/main" val="4095904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5D7FBDA-E144-4D6F-97EB-4A18B08F626B}" type="slidenum">
              <a:rPr lang="en-US" b="0" smtClean="0">
                <a:solidFill>
                  <a:schemeClr val="tx2"/>
                </a:solidFill>
              </a:rPr>
              <a:pPr/>
              <a:t>45</a:t>
            </a:fld>
            <a:endParaRPr lang="en-US" b="0" smtClean="0">
              <a:solidFill>
                <a:schemeClr val="tx2"/>
              </a:solidFill>
            </a:endParaRPr>
          </a:p>
        </p:txBody>
      </p:sp>
      <p:sp>
        <p:nvSpPr>
          <p:cNvPr id="4099" name="Rectangle 2"/>
          <p:cNvSpPr>
            <a:spLocks noGrp="1" noChangeArrowheads="1"/>
          </p:cNvSpPr>
          <p:nvPr>
            <p:ph type="title"/>
          </p:nvPr>
        </p:nvSpPr>
        <p:spPr/>
        <p:txBody>
          <a:bodyPr/>
          <a:lstStyle/>
          <a:p>
            <a:pPr eaLnBrk="1" hangingPunct="1"/>
            <a:r>
              <a:rPr lang="en-US" sz="3600" dirty="0" smtClean="0"/>
              <a:t>Summary of Chapter 6</a:t>
            </a:r>
          </a:p>
        </p:txBody>
      </p:sp>
      <p:sp>
        <p:nvSpPr>
          <p:cNvPr id="4100" name="Rectangle 3"/>
          <p:cNvSpPr>
            <a:spLocks noGrp="1" noChangeArrowheads="1"/>
          </p:cNvSpPr>
          <p:nvPr>
            <p:ph type="body" idx="1"/>
          </p:nvPr>
        </p:nvSpPr>
        <p:spPr>
          <a:xfrm>
            <a:off x="1066800" y="1219200"/>
            <a:ext cx="7848600" cy="5334000"/>
          </a:xfrm>
        </p:spPr>
        <p:txBody>
          <a:bodyPr/>
          <a:lstStyle/>
          <a:p>
            <a:pPr eaLnBrk="1" hangingPunct="1">
              <a:lnSpc>
                <a:spcPct val="110000"/>
              </a:lnSpc>
            </a:pPr>
            <a:r>
              <a:rPr lang="en-US" sz="2400" dirty="0" smtClean="0"/>
              <a:t>General </a:t>
            </a:r>
            <a:r>
              <a:rPr lang="en-US" sz="2400" dirty="0"/>
              <a:t>Security </a:t>
            </a:r>
            <a:r>
              <a:rPr lang="en-US" sz="2400" dirty="0" smtClean="0"/>
              <a:t>&amp; Reliability </a:t>
            </a:r>
            <a:r>
              <a:rPr lang="en-US" sz="2400" dirty="0"/>
              <a:t>Concepts (Text Section </a:t>
            </a:r>
            <a:r>
              <a:rPr lang="en-US" sz="2400" dirty="0" smtClean="0"/>
              <a:t>6.1)</a:t>
            </a:r>
            <a:endParaRPr lang="en-US" sz="2400" dirty="0"/>
          </a:p>
          <a:p>
            <a:pPr eaLnBrk="1" hangingPunct="1">
              <a:lnSpc>
                <a:spcPct val="110000"/>
              </a:lnSpc>
            </a:pPr>
            <a:r>
              <a:rPr lang="en-US" sz="2400" dirty="0"/>
              <a:t>IIS </a:t>
            </a:r>
            <a:r>
              <a:rPr lang="en-US" sz="2400" dirty="0" smtClean="0"/>
              <a:t>Roles and Windows-Based </a:t>
            </a:r>
            <a:r>
              <a:rPr lang="en-US" sz="2400" dirty="0"/>
              <a:t>Security </a:t>
            </a:r>
            <a:r>
              <a:rPr lang="en-US" sz="2400" dirty="0" smtClean="0"/>
              <a:t>Mechanism</a:t>
            </a:r>
          </a:p>
          <a:p>
            <a:pPr eaLnBrk="1" hangingPunct="1">
              <a:lnSpc>
                <a:spcPct val="110000"/>
              </a:lnSpc>
            </a:pPr>
            <a:r>
              <a:rPr lang="en-US" sz="2400" dirty="0" smtClean="0"/>
              <a:t>Forms-Based </a:t>
            </a:r>
            <a:r>
              <a:rPr lang="en-US" sz="2400" dirty="0"/>
              <a:t>Security</a:t>
            </a:r>
            <a:br>
              <a:rPr lang="en-US" sz="2400" dirty="0"/>
            </a:br>
            <a:r>
              <a:rPr lang="en-US" sz="2400" dirty="0"/>
              <a:t>Creating an independent security system for Web access control and resource </a:t>
            </a:r>
            <a:r>
              <a:rPr lang="en-US" sz="2400" dirty="0" smtClean="0"/>
              <a:t>authorization</a:t>
            </a:r>
          </a:p>
          <a:p>
            <a:pPr lvl="1" eaLnBrk="1" hangingPunct="1">
              <a:lnSpc>
                <a:spcPct val="110000"/>
              </a:lnSpc>
            </a:pPr>
            <a:r>
              <a:rPr lang="en-US" sz="2400" dirty="0" err="1">
                <a:ea typeface="+mn-ea"/>
                <a:cs typeface="+mn-cs"/>
              </a:rPr>
              <a:t>Web.config</a:t>
            </a:r>
            <a:r>
              <a:rPr lang="en-US" sz="2400" dirty="0">
                <a:ea typeface="+mn-ea"/>
                <a:cs typeface="+mn-cs"/>
              </a:rPr>
              <a:t> Support to Forms-Based Security</a:t>
            </a:r>
          </a:p>
          <a:p>
            <a:pPr lvl="1" eaLnBrk="1" hangingPunct="1">
              <a:lnSpc>
                <a:spcPct val="110000"/>
              </a:lnSpc>
            </a:pPr>
            <a:r>
              <a:rPr lang="en-US" sz="2400" dirty="0">
                <a:ea typeface="+mn-ea"/>
                <a:cs typeface="+mn-cs"/>
              </a:rPr>
              <a:t>Access Control with Self-Registration</a:t>
            </a:r>
          </a:p>
          <a:p>
            <a:pPr eaLnBrk="1" hangingPunct="1"/>
            <a:r>
              <a:rPr lang="en-US" altLang="zh-CN" sz="2400" dirty="0"/>
              <a:t>Secure Socket Layer for Secure </a:t>
            </a:r>
            <a:r>
              <a:rPr lang="en-US" altLang="zh-CN" sz="2400" dirty="0" smtClean="0"/>
              <a:t>HTTPS </a:t>
            </a:r>
            <a:r>
              <a:rPr lang="en-US" altLang="zh-CN" sz="2400" dirty="0"/>
              <a:t>Connection</a:t>
            </a:r>
          </a:p>
          <a:p>
            <a:pPr eaLnBrk="1" hangingPunct="1"/>
            <a:r>
              <a:rPr lang="en-US" altLang="zh-CN" sz="2400" dirty="0">
                <a:ea typeface="SimSun" pitchFamily="2" charset="-122"/>
              </a:rPr>
              <a:t>Data Encryption and </a:t>
            </a:r>
            <a:r>
              <a:rPr lang="en-US" altLang="zh-CN" sz="2400" dirty="0" smtClean="0">
                <a:ea typeface="SimSun" pitchFamily="2" charset="-122"/>
              </a:rPr>
              <a:t>Decryption Service</a:t>
            </a:r>
          </a:p>
          <a:p>
            <a:pPr eaLnBrk="1" hangingPunct="1"/>
            <a:r>
              <a:rPr lang="en-US" altLang="zh-CN" sz="2400" dirty="0" smtClean="0">
                <a:ea typeface="SimSun" pitchFamily="2" charset="-122"/>
              </a:rPr>
              <a:t>Data Hashing and applications</a:t>
            </a:r>
            <a:endParaRPr lang="en-US" altLang="zh-CN" sz="2400" dirty="0">
              <a:ea typeface="SimSun" pitchFamily="2" charset="-122"/>
            </a:endParaRPr>
          </a:p>
          <a:p>
            <a:pPr eaLnBrk="1" hangingPunct="1"/>
            <a:r>
              <a:rPr lang="en-US" sz="2400" dirty="0" smtClean="0"/>
              <a:t>Reliability: Reliable messaging and transaction</a:t>
            </a:r>
            <a:endParaRPr lang="en-US" altLang="zh-CN" sz="2400" dirty="0" smtClean="0">
              <a:ea typeface="SimSun" pitchFamily="2" charset="-122"/>
            </a:endParaRPr>
          </a:p>
        </p:txBody>
      </p:sp>
    </p:spTree>
    <p:extLst>
      <p:ext uri="{BB962C8B-B14F-4D97-AF65-F5344CB8AC3E}">
        <p14:creationId xmlns:p14="http://schemas.microsoft.com/office/powerpoint/2010/main" val="1391536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CA" smtClean="0"/>
              <a:t>Encryption and Decryption Algorithms</a:t>
            </a:r>
            <a:endParaRPr lang="en-US" smtClean="0"/>
          </a:p>
        </p:txBody>
      </p:sp>
      <p:sp>
        <p:nvSpPr>
          <p:cNvPr id="3" name="Content Placeholder 2"/>
          <p:cNvSpPr>
            <a:spLocks noGrp="1"/>
          </p:cNvSpPr>
          <p:nvPr>
            <p:ph idx="1"/>
          </p:nvPr>
        </p:nvSpPr>
        <p:spPr>
          <a:xfrm>
            <a:off x="76200" y="990600"/>
            <a:ext cx="9067800" cy="5181600"/>
          </a:xfrm>
        </p:spPr>
        <p:txBody>
          <a:bodyPr/>
          <a:lstStyle/>
          <a:p>
            <a:pPr>
              <a:defRPr/>
            </a:pPr>
            <a:r>
              <a:rPr lang="en-CA" sz="2400" dirty="0" smtClean="0"/>
              <a:t>There are many </a:t>
            </a:r>
            <a:r>
              <a:rPr lang="en-CA" sz="2400" dirty="0"/>
              <a:t>Encryption and Decryption </a:t>
            </a:r>
            <a:r>
              <a:rPr lang="en-CA" sz="2400" dirty="0" smtClean="0"/>
              <a:t>Algorithms using the </a:t>
            </a:r>
            <a:r>
              <a:rPr lang="en-CA" sz="2400" dirty="0" smtClean="0">
                <a:solidFill>
                  <a:srgbClr val="0000FF"/>
                </a:solidFill>
              </a:rPr>
              <a:t>secret </a:t>
            </a:r>
            <a:r>
              <a:rPr lang="en-CA" sz="2400" dirty="0" smtClean="0"/>
              <a:t>and </a:t>
            </a:r>
            <a:r>
              <a:rPr lang="en-CA" sz="2400" dirty="0" smtClean="0">
                <a:solidFill>
                  <a:srgbClr val="0000FF"/>
                </a:solidFill>
              </a:rPr>
              <a:t>public key </a:t>
            </a:r>
            <a:r>
              <a:rPr lang="en-CA" sz="2400" dirty="0" smtClean="0"/>
              <a:t>systems: </a:t>
            </a:r>
            <a:r>
              <a:rPr lang="en-CA" sz="2400" dirty="0" smtClean="0"/>
              <a:t>e.g., SHA-1, MD-5 used in Web.config &lt;credential&gt; element</a:t>
            </a:r>
          </a:p>
          <a:p>
            <a:pPr>
              <a:defRPr/>
            </a:pPr>
            <a:r>
              <a:rPr lang="en-CA" sz="2400" dirty="0"/>
              <a:t>Data Encryption Standard (</a:t>
            </a:r>
            <a:r>
              <a:rPr lang="en-CA" sz="2400" dirty="0">
                <a:solidFill>
                  <a:srgbClr val="0000FF"/>
                </a:solidFill>
              </a:rPr>
              <a:t>DES</a:t>
            </a:r>
            <a:r>
              <a:rPr lang="en-CA" sz="2400" dirty="0"/>
              <a:t>), developed by IBM in 1970, was selected by the National Bureau of Standards as an official Federal Information Processing Standard (FIPS) for the United States in 1976, used for </a:t>
            </a:r>
            <a:r>
              <a:rPr lang="en-CA" sz="2400" dirty="0">
                <a:solidFill>
                  <a:srgbClr val="0000FF"/>
                </a:solidFill>
              </a:rPr>
              <a:t>unclassified</a:t>
            </a:r>
            <a:r>
              <a:rPr lang="en-CA" sz="2400" dirty="0"/>
              <a:t> data.</a:t>
            </a:r>
          </a:p>
          <a:p>
            <a:pPr>
              <a:defRPr/>
            </a:pPr>
            <a:r>
              <a:rPr lang="en-CA" sz="2400" dirty="0"/>
              <a:t>It is based on a symmetric-key algorithm that uses a </a:t>
            </a:r>
            <a:r>
              <a:rPr lang="en-CA" sz="2400" dirty="0">
                <a:solidFill>
                  <a:srgbClr val="FF0000"/>
                </a:solidFill>
              </a:rPr>
              <a:t>56</a:t>
            </a:r>
            <a:r>
              <a:rPr lang="en-CA" sz="2400" dirty="0"/>
              <a:t>-bit key encryption. (MD-5 uses 128 bits.)</a:t>
            </a:r>
          </a:p>
          <a:p>
            <a:pPr>
              <a:defRPr/>
            </a:pPr>
            <a:r>
              <a:rPr lang="en-CA" sz="2400" dirty="0"/>
              <a:t>As the key length </a:t>
            </a:r>
            <a:r>
              <a:rPr lang="en-CA" sz="2400" dirty="0">
                <a:solidFill>
                  <a:srgbClr val="FF0000"/>
                </a:solidFill>
              </a:rPr>
              <a:t>56</a:t>
            </a:r>
            <a:r>
              <a:rPr lang="en-CA" sz="2400" dirty="0"/>
              <a:t> is </a:t>
            </a:r>
            <a:r>
              <a:rPr lang="en-CA" sz="2400" dirty="0">
                <a:solidFill>
                  <a:srgbClr val="FF0000"/>
                </a:solidFill>
              </a:rPr>
              <a:t>short</a:t>
            </a:r>
            <a:r>
              <a:rPr lang="en-CA" sz="2400" dirty="0"/>
              <a:t> </a:t>
            </a:r>
            <a:r>
              <a:rPr lang="en-CA" sz="2400" dirty="0" smtClean="0"/>
              <a:t>in today’s </a:t>
            </a:r>
            <a:r>
              <a:rPr lang="en-CA" sz="2400" dirty="0"/>
              <a:t>standard, and DES is used for low-level security purpose </a:t>
            </a:r>
            <a:r>
              <a:rPr lang="en-CA" sz="2400" dirty="0" smtClean="0"/>
              <a:t>only.</a:t>
            </a:r>
            <a:endParaRPr lang="en-CA" sz="2400" dirty="0"/>
          </a:p>
          <a:p>
            <a:pPr marL="0" indent="0">
              <a:buNone/>
              <a:defRPr/>
            </a:pPr>
            <a:r>
              <a:rPr lang="en-CA" sz="2400" dirty="0"/>
              <a:t>     [</a:t>
            </a:r>
            <a:r>
              <a:rPr lang="en-US" sz="2400" dirty="0"/>
              <a:t>http://en.wikipedia.org/wiki/Data_Encryption_Standard</a:t>
            </a:r>
            <a:r>
              <a:rPr lang="en-CA" sz="2400" dirty="0"/>
              <a:t>].</a:t>
            </a:r>
            <a:endParaRPr lang="en-US" sz="2400" dirty="0"/>
          </a:p>
          <a:p>
            <a:pPr>
              <a:defRPr/>
            </a:pPr>
            <a:r>
              <a:rPr lang="en-CA" sz="2400" dirty="0" smtClean="0"/>
              <a:t>RSA (by </a:t>
            </a:r>
            <a:r>
              <a:rPr lang="en-US" sz="2400" dirty="0" err="1" smtClean="0"/>
              <a:t>Rivest</a:t>
            </a:r>
            <a:r>
              <a:rPr lang="en-US" sz="2400" dirty="0"/>
              <a:t>, </a:t>
            </a:r>
            <a:r>
              <a:rPr lang="en-US" sz="2400" dirty="0" smtClean="0"/>
              <a:t>Shamir </a:t>
            </a:r>
            <a:r>
              <a:rPr lang="en-US" sz="2400" dirty="0"/>
              <a:t>and </a:t>
            </a:r>
            <a:r>
              <a:rPr lang="en-US" sz="2400" dirty="0" err="1" smtClean="0"/>
              <a:t>Adleman</a:t>
            </a:r>
            <a:r>
              <a:rPr lang="en-CA" sz="2400" dirty="0" smtClean="0"/>
              <a:t>) an open key algorithm developed in 1973, publicly known in 1977, and declassified in 1997.</a:t>
            </a:r>
          </a:p>
        </p:txBody>
      </p:sp>
      <p:sp>
        <p:nvSpPr>
          <p:cNvPr id="471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7B1C5F3-A4A6-4B3C-A320-6848A53AFF9F}" type="slidenum">
              <a:rPr lang="en-US" b="0" smtClean="0">
                <a:solidFill>
                  <a:schemeClr val="tx2"/>
                </a:solidFill>
              </a:rPr>
              <a:pPr/>
              <a:t>5</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7086600" cy="623888"/>
          </a:xfrm>
        </p:spPr>
        <p:txBody>
          <a:bodyPr/>
          <a:lstStyle/>
          <a:p>
            <a:r>
              <a:rPr lang="en-US" dirty="0" smtClean="0"/>
              <a:t>DES</a:t>
            </a:r>
            <a:endParaRPr lang="en-US" dirty="0"/>
          </a:p>
        </p:txBody>
      </p:sp>
      <p:sp>
        <p:nvSpPr>
          <p:cNvPr id="3" name="Content Placeholder 2"/>
          <p:cNvSpPr>
            <a:spLocks noGrp="1"/>
          </p:cNvSpPr>
          <p:nvPr>
            <p:ph idx="1"/>
          </p:nvPr>
        </p:nvSpPr>
        <p:spPr>
          <a:xfrm>
            <a:off x="228600" y="1066800"/>
            <a:ext cx="6172200" cy="3352800"/>
          </a:xfrm>
        </p:spPr>
        <p:txBody>
          <a:bodyPr/>
          <a:lstStyle/>
          <a:p>
            <a:r>
              <a:rPr lang="en-US" sz="2000" dirty="0"/>
              <a:t>U</a:t>
            </a:r>
            <a:r>
              <a:rPr lang="en-US" sz="2000" dirty="0" smtClean="0"/>
              <a:t>ses a secret key system</a:t>
            </a:r>
          </a:p>
          <a:p>
            <a:r>
              <a:rPr lang="en-US" sz="2000" dirty="0" smtClean="0"/>
              <a:t>Uses block cypher encryption</a:t>
            </a:r>
          </a:p>
          <a:p>
            <a:r>
              <a:rPr lang="en-US" sz="2000" dirty="0" smtClean="0"/>
              <a:t>Uses multiple rounds of encryptions</a:t>
            </a:r>
          </a:p>
          <a:p>
            <a:r>
              <a:rPr lang="en-US" sz="2000" dirty="0" smtClean="0"/>
              <a:t>It is safe if the secret key does not need to be transferred to a </a:t>
            </a:r>
            <a:r>
              <a:rPr lang="en-US" sz="2000" dirty="0" smtClean="0"/>
              <a:t>another site</a:t>
            </a:r>
            <a:r>
              <a:rPr lang="en-US" sz="2000" dirty="0" smtClean="0"/>
              <a:t>.</a:t>
            </a:r>
          </a:p>
          <a:p>
            <a:r>
              <a:rPr lang="en-US" sz="2000" dirty="0" smtClean="0"/>
              <a:t>You can use a local encryption function to encrypt data before saving into a file, and  use a local decryption function to decrypt the data</a:t>
            </a:r>
            <a:endParaRPr lang="en-US" sz="2000" dirty="0"/>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6</a:t>
            </a:fld>
            <a:endParaRPr lang="en-US"/>
          </a:p>
        </p:txBody>
      </p:sp>
      <p:pic>
        <p:nvPicPr>
          <p:cNvPr id="1026" name="Picture 2" descr="http://upload.wikimedia.org/wikipedia/commons/thumb/6/6a/DES-main-network.png/250px-DES-main-net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550" y="304800"/>
            <a:ext cx="2381250" cy="6419851"/>
          </a:xfrm>
          <a:prstGeom prst="rect">
            <a:avLst/>
          </a:prstGeom>
          <a:solidFill>
            <a:schemeClr val="bg1"/>
          </a:solidFill>
        </p:spPr>
      </p:pic>
      <p:pic>
        <p:nvPicPr>
          <p:cNvPr id="1028" name="Picture 4" descr="http://upload.wikimedia.org/wikipedia/commons/thumb/a/a3/DES-f-function.png/250px-DES-f-fun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782491"/>
            <a:ext cx="3190360" cy="30755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752600" y="762000"/>
            <a:ext cx="5715000" cy="338554"/>
          </a:xfrm>
          <a:prstGeom prst="rect">
            <a:avLst/>
          </a:prstGeom>
        </p:spPr>
        <p:txBody>
          <a:bodyPr wrap="square">
            <a:spAutoFit/>
          </a:bodyPr>
          <a:lstStyle/>
          <a:p>
            <a:r>
              <a:rPr lang="en-US" sz="1600" b="0" dirty="0"/>
              <a:t>http://en.wikipedia.org/wiki/Data_Encryption_Standard</a:t>
            </a:r>
          </a:p>
        </p:txBody>
      </p:sp>
    </p:spTree>
    <p:extLst>
      <p:ext uri="{BB962C8B-B14F-4D97-AF65-F5344CB8AC3E}">
        <p14:creationId xmlns:p14="http://schemas.microsoft.com/office/powerpoint/2010/main" val="273143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25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Pretty Good Privacy</a:t>
            </a:r>
            <a:r>
              <a:rPr lang="en-US" b="0" dirty="0"/>
              <a:t> (</a:t>
            </a:r>
            <a:r>
              <a:rPr lang="en-US" dirty="0"/>
              <a:t>PGP</a:t>
            </a:r>
            <a:r>
              <a:rPr lang="en-US" b="0" dirty="0"/>
              <a:t>) </a:t>
            </a:r>
            <a:r>
              <a:rPr lang="en-US" dirty="0" smtClean="0"/>
              <a:t>Algorithm</a:t>
            </a:r>
            <a:endParaRPr lang="en-US" dirty="0"/>
          </a:p>
        </p:txBody>
      </p:sp>
      <p:sp>
        <p:nvSpPr>
          <p:cNvPr id="3" name="Content Placeholder 2"/>
          <p:cNvSpPr>
            <a:spLocks noGrp="1"/>
          </p:cNvSpPr>
          <p:nvPr>
            <p:ph idx="1"/>
          </p:nvPr>
        </p:nvSpPr>
        <p:spPr>
          <a:xfrm>
            <a:off x="152400" y="1371600"/>
            <a:ext cx="3695700" cy="4608513"/>
          </a:xfrm>
        </p:spPr>
        <p:txBody>
          <a:bodyPr/>
          <a:lstStyle/>
          <a:p>
            <a:r>
              <a:rPr lang="en-US" sz="2400" dirty="0" smtClean="0"/>
              <a:t>PGP is an open key encryption/decryption </a:t>
            </a:r>
            <a:r>
              <a:rPr lang="en-US" sz="2400" dirty="0"/>
              <a:t>algorithm developed by Phil Zimmermann in </a:t>
            </a:r>
            <a:r>
              <a:rPr lang="en-US" sz="2400" dirty="0" smtClean="0"/>
              <a:t>1991 and published in 1993 in book.</a:t>
            </a:r>
          </a:p>
          <a:p>
            <a:r>
              <a:rPr lang="en-US" sz="2400" dirty="0" smtClean="0"/>
              <a:t>It uses multi-steps of </a:t>
            </a:r>
            <a:r>
              <a:rPr lang="en-US" sz="2400" dirty="0"/>
              <a:t>hashing, data compression, symmetric-key cryptography, and finally public-key </a:t>
            </a:r>
            <a:r>
              <a:rPr lang="en-US" sz="2400" dirty="0" smtClean="0"/>
              <a:t>cryptography. </a:t>
            </a:r>
          </a:p>
          <a:p>
            <a:endParaRPr lang="en-US" sz="2400" dirty="0"/>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7</a:t>
            </a:fld>
            <a:endParaRPr lang="en-US"/>
          </a:p>
        </p:txBody>
      </p:sp>
      <p:sp>
        <p:nvSpPr>
          <p:cNvPr id="5" name="Rectangle 4"/>
          <p:cNvSpPr/>
          <p:nvPr/>
        </p:nvSpPr>
        <p:spPr>
          <a:xfrm>
            <a:off x="2057400" y="802338"/>
            <a:ext cx="5410200" cy="369332"/>
          </a:xfrm>
          <a:prstGeom prst="rect">
            <a:avLst/>
          </a:prstGeom>
        </p:spPr>
        <p:txBody>
          <a:bodyPr wrap="square">
            <a:spAutoFit/>
          </a:bodyPr>
          <a:lstStyle/>
          <a:p>
            <a:r>
              <a:rPr lang="en-US" b="0" dirty="0"/>
              <a:t>http://en.wikipedia.org/wiki/Pretty_Good_Privacy</a:t>
            </a:r>
          </a:p>
        </p:txBody>
      </p:sp>
      <p:pic>
        <p:nvPicPr>
          <p:cNvPr id="1026" name="Picture 2" descr="http://upload.wikimedia.org/wikipedia/commons/thumb/4/4d/PGP_diagram.svg/500px-PGP_dia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143000"/>
            <a:ext cx="5486400" cy="5716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068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066800" y="457200"/>
            <a:ext cx="7848600" cy="914400"/>
          </a:xfrm>
        </p:spPr>
        <p:txBody>
          <a:bodyPr/>
          <a:lstStyle/>
          <a:p>
            <a:pPr algn="ctr">
              <a:lnSpc>
                <a:spcPts val="4400"/>
              </a:lnSpc>
              <a:spcBef>
                <a:spcPts val="1800"/>
              </a:spcBef>
            </a:pPr>
            <a:r>
              <a:rPr lang="en-CA" dirty="0" smtClean="0"/>
              <a:t>Legal and Ethics Cases in Data Privacy and</a:t>
            </a:r>
            <a:br>
              <a:rPr lang="en-CA" dirty="0" smtClean="0"/>
            </a:br>
            <a:r>
              <a:rPr lang="en-CA" dirty="0" smtClean="0"/>
              <a:t>Encryption and Decryption Algorithms</a:t>
            </a:r>
            <a:endParaRPr lang="en-US" dirty="0" smtClean="0"/>
          </a:p>
        </p:txBody>
      </p:sp>
      <p:sp>
        <p:nvSpPr>
          <p:cNvPr id="25603" name="Content Placeholder 2"/>
          <p:cNvSpPr>
            <a:spLocks noGrp="1"/>
          </p:cNvSpPr>
          <p:nvPr>
            <p:ph idx="1"/>
          </p:nvPr>
        </p:nvSpPr>
        <p:spPr>
          <a:xfrm>
            <a:off x="609600" y="1524000"/>
            <a:ext cx="8153400" cy="4800600"/>
          </a:xfrm>
        </p:spPr>
        <p:txBody>
          <a:bodyPr/>
          <a:lstStyle/>
          <a:p>
            <a:pPr>
              <a:defRPr/>
            </a:pPr>
            <a:r>
              <a:rPr lang="en-CA" sz="2400" dirty="0" smtClean="0"/>
              <a:t>Many encryption and decryption algorithms are of matters of national security and are classified. </a:t>
            </a:r>
          </a:p>
          <a:p>
            <a:pPr>
              <a:defRPr/>
            </a:pPr>
            <a:r>
              <a:rPr lang="en-US" sz="2400" dirty="0"/>
              <a:t>E</a:t>
            </a:r>
            <a:r>
              <a:rPr lang="en-US" sz="2400" dirty="0" smtClean="0"/>
              <a:t>ncryption technologies have been used </a:t>
            </a:r>
            <a:r>
              <a:rPr lang="en-US" sz="2400" dirty="0"/>
              <a:t>for protecting secret military and government </a:t>
            </a:r>
            <a:r>
              <a:rPr lang="en-US" sz="2400" dirty="0" smtClean="0"/>
              <a:t>communications.</a:t>
            </a:r>
            <a:endParaRPr lang="en-CA" sz="2400" dirty="0" smtClean="0"/>
          </a:p>
          <a:p>
            <a:pPr>
              <a:defRPr/>
            </a:pPr>
            <a:r>
              <a:rPr lang="en-US" sz="2400" dirty="0" smtClean="0"/>
              <a:t>Encryption use </a:t>
            </a:r>
            <a:r>
              <a:rPr lang="en-US" sz="2400" dirty="0"/>
              <a:t>is entirely legal </a:t>
            </a:r>
            <a:r>
              <a:rPr lang="en-US" sz="2400" dirty="0" smtClean="0"/>
              <a:t>inside the U.S</a:t>
            </a:r>
            <a:r>
              <a:rPr lang="en-US" sz="2400" dirty="0"/>
              <a:t>. borders. </a:t>
            </a:r>
            <a:endParaRPr lang="en-US" sz="2400" dirty="0" smtClean="0"/>
          </a:p>
          <a:p>
            <a:pPr>
              <a:defRPr/>
            </a:pPr>
            <a:r>
              <a:rPr lang="en-CA" sz="2400" dirty="0" smtClean="0"/>
              <a:t>Encryption algorithms are </a:t>
            </a:r>
            <a:r>
              <a:rPr lang="en-US" sz="2400" dirty="0"/>
              <a:t>subject to strict export </a:t>
            </a:r>
            <a:r>
              <a:rPr lang="en-US" sz="2400" dirty="0" smtClean="0"/>
              <a:t>control</a:t>
            </a:r>
            <a:r>
              <a:rPr lang="en-US" sz="2400" dirty="0"/>
              <a:t> </a:t>
            </a:r>
            <a:r>
              <a:rPr lang="en-US" sz="2400" dirty="0" smtClean="0"/>
              <a:t>to other countries, because they can be used in military applications.</a:t>
            </a:r>
          </a:p>
          <a:p>
            <a:pPr>
              <a:defRPr/>
            </a:pPr>
            <a:r>
              <a:rPr lang="en-US" sz="2400" dirty="0"/>
              <a:t>Phil Zimmermann </a:t>
            </a:r>
            <a:r>
              <a:rPr lang="en-US" sz="2400" dirty="0" smtClean="0"/>
              <a:t>published the entire code of PGP </a:t>
            </a:r>
            <a:r>
              <a:rPr lang="en-US" sz="2400" dirty="0"/>
              <a:t>in </a:t>
            </a:r>
            <a:r>
              <a:rPr lang="en-US" sz="2400" dirty="0" smtClean="0"/>
              <a:t>1993.</a:t>
            </a:r>
          </a:p>
          <a:p>
            <a:pPr>
              <a:defRPr/>
            </a:pPr>
            <a:r>
              <a:rPr lang="en-US" sz="2400" dirty="0" smtClean="0"/>
              <a:t>He became </a:t>
            </a:r>
            <a:r>
              <a:rPr lang="en-US" sz="2400" dirty="0"/>
              <a:t>the formal target of a criminal investigation by the US Government for "</a:t>
            </a:r>
            <a:r>
              <a:rPr lang="en-US" sz="2400" dirty="0">
                <a:solidFill>
                  <a:srgbClr val="FF0000"/>
                </a:solidFill>
              </a:rPr>
              <a:t>munitions</a:t>
            </a:r>
            <a:r>
              <a:rPr lang="en-US" sz="2400" dirty="0"/>
              <a:t> export without a </a:t>
            </a:r>
            <a:r>
              <a:rPr lang="en-US" sz="2400" dirty="0" smtClean="0"/>
              <a:t>license", </a:t>
            </a:r>
            <a:r>
              <a:rPr lang="en-US" sz="2400" dirty="0" smtClean="0"/>
              <a:t>and the trial lasted for three years.</a:t>
            </a:r>
            <a:endParaRPr lang="en-US" sz="2400" dirty="0"/>
          </a:p>
          <a:p>
            <a:pPr>
              <a:defRPr/>
            </a:pPr>
            <a:endParaRPr lang="en-US" sz="2400" dirty="0" smtClean="0"/>
          </a:p>
          <a:p>
            <a:pPr>
              <a:defRPr/>
            </a:pPr>
            <a:endParaRPr lang="en-US" sz="2400" dirty="0" smtClean="0"/>
          </a:p>
        </p:txBody>
      </p:sp>
      <p:sp>
        <p:nvSpPr>
          <p:cNvPr id="481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AA0DD76-BCCD-4D15-B920-640FE87D0D63}" type="slidenum">
              <a:rPr lang="en-US" b="0" smtClean="0">
                <a:solidFill>
                  <a:schemeClr val="tx2"/>
                </a:solidFill>
              </a:rPr>
              <a:pPr/>
              <a:t>8</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CA" sz="2800" dirty="0" smtClean="0"/>
              <a:t>Encryption and Decryption Algorithms in </a:t>
            </a:r>
            <a:r>
              <a:rPr lang="en-CA" sz="2800" dirty="0" err="1" smtClean="0"/>
              <a:t>.Net</a:t>
            </a:r>
            <a:endParaRPr lang="en-US" sz="2800" dirty="0" smtClean="0"/>
          </a:p>
        </p:txBody>
      </p:sp>
      <p:sp>
        <p:nvSpPr>
          <p:cNvPr id="49155" name="Content Placeholder 2"/>
          <p:cNvSpPr>
            <a:spLocks noGrp="1"/>
          </p:cNvSpPr>
          <p:nvPr>
            <p:ph idx="1"/>
          </p:nvPr>
        </p:nvSpPr>
        <p:spPr>
          <a:xfrm>
            <a:off x="381000" y="1219200"/>
            <a:ext cx="8421688" cy="4724400"/>
          </a:xfrm>
        </p:spPr>
        <p:txBody>
          <a:bodyPr/>
          <a:lstStyle/>
          <a:p>
            <a:r>
              <a:rPr lang="en-CA" sz="2400" dirty="0" err="1" smtClean="0"/>
              <a:t>.Net</a:t>
            </a:r>
            <a:r>
              <a:rPr lang="en-CA" sz="2400" dirty="0" smtClean="0"/>
              <a:t> Framework Class Library implemented a namespace </a:t>
            </a:r>
            <a:r>
              <a:rPr lang="en-CA" sz="2400" dirty="0" err="1" smtClean="0">
                <a:solidFill>
                  <a:srgbClr val="0000FF"/>
                </a:solidFill>
              </a:rPr>
              <a:t>System.Security.Cryptography</a:t>
            </a:r>
            <a:r>
              <a:rPr lang="en-CA" sz="2400" dirty="0" smtClean="0"/>
              <a:t> </a:t>
            </a:r>
          </a:p>
          <a:p>
            <a:r>
              <a:rPr lang="en-CA" sz="2400" dirty="0" smtClean="0"/>
              <a:t>It includes a number of security-related classes </a:t>
            </a:r>
            <a:r>
              <a:rPr lang="en-CA" sz="2000" dirty="0" smtClean="0"/>
              <a:t>[</a:t>
            </a:r>
            <a:r>
              <a:rPr lang="en-US" sz="2000" dirty="0" smtClean="0"/>
              <a:t>http://msdn.microsoft.com/en-us/library/system.security.cryptography.aspx</a:t>
            </a:r>
            <a:r>
              <a:rPr lang="en-CA" sz="2000" dirty="0" smtClean="0"/>
              <a:t>]</a:t>
            </a:r>
          </a:p>
          <a:p>
            <a:r>
              <a:rPr lang="en-CA" sz="2400" dirty="0" smtClean="0"/>
              <a:t>The example presented here uses the </a:t>
            </a:r>
            <a:r>
              <a:rPr lang="en-CA" sz="2400" dirty="0" smtClean="0">
                <a:solidFill>
                  <a:srgbClr val="0000FF"/>
                </a:solidFill>
              </a:rPr>
              <a:t>DES</a:t>
            </a:r>
            <a:r>
              <a:rPr lang="en-CA" sz="2400" dirty="0" smtClean="0"/>
              <a:t> </a:t>
            </a:r>
            <a:r>
              <a:rPr lang="en-CA" sz="2000" dirty="0" err="1" smtClean="0">
                <a:solidFill>
                  <a:srgbClr val="0000FF"/>
                </a:solidFill>
                <a:latin typeface="Arial" charset="0"/>
                <a:cs typeface="Arial" charset="0"/>
              </a:rPr>
              <a:t>SymmetricAlgorithm</a:t>
            </a:r>
            <a:r>
              <a:rPr lang="en-CA" sz="2000" dirty="0" smtClean="0">
                <a:solidFill>
                  <a:srgbClr val="0000FF"/>
                </a:solidFill>
              </a:rPr>
              <a:t> </a:t>
            </a:r>
            <a:r>
              <a:rPr lang="en-CA" sz="2400" dirty="0" smtClean="0"/>
              <a:t>class to create a WCF Web service with two operations: </a:t>
            </a:r>
          </a:p>
          <a:p>
            <a:pPr lvl="1"/>
            <a:r>
              <a:rPr lang="en-CA" sz="2000" dirty="0" smtClean="0">
                <a:latin typeface="Arial" charset="0"/>
                <a:cs typeface="Arial" charset="0"/>
              </a:rPr>
              <a:t>string Encrypt(string)</a:t>
            </a:r>
            <a:endParaRPr lang="en-CA" sz="2400" dirty="0" smtClean="0"/>
          </a:p>
          <a:p>
            <a:pPr lvl="1"/>
            <a:r>
              <a:rPr lang="en-CA" sz="2000" dirty="0" smtClean="0">
                <a:latin typeface="Arial" charset="0"/>
                <a:cs typeface="Arial" charset="0"/>
              </a:rPr>
              <a:t>string Decrypt(string)</a:t>
            </a:r>
            <a:endParaRPr lang="en-US" sz="2000" dirty="0" smtClean="0"/>
          </a:p>
        </p:txBody>
      </p:sp>
      <p:sp>
        <p:nvSpPr>
          <p:cNvPr id="491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59E358C-3871-4475-B6F9-D4530F41FA05}" type="slidenum">
              <a:rPr lang="en-US" b="0" smtClean="0">
                <a:solidFill>
                  <a:schemeClr val="tx2"/>
                </a:solidFill>
              </a:rPr>
              <a:pPr/>
              <a:t>9</a:t>
            </a:fld>
            <a:endParaRPr lang="en-US" b="0" smtClean="0">
              <a:solidFill>
                <a:schemeClr val="tx2"/>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495800"/>
            <a:ext cx="648652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2461" y="4800600"/>
            <a:ext cx="2236510" cy="923330"/>
          </a:xfrm>
          <a:prstGeom prst="rect">
            <a:avLst/>
          </a:prstGeom>
          <a:noFill/>
        </p:spPr>
        <p:txBody>
          <a:bodyPr wrap="none" rtlCol="0">
            <a:spAutoFit/>
          </a:bodyPr>
          <a:lstStyle/>
          <a:p>
            <a:r>
              <a:rPr lang="en-US" b="0" dirty="0" smtClean="0"/>
              <a:t>ASU Repository:</a:t>
            </a:r>
          </a:p>
          <a:p>
            <a:r>
              <a:rPr lang="en-US" b="0" dirty="0" smtClean="0">
                <a:solidFill>
                  <a:srgbClr val="3333FF"/>
                </a:solidFill>
              </a:rPr>
              <a:t>.</a:t>
            </a:r>
            <a:r>
              <a:rPr lang="en-US" b="0" dirty="0" err="1" smtClean="0">
                <a:solidFill>
                  <a:srgbClr val="3333FF"/>
                </a:solidFill>
              </a:rPr>
              <a:t>asmx</a:t>
            </a:r>
            <a:r>
              <a:rPr lang="en-US" b="0" dirty="0" smtClean="0">
                <a:solidFill>
                  <a:srgbClr val="3333FF"/>
                </a:solidFill>
              </a:rPr>
              <a:t> </a:t>
            </a:r>
            <a:r>
              <a:rPr lang="en-US" b="0" dirty="0" smtClean="0"/>
              <a:t>implementation</a:t>
            </a:r>
          </a:p>
          <a:p>
            <a:r>
              <a:rPr lang="en-US" b="0" dirty="0" smtClean="0">
                <a:solidFill>
                  <a:srgbClr val="3333FF"/>
                </a:solidFill>
              </a:rPr>
              <a:t>.svc </a:t>
            </a:r>
            <a:r>
              <a:rPr lang="en-US" b="0" dirty="0" smtClean="0"/>
              <a:t>implementation</a:t>
            </a:r>
            <a:endParaRPr lang="en-US" b="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15508</TotalTime>
  <Words>2740</Words>
  <Application>Microsoft Office PowerPoint</Application>
  <PresentationFormat>On-screen Show (4:3)</PresentationFormat>
  <Paragraphs>511</Paragraphs>
  <Slides>45</Slides>
  <Notes>13</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Blends</vt:lpstr>
      <vt:lpstr>Chapter 6 Security and Reliability of  Distributed Software and Systems </vt:lpstr>
      <vt:lpstr>Roadmap of Chapter 6</vt:lpstr>
      <vt:lpstr>Secure Sockets Layer in Web Application</vt:lpstr>
      <vt:lpstr>Need for Encryption and Decryption</vt:lpstr>
      <vt:lpstr>Encryption and Decryption Algorithms</vt:lpstr>
      <vt:lpstr>DES</vt:lpstr>
      <vt:lpstr>Pretty Good Privacy (PGP) Algorithm</vt:lpstr>
      <vt:lpstr>Legal and Ethics Cases in Data Privacy and Encryption and Decryption Algorithms</vt:lpstr>
      <vt:lpstr>Encryption and Decryption Algorithms in .Net</vt:lpstr>
      <vt:lpstr>Interface Definition: Contract</vt:lpstr>
      <vt:lpstr>Service Implementing OperationContract</vt:lpstr>
      <vt:lpstr>The Class Performing the Job</vt:lpstr>
      <vt:lpstr>The Class Performing the Job (Contd.)</vt:lpstr>
      <vt:lpstr>Encryption and Decryption Service Deployed</vt:lpstr>
      <vt:lpstr>WCF Clients</vt:lpstr>
      <vt:lpstr>Test the Encryption and Decryption Service</vt:lpstr>
      <vt:lpstr>Endpoints: A-B-C Created in the Client</vt:lpstr>
      <vt:lpstr>Adding a Different Binding Protocol</vt:lpstr>
      <vt:lpstr>Editing the wsHttpBinding in Configuration File</vt:lpstr>
      <vt:lpstr>When Should You Not Use  Encryption/Decryption Web Service?</vt:lpstr>
      <vt:lpstr>Security Vulnerability Discussion</vt:lpstr>
      <vt:lpstr>Data Hashing</vt:lpstr>
      <vt:lpstr> Data Hashing</vt:lpstr>
      <vt:lpstr>The Best Way to Secure User’s Password</vt:lpstr>
      <vt:lpstr>Hashing for Dependable Data Storage and Communication</vt:lpstr>
      <vt:lpstr>Hashing Example in Application</vt:lpstr>
      <vt:lpstr>Creating a Data Hashing Service</vt:lpstr>
      <vt:lpstr>How can you create an efficient Digital Signature System for a Large File?</vt:lpstr>
      <vt:lpstr>PowerPoint Presentation</vt:lpstr>
      <vt:lpstr>SOA Reliability Issues</vt:lpstr>
      <vt:lpstr>Web Service Testing, as Discussed in Chapter 3 </vt:lpstr>
      <vt:lpstr>WS-RM: ReliableMessaging and Others </vt:lpstr>
      <vt:lpstr>WS-ReliableMessaging (WS-RM)</vt:lpstr>
      <vt:lpstr>WS-ReliableMessaging Features</vt:lpstr>
      <vt:lpstr>WS-ReliableMessaging Protocol</vt:lpstr>
      <vt:lpstr>The Message for Creating a Sequence</vt:lpstr>
      <vt:lpstr>For Message Number and Acknowledge</vt:lpstr>
      <vt:lpstr>Reliable Messaging as a Service, e.g. ESB</vt:lpstr>
      <vt:lpstr>Create a Local Reliable Service</vt:lpstr>
      <vt:lpstr>WCF Transaction</vt:lpstr>
      <vt:lpstr>Client Initiated Transactions</vt:lpstr>
      <vt:lpstr>Code with More Detail</vt:lpstr>
      <vt:lpstr>Enabling Transactions</vt:lpstr>
      <vt:lpstr>Other Dependable Computing Techniques: Redundancy</vt:lpstr>
      <vt:lpstr>Summary of Chapter 6</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 Chen</cp:lastModifiedBy>
  <cp:revision>1091</cp:revision>
  <dcterms:created xsi:type="dcterms:W3CDTF">2005-09-17T18:09:54Z</dcterms:created>
  <dcterms:modified xsi:type="dcterms:W3CDTF">2014-11-20T15:41:07Z</dcterms:modified>
</cp:coreProperties>
</file>