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848" r:id="rId2"/>
    <p:sldId id="889" r:id="rId3"/>
    <p:sldId id="926" r:id="rId4"/>
    <p:sldId id="925" r:id="rId5"/>
    <p:sldId id="927" r:id="rId6"/>
    <p:sldId id="890" r:id="rId7"/>
    <p:sldId id="894" r:id="rId8"/>
    <p:sldId id="892" r:id="rId9"/>
    <p:sldId id="895" r:id="rId10"/>
    <p:sldId id="896" r:id="rId11"/>
    <p:sldId id="893" r:id="rId12"/>
    <p:sldId id="902" r:id="rId13"/>
    <p:sldId id="903" r:id="rId14"/>
    <p:sldId id="929" r:id="rId15"/>
    <p:sldId id="904" r:id="rId16"/>
    <p:sldId id="906" r:id="rId17"/>
    <p:sldId id="905" r:id="rId18"/>
    <p:sldId id="907" r:id="rId19"/>
    <p:sldId id="898" r:id="rId20"/>
    <p:sldId id="897" r:id="rId21"/>
    <p:sldId id="899" r:id="rId22"/>
    <p:sldId id="924" r:id="rId23"/>
    <p:sldId id="900" r:id="rId24"/>
    <p:sldId id="923" r:id="rId25"/>
    <p:sldId id="908" r:id="rId26"/>
    <p:sldId id="901" r:id="rId27"/>
    <p:sldId id="909" r:id="rId28"/>
    <p:sldId id="910" r:id="rId29"/>
    <p:sldId id="912" r:id="rId30"/>
    <p:sldId id="913" r:id="rId31"/>
    <p:sldId id="914" r:id="rId32"/>
    <p:sldId id="918" r:id="rId33"/>
    <p:sldId id="919" r:id="rId34"/>
    <p:sldId id="920" r:id="rId35"/>
    <p:sldId id="921" r:id="rId36"/>
    <p:sldId id="922" r:id="rId37"/>
    <p:sldId id="940" r:id="rId38"/>
    <p:sldId id="928" r:id="rId39"/>
    <p:sldId id="931" r:id="rId40"/>
    <p:sldId id="932" r:id="rId41"/>
    <p:sldId id="933" r:id="rId42"/>
    <p:sldId id="934" r:id="rId43"/>
    <p:sldId id="935" r:id="rId44"/>
    <p:sldId id="936" r:id="rId45"/>
    <p:sldId id="937" r:id="rId46"/>
    <p:sldId id="938" r:id="rId47"/>
    <p:sldId id="939" r:id="rId48"/>
    <p:sldId id="877" r:id="rId4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C5F3EF"/>
    <a:srgbClr val="3333CC"/>
    <a:srgbClr val="B3EFE9"/>
    <a:srgbClr val="AFEFE9"/>
    <a:srgbClr val="ACDEDC"/>
    <a:srgbClr val="A4D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3" autoAdjust="0"/>
    <p:restoredTop sz="86441" autoAdjust="0"/>
  </p:normalViewPr>
  <p:slideViewPr>
    <p:cSldViewPr snapToObjects="1">
      <p:cViewPr varScale="1">
        <p:scale>
          <a:sx n="78" d="100"/>
          <a:sy n="78" d="100"/>
        </p:scale>
        <p:origin x="-96" y="-228"/>
      </p:cViewPr>
      <p:guideLst>
        <p:guide orient="horz" pos="4224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37DA6F8E-EA4D-43DA-A003-4B7A76071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9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68B0500B-3360-4728-88ED-65E28EBBD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23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D41886-BAA3-480A-A163-8C824CE7C05D}" type="slidenum">
              <a:rPr lang="en-US" b="0" smtClean="0">
                <a:latin typeface="Arial" charset="0"/>
              </a:rPr>
              <a:pPr/>
              <a:t>1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8384AC-E6AE-4A8A-A7B3-57C4AEBDBF90}" type="slidenum">
              <a:rPr lang="en-US" b="0" smtClean="0">
                <a:latin typeface="Arial" charset="0"/>
              </a:rPr>
              <a:pPr/>
              <a:t>48</a:t>
            </a:fld>
            <a:endParaRPr lang="en-US" b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9268-9C1F-46ED-AFD7-1DDEC31C1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4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38807-C4D5-4176-8172-F6BB06635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0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9164A-12DB-4C8F-9194-C57C7DFBF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85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BCCC9-EA84-4BB4-8928-D54992DB2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3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E3757-9F36-46FD-9953-D68E48D95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4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4F1FC-F273-4B92-831D-9DAFEEF7C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0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E29CA-8928-4C80-87A3-E3CF4A89A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1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77F44-B67A-4BB2-AB8B-713209F8D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5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DE1CE-AD1E-4E75-946E-95391DFEF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7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9025C-B287-4C06-A0DA-6D435C3B0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0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2CABB-1317-40E6-B4CC-5CE4E778EC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0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60ECE-DA20-4A21-B998-3D8F268CE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BDC10EF-36D5-4D17-9F68-9D536C849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2" r:id="rId1"/>
    <p:sldLayoutId id="2147484900" r:id="rId2"/>
    <p:sldLayoutId id="2147484901" r:id="rId3"/>
    <p:sldLayoutId id="2147484902" r:id="rId4"/>
    <p:sldLayoutId id="2147484903" r:id="rId5"/>
    <p:sldLayoutId id="2147484904" r:id="rId6"/>
    <p:sldLayoutId id="2147484905" r:id="rId7"/>
    <p:sldLayoutId id="2147484906" r:id="rId8"/>
    <p:sldLayoutId id="2147484907" r:id="rId9"/>
    <p:sldLayoutId id="2147484908" r:id="rId10"/>
    <p:sldLayoutId id="2147484909" r:id="rId11"/>
    <p:sldLayoutId id="2147484910" r:id="rId12"/>
    <p:sldLayoutId id="214748491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  <p:bldP spid="205840" grpId="17"/>
      <p:bldP spid="205840" grpId="18"/>
      <p:bldP spid="205840" grpId="19"/>
      <p:bldP spid="205840" grpId="20"/>
      <p:bldP spid="205840" grpId="21"/>
      <p:bldP spid="205840" grpId="22"/>
      <p:bldP spid="205840" grpId="23"/>
      <p:bldP spid="205840" grpId="24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venus.eas.asu.edu/WSRepository/CoffeeMachin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enus.eas.asu.edu/WSRepository/CoffeeMachine/" TargetMode="External"/><Relationship Id="rId4" Type="http://schemas.openxmlformats.org/officeDocument/2006/relationships/hyperlink" Target="http://venus.eas.asu.edu/WSRepository/FormsSecurity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venus.eas.asu.edu/WSRepository/CoffeeMachine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venus.eas.asu.edu/WSRepository/Services/ImageVerifierSvc/Service.svc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enus.eas.asu.edu/WSRepository/Services/ImageVerifierSvc/TryIt.aspx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.asu.edu/~ychen10/projects/LinkedList/" TargetMode="External"/><Relationship Id="rId2" Type="http://schemas.openxmlformats.org/officeDocument/2006/relationships/hyperlink" Target="http://venus.eas.asu.edu/WSRepository/Silverlight/LinkedLi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990600" y="3200400"/>
            <a:ext cx="4572000" cy="1839913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b="0" dirty="0" smtClean="0"/>
              <a:t>Presentation Layer Design</a:t>
            </a:r>
            <a:br>
              <a:rPr lang="en-US" sz="2800" b="0" dirty="0" smtClean="0"/>
            </a:br>
            <a:r>
              <a:rPr lang="en-US" sz="2400" b="0" dirty="0" smtClean="0"/>
              <a:t>-- Dynamic Graphics Generation</a:t>
            </a:r>
            <a:br>
              <a:rPr lang="en-US" sz="2400" b="0" dirty="0" smtClean="0"/>
            </a:br>
            <a:r>
              <a:rPr lang="en-US" sz="2400" dirty="0" smtClean="0"/>
              <a:t>-- </a:t>
            </a:r>
            <a:r>
              <a:rPr lang="en-US" sz="2400" b="0" dirty="0"/>
              <a:t>Animation</a:t>
            </a:r>
            <a:r>
              <a:rPr lang="en-US" sz="2400" b="0" dirty="0" smtClean="0">
                <a:solidFill>
                  <a:schemeClr val="tx1"/>
                </a:solidFill>
              </a:rPr>
              <a:t/>
            </a:r>
            <a:br>
              <a:rPr lang="en-US" sz="2400" b="0" dirty="0" smtClean="0">
                <a:solidFill>
                  <a:schemeClr val="tx1"/>
                </a:solidFill>
              </a:rPr>
            </a:br>
            <a:r>
              <a:rPr lang="en-US" sz="2400" b="0" i="1" dirty="0" smtClean="0">
                <a:solidFill>
                  <a:schemeClr val="tx1"/>
                </a:solidFill>
              </a:rPr>
              <a:t>-- Mobile Applications</a:t>
            </a:r>
            <a:br>
              <a:rPr lang="en-US" sz="2400" b="0" i="1" dirty="0" smtClean="0">
                <a:solidFill>
                  <a:schemeClr val="tx1"/>
                </a:solidFill>
              </a:rPr>
            </a:br>
            <a:r>
              <a:rPr lang="en-US" sz="2400" b="0" i="1" dirty="0" smtClean="0">
                <a:solidFill>
                  <a:schemeClr val="tx1"/>
                </a:solidFill>
              </a:rPr>
              <a:t>-- MVC</a:t>
            </a:r>
            <a:endParaRPr lang="en-US" sz="2800" b="0" i="1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457200" y="5614969"/>
            <a:ext cx="386715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b="0" dirty="0"/>
              <a:t>Dr. Yinong Chen</a:t>
            </a:r>
          </a:p>
          <a:p>
            <a:pPr algn="ctr" defTabSz="966788" eaLnBrk="1" hangingPunct="1"/>
            <a:r>
              <a:rPr lang="en-US" sz="2400" b="0" dirty="0"/>
              <a:t>https://myasucourses.asu.edu/</a:t>
            </a: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685801" y="1416825"/>
            <a:ext cx="60960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i="1" dirty="0">
                <a:solidFill>
                  <a:srgbClr val="280099"/>
                </a:solidFill>
              </a:rPr>
              <a:t>CSE 445 / 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i="1" dirty="0">
                <a:solidFill>
                  <a:srgbClr val="280099"/>
                </a:solidFill>
              </a:rPr>
              <a:t>Distributed Software Development</a:t>
            </a:r>
            <a:endParaRPr lang="en-US" altLang="en-US" sz="3000" i="1" dirty="0">
              <a:solidFill>
                <a:srgbClr val="280099"/>
              </a:solidFill>
            </a:endParaRPr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64579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533400" y="5116513"/>
            <a:ext cx="3168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3333CC"/>
                </a:solidFill>
              </a:rPr>
              <a:t>Textbook Chapter 5, Section 5.6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05600" y="3040062"/>
            <a:ext cx="2057400" cy="53657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rgbClr val="0000FF"/>
                </a:solidFill>
              </a:rPr>
              <a:t>Presentation </a:t>
            </a:r>
          </a:p>
          <a:p>
            <a:pPr algn="ctr"/>
            <a:r>
              <a:rPr lang="en-US" b="0" dirty="0">
                <a:solidFill>
                  <a:srgbClr val="0000FF"/>
                </a:solidFill>
              </a:rPr>
              <a:t>Layer (GUI)</a:t>
            </a:r>
            <a:endParaRPr lang="en-GB" b="0" dirty="0">
              <a:solidFill>
                <a:srgbClr val="0000FF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05600" y="3952875"/>
            <a:ext cx="2057400" cy="538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Application </a:t>
            </a:r>
          </a:p>
          <a:p>
            <a:pPr algn="ctr"/>
            <a:r>
              <a:rPr lang="en-US" b="0" dirty="0"/>
              <a:t>Processing Layer</a:t>
            </a:r>
            <a:endParaRPr lang="en-GB" b="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705600" y="5168899"/>
            <a:ext cx="2057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Service Repository </a:t>
            </a:r>
          </a:p>
          <a:p>
            <a:pPr algn="ctr"/>
            <a:r>
              <a:rPr lang="en-US" b="0"/>
              <a:t>Layer</a:t>
            </a:r>
            <a:endParaRPr lang="en-GB" b="0"/>
          </a:p>
        </p:txBody>
      </p:sp>
      <p:cxnSp>
        <p:nvCxnSpPr>
          <p:cNvPr id="12" name="AutoShape 8"/>
          <p:cNvCxnSpPr>
            <a:cxnSpLocks noChangeShapeType="1"/>
            <a:stCxn id="9" idx="2"/>
            <a:endCxn id="10" idx="0"/>
          </p:cNvCxnSpPr>
          <p:nvPr/>
        </p:nvCxnSpPr>
        <p:spPr bwMode="auto">
          <a:xfrm>
            <a:off x="7734300" y="3576637"/>
            <a:ext cx="0" cy="3762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9"/>
          <p:cNvCxnSpPr>
            <a:cxnSpLocks noChangeShapeType="1"/>
            <a:stCxn id="10" idx="2"/>
            <a:endCxn id="11" idx="0"/>
          </p:cNvCxnSpPr>
          <p:nvPr/>
        </p:nvCxnSpPr>
        <p:spPr bwMode="auto">
          <a:xfrm>
            <a:off x="7734300" y="4491037"/>
            <a:ext cx="0" cy="6778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705600" y="6243637"/>
            <a:ext cx="2057400" cy="53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Data Management </a:t>
            </a:r>
          </a:p>
          <a:p>
            <a:pPr algn="ctr"/>
            <a:r>
              <a:rPr lang="en-US" b="0"/>
              <a:t>Layer</a:t>
            </a:r>
            <a:endParaRPr lang="en-GB" b="0"/>
          </a:p>
        </p:txBody>
      </p:sp>
      <p:cxnSp>
        <p:nvCxnSpPr>
          <p:cNvPr id="15" name="AutoShape 9"/>
          <p:cNvCxnSpPr>
            <a:cxnSpLocks noChangeShapeType="1"/>
            <a:stCxn id="11" idx="2"/>
            <a:endCxn id="14" idx="0"/>
          </p:cNvCxnSpPr>
          <p:nvPr/>
        </p:nvCxnSpPr>
        <p:spPr bwMode="auto">
          <a:xfrm>
            <a:off x="7734300" y="5778499"/>
            <a:ext cx="0" cy="4651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6248400" y="4491038"/>
            <a:ext cx="990600" cy="1752600"/>
          </a:xfrm>
          <a:custGeom>
            <a:avLst/>
            <a:gdLst>
              <a:gd name="T0" fmla="*/ 2147483647 w 822960"/>
              <a:gd name="T1" fmla="*/ 0 h 2296160"/>
              <a:gd name="T2" fmla="*/ 2147483647 w 822960"/>
              <a:gd name="T3" fmla="*/ 451670 h 2296160"/>
              <a:gd name="T4" fmla="*/ 42685754 w 822960"/>
              <a:gd name="T5" fmla="*/ 451670 h 2296160"/>
              <a:gd name="T6" fmla="*/ 0 w 822960"/>
              <a:gd name="T7" fmla="*/ 1947185 h 2296160"/>
              <a:gd name="T8" fmla="*/ 2147483647 w 822960"/>
              <a:gd name="T9" fmla="*/ 1947185 h 2296160"/>
              <a:gd name="T10" fmla="*/ 2147483647 w 822960"/>
              <a:gd name="T11" fmla="*/ 2268365 h 2296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2960"/>
              <a:gd name="T19" fmla="*/ 0 h 2296160"/>
              <a:gd name="T20" fmla="*/ 822960 w 822960"/>
              <a:gd name="T21" fmla="*/ 2296160 h 2296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2960" h="2296160">
                <a:moveTo>
                  <a:pt x="822960" y="0"/>
                </a:moveTo>
                <a:lnTo>
                  <a:pt x="822960" y="457200"/>
                </a:lnTo>
                <a:lnTo>
                  <a:pt x="10160" y="457200"/>
                </a:lnTo>
                <a:cubicBezTo>
                  <a:pt x="6773" y="961813"/>
                  <a:pt x="3387" y="1466427"/>
                  <a:pt x="0" y="1971040"/>
                </a:cubicBezTo>
                <a:lnTo>
                  <a:pt x="741680" y="1971040"/>
                </a:lnTo>
                <a:lnTo>
                  <a:pt x="741680" y="2296160"/>
                </a:lnTo>
              </a:path>
            </a:pathLst>
          </a:custGeom>
          <a:noFill/>
          <a:ln w="38100" algn="ctr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ight Arrow 1"/>
          <p:cNvSpPr/>
          <p:nvPr/>
        </p:nvSpPr>
        <p:spPr bwMode="auto">
          <a:xfrm>
            <a:off x="6019800" y="3040062"/>
            <a:ext cx="609600" cy="61753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7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6096000" y="4038600"/>
            <a:ext cx="609600" cy="61753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sp>
        <p:nvSpPr>
          <p:cNvPr id="22" name="Right Arrow 21"/>
          <p:cNvSpPr/>
          <p:nvPr/>
        </p:nvSpPr>
        <p:spPr bwMode="auto">
          <a:xfrm rot="19261596">
            <a:off x="6019800" y="3623374"/>
            <a:ext cx="609600" cy="61753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2590800"/>
            <a:ext cx="2743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Lecture </a:t>
            </a:r>
            <a:r>
              <a:rPr lang="en-US" dirty="0" smtClean="0">
                <a:solidFill>
                  <a:srgbClr val="C00000"/>
                </a:solidFill>
              </a:rPr>
              <a:t>25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  <p:pic>
        <p:nvPicPr>
          <p:cNvPr id="20" name="Picture 19" descr="http://www.public.asu.edu/~ychen10/images/SocWsiCo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366" y="563097"/>
            <a:ext cx="1348411" cy="170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447800" y="203200"/>
            <a:ext cx="7620000" cy="482600"/>
          </a:xfrm>
        </p:spPr>
        <p:txBody>
          <a:bodyPr/>
          <a:lstStyle/>
          <a:p>
            <a:r>
              <a:rPr lang="en-US" smtClean="0"/>
              <a:t>Default.aspx Source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994F64-3BB9-40BD-94A5-2CFEC46D02AB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838200"/>
            <a:ext cx="8296275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6248400" y="4792662"/>
            <a:ext cx="1905000" cy="922338"/>
          </a:xfrm>
          <a:prstGeom prst="wedgeRoundRectCallout">
            <a:avLst>
              <a:gd name="adj1" fmla="val -94389"/>
              <a:gd name="adj2" fmla="val 1025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 smtClean="0"/>
              <a:t>Want </a:t>
            </a:r>
            <a:r>
              <a:rPr lang="en-US" b="0" dirty="0"/>
              <a:t>to display the coffee </a:t>
            </a:r>
            <a:r>
              <a:rPr lang="en-US" b="0" dirty="0" smtClean="0"/>
              <a:t>cup at the label, but …</a:t>
            </a:r>
            <a:endParaRPr lang="en-US" b="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248400" y="5881688"/>
            <a:ext cx="1905000" cy="931862"/>
          </a:xfrm>
          <a:prstGeom prst="wedgeRoundRectCallout">
            <a:avLst>
              <a:gd name="adj1" fmla="val -107021"/>
              <a:gd name="adj2" fmla="val -8180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/>
              <a:t>Want to display </a:t>
            </a:r>
            <a:r>
              <a:rPr lang="en-US" b="0" dirty="0" smtClean="0"/>
              <a:t>returned coins at </a:t>
            </a:r>
            <a:r>
              <a:rPr lang="en-US" b="0" dirty="0"/>
              <a:t>the </a:t>
            </a:r>
            <a:r>
              <a:rPr lang="en-US" b="0" dirty="0" smtClean="0"/>
              <a:t>label, but …</a:t>
            </a:r>
            <a:endParaRPr lang="en-US" b="0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1905000" y="3657600"/>
            <a:ext cx="1447800" cy="168275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1828800" y="4022725"/>
            <a:ext cx="1447800" cy="168275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1905000" y="4708525"/>
            <a:ext cx="1143000" cy="168275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 bwMode="auto">
          <a:xfrm>
            <a:off x="1968500" y="5065713"/>
            <a:ext cx="1143000" cy="168275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Default.aspx Page (1)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269288" cy="5410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using System;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using </a:t>
            </a:r>
            <a:r>
              <a:rPr lang="en-US" sz="1800" dirty="0" err="1" smtClean="0">
                <a:latin typeface="Arial" charset="0"/>
                <a:cs typeface="Arial" charset="0"/>
              </a:rPr>
              <a:t>System.Drawing</a:t>
            </a:r>
            <a:r>
              <a:rPr lang="en-US" sz="18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public partial class _Default : </a:t>
            </a:r>
            <a:r>
              <a:rPr lang="en-US" sz="1800" dirty="0" err="1" smtClean="0">
                <a:latin typeface="Arial" charset="0"/>
                <a:cs typeface="Arial" charset="0"/>
              </a:rPr>
              <a:t>System.Web.UI.Page</a:t>
            </a:r>
            <a:r>
              <a:rPr lang="en-US" sz="1800" dirty="0" smtClean="0">
                <a:latin typeface="Arial" charset="0"/>
                <a:cs typeface="Arial" charset="0"/>
              </a:rPr>
              <a:t>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protected void </a:t>
            </a:r>
            <a:r>
              <a:rPr lang="en-US" sz="1800" dirty="0" err="1" smtClean="0">
                <a:latin typeface="Arial" charset="0"/>
                <a:cs typeface="Arial" charset="0"/>
              </a:rPr>
              <a:t>Page_Load</a:t>
            </a:r>
            <a:r>
              <a:rPr lang="en-US" sz="1800" dirty="0" smtClean="0">
                <a:latin typeface="Arial" charset="0"/>
                <a:cs typeface="Arial" charset="0"/>
              </a:rPr>
              <a:t>(object sender, </a:t>
            </a:r>
            <a:r>
              <a:rPr lang="en-US" sz="1800" dirty="0" err="1" smtClean="0">
                <a:latin typeface="Arial" charset="0"/>
                <a:cs typeface="Arial" charset="0"/>
              </a:rPr>
              <a:t>EventArgs</a:t>
            </a:r>
            <a:r>
              <a:rPr lang="en-US" sz="1800" dirty="0" smtClean="0">
                <a:latin typeface="Arial" charset="0"/>
                <a:cs typeface="Arial" charset="0"/>
              </a:rPr>
              <a:t> e) {  // initialization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if (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Session</a:t>
            </a:r>
            <a:r>
              <a:rPr lang="en-US" sz="1800" dirty="0" smtClean="0">
                <a:latin typeface="Arial" charset="0"/>
                <a:cs typeface="Arial" charset="0"/>
              </a:rPr>
              <a:t>["Sum"] == null)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Session</a:t>
            </a:r>
            <a:r>
              <a:rPr lang="en-US" sz="1800" dirty="0" smtClean="0">
                <a:latin typeface="Arial" charset="0"/>
                <a:cs typeface="Arial" charset="0"/>
              </a:rPr>
              <a:t>["Sum"] = 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lblAmount.Text</a:t>
            </a:r>
            <a:r>
              <a:rPr lang="en-US" sz="1800" dirty="0" smtClean="0">
                <a:latin typeface="Arial" charset="0"/>
                <a:cs typeface="Arial" charset="0"/>
              </a:rPr>
              <a:t> = "0";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protected void Button1_Click(object sender, </a:t>
            </a:r>
            <a:r>
              <a:rPr lang="en-US" sz="1800" dirty="0" err="1" smtClean="0">
                <a:latin typeface="Arial" charset="0"/>
                <a:cs typeface="Arial" charset="0"/>
              </a:rPr>
              <a:t>EventArgs</a:t>
            </a:r>
            <a:r>
              <a:rPr lang="en-US" sz="1800" dirty="0" smtClean="0">
                <a:latin typeface="Arial" charset="0"/>
                <a:cs typeface="Arial" charset="0"/>
              </a:rPr>
              <a:t> e) { // insert quarter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Int32 Sum = (Int32)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Session</a:t>
            </a:r>
            <a:r>
              <a:rPr lang="en-US" sz="1800" dirty="0" smtClean="0">
                <a:latin typeface="Arial" charset="0"/>
                <a:cs typeface="Arial" charset="0"/>
              </a:rPr>
              <a:t>["Sum"];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Sum = Sum + 25;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Session</a:t>
            </a:r>
            <a:r>
              <a:rPr lang="en-US" sz="1800" dirty="0" smtClean="0">
                <a:latin typeface="Arial" charset="0"/>
                <a:cs typeface="Arial" charset="0"/>
              </a:rPr>
              <a:t>["Sum"] = Sum;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lblAmount.Text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Convert.ToString</a:t>
            </a:r>
            <a:r>
              <a:rPr lang="en-US" sz="1800" dirty="0" smtClean="0">
                <a:latin typeface="Arial" charset="0"/>
                <a:cs typeface="Arial" charset="0"/>
              </a:rPr>
              <a:t>(Sum);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lblRtn.Text</a:t>
            </a:r>
            <a:r>
              <a:rPr lang="en-US" sz="1800" dirty="0" smtClean="0">
                <a:latin typeface="Arial" charset="0"/>
                <a:cs typeface="Arial" charset="0"/>
              </a:rPr>
              <a:t> = "[  ]";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// Continued on next page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B8270F-5CB5-434E-A27F-23E49DA3E020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71800"/>
            <a:ext cx="3124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4" name="Group 23"/>
          <p:cNvGrpSpPr>
            <a:grpSpLocks/>
          </p:cNvGrpSpPr>
          <p:nvPr/>
        </p:nvGrpSpPr>
        <p:grpSpPr bwMode="auto">
          <a:xfrm>
            <a:off x="5105400" y="4419600"/>
            <a:ext cx="3962400" cy="2251075"/>
            <a:chOff x="1371600" y="1943100"/>
            <a:chExt cx="4724400" cy="2684550"/>
          </a:xfrm>
        </p:grpSpPr>
        <p:cxnSp>
          <p:nvCxnSpPr>
            <p:cNvPr id="7" name="Curved Connector 6"/>
            <p:cNvCxnSpPr>
              <a:stCxn id="25" idx="0"/>
              <a:endCxn id="26" idx="0"/>
            </p:cNvCxnSpPr>
            <p:nvPr/>
          </p:nvCxnSpPr>
          <p:spPr bwMode="auto">
            <a:xfrm rot="5400000" flipH="1" flipV="1">
              <a:off x="3322119" y="1864794"/>
              <a:ext cx="1894" cy="2437912"/>
            </a:xfrm>
            <a:prstGeom prst="curvedConnector3">
              <a:avLst>
                <a:gd name="adj1" fmla="val 5838163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25" idx="7"/>
              <a:endCxn id="26" idx="1"/>
            </p:cNvCxnSpPr>
            <p:nvPr/>
          </p:nvCxnSpPr>
          <p:spPr bwMode="auto">
            <a:xfrm rot="5400000" flipH="1" flipV="1">
              <a:off x="3323065" y="2126965"/>
              <a:ext cx="1893" cy="2091531"/>
            </a:xfrm>
            <a:prstGeom prst="curvedConnector3">
              <a:avLst>
                <a:gd name="adj1" fmla="val 22828149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26" idx="3"/>
              <a:endCxn id="25" idx="5"/>
            </p:cNvCxnSpPr>
            <p:nvPr/>
          </p:nvCxnSpPr>
          <p:spPr bwMode="auto">
            <a:xfrm rot="5400000">
              <a:off x="3324012" y="2557666"/>
              <a:ext cx="0" cy="2091531"/>
            </a:xfrm>
            <a:prstGeom prst="curvedConnector3">
              <a:avLst>
                <a:gd name="adj1" fmla="val 22828149"/>
              </a:avLst>
            </a:pr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26" idx="4"/>
              <a:endCxn id="25" idx="4"/>
            </p:cNvCxnSpPr>
            <p:nvPr/>
          </p:nvCxnSpPr>
          <p:spPr bwMode="auto">
            <a:xfrm rot="5400000">
              <a:off x="3322119" y="2474403"/>
              <a:ext cx="1894" cy="2437912"/>
            </a:xfrm>
            <a:prstGeom prst="curvedConnector3">
              <a:avLst>
                <a:gd name="adj1" fmla="val 55982385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9" name="TextBox 22"/>
            <p:cNvSpPr txBox="1">
              <a:spLocks noChangeArrowheads="1"/>
            </p:cNvSpPr>
            <p:nvPr/>
          </p:nvSpPr>
          <p:spPr bwMode="auto">
            <a:xfrm>
              <a:off x="2915722" y="1943100"/>
              <a:ext cx="807027" cy="330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0">
                  <a:solidFill>
                    <a:srgbClr val="FF0000"/>
                  </a:solidFill>
                </a:rPr>
                <a:t>quarter</a:t>
              </a:r>
            </a:p>
          </p:txBody>
        </p:sp>
        <p:sp>
          <p:nvSpPr>
            <p:cNvPr id="12300" name="TextBox 23"/>
            <p:cNvSpPr txBox="1">
              <a:spLocks noChangeArrowheads="1"/>
            </p:cNvSpPr>
            <p:nvPr/>
          </p:nvSpPr>
          <p:spPr bwMode="auto">
            <a:xfrm>
              <a:off x="3080020" y="2530525"/>
              <a:ext cx="691880" cy="230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dollar</a:t>
              </a: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371600" y="2927561"/>
              <a:ext cx="626514" cy="893588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4" name="Freeform 13"/>
            <p:cNvSpPr/>
            <p:nvPr/>
          </p:nvSpPr>
          <p:spPr bwMode="auto">
            <a:xfrm rot="21300000" flipH="1">
              <a:off x="4718050" y="3090376"/>
              <a:ext cx="615157" cy="547134"/>
            </a:xfrm>
            <a:custGeom>
              <a:avLst/>
              <a:gdLst>
                <a:gd name="connsiteX0" fmla="*/ 766233 w 766233"/>
                <a:gd name="connsiteY0" fmla="*/ 764117 h 897467"/>
                <a:gd name="connsiteX1" fmla="*/ 474133 w 766233"/>
                <a:gd name="connsiteY1" fmla="*/ 878417 h 897467"/>
                <a:gd name="connsiteX2" fmla="*/ 93133 w 766233"/>
                <a:gd name="connsiteY2" fmla="*/ 649817 h 897467"/>
                <a:gd name="connsiteX3" fmla="*/ 55033 w 766233"/>
                <a:gd name="connsiteY3" fmla="*/ 218017 h 897467"/>
                <a:gd name="connsiteX4" fmla="*/ 423333 w 766233"/>
                <a:gd name="connsiteY4" fmla="*/ 14817 h 897467"/>
                <a:gd name="connsiteX5" fmla="*/ 753533 w 766233"/>
                <a:gd name="connsiteY5" fmla="*/ 129117 h 89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6233" h="897467">
                  <a:moveTo>
                    <a:pt x="766233" y="764117"/>
                  </a:moveTo>
                  <a:cubicBezTo>
                    <a:pt x="676274" y="830792"/>
                    <a:pt x="586316" y="897467"/>
                    <a:pt x="474133" y="878417"/>
                  </a:cubicBezTo>
                  <a:cubicBezTo>
                    <a:pt x="361950" y="859367"/>
                    <a:pt x="162983" y="759884"/>
                    <a:pt x="93133" y="649817"/>
                  </a:cubicBezTo>
                  <a:cubicBezTo>
                    <a:pt x="23283" y="539750"/>
                    <a:pt x="0" y="323850"/>
                    <a:pt x="55033" y="218017"/>
                  </a:cubicBezTo>
                  <a:cubicBezTo>
                    <a:pt x="110066" y="112184"/>
                    <a:pt x="306916" y="29634"/>
                    <a:pt x="423333" y="14817"/>
                  </a:cubicBezTo>
                  <a:cubicBezTo>
                    <a:pt x="539750" y="0"/>
                    <a:pt x="646641" y="64558"/>
                    <a:pt x="753533" y="129117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5" name="Freeform 14"/>
            <p:cNvSpPr/>
            <p:nvPr/>
          </p:nvSpPr>
          <p:spPr bwMode="auto">
            <a:xfrm flipH="1">
              <a:off x="4674516" y="2933241"/>
              <a:ext cx="812006" cy="838685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4608268" y="2743922"/>
              <a:ext cx="1372272" cy="1243828"/>
            </a:xfrm>
            <a:custGeom>
              <a:avLst/>
              <a:gdLst>
                <a:gd name="connsiteX0" fmla="*/ 0 w 1572683"/>
                <a:gd name="connsiteY0" fmla="*/ 1411817 h 1856317"/>
                <a:gd name="connsiteX1" fmla="*/ 317500 w 1572683"/>
                <a:gd name="connsiteY1" fmla="*/ 1805517 h 1856317"/>
                <a:gd name="connsiteX2" fmla="*/ 1066800 w 1572683"/>
                <a:gd name="connsiteY2" fmla="*/ 1716617 h 1856317"/>
                <a:gd name="connsiteX3" fmla="*/ 1498600 w 1572683"/>
                <a:gd name="connsiteY3" fmla="*/ 1284817 h 1856317"/>
                <a:gd name="connsiteX4" fmla="*/ 1498600 w 1572683"/>
                <a:gd name="connsiteY4" fmla="*/ 497417 h 1856317"/>
                <a:gd name="connsiteX5" fmla="*/ 1054100 w 1572683"/>
                <a:gd name="connsiteY5" fmla="*/ 78317 h 1856317"/>
                <a:gd name="connsiteX6" fmla="*/ 457200 w 1572683"/>
                <a:gd name="connsiteY6" fmla="*/ 27517 h 1856317"/>
                <a:gd name="connsiteX7" fmla="*/ 88900 w 1572683"/>
                <a:gd name="connsiteY7" fmla="*/ 154517 h 1856317"/>
                <a:gd name="connsiteX8" fmla="*/ 12700 w 1572683"/>
                <a:gd name="connsiteY8" fmla="*/ 497417 h 185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2683" h="1856317">
                  <a:moveTo>
                    <a:pt x="0" y="1411817"/>
                  </a:moveTo>
                  <a:cubicBezTo>
                    <a:pt x="69850" y="1583267"/>
                    <a:pt x="139700" y="1754717"/>
                    <a:pt x="317500" y="1805517"/>
                  </a:cubicBezTo>
                  <a:cubicBezTo>
                    <a:pt x="495300" y="1856317"/>
                    <a:pt x="869950" y="1803400"/>
                    <a:pt x="1066800" y="1716617"/>
                  </a:cubicBezTo>
                  <a:cubicBezTo>
                    <a:pt x="1263650" y="1629834"/>
                    <a:pt x="1426633" y="1488017"/>
                    <a:pt x="1498600" y="1284817"/>
                  </a:cubicBezTo>
                  <a:cubicBezTo>
                    <a:pt x="1570567" y="1081617"/>
                    <a:pt x="1572683" y="698500"/>
                    <a:pt x="1498600" y="497417"/>
                  </a:cubicBezTo>
                  <a:cubicBezTo>
                    <a:pt x="1424517" y="296334"/>
                    <a:pt x="1227667" y="156634"/>
                    <a:pt x="1054100" y="78317"/>
                  </a:cubicBezTo>
                  <a:cubicBezTo>
                    <a:pt x="880533" y="0"/>
                    <a:pt x="618067" y="14817"/>
                    <a:pt x="457200" y="27517"/>
                  </a:cubicBezTo>
                  <a:cubicBezTo>
                    <a:pt x="296333" y="40217"/>
                    <a:pt x="162983" y="76200"/>
                    <a:pt x="88900" y="154517"/>
                  </a:cubicBezTo>
                  <a:cubicBezTo>
                    <a:pt x="14817" y="232834"/>
                    <a:pt x="13758" y="365125"/>
                    <a:pt x="12700" y="497417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2305" name="TextBox 31"/>
            <p:cNvSpPr txBox="1">
              <a:spLocks noChangeArrowheads="1"/>
            </p:cNvSpPr>
            <p:nvPr/>
          </p:nvSpPr>
          <p:spPr bwMode="auto">
            <a:xfrm>
              <a:off x="1371600" y="2667000"/>
              <a:ext cx="675712" cy="230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coffee</a:t>
              </a:r>
            </a:p>
          </p:txBody>
        </p:sp>
        <p:sp>
          <p:nvSpPr>
            <p:cNvPr id="12306" name="TextBox 32"/>
            <p:cNvSpPr txBox="1">
              <a:spLocks noChangeArrowheads="1"/>
            </p:cNvSpPr>
            <p:nvPr/>
          </p:nvSpPr>
          <p:spPr bwMode="auto">
            <a:xfrm>
              <a:off x="2643127" y="3386190"/>
              <a:ext cx="1333500" cy="37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If (Sum== 75) </a:t>
              </a:r>
            </a:p>
            <a:p>
              <a:r>
                <a:rPr lang="en-US" sz="1000" b="0"/>
                <a:t>       release coffee</a:t>
              </a:r>
            </a:p>
          </p:txBody>
        </p:sp>
        <p:sp>
          <p:nvSpPr>
            <p:cNvPr id="12307" name="TextBox 34"/>
            <p:cNvSpPr txBox="1">
              <a:spLocks noChangeArrowheads="1"/>
            </p:cNvSpPr>
            <p:nvPr/>
          </p:nvSpPr>
          <p:spPr bwMode="auto">
            <a:xfrm>
              <a:off x="5404660" y="3152023"/>
              <a:ext cx="691340" cy="31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>
                  <a:solidFill>
                    <a:srgbClr val="FF0000"/>
                  </a:solidFill>
                </a:rPr>
                <a:t>quarter</a:t>
              </a:r>
              <a:endParaRPr lang="en-US" sz="1000" b="0">
                <a:solidFill>
                  <a:srgbClr val="FF0000"/>
                </a:solidFill>
              </a:endParaRPr>
            </a:p>
          </p:txBody>
        </p:sp>
        <p:sp>
          <p:nvSpPr>
            <p:cNvPr id="12308" name="TextBox 35"/>
            <p:cNvSpPr txBox="1">
              <a:spLocks noChangeArrowheads="1"/>
            </p:cNvSpPr>
            <p:nvPr/>
          </p:nvSpPr>
          <p:spPr bwMode="auto">
            <a:xfrm>
              <a:off x="4790132" y="3184836"/>
              <a:ext cx="614528" cy="29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dollar</a:t>
              </a:r>
            </a:p>
          </p:txBody>
        </p:sp>
        <p:sp>
          <p:nvSpPr>
            <p:cNvPr id="12309" name="TextBox 36"/>
            <p:cNvSpPr txBox="1">
              <a:spLocks noChangeArrowheads="1"/>
            </p:cNvSpPr>
            <p:nvPr/>
          </p:nvSpPr>
          <p:spPr bwMode="auto">
            <a:xfrm>
              <a:off x="3086100" y="4397081"/>
              <a:ext cx="689714" cy="230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 i="1"/>
                <a:t>return</a:t>
              </a:r>
            </a:p>
          </p:txBody>
        </p:sp>
        <p:sp>
          <p:nvSpPr>
            <p:cNvPr id="12310" name="TextBox 18"/>
            <p:cNvSpPr txBox="1">
              <a:spLocks noChangeArrowheads="1"/>
            </p:cNvSpPr>
            <p:nvPr/>
          </p:nvSpPr>
          <p:spPr bwMode="auto">
            <a:xfrm>
              <a:off x="4661512" y="3995707"/>
              <a:ext cx="1396387" cy="230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Sum = Sum + 25</a:t>
              </a:r>
            </a:p>
          </p:txBody>
        </p:sp>
        <p:sp>
          <p:nvSpPr>
            <p:cNvPr id="12311" name="TextBox 19"/>
            <p:cNvSpPr txBox="1">
              <a:spLocks noChangeArrowheads="1"/>
            </p:cNvSpPr>
            <p:nvPr/>
          </p:nvSpPr>
          <p:spPr bwMode="auto">
            <a:xfrm>
              <a:off x="4343400" y="1943100"/>
              <a:ext cx="1686316" cy="662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If (Sum&gt;75) </a:t>
              </a:r>
            </a:p>
            <a:p>
              <a:r>
                <a:rPr lang="en-US" sz="1000" b="0"/>
                <a:t>	Sum = Sum – 75</a:t>
              </a:r>
            </a:p>
            <a:p>
              <a:r>
                <a:rPr lang="en-US" sz="1000" b="0"/>
                <a:t>	release coffee</a:t>
              </a:r>
            </a:p>
            <a:p>
              <a:r>
                <a:rPr lang="en-US" sz="1000" b="0"/>
                <a:t>If Sum &lt; 75, do nothing</a:t>
              </a:r>
            </a:p>
          </p:txBody>
        </p:sp>
        <p:sp>
          <p:nvSpPr>
            <p:cNvPr id="12312" name="TextBox 20"/>
            <p:cNvSpPr txBox="1">
              <a:spLocks noChangeArrowheads="1"/>
            </p:cNvSpPr>
            <p:nvPr/>
          </p:nvSpPr>
          <p:spPr bwMode="auto">
            <a:xfrm>
              <a:off x="4661513" y="4180526"/>
              <a:ext cx="1320187" cy="230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Sum = Sum + 100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861833" y="3082803"/>
              <a:ext cx="486446" cy="6096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297851" y="3082803"/>
              <a:ext cx="488339" cy="6096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b="0" dirty="0">
                  <a:solidFill>
                    <a:schemeClr val="tx1"/>
                  </a:solidFill>
                </a:rPr>
                <a:t>&gt;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Default.aspx Page (2)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126413" cy="5638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// from last page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protected void Button2_Click(object sender, </a:t>
            </a:r>
            <a:r>
              <a:rPr lang="en-US" sz="1800" dirty="0" err="1" smtClean="0">
                <a:latin typeface="Arial" charset="0"/>
                <a:cs typeface="Arial" charset="0"/>
              </a:rPr>
              <a:t>EventArgs</a:t>
            </a:r>
            <a:r>
              <a:rPr lang="en-US" sz="1800" dirty="0" smtClean="0">
                <a:latin typeface="Arial" charset="0"/>
                <a:cs typeface="Arial" charset="0"/>
              </a:rPr>
              <a:t> e)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{ // insert dollar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Int32 Sum = (Int32)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Session</a:t>
            </a:r>
            <a:r>
              <a:rPr lang="en-US" sz="1800" dirty="0" smtClean="0">
                <a:latin typeface="Arial" charset="0"/>
                <a:cs typeface="Arial" charset="0"/>
              </a:rPr>
              <a:t>["Sum"];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Sum = Sum + 100;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Session</a:t>
            </a:r>
            <a:r>
              <a:rPr lang="en-US" sz="1800" dirty="0" smtClean="0">
                <a:latin typeface="Arial" charset="0"/>
                <a:cs typeface="Arial" charset="0"/>
              </a:rPr>
              <a:t>["Sum"] = Sum;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lblAmount.Text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Convert.ToString</a:t>
            </a:r>
            <a:r>
              <a:rPr lang="en-US" sz="1800" dirty="0" smtClean="0">
                <a:latin typeface="Arial" charset="0"/>
                <a:cs typeface="Arial" charset="0"/>
              </a:rPr>
              <a:t>(Sum);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lblRtn.Text</a:t>
            </a:r>
            <a:r>
              <a:rPr lang="en-US" sz="1800" dirty="0" smtClean="0">
                <a:latin typeface="Arial" charset="0"/>
                <a:cs typeface="Arial" charset="0"/>
              </a:rPr>
              <a:t> = "[  ]";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protected void Button3_Click(object sender, </a:t>
            </a:r>
            <a:r>
              <a:rPr lang="en-US" sz="1800" dirty="0" err="1" smtClean="0">
                <a:latin typeface="Arial" charset="0"/>
                <a:cs typeface="Arial" charset="0"/>
              </a:rPr>
              <a:t>EventArgs</a:t>
            </a:r>
            <a:r>
              <a:rPr lang="en-US" sz="1800" dirty="0" smtClean="0">
                <a:latin typeface="Arial" charset="0"/>
                <a:cs typeface="Arial" charset="0"/>
              </a:rPr>
              <a:t> e) { // buy a Coffee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Int32 Sum = (Int32)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Session</a:t>
            </a:r>
            <a:r>
              <a:rPr lang="en-US" sz="1800" dirty="0" smtClean="0">
                <a:latin typeface="Arial" charset="0"/>
                <a:cs typeface="Arial" charset="0"/>
              </a:rPr>
              <a:t>["Sum"];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if (Sum &gt;= 75)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Sum = Sum - 75;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            Session</a:t>
            </a:r>
            <a:r>
              <a:rPr lang="en-US" sz="1800" dirty="0" smtClean="0">
                <a:latin typeface="Arial" charset="0"/>
                <a:cs typeface="Arial" charset="0"/>
              </a:rPr>
              <a:t>["Sum"] = Sum;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lblAmount.Text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Convert.ToString</a:t>
            </a:r>
            <a:r>
              <a:rPr lang="en-US" sz="1800" dirty="0" smtClean="0">
                <a:latin typeface="Arial" charset="0"/>
                <a:cs typeface="Arial" charset="0"/>
              </a:rPr>
              <a:t>(Sum);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lblCoffee.Text</a:t>
            </a:r>
            <a:r>
              <a:rPr lang="en-US" sz="1800" dirty="0" smtClean="0">
                <a:latin typeface="Arial" charset="0"/>
                <a:cs typeface="Arial" charset="0"/>
              </a:rPr>
              <a:t> = "Please take your Coffee here";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lblRtn.Text</a:t>
            </a:r>
            <a:r>
              <a:rPr lang="en-US" sz="1800" dirty="0" smtClean="0">
                <a:latin typeface="Arial" charset="0"/>
                <a:cs typeface="Arial" charset="0"/>
              </a:rPr>
              <a:t> = "[  ]";</a:t>
            </a:r>
          </a:p>
          <a:p>
            <a:pPr marL="0" indent="0">
              <a:buFont typeface="Wingdings" pitchFamily="2" charset="2"/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3045E2-FF2C-4D69-A156-76F99C0BD1E0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14400"/>
            <a:ext cx="20574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5800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9" name="Group 23"/>
          <p:cNvGrpSpPr>
            <a:grpSpLocks/>
          </p:cNvGrpSpPr>
          <p:nvPr/>
        </p:nvGrpSpPr>
        <p:grpSpPr bwMode="auto">
          <a:xfrm>
            <a:off x="5105400" y="1676400"/>
            <a:ext cx="3962400" cy="2251075"/>
            <a:chOff x="1371600" y="1943100"/>
            <a:chExt cx="4724400" cy="2684550"/>
          </a:xfrm>
        </p:grpSpPr>
        <p:cxnSp>
          <p:nvCxnSpPr>
            <p:cNvPr id="8" name="Curved Connector 7"/>
            <p:cNvCxnSpPr>
              <a:stCxn id="26" idx="0"/>
              <a:endCxn id="27" idx="0"/>
            </p:cNvCxnSpPr>
            <p:nvPr/>
          </p:nvCxnSpPr>
          <p:spPr bwMode="auto">
            <a:xfrm rot="5400000" flipH="1" flipV="1">
              <a:off x="3322119" y="1864794"/>
              <a:ext cx="1894" cy="2437912"/>
            </a:xfrm>
            <a:prstGeom prst="curvedConnector3">
              <a:avLst>
                <a:gd name="adj1" fmla="val 5838163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26" idx="7"/>
              <a:endCxn id="27" idx="1"/>
            </p:cNvCxnSpPr>
            <p:nvPr/>
          </p:nvCxnSpPr>
          <p:spPr bwMode="auto">
            <a:xfrm rot="5400000" flipH="1" flipV="1">
              <a:off x="3323065" y="2126965"/>
              <a:ext cx="1893" cy="2091531"/>
            </a:xfrm>
            <a:prstGeom prst="curvedConnector3">
              <a:avLst>
                <a:gd name="adj1" fmla="val 22828149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27" idx="3"/>
              <a:endCxn id="26" idx="5"/>
            </p:cNvCxnSpPr>
            <p:nvPr/>
          </p:nvCxnSpPr>
          <p:spPr bwMode="auto">
            <a:xfrm rot="5400000">
              <a:off x="3324012" y="2557666"/>
              <a:ext cx="0" cy="2091531"/>
            </a:xfrm>
            <a:prstGeom prst="curvedConnector3">
              <a:avLst>
                <a:gd name="adj1" fmla="val 22828149"/>
              </a:avLst>
            </a:pr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27" idx="4"/>
              <a:endCxn id="26" idx="4"/>
            </p:cNvCxnSpPr>
            <p:nvPr/>
          </p:nvCxnSpPr>
          <p:spPr bwMode="auto">
            <a:xfrm rot="5400000">
              <a:off x="3322119" y="2474403"/>
              <a:ext cx="1894" cy="2437912"/>
            </a:xfrm>
            <a:prstGeom prst="curvedConnector3">
              <a:avLst>
                <a:gd name="adj1" fmla="val 55982385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24" name="TextBox 22"/>
            <p:cNvSpPr txBox="1">
              <a:spLocks noChangeArrowheads="1"/>
            </p:cNvSpPr>
            <p:nvPr/>
          </p:nvSpPr>
          <p:spPr bwMode="auto">
            <a:xfrm>
              <a:off x="2915722" y="1943100"/>
              <a:ext cx="807027" cy="330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0"/>
                <a:t>quarter</a:t>
              </a:r>
            </a:p>
          </p:txBody>
        </p:sp>
        <p:sp>
          <p:nvSpPr>
            <p:cNvPr id="13325" name="TextBox 23"/>
            <p:cNvSpPr txBox="1">
              <a:spLocks noChangeArrowheads="1"/>
            </p:cNvSpPr>
            <p:nvPr/>
          </p:nvSpPr>
          <p:spPr bwMode="auto">
            <a:xfrm>
              <a:off x="3041627" y="2488429"/>
              <a:ext cx="691880" cy="31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>
                  <a:solidFill>
                    <a:srgbClr val="FF0000"/>
                  </a:solidFill>
                </a:rPr>
                <a:t>dollar</a:t>
              </a: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1371600" y="2927561"/>
              <a:ext cx="626514" cy="893588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5" name="Freeform 14"/>
            <p:cNvSpPr/>
            <p:nvPr/>
          </p:nvSpPr>
          <p:spPr bwMode="auto">
            <a:xfrm rot="21300000" flipH="1">
              <a:off x="4718050" y="3090376"/>
              <a:ext cx="615157" cy="547134"/>
            </a:xfrm>
            <a:custGeom>
              <a:avLst/>
              <a:gdLst>
                <a:gd name="connsiteX0" fmla="*/ 766233 w 766233"/>
                <a:gd name="connsiteY0" fmla="*/ 764117 h 897467"/>
                <a:gd name="connsiteX1" fmla="*/ 474133 w 766233"/>
                <a:gd name="connsiteY1" fmla="*/ 878417 h 897467"/>
                <a:gd name="connsiteX2" fmla="*/ 93133 w 766233"/>
                <a:gd name="connsiteY2" fmla="*/ 649817 h 897467"/>
                <a:gd name="connsiteX3" fmla="*/ 55033 w 766233"/>
                <a:gd name="connsiteY3" fmla="*/ 218017 h 897467"/>
                <a:gd name="connsiteX4" fmla="*/ 423333 w 766233"/>
                <a:gd name="connsiteY4" fmla="*/ 14817 h 897467"/>
                <a:gd name="connsiteX5" fmla="*/ 753533 w 766233"/>
                <a:gd name="connsiteY5" fmla="*/ 129117 h 89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6233" h="897467">
                  <a:moveTo>
                    <a:pt x="766233" y="764117"/>
                  </a:moveTo>
                  <a:cubicBezTo>
                    <a:pt x="676274" y="830792"/>
                    <a:pt x="586316" y="897467"/>
                    <a:pt x="474133" y="878417"/>
                  </a:cubicBezTo>
                  <a:cubicBezTo>
                    <a:pt x="361950" y="859367"/>
                    <a:pt x="162983" y="759884"/>
                    <a:pt x="93133" y="649817"/>
                  </a:cubicBezTo>
                  <a:cubicBezTo>
                    <a:pt x="23283" y="539750"/>
                    <a:pt x="0" y="323850"/>
                    <a:pt x="55033" y="218017"/>
                  </a:cubicBezTo>
                  <a:cubicBezTo>
                    <a:pt x="110066" y="112184"/>
                    <a:pt x="306916" y="29634"/>
                    <a:pt x="423333" y="14817"/>
                  </a:cubicBezTo>
                  <a:cubicBezTo>
                    <a:pt x="539750" y="0"/>
                    <a:pt x="646641" y="64558"/>
                    <a:pt x="753533" y="129117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6" name="Freeform 15"/>
            <p:cNvSpPr/>
            <p:nvPr/>
          </p:nvSpPr>
          <p:spPr bwMode="auto">
            <a:xfrm flipH="1">
              <a:off x="4674516" y="2933241"/>
              <a:ext cx="812006" cy="838685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4608268" y="2743922"/>
              <a:ext cx="1372272" cy="1243828"/>
            </a:xfrm>
            <a:custGeom>
              <a:avLst/>
              <a:gdLst>
                <a:gd name="connsiteX0" fmla="*/ 0 w 1572683"/>
                <a:gd name="connsiteY0" fmla="*/ 1411817 h 1856317"/>
                <a:gd name="connsiteX1" fmla="*/ 317500 w 1572683"/>
                <a:gd name="connsiteY1" fmla="*/ 1805517 h 1856317"/>
                <a:gd name="connsiteX2" fmla="*/ 1066800 w 1572683"/>
                <a:gd name="connsiteY2" fmla="*/ 1716617 h 1856317"/>
                <a:gd name="connsiteX3" fmla="*/ 1498600 w 1572683"/>
                <a:gd name="connsiteY3" fmla="*/ 1284817 h 1856317"/>
                <a:gd name="connsiteX4" fmla="*/ 1498600 w 1572683"/>
                <a:gd name="connsiteY4" fmla="*/ 497417 h 1856317"/>
                <a:gd name="connsiteX5" fmla="*/ 1054100 w 1572683"/>
                <a:gd name="connsiteY5" fmla="*/ 78317 h 1856317"/>
                <a:gd name="connsiteX6" fmla="*/ 457200 w 1572683"/>
                <a:gd name="connsiteY6" fmla="*/ 27517 h 1856317"/>
                <a:gd name="connsiteX7" fmla="*/ 88900 w 1572683"/>
                <a:gd name="connsiteY7" fmla="*/ 154517 h 1856317"/>
                <a:gd name="connsiteX8" fmla="*/ 12700 w 1572683"/>
                <a:gd name="connsiteY8" fmla="*/ 497417 h 185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2683" h="1856317">
                  <a:moveTo>
                    <a:pt x="0" y="1411817"/>
                  </a:moveTo>
                  <a:cubicBezTo>
                    <a:pt x="69850" y="1583267"/>
                    <a:pt x="139700" y="1754717"/>
                    <a:pt x="317500" y="1805517"/>
                  </a:cubicBezTo>
                  <a:cubicBezTo>
                    <a:pt x="495300" y="1856317"/>
                    <a:pt x="869950" y="1803400"/>
                    <a:pt x="1066800" y="1716617"/>
                  </a:cubicBezTo>
                  <a:cubicBezTo>
                    <a:pt x="1263650" y="1629834"/>
                    <a:pt x="1426633" y="1488017"/>
                    <a:pt x="1498600" y="1284817"/>
                  </a:cubicBezTo>
                  <a:cubicBezTo>
                    <a:pt x="1570567" y="1081617"/>
                    <a:pt x="1572683" y="698500"/>
                    <a:pt x="1498600" y="497417"/>
                  </a:cubicBezTo>
                  <a:cubicBezTo>
                    <a:pt x="1424517" y="296334"/>
                    <a:pt x="1227667" y="156634"/>
                    <a:pt x="1054100" y="78317"/>
                  </a:cubicBezTo>
                  <a:cubicBezTo>
                    <a:pt x="880533" y="0"/>
                    <a:pt x="618067" y="14817"/>
                    <a:pt x="457200" y="27517"/>
                  </a:cubicBezTo>
                  <a:cubicBezTo>
                    <a:pt x="296333" y="40217"/>
                    <a:pt x="162983" y="76200"/>
                    <a:pt x="88900" y="154517"/>
                  </a:cubicBezTo>
                  <a:cubicBezTo>
                    <a:pt x="14817" y="232834"/>
                    <a:pt x="13758" y="365125"/>
                    <a:pt x="12700" y="497417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3330" name="TextBox 31"/>
            <p:cNvSpPr txBox="1">
              <a:spLocks noChangeArrowheads="1"/>
            </p:cNvSpPr>
            <p:nvPr/>
          </p:nvSpPr>
          <p:spPr bwMode="auto">
            <a:xfrm>
              <a:off x="1371600" y="2667000"/>
              <a:ext cx="675712" cy="230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coffee</a:t>
              </a:r>
            </a:p>
          </p:txBody>
        </p:sp>
        <p:sp>
          <p:nvSpPr>
            <p:cNvPr id="13331" name="TextBox 32"/>
            <p:cNvSpPr txBox="1">
              <a:spLocks noChangeArrowheads="1"/>
            </p:cNvSpPr>
            <p:nvPr/>
          </p:nvSpPr>
          <p:spPr bwMode="auto">
            <a:xfrm>
              <a:off x="2643127" y="3386190"/>
              <a:ext cx="1333500" cy="37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If (Sum== 75) </a:t>
              </a:r>
            </a:p>
            <a:p>
              <a:r>
                <a:rPr lang="en-US" sz="1000" b="0"/>
                <a:t>       release coffee</a:t>
              </a:r>
            </a:p>
          </p:txBody>
        </p:sp>
        <p:sp>
          <p:nvSpPr>
            <p:cNvPr id="13332" name="TextBox 34"/>
            <p:cNvSpPr txBox="1">
              <a:spLocks noChangeArrowheads="1"/>
            </p:cNvSpPr>
            <p:nvPr/>
          </p:nvSpPr>
          <p:spPr bwMode="auto">
            <a:xfrm>
              <a:off x="5404660" y="3152023"/>
              <a:ext cx="691340" cy="31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/>
                <a:t>quarter</a:t>
              </a:r>
              <a:endParaRPr lang="en-US" sz="1000" b="0"/>
            </a:p>
          </p:txBody>
        </p:sp>
        <p:sp>
          <p:nvSpPr>
            <p:cNvPr id="13333" name="TextBox 35"/>
            <p:cNvSpPr txBox="1">
              <a:spLocks noChangeArrowheads="1"/>
            </p:cNvSpPr>
            <p:nvPr/>
          </p:nvSpPr>
          <p:spPr bwMode="auto">
            <a:xfrm>
              <a:off x="4790132" y="3184836"/>
              <a:ext cx="614528" cy="31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>
                  <a:solidFill>
                    <a:srgbClr val="FF0000"/>
                  </a:solidFill>
                </a:rPr>
                <a:t>dollar</a:t>
              </a:r>
              <a:endParaRPr lang="en-US" sz="1000" b="0">
                <a:solidFill>
                  <a:srgbClr val="FF0000"/>
                </a:solidFill>
              </a:endParaRPr>
            </a:p>
          </p:txBody>
        </p:sp>
        <p:sp>
          <p:nvSpPr>
            <p:cNvPr id="13334" name="TextBox 36"/>
            <p:cNvSpPr txBox="1">
              <a:spLocks noChangeArrowheads="1"/>
            </p:cNvSpPr>
            <p:nvPr/>
          </p:nvSpPr>
          <p:spPr bwMode="auto">
            <a:xfrm>
              <a:off x="3086100" y="4397081"/>
              <a:ext cx="689714" cy="230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 i="1"/>
                <a:t>return</a:t>
              </a:r>
            </a:p>
          </p:txBody>
        </p:sp>
        <p:sp>
          <p:nvSpPr>
            <p:cNvPr id="13335" name="TextBox 18"/>
            <p:cNvSpPr txBox="1">
              <a:spLocks noChangeArrowheads="1"/>
            </p:cNvSpPr>
            <p:nvPr/>
          </p:nvSpPr>
          <p:spPr bwMode="auto">
            <a:xfrm>
              <a:off x="4661512" y="3995707"/>
              <a:ext cx="1396387" cy="230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Sum = Sum + 25</a:t>
              </a:r>
            </a:p>
          </p:txBody>
        </p:sp>
        <p:sp>
          <p:nvSpPr>
            <p:cNvPr id="13336" name="TextBox 19"/>
            <p:cNvSpPr txBox="1">
              <a:spLocks noChangeArrowheads="1"/>
            </p:cNvSpPr>
            <p:nvPr/>
          </p:nvSpPr>
          <p:spPr bwMode="auto">
            <a:xfrm>
              <a:off x="4343400" y="1943100"/>
              <a:ext cx="1686316" cy="844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>
                  <a:solidFill>
                    <a:srgbClr val="0000FF"/>
                  </a:solidFill>
                </a:rPr>
                <a:t>If (Sum&gt;75) </a:t>
              </a:r>
            </a:p>
            <a:p>
              <a:r>
                <a:rPr lang="en-US" sz="1000" b="0">
                  <a:solidFill>
                    <a:srgbClr val="0000FF"/>
                  </a:solidFill>
                </a:rPr>
                <a:t>	Sum = Sum – 75</a:t>
              </a:r>
            </a:p>
            <a:p>
              <a:r>
                <a:rPr lang="en-US" sz="1000" b="0">
                  <a:solidFill>
                    <a:srgbClr val="0000FF"/>
                  </a:solidFill>
                </a:rPr>
                <a:t>	release coffee</a:t>
              </a:r>
            </a:p>
            <a:p>
              <a:r>
                <a:rPr lang="en-US" sz="1000" b="0">
                  <a:solidFill>
                    <a:srgbClr val="0000FF"/>
                  </a:solidFill>
                </a:rPr>
                <a:t>If Sum &lt; 75, do nothing</a:t>
              </a:r>
            </a:p>
          </p:txBody>
        </p:sp>
        <p:sp>
          <p:nvSpPr>
            <p:cNvPr id="13337" name="TextBox 20"/>
            <p:cNvSpPr txBox="1">
              <a:spLocks noChangeArrowheads="1"/>
            </p:cNvSpPr>
            <p:nvPr/>
          </p:nvSpPr>
          <p:spPr bwMode="auto">
            <a:xfrm>
              <a:off x="4661513" y="4180526"/>
              <a:ext cx="1320187" cy="230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Sum = Sum + 100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1861833" y="3082803"/>
              <a:ext cx="486446" cy="6096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4297851" y="3082803"/>
              <a:ext cx="488339" cy="6096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b="0" dirty="0">
                  <a:solidFill>
                    <a:schemeClr val="tx1"/>
                  </a:solidFill>
                </a:rPr>
                <a:t>&gt;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Default.aspx Page (3)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181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Bitmap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imageCoffee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latin typeface="Arial" charset="0"/>
                <a:cs typeface="Arial" charset="0"/>
              </a:rPr>
              <a:t>= new Bitmap(300, 250);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Graphics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gCoffee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Graphics.FromImage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imageCoffee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gCoffee.FillRectangle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Brushes.White</a:t>
            </a:r>
            <a:r>
              <a:rPr lang="en-US" sz="1800" dirty="0" smtClean="0">
                <a:latin typeface="Arial" charset="0"/>
                <a:cs typeface="Arial" charset="0"/>
              </a:rPr>
              <a:t>, 0, 0, 300, 250);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gCoffee.DrawRectangle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Pens.Red</a:t>
            </a:r>
            <a:r>
              <a:rPr lang="en-US" sz="1800" dirty="0" smtClean="0">
                <a:latin typeface="Arial" charset="0"/>
                <a:cs typeface="Arial" charset="0"/>
              </a:rPr>
              <a:t>, 0, 0, 299, 249);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Font </a:t>
            </a:r>
            <a:r>
              <a:rPr lang="en-US" sz="1800" dirty="0" err="1" smtClean="0">
                <a:latin typeface="Arial" charset="0"/>
                <a:cs typeface="Arial" charset="0"/>
              </a:rPr>
              <a:t>font</a:t>
            </a:r>
            <a:r>
              <a:rPr lang="en-US" sz="1800" dirty="0" smtClean="0">
                <a:latin typeface="Arial" charset="0"/>
                <a:cs typeface="Arial" charset="0"/>
              </a:rPr>
              <a:t> = new Font("Alba Super", 18, </a:t>
            </a:r>
            <a:r>
              <a:rPr lang="en-US" sz="1800" dirty="0" err="1" smtClean="0">
                <a:latin typeface="Arial" charset="0"/>
                <a:cs typeface="Arial" charset="0"/>
              </a:rPr>
              <a:t>FontStyle.Regular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gCoffee.DrawString</a:t>
            </a:r>
            <a:r>
              <a:rPr lang="en-US" sz="1800" dirty="0" smtClean="0">
                <a:latin typeface="Arial" charset="0"/>
                <a:cs typeface="Arial" charset="0"/>
              </a:rPr>
              <a:t>("Please Take Your Coffee", font, </a:t>
            </a:r>
            <a:r>
              <a:rPr lang="en-US" sz="1800" dirty="0" err="1" smtClean="0">
                <a:latin typeface="Arial" charset="0"/>
                <a:cs typeface="Arial" charset="0"/>
              </a:rPr>
              <a:t>Brushes.Brown</a:t>
            </a:r>
            <a:r>
              <a:rPr lang="en-US" sz="1800" dirty="0" smtClean="0">
                <a:latin typeface="Arial" charset="0"/>
                <a:cs typeface="Arial" charset="0"/>
              </a:rPr>
              <a:t>, 10, 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SolidBrush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brownBrush</a:t>
            </a:r>
            <a:r>
              <a:rPr lang="en-US" sz="1800" dirty="0" smtClean="0">
                <a:latin typeface="Arial" charset="0"/>
                <a:cs typeface="Arial" charset="0"/>
              </a:rPr>
              <a:t> = new </a:t>
            </a:r>
            <a:r>
              <a:rPr lang="en-US" sz="1800" dirty="0" err="1" smtClean="0">
                <a:latin typeface="Arial" charset="0"/>
                <a:cs typeface="Arial" charset="0"/>
              </a:rPr>
              <a:t>SolidBrush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Color.Brown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x = 40; 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y = 50; 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w = 200; 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h = 50;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for (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= 0; 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&lt; 15; 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++)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Rectangle rec = new Rectangle(x, y, w, h);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gCoffee.DrawEllipse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Pens.PowderBlue</a:t>
            </a:r>
            <a:r>
              <a:rPr lang="en-US" sz="1800" dirty="0" smtClean="0">
                <a:latin typeface="Arial" charset="0"/>
                <a:cs typeface="Arial" charset="0"/>
              </a:rPr>
              <a:t>, rec);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gCoffee.FillEllipse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brownBrush</a:t>
            </a:r>
            <a:r>
              <a:rPr lang="en-US" sz="1800" dirty="0" smtClean="0">
                <a:latin typeface="Arial" charset="0"/>
                <a:cs typeface="Arial" charset="0"/>
              </a:rPr>
              <a:t>, rec);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  x = x+2; y = y+10; w = w-4; h = h-2;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imageCoffee</a:t>
            </a:r>
            <a:r>
              <a:rPr lang="en-US" sz="1800" dirty="0" err="1" smtClean="0">
                <a:latin typeface="Arial" charset="0"/>
                <a:cs typeface="Arial" charset="0"/>
              </a:rPr>
              <a:t>.Save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Response.OutputStream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br>
              <a:rPr lang="en-US" sz="1800" dirty="0" smtClean="0">
                <a:latin typeface="Arial" charset="0"/>
                <a:cs typeface="Arial" charset="0"/>
              </a:rPr>
            </a:br>
            <a:r>
              <a:rPr lang="en-US" sz="1800" dirty="0" smtClean="0">
                <a:latin typeface="Arial" charset="0"/>
                <a:cs typeface="Arial" charset="0"/>
              </a:rPr>
              <a:t>    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System.Drawing.Imaging.ImageFormat.Gif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66E20C-D5B3-4975-B071-4906B2F5A294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4179888"/>
            <a:ext cx="2654300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7056438" y="3276600"/>
            <a:ext cx="563562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5715000" y="4876800"/>
            <a:ext cx="10668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rot="16200000" flipH="1">
            <a:off x="4425950" y="2584450"/>
            <a:ext cx="2057400" cy="1917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16200000" flipH="1">
            <a:off x="4419600" y="2209800"/>
            <a:ext cx="2438400" cy="2286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ounded Rectangular Callout 11"/>
          <p:cNvSpPr/>
          <p:nvPr/>
        </p:nvSpPr>
        <p:spPr bwMode="auto">
          <a:xfrm>
            <a:off x="0" y="4785360"/>
            <a:ext cx="1551940" cy="609600"/>
          </a:xfrm>
          <a:prstGeom prst="wedgeRoundRectCallout">
            <a:avLst>
              <a:gd name="adj1" fmla="val 62548"/>
              <a:gd name="adj2" fmla="val -11041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 do we draw the cup?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 dirty="0" smtClean="0"/>
              <a:t>How do we draw the coffee cup?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2400" y="1088628"/>
            <a:ext cx="8839200" cy="3940572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// Repeat the code on the previous slide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for (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i = 0; i &lt; 15; i++) 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Rectangle</a:t>
            </a:r>
            <a:r>
              <a:rPr lang="en-US" sz="1800" dirty="0" smtClean="0">
                <a:latin typeface="Arial" charset="0"/>
                <a:cs typeface="Arial" charset="0"/>
              </a:rPr>
              <a:t> rec = new Rectangle(x, y, w, h);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</a:t>
            </a:r>
            <a:r>
              <a:rPr lang="en-US" sz="1800" dirty="0" err="1" smtClean="0">
                <a:latin typeface="Arial" charset="0"/>
                <a:cs typeface="Arial" charset="0"/>
              </a:rPr>
              <a:t>gCoffee.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DrawEllipse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Pens.PowderBlue</a:t>
            </a:r>
            <a:r>
              <a:rPr lang="en-US" sz="1800" dirty="0" smtClean="0">
                <a:latin typeface="Arial" charset="0"/>
                <a:cs typeface="Arial" charset="0"/>
              </a:rPr>
              <a:t>, rec);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</a:t>
            </a:r>
            <a:r>
              <a:rPr lang="en-US" sz="1800" dirty="0" err="1" smtClean="0">
                <a:latin typeface="Arial" charset="0"/>
                <a:cs typeface="Arial" charset="0"/>
              </a:rPr>
              <a:t>gCoffee.FillEllipse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brown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Brush</a:t>
            </a:r>
            <a:r>
              <a:rPr lang="en-US" sz="1800" dirty="0" smtClean="0">
                <a:latin typeface="Arial" charset="0"/>
                <a:cs typeface="Arial" charset="0"/>
              </a:rPr>
              <a:t>, rec);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	x = x+2; y = y+10; w = w-4; h = h-2;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smtClean="0">
                <a:latin typeface="Arial" charset="0"/>
                <a:cs typeface="Arial" charset="0"/>
              </a:rPr>
              <a:t>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800" dirty="0" err="1" smtClean="0">
                <a:latin typeface="Arial" charset="0"/>
                <a:cs typeface="Arial" charset="0"/>
              </a:rPr>
              <a:t>imageCoffee.Save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Response.OutputStream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br>
              <a:rPr lang="en-US" sz="1800" dirty="0" smtClean="0">
                <a:latin typeface="Arial" charset="0"/>
                <a:cs typeface="Arial" charset="0"/>
              </a:rPr>
            </a:br>
            <a:r>
              <a:rPr lang="en-US" sz="1800" dirty="0" smtClean="0">
                <a:latin typeface="Arial" charset="0"/>
                <a:cs typeface="Arial" charset="0"/>
              </a:rPr>
              <a:t>    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System.Drawing.Imaging.ImageFormat.Gif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66E20C-D5B3-4975-B071-4906B2F5A294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80" y="1676400"/>
            <a:ext cx="2654300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ular Callout 11"/>
          <p:cNvSpPr/>
          <p:nvPr/>
        </p:nvSpPr>
        <p:spPr bwMode="auto">
          <a:xfrm>
            <a:off x="3962400" y="4572000"/>
            <a:ext cx="4953000" cy="1480344"/>
          </a:xfrm>
          <a:prstGeom prst="wedgeRoundRectCallout">
            <a:avLst>
              <a:gd name="adj1" fmla="val 21213"/>
              <a:gd name="adj2" fmla="val -11238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1. Use rectangle to define dimensions first;</a:t>
            </a: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2. Use </a:t>
            </a:r>
            <a:r>
              <a:rPr lang="en-US" b="0" dirty="0" err="1" smtClean="0"/>
              <a:t>DrawEllipse</a:t>
            </a:r>
            <a:r>
              <a:rPr lang="en-US" b="0" dirty="0" smtClean="0"/>
              <a:t> to shape the object;</a:t>
            </a: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3. Use Brush to paint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the color;</a:t>
            </a: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baseline="0" dirty="0" smtClean="0"/>
              <a:t>4. Use a list of decreasing ellipses to form</a:t>
            </a:r>
            <a:r>
              <a:rPr lang="en-US" b="0" dirty="0" smtClean="0"/>
              <a:t> the cup.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52400" y="4663440"/>
            <a:ext cx="2209800" cy="1813560"/>
          </a:xfrm>
          <a:prstGeom prst="wedgeRoundRectCallout">
            <a:avLst>
              <a:gd name="adj1" fmla="val 7655"/>
              <a:gd name="adj2" fmla="val -10359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Save the image as an HTML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stream, in Gif format,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as the response output stream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</a:rPr>
              <a:t>. The label is not used.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480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295400" y="176784"/>
            <a:ext cx="7620000" cy="623888"/>
          </a:xfrm>
        </p:spPr>
        <p:txBody>
          <a:bodyPr/>
          <a:lstStyle/>
          <a:p>
            <a:r>
              <a:rPr lang="en-US" smtClean="0"/>
              <a:t>Code Behind the Default.aspx Page (4)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400208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//Continuation of the code behind “Buy a Coffee”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gCoffee.Dispose</a:t>
            </a:r>
            <a:r>
              <a:rPr lang="en-US" sz="1800" dirty="0" smtClean="0">
                <a:latin typeface="Arial" charset="0"/>
                <a:cs typeface="Arial" charset="0"/>
              </a:rPr>
              <a:t>();  // memory management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imageCoffee.Dispose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else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lblCoffee.Text</a:t>
            </a:r>
            <a:r>
              <a:rPr lang="en-US" sz="1800" dirty="0" smtClean="0">
                <a:latin typeface="Arial" charset="0"/>
                <a:cs typeface="Arial" charset="0"/>
              </a:rPr>
              <a:t> = "Please deposit more money";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lblAmount.Text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Convert.ToString</a:t>
            </a:r>
            <a:r>
              <a:rPr lang="en-US" sz="1800" dirty="0" smtClean="0">
                <a:latin typeface="Arial" charset="0"/>
                <a:cs typeface="Arial" charset="0"/>
              </a:rPr>
              <a:t>(Sum);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lblRtn.Text</a:t>
            </a:r>
            <a:r>
              <a:rPr lang="en-US" sz="1800" dirty="0" smtClean="0">
                <a:latin typeface="Arial" charset="0"/>
                <a:cs typeface="Arial" charset="0"/>
              </a:rPr>
              <a:t> = "[  ]";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8A32E9-EBE4-43EF-95AE-6F4F274DFDBA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38" y="1371600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6" name="Group 23"/>
          <p:cNvGrpSpPr>
            <a:grpSpLocks/>
          </p:cNvGrpSpPr>
          <p:nvPr/>
        </p:nvGrpSpPr>
        <p:grpSpPr bwMode="auto">
          <a:xfrm>
            <a:off x="4186238" y="4114800"/>
            <a:ext cx="4292600" cy="2474913"/>
            <a:chOff x="1371600" y="1943100"/>
            <a:chExt cx="4724400" cy="2725057"/>
          </a:xfrm>
        </p:grpSpPr>
        <p:cxnSp>
          <p:nvCxnSpPr>
            <p:cNvPr id="7" name="Curved Connector 6"/>
            <p:cNvCxnSpPr>
              <a:stCxn id="25" idx="0"/>
              <a:endCxn id="26" idx="0"/>
            </p:cNvCxnSpPr>
            <p:nvPr/>
          </p:nvCxnSpPr>
          <p:spPr bwMode="auto">
            <a:xfrm rot="5400000" flipH="1" flipV="1">
              <a:off x="3323210" y="1864974"/>
              <a:ext cx="1749" cy="2437329"/>
            </a:xfrm>
            <a:prstGeom prst="curvedConnector3">
              <a:avLst>
                <a:gd name="adj1" fmla="val 5838163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25" idx="7"/>
              <a:endCxn id="26" idx="1"/>
            </p:cNvCxnSpPr>
            <p:nvPr/>
          </p:nvCxnSpPr>
          <p:spPr bwMode="auto">
            <a:xfrm rot="5400000" flipH="1" flipV="1">
              <a:off x="3323210" y="2127092"/>
              <a:ext cx="1747" cy="2091386"/>
            </a:xfrm>
            <a:prstGeom prst="curvedConnector3">
              <a:avLst>
                <a:gd name="adj1" fmla="val 22828149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26" idx="3"/>
              <a:endCxn id="25" idx="5"/>
            </p:cNvCxnSpPr>
            <p:nvPr/>
          </p:nvCxnSpPr>
          <p:spPr bwMode="auto">
            <a:xfrm rot="5400000">
              <a:off x="3324084" y="2557961"/>
              <a:ext cx="0" cy="2091386"/>
            </a:xfrm>
            <a:prstGeom prst="curvedConnector3">
              <a:avLst>
                <a:gd name="adj1" fmla="val 22828149"/>
              </a:avLst>
            </a:pr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26" idx="4"/>
              <a:endCxn id="25" idx="4"/>
            </p:cNvCxnSpPr>
            <p:nvPr/>
          </p:nvCxnSpPr>
          <p:spPr bwMode="auto">
            <a:xfrm rot="5400000">
              <a:off x="3323210" y="2473261"/>
              <a:ext cx="1749" cy="2437329"/>
            </a:xfrm>
            <a:prstGeom prst="curvedConnector3">
              <a:avLst>
                <a:gd name="adj1" fmla="val 55982385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71" name="TextBox 22"/>
            <p:cNvSpPr txBox="1">
              <a:spLocks noChangeArrowheads="1"/>
            </p:cNvSpPr>
            <p:nvPr/>
          </p:nvSpPr>
          <p:spPr bwMode="auto">
            <a:xfrm>
              <a:off x="2915722" y="1943100"/>
              <a:ext cx="807027" cy="304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0"/>
                <a:t>quarter</a:t>
              </a:r>
            </a:p>
          </p:txBody>
        </p:sp>
        <p:sp>
          <p:nvSpPr>
            <p:cNvPr id="15372" name="TextBox 23"/>
            <p:cNvSpPr txBox="1">
              <a:spLocks noChangeArrowheads="1"/>
            </p:cNvSpPr>
            <p:nvPr/>
          </p:nvSpPr>
          <p:spPr bwMode="auto">
            <a:xfrm>
              <a:off x="3041627" y="2488429"/>
              <a:ext cx="691880" cy="2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/>
                <a:t>dollar</a:t>
              </a: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1371600" y="2927197"/>
              <a:ext cx="625494" cy="893203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4" name="Freeform 13"/>
            <p:cNvSpPr/>
            <p:nvPr/>
          </p:nvSpPr>
          <p:spPr bwMode="auto">
            <a:xfrm rot="21300000" flipH="1">
              <a:off x="4717467" y="3089756"/>
              <a:ext cx="616758" cy="547109"/>
            </a:xfrm>
            <a:custGeom>
              <a:avLst/>
              <a:gdLst>
                <a:gd name="connsiteX0" fmla="*/ 766233 w 766233"/>
                <a:gd name="connsiteY0" fmla="*/ 764117 h 897467"/>
                <a:gd name="connsiteX1" fmla="*/ 474133 w 766233"/>
                <a:gd name="connsiteY1" fmla="*/ 878417 h 897467"/>
                <a:gd name="connsiteX2" fmla="*/ 93133 w 766233"/>
                <a:gd name="connsiteY2" fmla="*/ 649817 h 897467"/>
                <a:gd name="connsiteX3" fmla="*/ 55033 w 766233"/>
                <a:gd name="connsiteY3" fmla="*/ 218017 h 897467"/>
                <a:gd name="connsiteX4" fmla="*/ 423333 w 766233"/>
                <a:gd name="connsiteY4" fmla="*/ 14817 h 897467"/>
                <a:gd name="connsiteX5" fmla="*/ 753533 w 766233"/>
                <a:gd name="connsiteY5" fmla="*/ 129117 h 89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6233" h="897467">
                  <a:moveTo>
                    <a:pt x="766233" y="764117"/>
                  </a:moveTo>
                  <a:cubicBezTo>
                    <a:pt x="676274" y="830792"/>
                    <a:pt x="586316" y="897467"/>
                    <a:pt x="474133" y="878417"/>
                  </a:cubicBezTo>
                  <a:cubicBezTo>
                    <a:pt x="361950" y="859367"/>
                    <a:pt x="162983" y="759884"/>
                    <a:pt x="93133" y="649817"/>
                  </a:cubicBezTo>
                  <a:cubicBezTo>
                    <a:pt x="23283" y="539750"/>
                    <a:pt x="0" y="323850"/>
                    <a:pt x="55033" y="218017"/>
                  </a:cubicBezTo>
                  <a:cubicBezTo>
                    <a:pt x="110066" y="112184"/>
                    <a:pt x="306916" y="29634"/>
                    <a:pt x="423333" y="14817"/>
                  </a:cubicBezTo>
                  <a:cubicBezTo>
                    <a:pt x="539750" y="0"/>
                    <a:pt x="646641" y="64558"/>
                    <a:pt x="753533" y="129117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5" name="Freeform 14"/>
            <p:cNvSpPr/>
            <p:nvPr/>
          </p:nvSpPr>
          <p:spPr bwMode="auto">
            <a:xfrm flipH="1">
              <a:off x="4675535" y="2934189"/>
              <a:ext cx="810696" cy="839017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4607395" y="2743662"/>
              <a:ext cx="1373291" cy="1244541"/>
            </a:xfrm>
            <a:custGeom>
              <a:avLst/>
              <a:gdLst>
                <a:gd name="connsiteX0" fmla="*/ 0 w 1572683"/>
                <a:gd name="connsiteY0" fmla="*/ 1411817 h 1856317"/>
                <a:gd name="connsiteX1" fmla="*/ 317500 w 1572683"/>
                <a:gd name="connsiteY1" fmla="*/ 1805517 h 1856317"/>
                <a:gd name="connsiteX2" fmla="*/ 1066800 w 1572683"/>
                <a:gd name="connsiteY2" fmla="*/ 1716617 h 1856317"/>
                <a:gd name="connsiteX3" fmla="*/ 1498600 w 1572683"/>
                <a:gd name="connsiteY3" fmla="*/ 1284817 h 1856317"/>
                <a:gd name="connsiteX4" fmla="*/ 1498600 w 1572683"/>
                <a:gd name="connsiteY4" fmla="*/ 497417 h 1856317"/>
                <a:gd name="connsiteX5" fmla="*/ 1054100 w 1572683"/>
                <a:gd name="connsiteY5" fmla="*/ 78317 h 1856317"/>
                <a:gd name="connsiteX6" fmla="*/ 457200 w 1572683"/>
                <a:gd name="connsiteY6" fmla="*/ 27517 h 1856317"/>
                <a:gd name="connsiteX7" fmla="*/ 88900 w 1572683"/>
                <a:gd name="connsiteY7" fmla="*/ 154517 h 1856317"/>
                <a:gd name="connsiteX8" fmla="*/ 12700 w 1572683"/>
                <a:gd name="connsiteY8" fmla="*/ 497417 h 185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2683" h="1856317">
                  <a:moveTo>
                    <a:pt x="0" y="1411817"/>
                  </a:moveTo>
                  <a:cubicBezTo>
                    <a:pt x="69850" y="1583267"/>
                    <a:pt x="139700" y="1754717"/>
                    <a:pt x="317500" y="1805517"/>
                  </a:cubicBezTo>
                  <a:cubicBezTo>
                    <a:pt x="495300" y="1856317"/>
                    <a:pt x="869950" y="1803400"/>
                    <a:pt x="1066800" y="1716617"/>
                  </a:cubicBezTo>
                  <a:cubicBezTo>
                    <a:pt x="1263650" y="1629834"/>
                    <a:pt x="1426633" y="1488017"/>
                    <a:pt x="1498600" y="1284817"/>
                  </a:cubicBezTo>
                  <a:cubicBezTo>
                    <a:pt x="1570567" y="1081617"/>
                    <a:pt x="1572683" y="698500"/>
                    <a:pt x="1498600" y="497417"/>
                  </a:cubicBezTo>
                  <a:cubicBezTo>
                    <a:pt x="1424517" y="296334"/>
                    <a:pt x="1227667" y="156634"/>
                    <a:pt x="1054100" y="78317"/>
                  </a:cubicBezTo>
                  <a:cubicBezTo>
                    <a:pt x="880533" y="0"/>
                    <a:pt x="618067" y="14817"/>
                    <a:pt x="457200" y="27517"/>
                  </a:cubicBezTo>
                  <a:cubicBezTo>
                    <a:pt x="296333" y="40217"/>
                    <a:pt x="162983" y="76200"/>
                    <a:pt x="88900" y="154517"/>
                  </a:cubicBezTo>
                  <a:cubicBezTo>
                    <a:pt x="14817" y="232834"/>
                    <a:pt x="13758" y="365125"/>
                    <a:pt x="12700" y="497417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5377" name="TextBox 31"/>
            <p:cNvSpPr txBox="1">
              <a:spLocks noChangeArrowheads="1"/>
            </p:cNvSpPr>
            <p:nvPr/>
          </p:nvSpPr>
          <p:spPr bwMode="auto">
            <a:xfrm>
              <a:off x="1371600" y="2667000"/>
              <a:ext cx="675712" cy="27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coffee</a:t>
              </a:r>
            </a:p>
          </p:txBody>
        </p:sp>
        <p:sp>
          <p:nvSpPr>
            <p:cNvPr id="15378" name="TextBox 32"/>
            <p:cNvSpPr txBox="1">
              <a:spLocks noChangeArrowheads="1"/>
            </p:cNvSpPr>
            <p:nvPr/>
          </p:nvSpPr>
          <p:spPr bwMode="auto">
            <a:xfrm>
              <a:off x="2643127" y="3386190"/>
              <a:ext cx="1333500" cy="44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>
                  <a:solidFill>
                    <a:srgbClr val="0000FF"/>
                  </a:solidFill>
                </a:rPr>
                <a:t>If (Sum== 75) </a:t>
              </a:r>
            </a:p>
            <a:p>
              <a:r>
                <a:rPr lang="en-US" sz="1000" b="0">
                  <a:solidFill>
                    <a:srgbClr val="0000FF"/>
                  </a:solidFill>
                </a:rPr>
                <a:t>       release coffee</a:t>
              </a:r>
            </a:p>
          </p:txBody>
        </p:sp>
        <p:sp>
          <p:nvSpPr>
            <p:cNvPr id="15379" name="TextBox 34"/>
            <p:cNvSpPr txBox="1">
              <a:spLocks noChangeArrowheads="1"/>
            </p:cNvSpPr>
            <p:nvPr/>
          </p:nvSpPr>
          <p:spPr bwMode="auto">
            <a:xfrm>
              <a:off x="5404660" y="3152023"/>
              <a:ext cx="691340" cy="2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/>
                <a:t>quarter</a:t>
              </a:r>
              <a:endParaRPr lang="en-US" sz="1000" b="0"/>
            </a:p>
          </p:txBody>
        </p:sp>
        <p:sp>
          <p:nvSpPr>
            <p:cNvPr id="15380" name="TextBox 35"/>
            <p:cNvSpPr txBox="1">
              <a:spLocks noChangeArrowheads="1"/>
            </p:cNvSpPr>
            <p:nvPr/>
          </p:nvSpPr>
          <p:spPr bwMode="auto">
            <a:xfrm>
              <a:off x="4790132" y="3184836"/>
              <a:ext cx="614528" cy="2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/>
                <a:t>dollar</a:t>
              </a:r>
              <a:endParaRPr lang="en-US" sz="1000" b="0"/>
            </a:p>
          </p:txBody>
        </p:sp>
        <p:sp>
          <p:nvSpPr>
            <p:cNvPr id="15381" name="TextBox 36"/>
            <p:cNvSpPr txBox="1">
              <a:spLocks noChangeArrowheads="1"/>
            </p:cNvSpPr>
            <p:nvPr/>
          </p:nvSpPr>
          <p:spPr bwMode="auto">
            <a:xfrm>
              <a:off x="3086100" y="4397081"/>
              <a:ext cx="689714" cy="27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 i="1"/>
                <a:t>return</a:t>
              </a:r>
            </a:p>
          </p:txBody>
        </p:sp>
        <p:sp>
          <p:nvSpPr>
            <p:cNvPr id="15382" name="TextBox 18"/>
            <p:cNvSpPr txBox="1">
              <a:spLocks noChangeArrowheads="1"/>
            </p:cNvSpPr>
            <p:nvPr/>
          </p:nvSpPr>
          <p:spPr bwMode="auto">
            <a:xfrm>
              <a:off x="4661512" y="3995707"/>
              <a:ext cx="1396387" cy="27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Sum = Sum + 25</a:t>
              </a:r>
            </a:p>
          </p:txBody>
        </p:sp>
        <p:sp>
          <p:nvSpPr>
            <p:cNvPr id="15383" name="TextBox 19"/>
            <p:cNvSpPr txBox="1">
              <a:spLocks noChangeArrowheads="1"/>
            </p:cNvSpPr>
            <p:nvPr/>
          </p:nvSpPr>
          <p:spPr bwMode="auto">
            <a:xfrm>
              <a:off x="4343400" y="1943100"/>
              <a:ext cx="1686316" cy="779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>
                  <a:solidFill>
                    <a:srgbClr val="0000FF"/>
                  </a:solidFill>
                </a:rPr>
                <a:t>If (Sum&gt;75) </a:t>
              </a:r>
            </a:p>
            <a:p>
              <a:r>
                <a:rPr lang="en-US" sz="1000" b="0">
                  <a:solidFill>
                    <a:srgbClr val="0000FF"/>
                  </a:solidFill>
                </a:rPr>
                <a:t>	Sum = Sum – 75</a:t>
              </a:r>
            </a:p>
            <a:p>
              <a:r>
                <a:rPr lang="en-US" sz="1000" b="0">
                  <a:solidFill>
                    <a:srgbClr val="0000FF"/>
                  </a:solidFill>
                </a:rPr>
                <a:t>	release coffee</a:t>
              </a:r>
            </a:p>
            <a:p>
              <a:r>
                <a:rPr lang="en-US" sz="1000" b="0">
                  <a:solidFill>
                    <a:srgbClr val="0000FF"/>
                  </a:solidFill>
                </a:rPr>
                <a:t>If Sum &lt; 75, do nothing</a:t>
              </a:r>
            </a:p>
          </p:txBody>
        </p:sp>
        <p:sp>
          <p:nvSpPr>
            <p:cNvPr id="15384" name="TextBox 20"/>
            <p:cNvSpPr txBox="1">
              <a:spLocks noChangeArrowheads="1"/>
            </p:cNvSpPr>
            <p:nvPr/>
          </p:nvSpPr>
          <p:spPr bwMode="auto">
            <a:xfrm>
              <a:off x="4661513" y="4180527"/>
              <a:ext cx="1320187" cy="27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Sum = Sum + 100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862560" y="3082764"/>
              <a:ext cx="485719" cy="6082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298142" y="3082764"/>
              <a:ext cx="487466" cy="60828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b="0" dirty="0">
                  <a:solidFill>
                    <a:schemeClr val="tx1"/>
                  </a:solidFill>
                </a:rPr>
                <a:t>&gt;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Default.aspx Page (5)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6005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protected void Button4_Click(object sender, </a:t>
            </a:r>
            <a:r>
              <a:rPr lang="en-US" sz="1800" dirty="0" err="1" smtClean="0">
                <a:latin typeface="Arial" charset="0"/>
                <a:cs typeface="Arial" charset="0"/>
              </a:rPr>
              <a:t>EventArgs</a:t>
            </a:r>
            <a:r>
              <a:rPr lang="en-US" sz="1800" dirty="0" smtClean="0">
                <a:latin typeface="Arial" charset="0"/>
                <a:cs typeface="Arial" charset="0"/>
              </a:rPr>
              <a:t> e)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{ // return fund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Int32 Sum = (Int32)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Session</a:t>
            </a:r>
            <a:r>
              <a:rPr lang="en-US" sz="1800" dirty="0" smtClean="0">
                <a:latin typeface="Arial" charset="0"/>
                <a:cs typeface="Arial" charset="0"/>
              </a:rPr>
              <a:t>["Sum"];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if (Sum &gt; 0)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lblRtn.Text</a:t>
            </a:r>
            <a:r>
              <a:rPr lang="en-US" sz="1800" dirty="0" smtClean="0">
                <a:latin typeface="Arial" charset="0"/>
                <a:cs typeface="Arial" charset="0"/>
              </a:rPr>
              <a:t> = "Please take the money here";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RtnChanges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(Sum);  // Call another method to generate the image of the coins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Sum = 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Session</a:t>
            </a:r>
            <a:r>
              <a:rPr lang="en-US" sz="1800" dirty="0" smtClean="0">
                <a:latin typeface="Arial" charset="0"/>
                <a:cs typeface="Arial" charset="0"/>
              </a:rPr>
              <a:t>["Sum"] = Sum;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else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lblRtn.Text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br>
              <a:rPr lang="en-US" sz="1800" dirty="0" smtClean="0">
                <a:latin typeface="Arial" charset="0"/>
                <a:cs typeface="Arial" charset="0"/>
              </a:rPr>
            </a:br>
            <a:r>
              <a:rPr lang="en-US" sz="1800" dirty="0" smtClean="0">
                <a:latin typeface="Arial" charset="0"/>
                <a:cs typeface="Arial" charset="0"/>
              </a:rPr>
              <a:t>            "You have not deposited money";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445011-3AEC-4BB2-BA68-80F219B62D54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88" y="1890713"/>
            <a:ext cx="25304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0" name="Group 23"/>
          <p:cNvGrpSpPr>
            <a:grpSpLocks/>
          </p:cNvGrpSpPr>
          <p:nvPr/>
        </p:nvGrpSpPr>
        <p:grpSpPr bwMode="auto">
          <a:xfrm>
            <a:off x="4699000" y="3962400"/>
            <a:ext cx="4292600" cy="2506663"/>
            <a:chOff x="1371600" y="1943100"/>
            <a:chExt cx="4724400" cy="2758942"/>
          </a:xfrm>
        </p:grpSpPr>
        <p:cxnSp>
          <p:nvCxnSpPr>
            <p:cNvPr id="8" name="Curved Connector 7"/>
            <p:cNvCxnSpPr>
              <a:stCxn id="26" idx="0"/>
              <a:endCxn id="27" idx="0"/>
            </p:cNvCxnSpPr>
            <p:nvPr/>
          </p:nvCxnSpPr>
          <p:spPr bwMode="auto">
            <a:xfrm rot="5400000" flipH="1" flipV="1">
              <a:off x="3323211" y="1866277"/>
              <a:ext cx="1747" cy="2437330"/>
            </a:xfrm>
            <a:prstGeom prst="curvedConnector3">
              <a:avLst>
                <a:gd name="adj1" fmla="val 5838163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26" idx="7"/>
              <a:endCxn id="27" idx="1"/>
            </p:cNvCxnSpPr>
            <p:nvPr/>
          </p:nvCxnSpPr>
          <p:spPr bwMode="auto">
            <a:xfrm rot="5400000" flipH="1" flipV="1">
              <a:off x="3323211" y="2126613"/>
              <a:ext cx="1747" cy="2091385"/>
            </a:xfrm>
            <a:prstGeom prst="curvedConnector3">
              <a:avLst>
                <a:gd name="adj1" fmla="val 22828149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27" idx="3"/>
              <a:endCxn id="26" idx="5"/>
            </p:cNvCxnSpPr>
            <p:nvPr/>
          </p:nvCxnSpPr>
          <p:spPr bwMode="auto">
            <a:xfrm rot="5400000">
              <a:off x="3324085" y="2557315"/>
              <a:ext cx="0" cy="2091385"/>
            </a:xfrm>
            <a:prstGeom prst="curvedConnector3">
              <a:avLst>
                <a:gd name="adj1" fmla="val 22828149"/>
              </a:avLst>
            </a:pr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27" idx="4"/>
              <a:endCxn id="26" idx="4"/>
            </p:cNvCxnSpPr>
            <p:nvPr/>
          </p:nvCxnSpPr>
          <p:spPr bwMode="auto">
            <a:xfrm rot="5400000">
              <a:off x="3323211" y="2474328"/>
              <a:ext cx="1747" cy="2437330"/>
            </a:xfrm>
            <a:prstGeom prst="curvedConnector3">
              <a:avLst>
                <a:gd name="adj1" fmla="val 55982385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5" name="TextBox 22"/>
            <p:cNvSpPr txBox="1">
              <a:spLocks noChangeArrowheads="1"/>
            </p:cNvSpPr>
            <p:nvPr/>
          </p:nvSpPr>
          <p:spPr bwMode="auto">
            <a:xfrm>
              <a:off x="2915722" y="1943100"/>
              <a:ext cx="807027" cy="304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0"/>
                <a:t>quarter</a:t>
              </a:r>
            </a:p>
          </p:txBody>
        </p:sp>
        <p:sp>
          <p:nvSpPr>
            <p:cNvPr id="16396" name="TextBox 23"/>
            <p:cNvSpPr txBox="1">
              <a:spLocks noChangeArrowheads="1"/>
            </p:cNvSpPr>
            <p:nvPr/>
          </p:nvSpPr>
          <p:spPr bwMode="auto">
            <a:xfrm>
              <a:off x="3041627" y="2488429"/>
              <a:ext cx="691880" cy="2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/>
                <a:t>dollar</a:t>
              </a: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1371600" y="2926814"/>
              <a:ext cx="625494" cy="894603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5" name="Freeform 14"/>
            <p:cNvSpPr/>
            <p:nvPr/>
          </p:nvSpPr>
          <p:spPr bwMode="auto">
            <a:xfrm rot="21300000" flipH="1">
              <a:off x="4717468" y="3089310"/>
              <a:ext cx="616757" cy="548643"/>
            </a:xfrm>
            <a:custGeom>
              <a:avLst/>
              <a:gdLst>
                <a:gd name="connsiteX0" fmla="*/ 766233 w 766233"/>
                <a:gd name="connsiteY0" fmla="*/ 764117 h 897467"/>
                <a:gd name="connsiteX1" fmla="*/ 474133 w 766233"/>
                <a:gd name="connsiteY1" fmla="*/ 878417 h 897467"/>
                <a:gd name="connsiteX2" fmla="*/ 93133 w 766233"/>
                <a:gd name="connsiteY2" fmla="*/ 649817 h 897467"/>
                <a:gd name="connsiteX3" fmla="*/ 55033 w 766233"/>
                <a:gd name="connsiteY3" fmla="*/ 218017 h 897467"/>
                <a:gd name="connsiteX4" fmla="*/ 423333 w 766233"/>
                <a:gd name="connsiteY4" fmla="*/ 14817 h 897467"/>
                <a:gd name="connsiteX5" fmla="*/ 753533 w 766233"/>
                <a:gd name="connsiteY5" fmla="*/ 129117 h 89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6233" h="897467">
                  <a:moveTo>
                    <a:pt x="766233" y="764117"/>
                  </a:moveTo>
                  <a:cubicBezTo>
                    <a:pt x="676274" y="830792"/>
                    <a:pt x="586316" y="897467"/>
                    <a:pt x="474133" y="878417"/>
                  </a:cubicBezTo>
                  <a:cubicBezTo>
                    <a:pt x="361950" y="859367"/>
                    <a:pt x="162983" y="759884"/>
                    <a:pt x="93133" y="649817"/>
                  </a:cubicBezTo>
                  <a:cubicBezTo>
                    <a:pt x="23283" y="539750"/>
                    <a:pt x="0" y="323850"/>
                    <a:pt x="55033" y="218017"/>
                  </a:cubicBezTo>
                  <a:cubicBezTo>
                    <a:pt x="110066" y="112184"/>
                    <a:pt x="306916" y="29634"/>
                    <a:pt x="423333" y="14817"/>
                  </a:cubicBezTo>
                  <a:cubicBezTo>
                    <a:pt x="539750" y="0"/>
                    <a:pt x="646641" y="64558"/>
                    <a:pt x="753533" y="129117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6" name="Freeform 15"/>
            <p:cNvSpPr/>
            <p:nvPr/>
          </p:nvSpPr>
          <p:spPr bwMode="auto">
            <a:xfrm flipH="1">
              <a:off x="4675536" y="2933803"/>
              <a:ext cx="810696" cy="838690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4607395" y="2743350"/>
              <a:ext cx="1373291" cy="1244057"/>
            </a:xfrm>
            <a:custGeom>
              <a:avLst/>
              <a:gdLst>
                <a:gd name="connsiteX0" fmla="*/ 0 w 1572683"/>
                <a:gd name="connsiteY0" fmla="*/ 1411817 h 1856317"/>
                <a:gd name="connsiteX1" fmla="*/ 317500 w 1572683"/>
                <a:gd name="connsiteY1" fmla="*/ 1805517 h 1856317"/>
                <a:gd name="connsiteX2" fmla="*/ 1066800 w 1572683"/>
                <a:gd name="connsiteY2" fmla="*/ 1716617 h 1856317"/>
                <a:gd name="connsiteX3" fmla="*/ 1498600 w 1572683"/>
                <a:gd name="connsiteY3" fmla="*/ 1284817 h 1856317"/>
                <a:gd name="connsiteX4" fmla="*/ 1498600 w 1572683"/>
                <a:gd name="connsiteY4" fmla="*/ 497417 h 1856317"/>
                <a:gd name="connsiteX5" fmla="*/ 1054100 w 1572683"/>
                <a:gd name="connsiteY5" fmla="*/ 78317 h 1856317"/>
                <a:gd name="connsiteX6" fmla="*/ 457200 w 1572683"/>
                <a:gd name="connsiteY6" fmla="*/ 27517 h 1856317"/>
                <a:gd name="connsiteX7" fmla="*/ 88900 w 1572683"/>
                <a:gd name="connsiteY7" fmla="*/ 154517 h 1856317"/>
                <a:gd name="connsiteX8" fmla="*/ 12700 w 1572683"/>
                <a:gd name="connsiteY8" fmla="*/ 497417 h 185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2683" h="1856317">
                  <a:moveTo>
                    <a:pt x="0" y="1411817"/>
                  </a:moveTo>
                  <a:cubicBezTo>
                    <a:pt x="69850" y="1583267"/>
                    <a:pt x="139700" y="1754717"/>
                    <a:pt x="317500" y="1805517"/>
                  </a:cubicBezTo>
                  <a:cubicBezTo>
                    <a:pt x="495300" y="1856317"/>
                    <a:pt x="869950" y="1803400"/>
                    <a:pt x="1066800" y="1716617"/>
                  </a:cubicBezTo>
                  <a:cubicBezTo>
                    <a:pt x="1263650" y="1629834"/>
                    <a:pt x="1426633" y="1488017"/>
                    <a:pt x="1498600" y="1284817"/>
                  </a:cubicBezTo>
                  <a:cubicBezTo>
                    <a:pt x="1570567" y="1081617"/>
                    <a:pt x="1572683" y="698500"/>
                    <a:pt x="1498600" y="497417"/>
                  </a:cubicBezTo>
                  <a:cubicBezTo>
                    <a:pt x="1424517" y="296334"/>
                    <a:pt x="1227667" y="156634"/>
                    <a:pt x="1054100" y="78317"/>
                  </a:cubicBezTo>
                  <a:cubicBezTo>
                    <a:pt x="880533" y="0"/>
                    <a:pt x="618067" y="14817"/>
                    <a:pt x="457200" y="27517"/>
                  </a:cubicBezTo>
                  <a:cubicBezTo>
                    <a:pt x="296333" y="40217"/>
                    <a:pt x="162983" y="76200"/>
                    <a:pt x="88900" y="154517"/>
                  </a:cubicBezTo>
                  <a:cubicBezTo>
                    <a:pt x="14817" y="232834"/>
                    <a:pt x="13758" y="365125"/>
                    <a:pt x="12700" y="497417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 b="0"/>
            </a:p>
          </p:txBody>
        </p:sp>
        <p:sp>
          <p:nvSpPr>
            <p:cNvPr id="16401" name="TextBox 31"/>
            <p:cNvSpPr txBox="1">
              <a:spLocks noChangeArrowheads="1"/>
            </p:cNvSpPr>
            <p:nvPr/>
          </p:nvSpPr>
          <p:spPr bwMode="auto">
            <a:xfrm>
              <a:off x="1371600" y="2667000"/>
              <a:ext cx="675712" cy="27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coffee</a:t>
              </a:r>
            </a:p>
          </p:txBody>
        </p:sp>
        <p:sp>
          <p:nvSpPr>
            <p:cNvPr id="16402" name="TextBox 32"/>
            <p:cNvSpPr txBox="1">
              <a:spLocks noChangeArrowheads="1"/>
            </p:cNvSpPr>
            <p:nvPr/>
          </p:nvSpPr>
          <p:spPr bwMode="auto">
            <a:xfrm>
              <a:off x="2643127" y="3386190"/>
              <a:ext cx="1333500" cy="44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If (Sum== 75) </a:t>
              </a:r>
            </a:p>
            <a:p>
              <a:r>
                <a:rPr lang="en-US" sz="1000" b="0"/>
                <a:t>       release coffee</a:t>
              </a:r>
            </a:p>
          </p:txBody>
        </p:sp>
        <p:sp>
          <p:nvSpPr>
            <p:cNvPr id="16403" name="TextBox 34"/>
            <p:cNvSpPr txBox="1">
              <a:spLocks noChangeArrowheads="1"/>
            </p:cNvSpPr>
            <p:nvPr/>
          </p:nvSpPr>
          <p:spPr bwMode="auto">
            <a:xfrm>
              <a:off x="5404660" y="3152023"/>
              <a:ext cx="691340" cy="2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/>
                <a:t>quarter</a:t>
              </a:r>
              <a:endParaRPr lang="en-US" sz="1000" b="0"/>
            </a:p>
          </p:txBody>
        </p:sp>
        <p:sp>
          <p:nvSpPr>
            <p:cNvPr id="16404" name="TextBox 35"/>
            <p:cNvSpPr txBox="1">
              <a:spLocks noChangeArrowheads="1"/>
            </p:cNvSpPr>
            <p:nvPr/>
          </p:nvSpPr>
          <p:spPr bwMode="auto">
            <a:xfrm>
              <a:off x="4790132" y="3184836"/>
              <a:ext cx="614528" cy="28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100" b="0"/>
                <a:t>dollar</a:t>
              </a:r>
              <a:endParaRPr lang="en-US" sz="1000" b="0"/>
            </a:p>
          </p:txBody>
        </p:sp>
        <p:sp>
          <p:nvSpPr>
            <p:cNvPr id="16405" name="TextBox 36"/>
            <p:cNvSpPr txBox="1">
              <a:spLocks noChangeArrowheads="1"/>
            </p:cNvSpPr>
            <p:nvPr/>
          </p:nvSpPr>
          <p:spPr bwMode="auto">
            <a:xfrm>
              <a:off x="2992778" y="4397081"/>
              <a:ext cx="689714" cy="304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0" i="1">
                  <a:solidFill>
                    <a:srgbClr val="0000FF"/>
                  </a:solidFill>
                </a:rPr>
                <a:t>return</a:t>
              </a:r>
            </a:p>
          </p:txBody>
        </p:sp>
        <p:sp>
          <p:nvSpPr>
            <p:cNvPr id="16406" name="TextBox 18"/>
            <p:cNvSpPr txBox="1">
              <a:spLocks noChangeArrowheads="1"/>
            </p:cNvSpPr>
            <p:nvPr/>
          </p:nvSpPr>
          <p:spPr bwMode="auto">
            <a:xfrm>
              <a:off x="4661512" y="3995707"/>
              <a:ext cx="1396387" cy="27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Sum = Sum + 25</a:t>
              </a:r>
            </a:p>
          </p:txBody>
        </p:sp>
        <p:sp>
          <p:nvSpPr>
            <p:cNvPr id="16407" name="TextBox 19"/>
            <p:cNvSpPr txBox="1">
              <a:spLocks noChangeArrowheads="1"/>
            </p:cNvSpPr>
            <p:nvPr/>
          </p:nvSpPr>
          <p:spPr bwMode="auto">
            <a:xfrm>
              <a:off x="4343400" y="1943100"/>
              <a:ext cx="1686316" cy="779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If (Sum&gt;75) </a:t>
              </a:r>
            </a:p>
            <a:p>
              <a:r>
                <a:rPr lang="en-US" sz="1000" b="0"/>
                <a:t>	Sum = Sum – 75</a:t>
              </a:r>
            </a:p>
            <a:p>
              <a:r>
                <a:rPr lang="en-US" sz="1000" b="0"/>
                <a:t>	release coffee</a:t>
              </a:r>
            </a:p>
            <a:p>
              <a:r>
                <a:rPr lang="en-US" sz="1000" b="0"/>
                <a:t>If Sum &lt; 75, do nothing</a:t>
              </a:r>
            </a:p>
          </p:txBody>
        </p:sp>
        <p:sp>
          <p:nvSpPr>
            <p:cNvPr id="16408" name="TextBox 20"/>
            <p:cNvSpPr txBox="1">
              <a:spLocks noChangeArrowheads="1"/>
            </p:cNvSpPr>
            <p:nvPr/>
          </p:nvSpPr>
          <p:spPr bwMode="auto">
            <a:xfrm>
              <a:off x="4661513" y="4180527"/>
              <a:ext cx="1320187" cy="271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b="0"/>
                <a:t>Sum = Sum + 100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1862561" y="3084069"/>
              <a:ext cx="485719" cy="6080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4298143" y="3084069"/>
              <a:ext cx="487465" cy="6080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b="0" dirty="0">
                  <a:solidFill>
                    <a:schemeClr val="tx1"/>
                  </a:solidFill>
                </a:rPr>
                <a:t>&gt;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Default.aspx Page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5626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protected void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RtnChanges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(Int32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amount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// Generate the Image of Coins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Int32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quarters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(Int32)(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amount/25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         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alculate the number of coins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Bitmap </a:t>
            </a:r>
            <a:r>
              <a:rPr lang="en-US" sz="18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imageCoin</a:t>
            </a:r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 new Bitmap(300, 250);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Graphics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gCoin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Graphics.FromImage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imageCoin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gCoin.FillRectangle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Brushes.Gold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0, 0, 300, 250);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Font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font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new Font("Alba Super", 18,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FontStyle.Italic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gCoin.DrawString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("Please Take Your Change", font,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Brushes.Brown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10, 0);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SolidBrush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silverBrush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SolidBrush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Color.Silver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x = 10;	// initial position</a:t>
            </a:r>
          </a:p>
          <a:p>
            <a:pPr marL="0" indent="0"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 = 50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 	// initial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position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w = 50;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h = 50;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for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 = 1; i &lt;=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quarters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 i++) 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Rectangle rec = new Rectangle(x, y, w, h);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gCoin.DrawEllipse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Pens.PowderBlue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rec);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gCoin.FillEllipse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silverBrush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rec);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66A1F6-6BF4-4203-8EF1-5D3F48C620DD}" type="slidenum">
              <a:rPr lang="en-US" b="0" smtClean="0">
                <a:solidFill>
                  <a:schemeClr val="tx2"/>
                </a:solidFill>
              </a:rPr>
              <a:pPr/>
              <a:t>17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3886200"/>
            <a:ext cx="29051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4191000" y="2743200"/>
            <a:ext cx="1981200" cy="152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5334000" y="3352800"/>
            <a:ext cx="1066800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5557838" y="5257800"/>
            <a:ext cx="2062162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V="1">
            <a:off x="4648200" y="5334000"/>
            <a:ext cx="3200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1752600"/>
            <a:ext cx="25304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4191000" y="4724400"/>
            <a:ext cx="19812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Default.aspx Page (7)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if (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&lt; 5)       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// put 5 coins in a raw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x = x + 52;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else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{   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// put remaining coins in the next raw</a:t>
            </a:r>
            <a:endParaRPr lang="en-US" sz="1800" dirty="0" smtClean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y=120;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x = x - 50;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imageCoin.Save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Response.OutputStream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br>
              <a:rPr lang="en-US" sz="1800" dirty="0" smtClean="0">
                <a:latin typeface="Arial" charset="0"/>
                <a:cs typeface="Arial" charset="0"/>
              </a:rPr>
            </a:br>
            <a:r>
              <a:rPr lang="en-US" sz="1800" dirty="0" smtClean="0">
                <a:latin typeface="Arial" charset="0"/>
                <a:cs typeface="Arial" charset="0"/>
              </a:rPr>
              <a:t>                                    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System.Drawing.Imaging.ImageFormat.Gif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err="1" smtClean="0">
                <a:latin typeface="Arial" charset="0"/>
                <a:cs typeface="Arial" charset="0"/>
              </a:rPr>
              <a:t>gCoin.Dispose</a:t>
            </a:r>
            <a:r>
              <a:rPr lang="en-US" sz="1800" dirty="0" smtClean="0">
                <a:latin typeface="Arial" charset="0"/>
                <a:cs typeface="Arial" charset="0"/>
              </a:rPr>
              <a:t>(); // housekeeping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err="1" smtClean="0">
                <a:latin typeface="Arial" charset="0"/>
                <a:cs typeface="Arial" charset="0"/>
              </a:rPr>
              <a:t>imageCoin.Dispose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} // End of the code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C10FEB-D9F4-4B91-80D4-FA67330F38B9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95400"/>
            <a:ext cx="29051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3886200" y="1295400"/>
            <a:ext cx="1676400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V="1">
            <a:off x="5181600" y="2743200"/>
            <a:ext cx="1828800" cy="11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ounded Rectangular Callout 7"/>
          <p:cNvSpPr/>
          <p:nvPr/>
        </p:nvSpPr>
        <p:spPr bwMode="auto">
          <a:xfrm>
            <a:off x="4991100" y="5410200"/>
            <a:ext cx="3162300" cy="1356360"/>
          </a:xfrm>
          <a:prstGeom prst="wedgeRoundRectCallout">
            <a:avLst>
              <a:gd name="adj1" fmla="val -44779"/>
              <a:gd name="adj2" fmla="val -7752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Save the image as an HTML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stream, in Gif format,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as the response output stream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</a:rPr>
              <a:t>. The label is not used.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670050"/>
            <a:ext cx="34575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620000" cy="623888"/>
          </a:xfrm>
        </p:spPr>
        <p:txBody>
          <a:bodyPr/>
          <a:lstStyle/>
          <a:p>
            <a:pPr algn="ctr"/>
            <a:r>
              <a:rPr lang="en-US" smtClean="0"/>
              <a:t>Demonstration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0D91D6-580C-4726-AE34-0F339861117D}" type="slidenum">
              <a:rPr lang="en-US" b="0" smtClean="0">
                <a:solidFill>
                  <a:schemeClr val="tx2"/>
                </a:solidFill>
              </a:rPr>
              <a:pPr/>
              <a:t>19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Up Arrow 4"/>
          <p:cNvSpPr>
            <a:spLocks noChangeArrowheads="1"/>
          </p:cNvSpPr>
          <p:nvPr/>
        </p:nvSpPr>
        <p:spPr bwMode="auto">
          <a:xfrm>
            <a:off x="3438525" y="4603750"/>
            <a:ext cx="381000" cy="228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670050"/>
            <a:ext cx="34575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Up Arrow 9"/>
          <p:cNvSpPr>
            <a:spLocks noChangeArrowheads="1"/>
          </p:cNvSpPr>
          <p:nvPr/>
        </p:nvSpPr>
        <p:spPr bwMode="auto">
          <a:xfrm>
            <a:off x="4724400" y="4603750"/>
            <a:ext cx="381000" cy="228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670050"/>
            <a:ext cx="34575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Rectangle 5"/>
          <p:cNvSpPr>
            <a:spLocks noChangeArrowheads="1"/>
          </p:cNvSpPr>
          <p:nvPr/>
        </p:nvSpPr>
        <p:spPr bwMode="auto">
          <a:xfrm>
            <a:off x="1905000" y="776288"/>
            <a:ext cx="556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 dirty="0"/>
              <a:t>http://venus.eas.asu.edu/WSRepository/CoffeeVender/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smtClean="0"/>
              <a:t>“One picture is worth a thousand words”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10600" cy="5715000"/>
          </a:xfrm>
        </p:spPr>
        <p:txBody>
          <a:bodyPr/>
          <a:lstStyle/>
          <a:p>
            <a:r>
              <a:rPr lang="en-US" dirty="0" smtClean="0"/>
              <a:t>Static graphics is important in Web design; </a:t>
            </a:r>
          </a:p>
          <a:p>
            <a:pPr lvl="1"/>
            <a:r>
              <a:rPr lang="en-US" sz="2400" dirty="0" smtClean="0"/>
              <a:t>It is available in Web 1.0;</a:t>
            </a:r>
            <a:endParaRPr lang="en-US" dirty="0" smtClean="0"/>
          </a:p>
          <a:p>
            <a:r>
              <a:rPr lang="en-US" dirty="0" smtClean="0"/>
              <a:t>Dynamic graphics </a:t>
            </a:r>
          </a:p>
          <a:p>
            <a:pPr lvl="1"/>
            <a:r>
              <a:rPr lang="en-US" sz="2400" dirty="0" smtClean="0"/>
              <a:t>Use it to make the human users love your site</a:t>
            </a:r>
          </a:p>
          <a:p>
            <a:pPr lvl="1"/>
            <a:r>
              <a:rPr lang="en-US" sz="2400" dirty="0" smtClean="0"/>
              <a:t>Use it to prevent programmed attacks to your site</a:t>
            </a:r>
          </a:p>
          <a:p>
            <a:pPr lvl="1"/>
            <a:r>
              <a:rPr lang="en-US" sz="2400" dirty="0" smtClean="0"/>
              <a:t>Use it only if it is necessary:</a:t>
            </a:r>
          </a:p>
          <a:p>
            <a:pPr lvl="2"/>
            <a:r>
              <a:rPr lang="en-US" sz="2000" dirty="0" smtClean="0"/>
              <a:t>Text cannot do the job;</a:t>
            </a:r>
          </a:p>
          <a:p>
            <a:pPr lvl="2"/>
            <a:r>
              <a:rPr lang="en-US" sz="2000" dirty="0" smtClean="0"/>
              <a:t>Static graphics cannot do the job: The graph is user-</a:t>
            </a:r>
            <a:r>
              <a:rPr lang="en-US" sz="2000" dirty="0" err="1" smtClean="0"/>
              <a:t>speficific</a:t>
            </a:r>
            <a:r>
              <a:rPr lang="en-US" sz="2000" dirty="0" smtClean="0"/>
              <a:t>.</a:t>
            </a:r>
          </a:p>
          <a:p>
            <a:pPr lvl="1"/>
            <a:r>
              <a:rPr lang="en-US" sz="2400" dirty="0" smtClean="0"/>
              <a:t>Make it efficient</a:t>
            </a:r>
          </a:p>
          <a:p>
            <a:pPr lvl="2"/>
            <a:r>
              <a:rPr lang="en-US" sz="2000" dirty="0" smtClean="0"/>
              <a:t>Use efficient algorithms (Take a graphics course)</a:t>
            </a:r>
          </a:p>
          <a:p>
            <a:pPr lvl="2"/>
            <a:r>
              <a:rPr lang="en-US" sz="2000" dirty="0" smtClean="0"/>
              <a:t>Use AJAX to reload the part that changes</a:t>
            </a:r>
          </a:p>
          <a:p>
            <a:pPr lvl="2"/>
            <a:r>
              <a:rPr lang="en-US" sz="2000" dirty="0" smtClean="0"/>
              <a:t>Use Caching to reuse the generated images </a:t>
            </a:r>
          </a:p>
          <a:p>
            <a:pPr lvl="2"/>
            <a:r>
              <a:rPr lang="en-US" sz="2000" dirty="0" smtClean="0"/>
              <a:t>Use Out-Of-Browser computing, e.g., Flash and Silverlight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1DD6D0-3E37-4F50-9C13-E540317BF616}" type="slidenum">
              <a:rPr lang="en-US" b="0" smtClean="0">
                <a:solidFill>
                  <a:schemeClr val="tx2"/>
                </a:solidFill>
              </a:rPr>
              <a:pPr/>
              <a:t>2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 with the Simple Example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69288" cy="47609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/>
              <a:t>This simple example shows how dynamic graphics can be generated and displayed:</a:t>
            </a:r>
          </a:p>
          <a:p>
            <a:pPr>
              <a:defRPr/>
            </a:pPr>
            <a:r>
              <a:rPr lang="en-US" dirty="0" smtClean="0"/>
              <a:t>As a simple working example, the details are not fine-tuned.</a:t>
            </a:r>
          </a:p>
          <a:p>
            <a:pPr>
              <a:defRPr/>
            </a:pPr>
            <a:r>
              <a:rPr lang="en-US" dirty="0" smtClean="0"/>
              <a:t>The image </a:t>
            </a:r>
            <a:r>
              <a:rPr lang="en-US" dirty="0" smtClean="0">
                <a:solidFill>
                  <a:srgbClr val="0000FF"/>
                </a:solidFill>
              </a:rPr>
              <a:t>overwrites</a:t>
            </a:r>
            <a:r>
              <a:rPr lang="en-US" dirty="0" smtClean="0"/>
              <a:t> the entire html page;</a:t>
            </a:r>
          </a:p>
          <a:p>
            <a:pPr>
              <a:defRPr/>
            </a:pPr>
            <a:r>
              <a:rPr lang="en-US" dirty="0" smtClean="0"/>
              <a:t>The rendered file is sent to the web forms, which seems to be </a:t>
            </a:r>
            <a:r>
              <a:rPr lang="en-US" dirty="0" smtClean="0">
                <a:solidFill>
                  <a:srgbClr val="0000FF"/>
                </a:solidFill>
              </a:rPr>
              <a:t>browser-dependent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dirty="0" smtClean="0"/>
              <a:t>The graphics works on IE</a:t>
            </a:r>
            <a:r>
              <a:rPr lang="en-US" dirty="0"/>
              <a:t>;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 graphics does not work on Chrome and Firefox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292564-F86A-40BB-B86D-9E9969AB1FB2}" type="slidenum">
              <a:rPr lang="en-US" b="0" smtClean="0">
                <a:solidFill>
                  <a:schemeClr val="tx2"/>
                </a:solidFill>
              </a:rPr>
              <a:pPr/>
              <a:t>20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7010400" cy="623888"/>
          </a:xfrm>
        </p:spPr>
        <p:txBody>
          <a:bodyPr/>
          <a:lstStyle/>
          <a:p>
            <a:r>
              <a:rPr lang="en-US" smtClean="0"/>
              <a:t>A Refined Implementation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88913" y="1171575"/>
            <a:ext cx="8269287" cy="4608513"/>
          </a:xfrm>
        </p:spPr>
        <p:txBody>
          <a:bodyPr/>
          <a:lstStyle/>
          <a:p>
            <a:r>
              <a:rPr lang="en-US" dirty="0" smtClean="0"/>
              <a:t>The image is posted to the same web page without overwriting the forms;</a:t>
            </a:r>
          </a:p>
          <a:p>
            <a:r>
              <a:rPr lang="en-US" dirty="0" smtClean="0"/>
              <a:t>Use “User Control” to implement the image generation</a:t>
            </a:r>
          </a:p>
          <a:p>
            <a:r>
              <a:rPr lang="en-US" dirty="0" smtClean="0"/>
              <a:t>It works for IE, Chrome, and Firefox;</a:t>
            </a:r>
          </a:p>
          <a:p>
            <a:r>
              <a:rPr lang="en-US" dirty="0" smtClean="0"/>
              <a:t>Take user-entered text (user name) and print the name on the coffee cup:</a:t>
            </a:r>
          </a:p>
          <a:p>
            <a:pPr lvl="1"/>
            <a:r>
              <a:rPr lang="en-US" dirty="0" smtClean="0"/>
              <a:t>Potential application of implementing an image verifier to prevent </a:t>
            </a:r>
            <a:br>
              <a:rPr lang="en-US" dirty="0" smtClean="0"/>
            </a:br>
            <a:r>
              <a:rPr lang="en-US" dirty="0" smtClean="0"/>
              <a:t>programmed attacks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CCCC01-FD49-47DF-99D0-8CAA82A070A1}" type="slidenum">
              <a:rPr lang="en-US" b="0" smtClean="0">
                <a:solidFill>
                  <a:schemeClr val="tx2"/>
                </a:solidFill>
              </a:rPr>
              <a:pPr/>
              <a:t>21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447800" y="771525"/>
            <a:ext cx="701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 dirty="0">
                <a:hlinkClick r:id="rId2"/>
              </a:rPr>
              <a:t>http://venus.eas.asu.edu/WSRepository/CoffeeMachine</a:t>
            </a:r>
            <a:r>
              <a:rPr lang="en-US" sz="2000" b="0" dirty="0" smtClean="0">
                <a:hlinkClick r:id="rId2"/>
              </a:rPr>
              <a:t>/</a:t>
            </a:r>
            <a:r>
              <a:rPr lang="en-US" sz="2000" b="0" dirty="0" smtClean="0"/>
              <a:t> </a:t>
            </a:r>
            <a:endParaRPr lang="en-US" sz="2000" b="0" dirty="0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953000"/>
            <a:ext cx="3886200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6096000" cy="623888"/>
          </a:xfrm>
        </p:spPr>
        <p:txBody>
          <a:bodyPr/>
          <a:lstStyle/>
          <a:p>
            <a:r>
              <a:rPr lang="en-US" smtClean="0"/>
              <a:t>File Organization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39039D-00D6-4B7D-8CB9-98D725927872}" type="slidenum">
              <a:rPr lang="en-US" b="0" smtClean="0">
                <a:solidFill>
                  <a:schemeClr val="tx2"/>
                </a:solidFill>
              </a:rPr>
              <a:pPr/>
              <a:t>22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657475" y="1633538"/>
            <a:ext cx="1828800" cy="21685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2657475" y="1263650"/>
            <a:ext cx="1357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Default.aspx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27563" y="1633538"/>
            <a:ext cx="1828800" cy="217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35" name="TextBox 9"/>
          <p:cNvSpPr txBox="1">
            <a:spLocks noChangeArrowheads="1"/>
          </p:cNvSpPr>
          <p:nvPr/>
        </p:nvSpPr>
        <p:spPr bwMode="auto">
          <a:xfrm>
            <a:off x="4627563" y="1279525"/>
            <a:ext cx="160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Default.aspx.cs</a:t>
            </a:r>
          </a:p>
        </p:txBody>
      </p: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2657475" y="4529138"/>
            <a:ext cx="1828800" cy="116363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TextBox 11"/>
          <p:cNvSpPr txBox="1">
            <a:spLocks noChangeArrowheads="1"/>
          </p:cNvSpPr>
          <p:nvPr/>
        </p:nvSpPr>
        <p:spPr bwMode="auto">
          <a:xfrm>
            <a:off x="2443163" y="5783263"/>
            <a:ext cx="225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UserControlCup.ascx</a:t>
            </a: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4645025" y="4529138"/>
            <a:ext cx="1828800" cy="11874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TextBox 15"/>
          <p:cNvSpPr txBox="1">
            <a:spLocks noChangeArrowheads="1"/>
          </p:cNvSpPr>
          <p:nvPr/>
        </p:nvSpPr>
        <p:spPr bwMode="auto">
          <a:xfrm>
            <a:off x="4541838" y="5783263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UserControlCup.ascx.cs</a:t>
            </a: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3159125" y="3268663"/>
            <a:ext cx="838200" cy="228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2541" name="Straight Arrow Connector 18"/>
          <p:cNvCxnSpPr>
            <a:cxnSpLocks noChangeShapeType="1"/>
            <a:stCxn id="22536" idx="0"/>
            <a:endCxn id="22540" idx="2"/>
          </p:cNvCxnSpPr>
          <p:nvPr/>
        </p:nvCxnSpPr>
        <p:spPr bwMode="auto">
          <a:xfrm flipV="1">
            <a:off x="3571875" y="3497263"/>
            <a:ext cx="6350" cy="1031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Straight Arrow Connector 21"/>
          <p:cNvCxnSpPr>
            <a:cxnSpLocks noChangeShapeType="1"/>
          </p:cNvCxnSpPr>
          <p:nvPr/>
        </p:nvCxnSpPr>
        <p:spPr bwMode="auto">
          <a:xfrm>
            <a:off x="3770313" y="5010150"/>
            <a:ext cx="1295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Straight Arrow Connector 23"/>
          <p:cNvCxnSpPr>
            <a:cxnSpLocks noChangeShapeType="1"/>
          </p:cNvCxnSpPr>
          <p:nvPr/>
        </p:nvCxnSpPr>
        <p:spPr bwMode="auto">
          <a:xfrm>
            <a:off x="5541963" y="3000375"/>
            <a:ext cx="7937" cy="1857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Straight Arrow Connector 28"/>
          <p:cNvCxnSpPr>
            <a:cxnSpLocks noChangeShapeType="1"/>
          </p:cNvCxnSpPr>
          <p:nvPr/>
        </p:nvCxnSpPr>
        <p:spPr bwMode="auto">
          <a:xfrm>
            <a:off x="2855913" y="1897063"/>
            <a:ext cx="0" cy="2590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Straight Arrow Connector 30"/>
          <p:cNvCxnSpPr>
            <a:cxnSpLocks noChangeShapeType="1"/>
          </p:cNvCxnSpPr>
          <p:nvPr/>
        </p:nvCxnSpPr>
        <p:spPr bwMode="auto">
          <a:xfrm>
            <a:off x="3662363" y="2266950"/>
            <a:ext cx="1479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TextBox 1"/>
          <p:cNvSpPr txBox="1">
            <a:spLocks noChangeArrowheads="1"/>
          </p:cNvSpPr>
          <p:nvPr/>
        </p:nvSpPr>
        <p:spPr bwMode="auto">
          <a:xfrm>
            <a:off x="3662363" y="889000"/>
            <a:ext cx="180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/>
              <a:t>Main GUI Page</a:t>
            </a:r>
          </a:p>
        </p:txBody>
      </p:sp>
      <p:sp>
        <p:nvSpPr>
          <p:cNvPr id="22547" name="TextBox 18"/>
          <p:cNvSpPr txBox="1">
            <a:spLocks noChangeArrowheads="1"/>
          </p:cNvSpPr>
          <p:nvPr/>
        </p:nvSpPr>
        <p:spPr bwMode="auto">
          <a:xfrm>
            <a:off x="3784600" y="6305550"/>
            <a:ext cx="1516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/>
              <a:t>User Control</a:t>
            </a:r>
          </a:p>
        </p:txBody>
      </p:sp>
      <p:sp>
        <p:nvSpPr>
          <p:cNvPr id="22548" name="TextBox 2"/>
          <p:cNvSpPr txBox="1">
            <a:spLocks noChangeArrowheads="1"/>
          </p:cNvSpPr>
          <p:nvPr/>
        </p:nvSpPr>
        <p:spPr bwMode="auto">
          <a:xfrm>
            <a:off x="304800" y="2921000"/>
            <a:ext cx="11953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Image to be placed here</a:t>
            </a:r>
          </a:p>
        </p:txBody>
      </p:sp>
      <p:cxnSp>
        <p:nvCxnSpPr>
          <p:cNvPr id="22549" name="Straight Arrow Connector 4"/>
          <p:cNvCxnSpPr>
            <a:cxnSpLocks noChangeShapeType="1"/>
            <a:stCxn id="22548" idx="3"/>
            <a:endCxn id="22540" idx="1"/>
          </p:cNvCxnSpPr>
          <p:nvPr/>
        </p:nvCxnSpPr>
        <p:spPr bwMode="auto">
          <a:xfrm>
            <a:off x="1500188" y="3382963"/>
            <a:ext cx="16589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0" name="TextBox 22"/>
          <p:cNvSpPr txBox="1">
            <a:spLocks noChangeArrowheads="1"/>
          </p:cNvSpPr>
          <p:nvPr/>
        </p:nvSpPr>
        <p:spPr bwMode="auto">
          <a:xfrm>
            <a:off x="6953250" y="4648200"/>
            <a:ext cx="13414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Image generated here</a:t>
            </a:r>
          </a:p>
        </p:txBody>
      </p:sp>
      <p:cxnSp>
        <p:nvCxnSpPr>
          <p:cNvPr id="22551" name="Straight Arrow Connector 6"/>
          <p:cNvCxnSpPr>
            <a:cxnSpLocks noChangeShapeType="1"/>
          </p:cNvCxnSpPr>
          <p:nvPr/>
        </p:nvCxnSpPr>
        <p:spPr bwMode="auto">
          <a:xfrm flipH="1">
            <a:off x="5997575" y="5157788"/>
            <a:ext cx="9731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2" name="TextBox 13"/>
          <p:cNvSpPr txBox="1">
            <a:spLocks noChangeArrowheads="1"/>
          </p:cNvSpPr>
          <p:nvPr/>
        </p:nvSpPr>
        <p:spPr bwMode="auto">
          <a:xfrm>
            <a:off x="738188" y="1573213"/>
            <a:ext cx="152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Register the user control</a:t>
            </a:r>
          </a:p>
        </p:txBody>
      </p:sp>
      <p:cxnSp>
        <p:nvCxnSpPr>
          <p:cNvPr id="22553" name="Straight Arrow Connector 15"/>
          <p:cNvCxnSpPr>
            <a:cxnSpLocks noChangeShapeType="1"/>
          </p:cNvCxnSpPr>
          <p:nvPr/>
        </p:nvCxnSpPr>
        <p:spPr bwMode="auto">
          <a:xfrm>
            <a:off x="1981200" y="1897063"/>
            <a:ext cx="8747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4419600"/>
            <a:ext cx="38862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1447800" y="-76200"/>
            <a:ext cx="6553200" cy="623888"/>
          </a:xfrm>
        </p:spPr>
        <p:txBody>
          <a:bodyPr/>
          <a:lstStyle/>
          <a:p>
            <a:pPr algn="ctr"/>
            <a:r>
              <a:rPr lang="en-US" smtClean="0"/>
              <a:t>Demonstration and an Application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362465-0BA3-4F8A-BE7A-C5F86EFF0150}" type="slidenum">
              <a:rPr lang="en-US" b="0" smtClean="0">
                <a:solidFill>
                  <a:schemeClr val="tx2"/>
                </a:solidFill>
              </a:rPr>
              <a:pPr/>
              <a:t>23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4343400" cy="605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6200" y="1981200"/>
            <a:ext cx="1371600" cy="609600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143000" y="5029200"/>
            <a:ext cx="1371600" cy="609600"/>
          </a:xfrm>
          <a:prstGeom prst="ellips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048000" y="5326063"/>
            <a:ext cx="1066800" cy="838200"/>
          </a:xfrm>
          <a:prstGeom prst="wedgeRoundRectCallout">
            <a:avLst>
              <a:gd name="adj1" fmla="val -113894"/>
              <a:gd name="adj2" fmla="val -4503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Image Verifier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3048000" y="5326063"/>
            <a:ext cx="1066800" cy="838200"/>
          </a:xfrm>
          <a:prstGeom prst="wedgeRoundRectCallout">
            <a:avLst>
              <a:gd name="adj1" fmla="val 120889"/>
              <a:gd name="adj2" fmla="val -4344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Image Verifier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562600" y="1333500"/>
            <a:ext cx="2286000" cy="2671763"/>
            <a:chOff x="5562600" y="1333500"/>
            <a:chExt cx="2286000" cy="2671082"/>
          </a:xfrm>
        </p:grpSpPr>
        <p:sp>
          <p:nvSpPr>
            <p:cNvPr id="23568" name="Rounded Rectangle 11"/>
            <p:cNvSpPr>
              <a:spLocks noChangeArrowheads="1"/>
            </p:cNvSpPr>
            <p:nvPr/>
          </p:nvSpPr>
          <p:spPr bwMode="auto">
            <a:xfrm>
              <a:off x="5562600" y="1333500"/>
              <a:ext cx="2286000" cy="6858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Generate a random string</a:t>
              </a:r>
            </a:p>
          </p:txBody>
        </p:sp>
        <p:sp>
          <p:nvSpPr>
            <p:cNvPr id="23569" name="Rectangle 12"/>
            <p:cNvSpPr>
              <a:spLocks noChangeArrowheads="1"/>
            </p:cNvSpPr>
            <p:nvPr/>
          </p:nvSpPr>
          <p:spPr bwMode="auto">
            <a:xfrm>
              <a:off x="5829300" y="2400300"/>
              <a:ext cx="1752600" cy="381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2W5SF</a:t>
              </a:r>
            </a:p>
          </p:txBody>
        </p:sp>
        <p:cxnSp>
          <p:nvCxnSpPr>
            <p:cNvPr id="23570" name="Straight Arrow Connector 14"/>
            <p:cNvCxnSpPr>
              <a:cxnSpLocks noChangeShapeType="1"/>
              <a:stCxn id="23568" idx="2"/>
              <a:endCxn id="23569" idx="0"/>
            </p:cNvCxnSpPr>
            <p:nvPr/>
          </p:nvCxnSpPr>
          <p:spPr bwMode="auto">
            <a:xfrm rot="5400000">
              <a:off x="6515100" y="2209800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1" name="Diamond 22"/>
            <p:cNvSpPr>
              <a:spLocks noChangeArrowheads="1"/>
            </p:cNvSpPr>
            <p:nvPr/>
          </p:nvSpPr>
          <p:spPr bwMode="auto">
            <a:xfrm>
              <a:off x="6001544" y="3048000"/>
              <a:ext cx="1409700" cy="685800"/>
            </a:xfrm>
            <a:prstGeom prst="diamond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b="0"/>
                <a:t>=?</a:t>
              </a:r>
            </a:p>
          </p:txBody>
        </p:sp>
        <p:cxnSp>
          <p:nvCxnSpPr>
            <p:cNvPr id="23572" name="Straight Arrow Connector 24"/>
            <p:cNvCxnSpPr>
              <a:cxnSpLocks noChangeShapeType="1"/>
              <a:stCxn id="23569" idx="2"/>
              <a:endCxn id="23571" idx="0"/>
            </p:cNvCxnSpPr>
            <p:nvPr/>
          </p:nvCxnSpPr>
          <p:spPr bwMode="auto">
            <a:xfrm rot="16200000" flipH="1">
              <a:off x="6572647" y="2914253"/>
              <a:ext cx="266700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Straight Arrow Connector 24"/>
            <p:cNvCxnSpPr>
              <a:cxnSpLocks noChangeShapeType="1"/>
            </p:cNvCxnSpPr>
            <p:nvPr/>
          </p:nvCxnSpPr>
          <p:spPr bwMode="auto">
            <a:xfrm rot="16200000" flipH="1">
              <a:off x="6585473" y="3870835"/>
              <a:ext cx="266700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Straight Arrow Connector 24"/>
            <p:cNvCxnSpPr>
              <a:cxnSpLocks noChangeShapeType="1"/>
              <a:stCxn id="23571" idx="1"/>
            </p:cNvCxnSpPr>
            <p:nvPr/>
          </p:nvCxnSpPr>
          <p:spPr bwMode="auto">
            <a:xfrm flipH="1">
              <a:off x="5715794" y="3390900"/>
              <a:ext cx="28575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Freeform 25"/>
          <p:cNvSpPr/>
          <p:nvPr/>
        </p:nvSpPr>
        <p:spPr bwMode="auto">
          <a:xfrm>
            <a:off x="6311900" y="3403600"/>
            <a:ext cx="2336800" cy="2628900"/>
          </a:xfrm>
          <a:custGeom>
            <a:avLst/>
            <a:gdLst>
              <a:gd name="connsiteX0" fmla="*/ 0 w 2336800"/>
              <a:gd name="connsiteY0" fmla="*/ 2628900 h 2628900"/>
              <a:gd name="connsiteX1" fmla="*/ 2336800 w 2336800"/>
              <a:gd name="connsiteY1" fmla="*/ 2628900 h 2628900"/>
              <a:gd name="connsiteX2" fmla="*/ 2336800 w 2336800"/>
              <a:gd name="connsiteY2" fmla="*/ 0 h 2628900"/>
              <a:gd name="connsiteX3" fmla="*/ 1092200 w 2336800"/>
              <a:gd name="connsiteY3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2628900">
                <a:moveTo>
                  <a:pt x="0" y="2628900"/>
                </a:moveTo>
                <a:lnTo>
                  <a:pt x="2336800" y="2628900"/>
                </a:lnTo>
                <a:lnTo>
                  <a:pt x="2336800" y="0"/>
                </a:lnTo>
                <a:lnTo>
                  <a:pt x="1092200" y="0"/>
                </a:lnTo>
              </a:path>
            </a:pathLst>
          </a:cu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72000" y="2362200"/>
            <a:ext cx="1257300" cy="2667000"/>
            <a:chOff x="4264220" y="2325130"/>
            <a:chExt cx="1565080" cy="2018270"/>
          </a:xfrm>
        </p:grpSpPr>
        <p:cxnSp>
          <p:nvCxnSpPr>
            <p:cNvPr id="23566" name="Elbow Connector 3"/>
            <p:cNvCxnSpPr>
              <a:cxnSpLocks noChangeShapeType="1"/>
              <a:stCxn id="23569" idx="1"/>
            </p:cNvCxnSpPr>
            <p:nvPr/>
          </p:nvCxnSpPr>
          <p:spPr bwMode="auto">
            <a:xfrm rot="10800000" flipV="1">
              <a:off x="5181600" y="2590800"/>
              <a:ext cx="647700" cy="1752600"/>
            </a:xfrm>
            <a:prstGeom prst="bentConnector2">
              <a:avLst/>
            </a:prstGeom>
            <a:noFill/>
            <a:ln w="28575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7" name="Rectangle 6"/>
            <p:cNvSpPr>
              <a:spLocks noChangeArrowheads="1"/>
            </p:cNvSpPr>
            <p:nvPr/>
          </p:nvSpPr>
          <p:spPr bwMode="auto">
            <a:xfrm>
              <a:off x="4264220" y="2325130"/>
              <a:ext cx="107593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Generate </a:t>
              </a:r>
            </a:p>
            <a:p>
              <a:r>
                <a:rPr lang="en-US" b="0"/>
                <a:t>image</a:t>
              </a:r>
              <a:endParaRPr lang="en-US"/>
            </a:p>
          </p:txBody>
        </p:sp>
      </p:grpSp>
      <p:sp>
        <p:nvSpPr>
          <p:cNvPr id="23565" name="Rectangle 3"/>
          <p:cNvSpPr>
            <a:spLocks noChangeArrowheads="1"/>
          </p:cNvSpPr>
          <p:nvPr/>
        </p:nvSpPr>
        <p:spPr bwMode="auto">
          <a:xfrm>
            <a:off x="1219200" y="452438"/>
            <a:ext cx="792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0" dirty="0" smtClean="0">
                <a:hlinkClick r:id="rId4"/>
              </a:rPr>
              <a:t>Demo for Image Verifier: </a:t>
            </a:r>
            <a:r>
              <a:rPr lang="en-US" b="0" dirty="0">
                <a:hlinkClick r:id="rId5"/>
              </a:rPr>
              <a:t>http://venus.eas.asu.edu/WSRepository/CoffeeMachine</a:t>
            </a:r>
            <a:r>
              <a:rPr lang="en-US" b="0" dirty="0" smtClean="0">
                <a:hlinkClick r:id="rId5"/>
              </a:rPr>
              <a:t>/</a:t>
            </a:r>
            <a:r>
              <a:rPr lang="en-US" b="0" dirty="0" smtClean="0"/>
              <a:t> 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6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066800" y="-14288"/>
            <a:ext cx="6553200" cy="623888"/>
          </a:xfrm>
        </p:spPr>
        <p:txBody>
          <a:bodyPr/>
          <a:lstStyle/>
          <a:p>
            <a:pPr algn="ctr"/>
            <a:r>
              <a:rPr lang="en-US" dirty="0" smtClean="0"/>
              <a:t>Demonstration of </a:t>
            </a:r>
            <a:r>
              <a:rPr lang="en-US" dirty="0" err="1" smtClean="0"/>
              <a:t>CoffeeMachine</a:t>
            </a:r>
            <a:endParaRPr lang="en-US" dirty="0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16E037-8461-4A48-BDEF-57A25DE62643}" type="slidenum">
              <a:rPr lang="en-US" b="0" smtClean="0">
                <a:solidFill>
                  <a:schemeClr val="tx2"/>
                </a:solidFill>
              </a:rPr>
              <a:pPr/>
              <a:t>24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808038"/>
            <a:ext cx="4337050" cy="60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ounded Rectangular Callout 11"/>
          <p:cNvSpPr>
            <a:spLocks noChangeArrowheads="1"/>
          </p:cNvSpPr>
          <p:nvPr/>
        </p:nvSpPr>
        <p:spPr bwMode="auto">
          <a:xfrm>
            <a:off x="6477000" y="3429000"/>
            <a:ext cx="2438400" cy="1066800"/>
          </a:xfrm>
          <a:prstGeom prst="wedgeRoundRectCallout">
            <a:avLst>
              <a:gd name="adj1" fmla="val -121898"/>
              <a:gd name="adj2" fmla="val 9699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Calculating the change in the number of quarter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1905000" y="457200"/>
            <a:ext cx="594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 dirty="0">
                <a:hlinkClick r:id="rId3"/>
              </a:rPr>
              <a:t>http://venus.eas.asu.edu/WSRepository/CoffeeMachine/</a:t>
            </a:r>
            <a:r>
              <a:rPr lang="en-US" sz="2000" b="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Default.aspx Design with </a:t>
            </a:r>
            <a:r>
              <a:rPr lang="en-US" smtClean="0">
                <a:solidFill>
                  <a:srgbClr val="C00000"/>
                </a:solidFill>
              </a:rPr>
              <a:t>User Control</a:t>
            </a:r>
            <a:endParaRPr 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B8B346-A695-4ADE-B4F1-B73806E9F5A7}" type="slidenum">
              <a:rPr lang="en-US" b="0" smtClean="0">
                <a:solidFill>
                  <a:schemeClr val="tx2"/>
                </a:solidFill>
              </a:rPr>
              <a:pPr/>
              <a:t>25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9519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Left Arrow 4"/>
          <p:cNvSpPr>
            <a:spLocks noChangeArrowheads="1"/>
          </p:cNvSpPr>
          <p:nvPr/>
        </p:nvSpPr>
        <p:spPr bwMode="auto">
          <a:xfrm>
            <a:off x="8382000" y="3352800"/>
            <a:ext cx="533400" cy="419100"/>
          </a:xfrm>
          <a:prstGeom prst="leftArrow">
            <a:avLst>
              <a:gd name="adj1" fmla="val 50000"/>
              <a:gd name="adj2" fmla="val 50002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Rounded Rectangular Callout 1"/>
          <p:cNvSpPr>
            <a:spLocks noChangeArrowheads="1"/>
          </p:cNvSpPr>
          <p:nvPr/>
        </p:nvSpPr>
        <p:spPr bwMode="auto">
          <a:xfrm>
            <a:off x="6172200" y="4572000"/>
            <a:ext cx="2590800" cy="762000"/>
          </a:xfrm>
          <a:prstGeom prst="wedgeRoundRectCallout">
            <a:avLst>
              <a:gd name="adj1" fmla="val -90046"/>
              <a:gd name="adj2" fmla="val 2821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Display image generated by the user control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965200"/>
            <a:ext cx="9009062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Default.aspx Source with </a:t>
            </a:r>
            <a:r>
              <a:rPr lang="en-US" smtClean="0">
                <a:solidFill>
                  <a:srgbClr val="C00000"/>
                </a:solidFill>
              </a:rPr>
              <a:t>User Control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F5EF06-EB3D-423C-A8A8-C2998D36C7CB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6629" name="Right Arrow 4"/>
          <p:cNvSpPr>
            <a:spLocks noChangeArrowheads="1"/>
          </p:cNvSpPr>
          <p:nvPr/>
        </p:nvSpPr>
        <p:spPr bwMode="auto">
          <a:xfrm>
            <a:off x="0" y="1066800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57200" y="5537200"/>
            <a:ext cx="7848600" cy="5334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04800" y="1143000"/>
            <a:ext cx="6705600" cy="188913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ounded Rectangular Callout 1"/>
          <p:cNvSpPr>
            <a:spLocks noChangeArrowheads="1"/>
          </p:cNvSpPr>
          <p:nvPr/>
        </p:nvSpPr>
        <p:spPr bwMode="auto">
          <a:xfrm>
            <a:off x="5943600" y="1752600"/>
            <a:ext cx="2667000" cy="533400"/>
          </a:xfrm>
          <a:prstGeom prst="wedgeRoundRectCallout">
            <a:avLst>
              <a:gd name="adj1" fmla="val -57755"/>
              <a:gd name="adj2" fmla="val -146292"/>
              <a:gd name="adj3" fmla="val 16667"/>
            </a:avLst>
          </a:prstGeom>
          <a:solidFill>
            <a:srgbClr val="C5F3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Register the user control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6324600" y="4191000"/>
            <a:ext cx="2667000" cy="533400"/>
          </a:xfrm>
          <a:prstGeom prst="wedgeRoundRectCallout">
            <a:avLst>
              <a:gd name="adj1" fmla="val -55560"/>
              <a:gd name="adj2" fmla="val 154810"/>
              <a:gd name="adj3" fmla="val 16667"/>
            </a:avLst>
          </a:prstGeom>
          <a:solidFill>
            <a:srgbClr val="C5F3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Where to place the image</a:t>
            </a: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5010150" y="6172200"/>
            <a:ext cx="2667000" cy="609600"/>
          </a:xfrm>
          <a:prstGeom prst="wedgeRoundRectCallout">
            <a:avLst>
              <a:gd name="adj1" fmla="val -50662"/>
              <a:gd name="adj2" fmla="val -99551"/>
              <a:gd name="adj3" fmla="val 16667"/>
            </a:avLst>
          </a:prstGeom>
          <a:solidFill>
            <a:srgbClr val="C5F3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The image will </a:t>
            </a:r>
            <a:r>
              <a:rPr lang="en-US" b="0">
                <a:solidFill>
                  <a:srgbClr val="FF0000"/>
                </a:solidFill>
              </a:rPr>
              <a:t>not</a:t>
            </a:r>
            <a:r>
              <a:rPr lang="en-US" b="0"/>
              <a:t> be displayed initially.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5181600"/>
            <a:ext cx="7848600" cy="35560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3733800"/>
            <a:ext cx="48291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of the </a:t>
            </a:r>
            <a:r>
              <a:rPr lang="en-US" smtClean="0">
                <a:solidFill>
                  <a:srgbClr val="C00000"/>
                </a:solidFill>
              </a:rPr>
              <a:t>UserControlCup.ascx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2E4E59-3A2B-4426-AF40-E3BAFD508645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662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28600" y="2133600"/>
            <a:ext cx="5257800" cy="762000"/>
          </a:xfrm>
          <a:prstGeom prst="ellipse">
            <a:avLst/>
          </a:prstGeom>
          <a:noFill/>
          <a:ln w="952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76200" y="3733800"/>
            <a:ext cx="3810000" cy="1905000"/>
          </a:xfrm>
          <a:prstGeom prst="wedgeRoundRectCallout">
            <a:avLst>
              <a:gd name="adj1" fmla="val -2319"/>
              <a:gd name="adj2" fmla="val -10413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b="0" dirty="0"/>
              <a:t>Define the id = “</a:t>
            </a:r>
            <a:r>
              <a:rPr lang="en-US" sz="2000" b="0" dirty="0" err="1"/>
              <a:t>CupImage</a:t>
            </a:r>
            <a:r>
              <a:rPr lang="en-US" sz="2000" b="0" dirty="0"/>
              <a:t>” of the image generated by the user control. This id is used in </a:t>
            </a:r>
            <a:r>
              <a:rPr lang="en-US" sz="2000" b="0" dirty="0" smtClean="0"/>
              <a:t>the </a:t>
            </a:r>
            <a:r>
              <a:rPr lang="en-US" sz="2000" b="0" dirty="0"/>
              <a:t>code behind the User Control to refer to the image. </a:t>
            </a:r>
          </a:p>
        </p:txBody>
      </p:sp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>
            <a:off x="3657600" y="5168900"/>
            <a:ext cx="1676400" cy="1155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Behind Default.aspx Page (1)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5791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using System;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public partial class _Default : </a:t>
            </a:r>
            <a:r>
              <a:rPr lang="en-US" sz="1800" dirty="0" err="1" smtClean="0">
                <a:latin typeface="Arial" charset="0"/>
                <a:cs typeface="Arial" charset="0"/>
              </a:rPr>
              <a:t>System.Web.UI.Page</a:t>
            </a:r>
            <a:r>
              <a:rPr lang="en-US" sz="1800" dirty="0" smtClean="0">
                <a:latin typeface="Arial" charset="0"/>
                <a:cs typeface="Arial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protected void </a:t>
            </a:r>
            <a:r>
              <a:rPr lang="en-US" sz="1800" dirty="0" err="1" smtClean="0">
                <a:latin typeface="Arial" charset="0"/>
                <a:cs typeface="Arial" charset="0"/>
              </a:rPr>
              <a:t>Page_Load</a:t>
            </a:r>
            <a:r>
              <a:rPr lang="en-US" sz="1800" dirty="0" smtClean="0">
                <a:latin typeface="Arial" charset="0"/>
                <a:cs typeface="Arial" charset="0"/>
              </a:rPr>
              <a:t>(object sender, </a:t>
            </a:r>
            <a:r>
              <a:rPr lang="en-US" sz="1800" dirty="0" err="1" smtClean="0">
                <a:latin typeface="Arial" charset="0"/>
                <a:cs typeface="Arial" charset="0"/>
              </a:rPr>
              <a:t>EventArgs</a:t>
            </a:r>
            <a:r>
              <a:rPr lang="en-US" sz="1800" dirty="0" smtClean="0">
                <a:latin typeface="Arial" charset="0"/>
                <a:cs typeface="Arial" charset="0"/>
              </a:rPr>
              <a:t> e)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if (Session["Sum"] == null)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Session["Sum"] = 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if (Session["Status"] == null)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Session["Status"] = "deposit";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lblAmount.Text</a:t>
            </a:r>
            <a:r>
              <a:rPr lang="en-US" sz="1800" dirty="0" smtClean="0">
                <a:latin typeface="Arial" charset="0"/>
                <a:cs typeface="Arial" charset="0"/>
              </a:rPr>
              <a:t> = "0";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protected void Button1_Click(object sender, </a:t>
            </a:r>
            <a:r>
              <a:rPr lang="en-US" sz="1800" dirty="0" err="1" smtClean="0">
                <a:latin typeface="Arial" charset="0"/>
                <a:cs typeface="Arial" charset="0"/>
              </a:rPr>
              <a:t>EventArgs</a:t>
            </a:r>
            <a:r>
              <a:rPr lang="en-US" sz="1800" dirty="0" smtClean="0">
                <a:latin typeface="Arial" charset="0"/>
                <a:cs typeface="Arial" charset="0"/>
              </a:rPr>
              <a:t> e)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{ // insert quarter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Int32 Sum = (Int32)Session["Sum"];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Sum = Sum + 25;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Session["Sum"] = Sum;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lblAmount.Text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Convert.ToString</a:t>
            </a:r>
            <a:r>
              <a:rPr lang="en-US" sz="1800" dirty="0" smtClean="0">
                <a:latin typeface="Arial" charset="0"/>
                <a:cs typeface="Arial" charset="0"/>
              </a:rPr>
              <a:t>(Sum);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UserControlCup1.Visible = false; // Hide the Image Display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Session["Status"] = "deposit";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F4B3C7-BF5D-477E-B166-EDF789C2F2B6}" type="slidenum">
              <a:rPr lang="en-US" b="0" smtClean="0">
                <a:solidFill>
                  <a:schemeClr val="tx2"/>
                </a:solidFill>
              </a:rPr>
              <a:pPr/>
              <a:t>28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419600"/>
            <a:ext cx="3000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ounded Rectangular Callout 4"/>
          <p:cNvSpPr>
            <a:spLocks noChangeArrowheads="1"/>
          </p:cNvSpPr>
          <p:nvPr/>
        </p:nvSpPr>
        <p:spPr bwMode="auto">
          <a:xfrm>
            <a:off x="7005638" y="914400"/>
            <a:ext cx="2057400" cy="1371600"/>
          </a:xfrm>
          <a:prstGeom prst="wedgeRoundRectCallout">
            <a:avLst>
              <a:gd name="adj1" fmla="val -70991"/>
              <a:gd name="adj2" fmla="val -702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There is not much difference from the code in the previous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Behind Default.aspx Page (2)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5791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if (Sum &lt; 75)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lblCoffee.Text</a:t>
            </a:r>
            <a:r>
              <a:rPr lang="en-US" sz="1800" dirty="0" smtClean="0">
                <a:latin typeface="Arial" charset="0"/>
                <a:cs typeface="Arial" charset="0"/>
              </a:rPr>
              <a:t> = "Please deposit more money";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else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lblCoffee.Text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String.Empty</a:t>
            </a:r>
            <a:r>
              <a:rPr lang="en-US" sz="18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protected void Button2_Click(object sender, </a:t>
            </a:r>
            <a:r>
              <a:rPr lang="en-US" sz="1800" dirty="0" err="1" smtClean="0">
                <a:latin typeface="Arial" charset="0"/>
                <a:cs typeface="Arial" charset="0"/>
              </a:rPr>
              <a:t>EventArgs</a:t>
            </a:r>
            <a:r>
              <a:rPr lang="en-US" sz="1800" dirty="0" smtClean="0">
                <a:latin typeface="Arial" charset="0"/>
                <a:cs typeface="Arial" charset="0"/>
              </a:rPr>
              <a:t> e)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{ // insert dollar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Int32 Sum = (Int32)Session["Sum"];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Sum = Sum + 100;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Session["Sum"] = Sum;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lblAmount.Text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Convert.ToString</a:t>
            </a:r>
            <a:r>
              <a:rPr lang="en-US" sz="1800" dirty="0" smtClean="0">
                <a:latin typeface="Arial" charset="0"/>
                <a:cs typeface="Arial" charset="0"/>
              </a:rPr>
              <a:t>(Sum);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UserControlCup1.Visible = false; // Hide the Image Display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Session["Status"] = "deposit";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lblCoffee.Text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String.Empty</a:t>
            </a:r>
            <a:r>
              <a:rPr lang="en-US" sz="18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6F7DC1-CD62-4D8A-B832-FBA0A69D8E7A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33725"/>
            <a:ext cx="305911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</a:t>
            </a:r>
            <a:r>
              <a:rPr lang="en-US" dirty="0" smtClean="0"/>
              <a:t>raphics </a:t>
            </a:r>
            <a:r>
              <a:rPr lang="en-US" dirty="0" smtClean="0">
                <a:solidFill>
                  <a:srgbClr val="0000FF"/>
                </a:solidFill>
              </a:rPr>
              <a:t>D</a:t>
            </a:r>
            <a:r>
              <a:rPr lang="en-US" dirty="0" smtClean="0"/>
              <a:t>evice </a:t>
            </a:r>
            <a:r>
              <a:rPr lang="en-US" dirty="0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nterface GDI and GDI+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534400" cy="495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</a:t>
            </a:r>
            <a:r>
              <a:rPr lang="en-US" dirty="0" smtClean="0"/>
              <a:t>raphics </a:t>
            </a:r>
            <a:r>
              <a:rPr lang="en-US" dirty="0" smtClean="0">
                <a:solidFill>
                  <a:srgbClr val="0000FF"/>
                </a:solidFill>
              </a:rPr>
              <a:t>D</a:t>
            </a:r>
            <a:r>
              <a:rPr lang="en-US" dirty="0" smtClean="0"/>
              <a:t>evice </a:t>
            </a:r>
            <a:r>
              <a:rPr lang="en-US" dirty="0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nterface (GDI) for graphic generation</a:t>
            </a:r>
          </a:p>
          <a:p>
            <a:pPr lvl="1"/>
            <a:r>
              <a:rPr lang="en-US" dirty="0" smtClean="0"/>
              <a:t>Available to the languages running on Windows, </a:t>
            </a:r>
            <a:br>
              <a:rPr lang="en-US" dirty="0" smtClean="0"/>
            </a:br>
            <a:r>
              <a:rPr lang="en-US" dirty="0" smtClean="0"/>
              <a:t>C, C++, and Java</a:t>
            </a:r>
          </a:p>
          <a:p>
            <a:r>
              <a:rPr lang="en-US" dirty="0" smtClean="0"/>
              <a:t>VS Graphics Device Interface: </a:t>
            </a:r>
            <a:r>
              <a:rPr lang="en-US" dirty="0" smtClean="0">
                <a:solidFill>
                  <a:srgbClr val="0000FF"/>
                </a:solidFill>
              </a:rPr>
              <a:t>GDI+, </a:t>
            </a:r>
            <a:r>
              <a:rPr lang="en-US" dirty="0" smtClean="0"/>
              <a:t>offers classes of</a:t>
            </a:r>
          </a:p>
          <a:p>
            <a:pPr lvl="1"/>
            <a:r>
              <a:rPr lang="en-US" dirty="0" smtClean="0"/>
              <a:t>creating and rendering graphics, </a:t>
            </a:r>
          </a:p>
          <a:p>
            <a:pPr lvl="1"/>
            <a:r>
              <a:rPr lang="en-US" dirty="0" smtClean="0"/>
              <a:t>drawing text, and </a:t>
            </a:r>
          </a:p>
          <a:p>
            <a:pPr lvl="1"/>
            <a:r>
              <a:rPr lang="en-US" dirty="0" smtClean="0"/>
              <a:t>manipulating graphical images</a:t>
            </a:r>
          </a:p>
          <a:p>
            <a:r>
              <a:rPr lang="en-US" dirty="0" smtClean="0"/>
              <a:t>GDI+ can render graphical images on </a:t>
            </a:r>
          </a:p>
          <a:p>
            <a:pPr lvl="1"/>
            <a:r>
              <a:rPr lang="en-US" dirty="0" smtClean="0"/>
              <a:t>Windows Forms (ASPX) </a:t>
            </a:r>
          </a:p>
          <a:p>
            <a:pPr lvl="1"/>
            <a:r>
              <a:rPr lang="en-US" dirty="0" smtClean="0"/>
              <a:t>User controls (ASCX)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570EA3-40F9-42F8-8183-95AEAD4C3547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Behind Default.aspx Page (3)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5791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protected void Button3_Click(object sender, </a:t>
            </a:r>
            <a:r>
              <a:rPr lang="en-US" sz="1800" dirty="0" err="1" smtClean="0">
                <a:latin typeface="Arial" charset="0"/>
                <a:cs typeface="Arial" charset="0"/>
              </a:rPr>
              <a:t>EventArgs</a:t>
            </a:r>
            <a:r>
              <a:rPr lang="en-US" sz="1800" dirty="0" smtClean="0">
                <a:latin typeface="Arial" charset="0"/>
                <a:cs typeface="Arial" charset="0"/>
              </a:rPr>
              <a:t> e)  { </a:t>
            </a:r>
            <a:r>
              <a:rPr lang="en-US" sz="1800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// buy Coffee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Int32 Sum = (Int32)Session["Sum"];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if (Sum &gt;= 75)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Sum = Sum - 75;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Session["Sum"] = Sum;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lblAmount.Text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Convert.ToString</a:t>
            </a:r>
            <a:r>
              <a:rPr lang="en-US" sz="1800" dirty="0" smtClean="0">
                <a:latin typeface="Arial" charset="0"/>
                <a:cs typeface="Arial" charset="0"/>
              </a:rPr>
              <a:t>(Sum);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//</a:t>
            </a:r>
            <a:r>
              <a:rPr lang="en-US" sz="1800" dirty="0" err="1" smtClean="0">
                <a:latin typeface="Arial" charset="0"/>
                <a:cs typeface="Arial" charset="0"/>
              </a:rPr>
              <a:t>lblCoffee.Text</a:t>
            </a:r>
            <a:r>
              <a:rPr lang="en-US" sz="1800" dirty="0" smtClean="0">
                <a:latin typeface="Arial" charset="0"/>
                <a:cs typeface="Arial" charset="0"/>
              </a:rPr>
              <a:t> = "Please take your Coffee here";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Session["Status"] = "coffee";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UserControlCup1.Visible = true; // Display the Coffee Cup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else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lblCoffee.Text</a:t>
            </a:r>
            <a:r>
              <a:rPr lang="en-US" sz="1800" dirty="0" smtClean="0">
                <a:latin typeface="Arial" charset="0"/>
                <a:cs typeface="Arial" charset="0"/>
              </a:rPr>
              <a:t> = "Please deposit more money";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lblAmount.Text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Convert.ToString</a:t>
            </a:r>
            <a:r>
              <a:rPr lang="en-US" sz="1800" dirty="0" smtClean="0">
                <a:latin typeface="Arial" charset="0"/>
                <a:cs typeface="Arial" charset="0"/>
              </a:rPr>
              <a:t>(Sum);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UserControlCup1.Visible = false; // No Display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FD6EB0-29C6-4B11-B3BB-D10B0F6506EF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24000"/>
            <a:ext cx="3048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Behind Default.aspx Page (4)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5791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protected void Button4_Click(object sender, </a:t>
            </a:r>
            <a:r>
              <a:rPr lang="en-US" sz="1800" dirty="0" err="1" smtClean="0">
                <a:latin typeface="Arial" charset="0"/>
                <a:cs typeface="Arial" charset="0"/>
              </a:rPr>
              <a:t>EventArgs</a:t>
            </a:r>
            <a:r>
              <a:rPr lang="en-US" sz="1800" dirty="0" smtClean="0">
                <a:latin typeface="Arial" charset="0"/>
                <a:cs typeface="Arial" charset="0"/>
              </a:rPr>
              <a:t> e)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{ // return fund</a:t>
            </a:r>
          </a:p>
          <a:p>
            <a:pPr marL="0" indent="0">
              <a:buFont typeface="Wingdings" pitchFamily="2" charset="2"/>
              <a:buNone/>
            </a:pPr>
            <a:r>
              <a:rPr lang="fr-FR" sz="1800" dirty="0" smtClean="0">
                <a:latin typeface="Arial" charset="0"/>
                <a:cs typeface="Arial" charset="0"/>
              </a:rPr>
              <a:t>        Int32 </a:t>
            </a:r>
            <a:r>
              <a:rPr lang="fr-FR" sz="1800" dirty="0" err="1" smtClean="0">
                <a:latin typeface="Arial" charset="0"/>
                <a:cs typeface="Arial" charset="0"/>
              </a:rPr>
              <a:t>quarters</a:t>
            </a:r>
            <a:r>
              <a:rPr lang="fr-FR" sz="1800" dirty="0" smtClean="0">
                <a:latin typeface="Arial" charset="0"/>
                <a:cs typeface="Arial" charset="0"/>
              </a:rPr>
              <a:t> = (Int32)((Int32)Session["</a:t>
            </a:r>
            <a:r>
              <a:rPr lang="fr-FR" sz="1800" dirty="0" err="1" smtClean="0">
                <a:latin typeface="Arial" charset="0"/>
                <a:cs typeface="Arial" charset="0"/>
              </a:rPr>
              <a:t>Sum</a:t>
            </a:r>
            <a:r>
              <a:rPr lang="fr-FR" sz="1800" dirty="0" smtClean="0">
                <a:latin typeface="Arial" charset="0"/>
                <a:cs typeface="Arial" charset="0"/>
              </a:rPr>
              <a:t>"] / 25);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Session["</a:t>
            </a:r>
            <a:r>
              <a:rPr lang="en-US" sz="1800" dirty="0" err="1" smtClean="0">
                <a:latin typeface="Arial" charset="0"/>
                <a:cs typeface="Arial" charset="0"/>
              </a:rPr>
              <a:t>Qarters</a:t>
            </a:r>
            <a:r>
              <a:rPr lang="en-US" sz="1800" dirty="0" smtClean="0">
                <a:latin typeface="Arial" charset="0"/>
                <a:cs typeface="Arial" charset="0"/>
              </a:rPr>
              <a:t>"] = quarters;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Session["Sum"] = 0;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Session["Status"] = "refund";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UserControlCup1.Visible = true; // Display the returned coins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</a:t>
            </a:r>
            <a:r>
              <a:rPr lang="en-US" sz="1800" dirty="0" err="1" smtClean="0">
                <a:latin typeface="Arial" charset="0"/>
                <a:cs typeface="Arial" charset="0"/>
              </a:rPr>
              <a:t>lblCoffee.Text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String.Empty</a:t>
            </a:r>
            <a:r>
              <a:rPr lang="en-US" sz="18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protected void </a:t>
            </a:r>
            <a:r>
              <a:rPr lang="en-US" sz="1800" dirty="0" err="1" smtClean="0">
                <a:latin typeface="Arial" charset="0"/>
                <a:cs typeface="Arial" charset="0"/>
              </a:rPr>
              <a:t>txtName_TextChanged</a:t>
            </a:r>
            <a:r>
              <a:rPr lang="en-US" sz="1800" dirty="0" smtClean="0">
                <a:latin typeface="Arial" charset="0"/>
                <a:cs typeface="Arial" charset="0"/>
              </a:rPr>
              <a:t>(object sender, </a:t>
            </a:r>
            <a:r>
              <a:rPr lang="en-US" sz="1800" dirty="0" err="1" smtClean="0">
                <a:latin typeface="Arial" charset="0"/>
                <a:cs typeface="Arial" charset="0"/>
              </a:rPr>
              <a:t>EventArgs</a:t>
            </a:r>
            <a:r>
              <a:rPr lang="en-US" sz="1800" dirty="0" smtClean="0">
                <a:latin typeface="Arial" charset="0"/>
                <a:cs typeface="Arial" charset="0"/>
              </a:rPr>
              <a:t> e)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if (</a:t>
            </a:r>
            <a:r>
              <a:rPr lang="en-US" sz="1800" dirty="0" err="1" smtClean="0">
                <a:latin typeface="Arial" charset="0"/>
                <a:cs typeface="Arial" charset="0"/>
              </a:rPr>
              <a:t>txtName</a:t>
            </a:r>
            <a:r>
              <a:rPr lang="en-US" sz="1800" dirty="0" smtClean="0">
                <a:latin typeface="Arial" charset="0"/>
                <a:cs typeface="Arial" charset="0"/>
              </a:rPr>
              <a:t> != null)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Session["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YourName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"] = 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txtName.Text</a:t>
            </a:r>
            <a:r>
              <a:rPr lang="en-US" sz="18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355CC5-C3AC-448A-ADEE-3E5EC3A7AA31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555298"/>
            <a:ext cx="4784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47800"/>
            <a:ext cx="2435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7162799" y="4419600"/>
            <a:ext cx="1901825" cy="960438"/>
          </a:xfrm>
          <a:prstGeom prst="wedgeRoundRectCallout">
            <a:avLst>
              <a:gd name="adj1" fmla="val -139297"/>
              <a:gd name="adj2" fmla="val 2987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 is an event handler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behind textbox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162800" y="4419600"/>
            <a:ext cx="1901825" cy="960438"/>
          </a:xfrm>
          <a:prstGeom prst="wedgeRoundRectCallout">
            <a:avLst>
              <a:gd name="adj1" fmla="val -75190"/>
              <a:gd name="adj2" fmla="val 11897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</a:rPr>
              <a:t>This is an event handler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</a:rPr>
              <a:t> behind textbox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55738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User Control (1)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791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using System;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using </a:t>
            </a:r>
            <a:r>
              <a:rPr lang="en-US" sz="1800" dirty="0" err="1" smtClean="0">
                <a:latin typeface="Arial" charset="0"/>
                <a:cs typeface="Arial" charset="0"/>
              </a:rPr>
              <a:t>System.Drawing</a:t>
            </a:r>
            <a:r>
              <a:rPr lang="en-US" sz="18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public partial class </a:t>
            </a:r>
            <a:r>
              <a:rPr lang="en-US" sz="1800" dirty="0" err="1" smtClean="0">
                <a:latin typeface="Arial" charset="0"/>
                <a:cs typeface="Arial" charset="0"/>
              </a:rPr>
              <a:t>UserControlCup</a:t>
            </a:r>
            <a:r>
              <a:rPr lang="en-US" sz="1800" dirty="0" smtClean="0">
                <a:latin typeface="Arial" charset="0"/>
                <a:cs typeface="Arial" charset="0"/>
              </a:rPr>
              <a:t> : </a:t>
            </a:r>
            <a:r>
              <a:rPr lang="en-US" sz="1800" dirty="0" err="1" smtClean="0">
                <a:latin typeface="Arial" charset="0"/>
                <a:cs typeface="Arial" charset="0"/>
              </a:rPr>
              <a:t>System.Web.UI.UserControl</a:t>
            </a:r>
            <a:r>
              <a:rPr lang="en-US" sz="1800" dirty="0" smtClean="0">
                <a:latin typeface="Arial" charset="0"/>
                <a:cs typeface="Arial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protected void 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Page_Load</a:t>
            </a:r>
            <a:r>
              <a:rPr lang="en-US" sz="1800" dirty="0" smtClean="0">
                <a:latin typeface="Arial" charset="0"/>
                <a:cs typeface="Arial" charset="0"/>
              </a:rPr>
              <a:t>(object sender, </a:t>
            </a:r>
            <a:r>
              <a:rPr lang="en-US" sz="1800" dirty="0" err="1" smtClean="0">
                <a:latin typeface="Arial" charset="0"/>
                <a:cs typeface="Arial" charset="0"/>
              </a:rPr>
              <a:t>EventArgs</a:t>
            </a:r>
            <a:r>
              <a:rPr lang="en-US" sz="1800" dirty="0" smtClean="0">
                <a:latin typeface="Arial" charset="0"/>
                <a:cs typeface="Arial" charset="0"/>
              </a:rPr>
              <a:t> e)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if (</a:t>
            </a:r>
            <a:r>
              <a:rPr lang="en-US" sz="1800" dirty="0" err="1" smtClean="0">
                <a:latin typeface="Arial" charset="0"/>
                <a:cs typeface="Arial" charset="0"/>
              </a:rPr>
              <a:t>Request.Params</a:t>
            </a:r>
            <a:r>
              <a:rPr lang="en-US" sz="1800" dirty="0" smtClean="0">
                <a:latin typeface="Arial" charset="0"/>
                <a:cs typeface="Arial" charset="0"/>
              </a:rPr>
              <a:t>[ID] != null)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if ((string)Session["Status"] == "coffee")  // Display Coffee Cup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Bitmap 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imageCoffee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latin typeface="Arial" charset="0"/>
                <a:cs typeface="Arial" charset="0"/>
              </a:rPr>
              <a:t>= new Bitmap(300, 250);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Graphics </a:t>
            </a:r>
            <a:r>
              <a:rPr lang="en-US" sz="1800" dirty="0" err="1" smtClean="0">
                <a:latin typeface="Arial" charset="0"/>
                <a:cs typeface="Arial" charset="0"/>
              </a:rPr>
              <a:t>gCoffee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Graphics.FromImage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solidFill>
                  <a:srgbClr val="C00000"/>
                </a:solidFill>
                <a:latin typeface="Arial" charset="0"/>
                <a:cs typeface="Arial" charset="0"/>
              </a:rPr>
              <a:t>imageCoffee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gCoffee.FillRectangle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Brushes.White</a:t>
            </a:r>
            <a:r>
              <a:rPr lang="en-US" sz="1800" dirty="0" smtClean="0">
                <a:latin typeface="Arial" charset="0"/>
                <a:cs typeface="Arial" charset="0"/>
              </a:rPr>
              <a:t>, 0, 0, 300, 250);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gCoffee.DrawRectangle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Pens.Red</a:t>
            </a:r>
            <a:r>
              <a:rPr lang="en-US" sz="1800" dirty="0" smtClean="0">
                <a:latin typeface="Arial" charset="0"/>
                <a:cs typeface="Arial" charset="0"/>
              </a:rPr>
              <a:t>, 0, 0, 299, 249);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Font </a:t>
            </a:r>
            <a:r>
              <a:rPr lang="en-US" sz="1800" dirty="0" err="1" smtClean="0">
                <a:latin typeface="Arial" charset="0"/>
                <a:cs typeface="Arial" charset="0"/>
              </a:rPr>
              <a:t>font</a:t>
            </a:r>
            <a:r>
              <a:rPr lang="en-US" sz="1800" dirty="0" smtClean="0">
                <a:latin typeface="Arial" charset="0"/>
                <a:cs typeface="Arial" charset="0"/>
              </a:rPr>
              <a:t> = new Font("Alba Super", 18, </a:t>
            </a:r>
            <a:r>
              <a:rPr lang="en-US" sz="1800" dirty="0" err="1" smtClean="0">
                <a:latin typeface="Arial" charset="0"/>
                <a:cs typeface="Arial" charset="0"/>
              </a:rPr>
              <a:t>FontStyle.Regular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gCoffee.DrawString</a:t>
            </a:r>
            <a:r>
              <a:rPr lang="en-US" sz="1800" dirty="0" smtClean="0">
                <a:latin typeface="Arial" charset="0"/>
                <a:cs typeface="Arial" charset="0"/>
              </a:rPr>
              <a:t>("Please Take Your Coffee", font, </a:t>
            </a:r>
            <a:r>
              <a:rPr lang="en-US" sz="1800" dirty="0" err="1" smtClean="0">
                <a:latin typeface="Arial" charset="0"/>
                <a:cs typeface="Arial" charset="0"/>
              </a:rPr>
              <a:t>Brushes.Brown</a:t>
            </a:r>
            <a:r>
              <a:rPr lang="en-US" sz="1800" dirty="0" smtClean="0">
                <a:latin typeface="Arial" charset="0"/>
                <a:cs typeface="Arial" charset="0"/>
              </a:rPr>
              <a:t>, 10, 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SolidBrush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brownBrush</a:t>
            </a:r>
            <a:r>
              <a:rPr lang="en-US" sz="1800" dirty="0" smtClean="0">
                <a:latin typeface="Arial" charset="0"/>
                <a:cs typeface="Arial" charset="0"/>
              </a:rPr>
              <a:t> = new </a:t>
            </a:r>
            <a:r>
              <a:rPr lang="en-US" sz="1800" dirty="0" err="1" smtClean="0">
                <a:latin typeface="Arial" charset="0"/>
                <a:cs typeface="Arial" charset="0"/>
              </a:rPr>
              <a:t>SolidBrush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Color.Brown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x = 40;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y = 50;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w = 200;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h = 50;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2A98C7-5BD0-4F4F-9838-65995D345002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55738" y="152400"/>
            <a:ext cx="7620000" cy="623888"/>
          </a:xfrm>
        </p:spPr>
        <p:txBody>
          <a:bodyPr/>
          <a:lstStyle/>
          <a:p>
            <a:r>
              <a:rPr lang="en-US" dirty="0" smtClean="0"/>
              <a:t>Code behind the User Control (2)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638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for (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= 0; 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 &lt; 15; </a:t>
            </a:r>
            <a:r>
              <a:rPr lang="en-US" sz="1800" dirty="0" err="1" smtClean="0">
                <a:latin typeface="Arial" charset="0"/>
                <a:cs typeface="Arial" charset="0"/>
              </a:rPr>
              <a:t>i</a:t>
            </a:r>
            <a:r>
              <a:rPr lang="en-US" sz="1800" dirty="0" smtClean="0">
                <a:latin typeface="Arial" charset="0"/>
                <a:cs typeface="Arial" charset="0"/>
              </a:rPr>
              <a:t>++)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Rectangle rec = new Rectangle(x, y, w, h);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gCoffee.DrawEllipse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Pens.PowderBlue</a:t>
            </a:r>
            <a:r>
              <a:rPr lang="en-US" sz="1800" dirty="0" smtClean="0">
                <a:latin typeface="Arial" charset="0"/>
                <a:cs typeface="Arial" charset="0"/>
              </a:rPr>
              <a:t>, rec);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gCoffee.FillEllipse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brownBrush</a:t>
            </a:r>
            <a:r>
              <a:rPr lang="en-US" sz="1800" dirty="0" smtClean="0">
                <a:latin typeface="Arial" charset="0"/>
                <a:cs typeface="Arial" charset="0"/>
              </a:rPr>
              <a:t>, rec);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x = x + 2; y = y + 10;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w = w - 4; h = h - 2;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if (Session["</a:t>
            </a:r>
            <a:r>
              <a:rPr lang="en-US" sz="1800" dirty="0" err="1" smtClean="0">
                <a:latin typeface="Arial" charset="0"/>
                <a:cs typeface="Arial" charset="0"/>
              </a:rPr>
              <a:t>YourName</a:t>
            </a:r>
            <a:r>
              <a:rPr lang="en-US" sz="1800" dirty="0" smtClean="0">
                <a:latin typeface="Arial" charset="0"/>
                <a:cs typeface="Arial" charset="0"/>
              </a:rPr>
              <a:t>"] != null)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font = new Font("Alba Super", 14, </a:t>
            </a:r>
            <a:r>
              <a:rPr lang="en-US" sz="1800" dirty="0" err="1" smtClean="0">
                <a:latin typeface="Arial" charset="0"/>
                <a:cs typeface="Arial" charset="0"/>
              </a:rPr>
              <a:t>FontStyle.Italic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String </a:t>
            </a:r>
            <a:r>
              <a:rPr lang="en-US" sz="1800" dirty="0" err="1" smtClean="0">
                <a:latin typeface="Arial" charset="0"/>
                <a:cs typeface="Arial" charset="0"/>
              </a:rPr>
              <a:t>NameOnCup</a:t>
            </a:r>
            <a:r>
              <a:rPr lang="en-US" sz="1800" dirty="0" smtClean="0">
                <a:latin typeface="Arial" charset="0"/>
                <a:cs typeface="Arial" charset="0"/>
              </a:rPr>
              <a:t> = (String)Session["</a:t>
            </a:r>
            <a:r>
              <a:rPr lang="en-US" sz="1800" dirty="0" err="1" smtClean="0">
                <a:latin typeface="Arial" charset="0"/>
                <a:cs typeface="Arial" charset="0"/>
              </a:rPr>
              <a:t>YourName</a:t>
            </a:r>
            <a:r>
              <a:rPr lang="en-US" sz="1800" dirty="0" smtClean="0">
                <a:latin typeface="Arial" charset="0"/>
                <a:cs typeface="Arial" charset="0"/>
              </a:rPr>
              <a:t>"];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gCoffee.DrawString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NameOnCup</a:t>
            </a:r>
            <a:r>
              <a:rPr lang="en-US" sz="1800" dirty="0" smtClean="0">
                <a:latin typeface="Arial" charset="0"/>
                <a:cs typeface="Arial" charset="0"/>
              </a:rPr>
              <a:t>, font, </a:t>
            </a:r>
            <a:r>
              <a:rPr lang="en-US" sz="1800" dirty="0" err="1" smtClean="0">
                <a:latin typeface="Arial" charset="0"/>
                <a:cs typeface="Arial" charset="0"/>
              </a:rPr>
              <a:t>Brushes.White</a:t>
            </a:r>
            <a:r>
              <a:rPr lang="en-US" sz="1800" dirty="0" smtClean="0">
                <a:latin typeface="Arial" charset="0"/>
                <a:cs typeface="Arial" charset="0"/>
              </a:rPr>
              <a:t>, 100, 100);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imageCoffee.Save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Response.OutputStream</a:t>
            </a:r>
            <a:r>
              <a:rPr lang="en-US" sz="1800" dirty="0" smtClean="0">
                <a:latin typeface="Arial" charset="0"/>
                <a:cs typeface="Arial" charset="0"/>
              </a:rPr>
              <a:t>, </a:t>
            </a:r>
            <a:br>
              <a:rPr lang="en-US" sz="1800" dirty="0" smtClean="0">
                <a:latin typeface="Arial" charset="0"/>
                <a:cs typeface="Arial" charset="0"/>
              </a:rPr>
            </a:br>
            <a:r>
              <a:rPr lang="en-US" sz="1800" dirty="0" smtClean="0">
                <a:latin typeface="Arial" charset="0"/>
                <a:cs typeface="Arial" charset="0"/>
              </a:rPr>
              <a:t>                              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System.Drawing.Imaging.ImageFormat.Jpeg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gCoffee.Dispose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imageCoffee.Dispose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}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5AD183-172D-4407-AF28-E090857B6F7C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3429000"/>
            <a:ext cx="1143000" cy="1200329"/>
            <a:chOff x="0" y="3429000"/>
            <a:chExt cx="1143000" cy="1200329"/>
          </a:xfrm>
        </p:grpSpPr>
        <p:sp>
          <p:nvSpPr>
            <p:cNvPr id="2" name="Left Brace 1"/>
            <p:cNvSpPr/>
            <p:nvPr/>
          </p:nvSpPr>
          <p:spPr bwMode="auto">
            <a:xfrm>
              <a:off x="838200" y="3505200"/>
              <a:ext cx="304800" cy="1066800"/>
            </a:xfrm>
            <a:prstGeom prst="lef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0" y="3429000"/>
              <a:ext cx="838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0" dirty="0" smtClean="0">
                  <a:solidFill>
                    <a:srgbClr val="C00000"/>
                  </a:solidFill>
                </a:rPr>
                <a:t>Print the name on cup</a:t>
              </a:r>
              <a:endParaRPr lang="en-US" b="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55738" y="152400"/>
            <a:ext cx="7620000" cy="623888"/>
          </a:xfrm>
        </p:spPr>
        <p:txBody>
          <a:bodyPr/>
          <a:lstStyle/>
          <a:p>
            <a:r>
              <a:rPr lang="en-US" dirty="0" smtClean="0"/>
              <a:t>Code behind the User Control (3)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791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else if ((string)Session["Status"] == "refund")  {   //Display coins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Int32 quarters = (Int32)Session["</a:t>
            </a:r>
            <a:r>
              <a:rPr lang="en-US" sz="1800" dirty="0" err="1" smtClean="0">
                <a:latin typeface="Arial" charset="0"/>
                <a:cs typeface="Arial" charset="0"/>
              </a:rPr>
              <a:t>Qarters</a:t>
            </a:r>
            <a:r>
              <a:rPr lang="en-US" sz="1800" dirty="0" smtClean="0">
                <a:latin typeface="Arial" charset="0"/>
                <a:cs typeface="Arial" charset="0"/>
              </a:rPr>
              <a:t>"];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Session["Status"] = "deposit";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Bitmap </a:t>
            </a:r>
            <a:r>
              <a:rPr lang="en-US" sz="1800" dirty="0" err="1" smtClean="0">
                <a:latin typeface="Arial" charset="0"/>
                <a:cs typeface="Arial" charset="0"/>
              </a:rPr>
              <a:t>imageCoin</a:t>
            </a:r>
            <a:r>
              <a:rPr lang="en-US" sz="1800" dirty="0" smtClean="0">
                <a:latin typeface="Arial" charset="0"/>
                <a:cs typeface="Arial" charset="0"/>
              </a:rPr>
              <a:t> = new Bitmap(300, 250);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Graphics </a:t>
            </a:r>
            <a:r>
              <a:rPr lang="en-US" sz="1800" dirty="0" err="1" smtClean="0">
                <a:latin typeface="Arial" charset="0"/>
                <a:cs typeface="Arial" charset="0"/>
              </a:rPr>
              <a:t>gCoin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Graphics.FromImage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imageCoin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gCoin.FillRectangle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Brushes.Gold</a:t>
            </a:r>
            <a:r>
              <a:rPr lang="en-US" sz="1800" dirty="0" smtClean="0">
                <a:latin typeface="Arial" charset="0"/>
                <a:cs typeface="Arial" charset="0"/>
              </a:rPr>
              <a:t>, 0, 0, 300, 250);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Font </a:t>
            </a:r>
            <a:r>
              <a:rPr lang="en-US" sz="1800" dirty="0" err="1" smtClean="0">
                <a:latin typeface="Arial" charset="0"/>
                <a:cs typeface="Arial" charset="0"/>
              </a:rPr>
              <a:t>font</a:t>
            </a:r>
            <a:r>
              <a:rPr lang="en-US" sz="1800" dirty="0" smtClean="0">
                <a:latin typeface="Arial" charset="0"/>
                <a:cs typeface="Arial" charset="0"/>
              </a:rPr>
              <a:t> = new Font("Alba Super", 18, </a:t>
            </a:r>
            <a:r>
              <a:rPr lang="en-US" sz="1800" dirty="0" err="1" smtClean="0">
                <a:latin typeface="Arial" charset="0"/>
                <a:cs typeface="Arial" charset="0"/>
              </a:rPr>
              <a:t>FontStyle.Italic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if (quarters &gt; 0)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gCoin.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DrawString</a:t>
            </a:r>
            <a:r>
              <a:rPr lang="en-US" sz="1800" dirty="0" smtClean="0">
                <a:latin typeface="Arial" charset="0"/>
                <a:cs typeface="Arial" charset="0"/>
              </a:rPr>
              <a:t>("</a:t>
            </a:r>
            <a:r>
              <a:rPr lang="en-US" sz="1400" dirty="0" smtClean="0">
                <a:latin typeface="Arial" charset="0"/>
                <a:cs typeface="Arial" charset="0"/>
              </a:rPr>
              <a:t>Please Take Your Change</a:t>
            </a:r>
            <a:r>
              <a:rPr lang="en-US" sz="1800" dirty="0" smtClean="0">
                <a:latin typeface="Arial" charset="0"/>
                <a:cs typeface="Arial" charset="0"/>
              </a:rPr>
              <a:t>", font, </a:t>
            </a:r>
            <a:r>
              <a:rPr lang="en-US" sz="1800" dirty="0" err="1" smtClean="0">
                <a:latin typeface="Arial" charset="0"/>
                <a:cs typeface="Arial" charset="0"/>
              </a:rPr>
              <a:t>Brushes.Brown</a:t>
            </a:r>
            <a:r>
              <a:rPr lang="en-US" sz="1800" dirty="0" smtClean="0">
                <a:latin typeface="Arial" charset="0"/>
                <a:cs typeface="Arial" charset="0"/>
              </a:rPr>
              <a:t>, 10, 0);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String coins = "of " + quarters + " Quarters";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gCoin.DrawString</a:t>
            </a:r>
            <a:r>
              <a:rPr lang="en-US" sz="1800" dirty="0" smtClean="0">
                <a:latin typeface="Arial" charset="0"/>
                <a:cs typeface="Arial" charset="0"/>
              </a:rPr>
              <a:t>(coins, font, </a:t>
            </a:r>
            <a:r>
              <a:rPr lang="en-US" sz="1800" dirty="0" err="1" smtClean="0">
                <a:latin typeface="Arial" charset="0"/>
                <a:cs typeface="Arial" charset="0"/>
              </a:rPr>
              <a:t>Brushes.Brown</a:t>
            </a:r>
            <a:r>
              <a:rPr lang="en-US" sz="1800" dirty="0" smtClean="0">
                <a:latin typeface="Arial" charset="0"/>
                <a:cs typeface="Arial" charset="0"/>
              </a:rPr>
              <a:t>, 10, 30);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SolidBrush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silverBrush</a:t>
            </a:r>
            <a:r>
              <a:rPr lang="en-US" sz="1800" dirty="0" smtClean="0">
                <a:latin typeface="Arial" charset="0"/>
                <a:cs typeface="Arial" charset="0"/>
              </a:rPr>
              <a:t> = new </a:t>
            </a:r>
            <a:r>
              <a:rPr lang="en-US" sz="1800" dirty="0" err="1" smtClean="0">
                <a:latin typeface="Arial" charset="0"/>
                <a:cs typeface="Arial" charset="0"/>
              </a:rPr>
              <a:t>SolidBrush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Color.Silver</a:t>
            </a:r>
            <a:r>
              <a:rPr lang="en-US" sz="1800" dirty="0" smtClean="0">
                <a:latin typeface="Arial" charset="0"/>
                <a:cs typeface="Arial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x = 10;  // from left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y = 60;  // from top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w = 50;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h = 50;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E734B0-E472-4BEF-B32F-BEBFF5987F42}" type="slidenum">
              <a:rPr lang="en-US" b="0" smtClean="0">
                <a:solidFill>
                  <a:schemeClr val="tx2"/>
                </a:solidFill>
              </a:rPr>
              <a:pPr/>
              <a:t>34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55738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User Control (4)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9067800" cy="5791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for (int i = 1; i &lt;= quarters; i++)  {   // Display coins one after another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  Rectangle rec = new Rectangle(x, y, w, h);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  gCoin.DrawEllipse(Pens.PowderBlue, rec);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  gCoin.FillEllipse(silverBrush, rec);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  if (i &lt; 5)  { x = x + 52;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  else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      y = 120;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      x = x - 50;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if (quarters == 0)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   gCoin.DrawString("No money in machine", font, Brushes.Brown, 10, 0);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imageCoin.Save(Response.OutputStream, System.Drawing.Imaging.ImageFormat.Jpeg);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gCoin.Dispose();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     imageCoin.Dispose();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    }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4BFE47-327D-46C1-AAFD-7006ED5B7E82}" type="slidenum">
              <a:rPr lang="en-US" b="0" smtClean="0">
                <a:solidFill>
                  <a:schemeClr val="tx2"/>
                </a:solidFill>
              </a:rPr>
              <a:pPr/>
              <a:t>35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029200"/>
            <a:ext cx="63722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455738" y="152400"/>
            <a:ext cx="7620000" cy="623888"/>
          </a:xfrm>
        </p:spPr>
        <p:txBody>
          <a:bodyPr/>
          <a:lstStyle/>
          <a:p>
            <a:r>
              <a:rPr lang="en-US" smtClean="0"/>
              <a:t>Code behind the User Control (5)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334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else if ((string)Session["Status"] == "deposit") // No Display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{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String </a:t>
            </a:r>
            <a:r>
              <a:rPr lang="en-US" sz="1800" dirty="0" err="1" smtClean="0">
                <a:latin typeface="Arial" charset="0"/>
                <a:cs typeface="Arial" charset="0"/>
              </a:rPr>
              <a:t>Url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Request.Url.ToString</a:t>
            </a:r>
            <a:r>
              <a:rPr lang="en-US" sz="1800" dirty="0" smtClean="0">
                <a:latin typeface="Arial" charset="0"/>
                <a:cs typeface="Arial" charset="0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if (</a:t>
            </a:r>
            <a:r>
              <a:rPr lang="en-US" sz="1800" dirty="0" err="1" smtClean="0">
                <a:latin typeface="Arial" charset="0"/>
                <a:cs typeface="Arial" charset="0"/>
              </a:rPr>
              <a:t>Url.IndexOf</a:t>
            </a:r>
            <a:r>
              <a:rPr lang="en-US" sz="1800" dirty="0" smtClean="0">
                <a:latin typeface="Arial" charset="0"/>
                <a:cs typeface="Arial" charset="0"/>
              </a:rPr>
              <a:t>("?") == -1)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CupImage.ImageUrl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Url</a:t>
            </a:r>
            <a:r>
              <a:rPr lang="en-US" sz="1800" dirty="0" smtClean="0">
                <a:latin typeface="Arial" charset="0"/>
                <a:cs typeface="Arial" charset="0"/>
              </a:rPr>
              <a:t> + "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?</a:t>
            </a:r>
            <a:r>
              <a:rPr lang="en-US" sz="1800" dirty="0" smtClean="0">
                <a:latin typeface="Arial" charset="0"/>
                <a:cs typeface="Arial" charset="0"/>
              </a:rPr>
              <a:t>" + ID + "=Show";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else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    </a:t>
            </a:r>
            <a:r>
              <a:rPr lang="en-US" sz="1800" dirty="0" err="1" smtClean="0">
                <a:latin typeface="Arial" charset="0"/>
                <a:cs typeface="Arial" charset="0"/>
              </a:rPr>
              <a:t>CupImage.ImageUrl</a:t>
            </a:r>
            <a:r>
              <a:rPr lang="en-US" sz="1800" dirty="0" smtClean="0">
                <a:latin typeface="Arial" charset="0"/>
                <a:cs typeface="Arial" charset="0"/>
              </a:rPr>
              <a:t> = </a:t>
            </a:r>
            <a:r>
              <a:rPr lang="en-US" sz="1800" dirty="0" err="1" smtClean="0">
                <a:latin typeface="Arial" charset="0"/>
                <a:cs typeface="Arial" charset="0"/>
              </a:rPr>
              <a:t>Url</a:t>
            </a:r>
            <a:r>
              <a:rPr lang="en-US" sz="1800" dirty="0" smtClean="0">
                <a:latin typeface="Arial" charset="0"/>
                <a:cs typeface="Arial" charset="0"/>
              </a:rPr>
              <a:t> + "</a:t>
            </a:r>
            <a:r>
              <a:rPr lang="en-US" sz="18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&amp;</a:t>
            </a:r>
            <a:r>
              <a:rPr lang="en-US" sz="1800" dirty="0" smtClean="0">
                <a:latin typeface="Arial" charset="0"/>
                <a:cs typeface="Arial" charset="0"/>
              </a:rPr>
              <a:t>" + ID + "=Show";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}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08B499-7158-4B6B-B7BC-59673311273C}" type="slidenum">
              <a:rPr lang="en-US" b="0" smtClean="0">
                <a:solidFill>
                  <a:schemeClr val="tx2"/>
                </a:solidFill>
              </a:rPr>
              <a:pPr/>
              <a:t>36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1752600"/>
            <a:ext cx="2362200" cy="685800"/>
          </a:xfrm>
          <a:prstGeom prst="wedgeRoundRectCallout">
            <a:avLst>
              <a:gd name="adj1" fmla="val -130151"/>
              <a:gd name="adj2" fmla="val 6774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Obtain the URL of the request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400800" y="2667000"/>
            <a:ext cx="2362200" cy="457200"/>
          </a:xfrm>
          <a:prstGeom prst="wedgeRoundRectCallout">
            <a:avLst>
              <a:gd name="adj1" fmla="val -164623"/>
              <a:gd name="adj2" fmla="val 181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 “?” used in the URL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395720" y="3657600"/>
            <a:ext cx="2367280" cy="762000"/>
          </a:xfrm>
          <a:prstGeom prst="wedgeRoundRectCallout">
            <a:avLst>
              <a:gd name="adj1" fmla="val -145698"/>
              <a:gd name="adj2" fmla="val -4885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 “?” to separate argument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491298" y="3733800"/>
            <a:ext cx="2367280" cy="762000"/>
          </a:xfrm>
          <a:prstGeom prst="wedgeRoundRectCallout">
            <a:avLst>
              <a:gd name="adj1" fmla="val 52585"/>
              <a:gd name="adj2" fmla="val 7648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 “&amp;” to separate argument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08978" y="5750560"/>
            <a:ext cx="1564640" cy="955040"/>
          </a:xfrm>
          <a:prstGeom prst="wedgeRoundRectCallout">
            <a:avLst>
              <a:gd name="adj1" fmla="val 31806"/>
              <a:gd name="adj2" fmla="val -11770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Generated URL of the image.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2971800" y="6228080"/>
            <a:ext cx="5105400" cy="53467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25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2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call the Image Verifier Service?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E3757-9F36-46FD-9953-D68E48D9568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777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public partial class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ImageVerifier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System.Web.UI.Page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protected void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Page_Load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(object sender,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EventArgs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Image1.ImageUrl = "~/Image.aspx";</a:t>
            </a: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protected void Button1_Click(object sender,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EventArgs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if (Session["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verifyStr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"].Equals(TextBox1.Text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)) {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// Your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input is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correct, and can access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Response.Redirect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("Account/Register.aspx");</a:t>
            </a: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else {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    Label1.Text = "Your input is not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correct!";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    Session["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verifyStr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"] = null;</a:t>
            </a: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protected void Button2_Click(object sender,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EventArgs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b="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MyService.ServiceClient</a:t>
            </a:r>
            <a:r>
              <a:rPr lang="en-US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myClient</a:t>
            </a:r>
            <a:r>
              <a:rPr lang="en-US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b="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MyService.ServiceClient</a:t>
            </a:r>
            <a:r>
              <a:rPr lang="en-US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string </a:t>
            </a:r>
            <a:r>
              <a:rPr lang="en-US" b="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myStr</a:t>
            </a:r>
            <a:r>
              <a:rPr lang="en-US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myClient.GetVerifierString</a:t>
            </a:r>
            <a:r>
              <a:rPr lang="en-US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("5");</a:t>
            </a: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Session["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verifyStr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"] =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myStr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77" y="2514600"/>
            <a:ext cx="3429000" cy="231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35723" y="6096000"/>
            <a:ext cx="7608277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hlinkClick r:id="rId3"/>
              </a:rPr>
              <a:t>http://</a:t>
            </a:r>
            <a:r>
              <a:rPr lang="en-US" b="0" dirty="0" smtClean="0">
                <a:hlinkClick r:id="rId3"/>
              </a:rPr>
              <a:t>venus.eas.asu.edu/WSRepository/Services/ImageVerifierSvc/Service.svc</a:t>
            </a:r>
            <a:endParaRPr lang="en-US" b="0" dirty="0" smtClean="0"/>
          </a:p>
          <a:p>
            <a:r>
              <a:rPr lang="en-US" b="0" dirty="0" smtClean="0">
                <a:hlinkClick r:id="rId4"/>
              </a:rPr>
              <a:t>http</a:t>
            </a:r>
            <a:r>
              <a:rPr lang="en-US" b="0" dirty="0">
                <a:hlinkClick r:id="rId4"/>
              </a:rPr>
              <a:t>://venus.eas.asu.edu/WSRepository/Services/ImageVerifierSvc/TryIt.aspx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860323" y="5257800"/>
            <a:ext cx="1283677" cy="685800"/>
          </a:xfrm>
          <a:prstGeom prst="wedgeRoundRectCallout">
            <a:avLst>
              <a:gd name="adj1" fmla="val -45527"/>
              <a:gd name="adj2" fmla="val 8027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Call image service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848600" y="5257800"/>
            <a:ext cx="1283677" cy="685800"/>
          </a:xfrm>
          <a:prstGeom prst="wedgeRoundRectCallout">
            <a:avLst>
              <a:gd name="adj1" fmla="val -74020"/>
              <a:gd name="adj2" fmla="val -3172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Call image service</a:t>
            </a:r>
          </a:p>
        </p:txBody>
      </p:sp>
    </p:spTree>
    <p:extLst>
      <p:ext uri="{BB962C8B-B14F-4D97-AF65-F5344CB8AC3E}">
        <p14:creationId xmlns:p14="http://schemas.microsoft.com/office/powerpoint/2010/main" val="115725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 smtClean="0"/>
              <a:t>From GDI+ to PF and Silverlight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/>
          <a:lstStyle/>
          <a:p>
            <a:r>
              <a:rPr lang="en-US" sz="2400" dirty="0" smtClean="0"/>
              <a:t>ASP </a:t>
            </a:r>
            <a:r>
              <a:rPr lang="en-US" sz="2400" dirty="0" err="1" smtClean="0"/>
              <a:t>.Net</a:t>
            </a:r>
            <a:r>
              <a:rPr lang="en-US" sz="2400" dirty="0" smtClean="0"/>
              <a:t> support 2-D basic graphic and image classes</a:t>
            </a:r>
            <a:endParaRPr lang="en-US" sz="2400" dirty="0"/>
          </a:p>
          <a:p>
            <a:r>
              <a:rPr lang="en-US" sz="2400" dirty="0" smtClean="0"/>
              <a:t>Presentation Foundation (for Windows Forms Application) and Silverlight (for Web Site Applications) have largely extended the capacity;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Shape classes</a:t>
            </a:r>
            <a:r>
              <a:rPr lang="en-US" sz="2400" dirty="0" smtClean="0"/>
              <a:t>: Rectangle, Ellipse, Line, Polyline, polygon, path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Brush Classes</a:t>
            </a:r>
            <a:r>
              <a:rPr lang="en-US" sz="2400" dirty="0" smtClean="0"/>
              <a:t>: </a:t>
            </a:r>
            <a:r>
              <a:rPr lang="en-US" sz="2400" dirty="0" err="1" smtClean="0"/>
              <a:t>SolidColorBrush</a:t>
            </a:r>
            <a:r>
              <a:rPr lang="en-US" sz="2400" dirty="0" smtClean="0"/>
              <a:t>, </a:t>
            </a:r>
            <a:r>
              <a:rPr lang="en-US" sz="2400" dirty="0" err="1" smtClean="0"/>
              <a:t>LineGradientBrush</a:t>
            </a:r>
            <a:r>
              <a:rPr lang="en-US" sz="2400" dirty="0" smtClean="0"/>
              <a:t>, </a:t>
            </a:r>
            <a:r>
              <a:rPr lang="en-US" sz="2400" dirty="0" err="1" smtClean="0"/>
              <a:t>RadialGradientBrush</a:t>
            </a:r>
            <a:r>
              <a:rPr lang="en-US" sz="2400" dirty="0" smtClean="0"/>
              <a:t>, </a:t>
            </a:r>
            <a:r>
              <a:rPr lang="en-US" sz="2400" dirty="0" err="1" smtClean="0"/>
              <a:t>ImageBrush</a:t>
            </a:r>
            <a:r>
              <a:rPr lang="en-US" sz="2400" dirty="0" smtClean="0"/>
              <a:t>, </a:t>
            </a:r>
            <a:r>
              <a:rPr lang="en-US" sz="2400" dirty="0" err="1" smtClean="0"/>
              <a:t>VideoBrush</a:t>
            </a:r>
            <a:r>
              <a:rPr lang="en-US" sz="2400" dirty="0" smtClean="0"/>
              <a:t>, </a:t>
            </a:r>
            <a:r>
              <a:rPr lang="en-US" sz="2400" dirty="0" err="1" smtClean="0"/>
              <a:t>WebBrowserBrush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Transform Classes</a:t>
            </a:r>
            <a:r>
              <a:rPr lang="en-US" sz="2400" dirty="0" smtClean="0"/>
              <a:t>: </a:t>
            </a:r>
            <a:r>
              <a:rPr lang="en-US" sz="2400" dirty="0" err="1" smtClean="0"/>
              <a:t>TranslateTransform</a:t>
            </a:r>
            <a:r>
              <a:rPr lang="en-US" sz="2400" dirty="0" smtClean="0"/>
              <a:t>, </a:t>
            </a:r>
            <a:r>
              <a:rPr lang="en-US" sz="2400" dirty="0" err="1" smtClean="0"/>
              <a:t>RotateTransform</a:t>
            </a:r>
            <a:r>
              <a:rPr lang="en-US" sz="2400" dirty="0" smtClean="0"/>
              <a:t>, </a:t>
            </a:r>
            <a:r>
              <a:rPr lang="en-US" sz="2400" dirty="0" err="1" smtClean="0"/>
              <a:t>ScaleTransform</a:t>
            </a:r>
            <a:r>
              <a:rPr lang="en-US" sz="2400" dirty="0" smtClean="0"/>
              <a:t>, </a:t>
            </a:r>
            <a:r>
              <a:rPr lang="en-US" sz="2400" dirty="0" err="1" smtClean="0"/>
              <a:t>SkewTransform</a:t>
            </a:r>
            <a:r>
              <a:rPr lang="en-US" sz="2400" dirty="0" smtClean="0"/>
              <a:t>, </a:t>
            </a:r>
            <a:r>
              <a:rPr lang="en-US" sz="2400" dirty="0" err="1" smtClean="0"/>
              <a:t>CompositeTransform</a:t>
            </a:r>
            <a:r>
              <a:rPr lang="en-US" sz="2400" dirty="0" smtClean="0"/>
              <a:t>, </a:t>
            </a:r>
            <a:r>
              <a:rPr lang="en-US" sz="2400" dirty="0" err="1" smtClean="0"/>
              <a:t>MatricTransform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>
                <a:solidFill>
                  <a:srgbClr val="00B050"/>
                </a:solidFill>
              </a:rPr>
              <a:t>WriteableBitmap</a:t>
            </a:r>
            <a:r>
              <a:rPr lang="en-US" sz="2400" dirty="0" smtClean="0"/>
              <a:t>: Directly modify bitmap pixels in array format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Animation</a:t>
            </a:r>
            <a:r>
              <a:rPr lang="en-US" sz="2400" dirty="0" smtClean="0"/>
              <a:t>: Various transitions of objects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Programming models</a:t>
            </a:r>
            <a:r>
              <a:rPr lang="en-US" sz="2400" dirty="0" smtClean="0"/>
              <a:t>: in C# and in XMAIL markup language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E3757-9F36-46FD-9953-D68E48D9568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r>
              <a:rPr lang="en-US" dirty="0" smtClean="0"/>
              <a:t>Example of Using </a:t>
            </a:r>
            <a:r>
              <a:rPr lang="en-US" dirty="0" err="1" smtClean="0"/>
              <a:t>WritableBitmap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878888" cy="5065713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public static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MemoryStream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RotateStream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MemoryStream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myImage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BitmapImage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myBitmap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BitmapImage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bitmap.SetSource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myImage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 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WriteableBitmap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mySource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new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WriteableBitmap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myBitmap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 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WriteableBitmap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myTarget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new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WriteableBitmap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mySource.Pixel</a:t>
            </a:r>
            <a:r>
              <a:rPr lang="en-US" sz="18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mySource.Pixel</a:t>
            </a:r>
            <a:r>
              <a:rPr lang="en-US" sz="18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Width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for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 = 0; x &lt;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mySource.PixelWidth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 x++) {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for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y = 0; y &lt;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mySource.PixelHeight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 y++)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// transformation pixel by pixel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myTarget.Pixels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[(mySource.PixelHeight-y-1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+ x*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myTarget.PixelWidth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		=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mySource.Pixels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[x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 y *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mySource.PixelWidth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];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MemoryStream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myStream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MemoryStream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myTarget.SaveJpeg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myStream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myTarget.PixelWidth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myTarget.PixelHeight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0, 100);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return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myStream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E3757-9F36-46FD-9953-D68E48D9568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696200" y="1066800"/>
            <a:ext cx="1371600" cy="1447800"/>
          </a:xfrm>
          <a:prstGeom prst="wedgeRoundRectCallout">
            <a:avLst>
              <a:gd name="adj1" fmla="val -171944"/>
              <a:gd name="adj2" fmla="val 6250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Height and Width swapped order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696200" y="1066800"/>
            <a:ext cx="1371600" cy="1447800"/>
          </a:xfrm>
          <a:prstGeom prst="wedgeRoundRectCallout">
            <a:avLst>
              <a:gd name="adj1" fmla="val -28981"/>
              <a:gd name="adj2" fmla="val 5899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Height and Width swapped order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81700" y="4991101"/>
            <a:ext cx="971550" cy="2419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4643121" y="601610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Height</a:t>
            </a:r>
            <a:endParaRPr lang="en-US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8042232" y="6482080"/>
            <a:ext cx="9493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dirty="0" smtClean="0"/>
              <a:t>Width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6091218" y="6477000"/>
            <a:ext cx="7525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0" dirty="0" smtClean="0"/>
              <a:t>Width</a:t>
            </a:r>
            <a:endParaRPr lang="en-US" b="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15" y="4114800"/>
            <a:ext cx="971550" cy="2419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 rot="16200000">
            <a:off x="7486012" y="4870055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/>
              <a:t>Height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015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Dynamic Graphics Supported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73100" y="1066800"/>
            <a:ext cx="8269288" cy="5181600"/>
          </a:xfrm>
        </p:spPr>
        <p:txBody>
          <a:bodyPr/>
          <a:lstStyle/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en-US" dirty="0" smtClean="0"/>
              <a:t>Bitmap and Drawing</a:t>
            </a:r>
          </a:p>
          <a:p>
            <a:pPr lvl="1"/>
            <a:r>
              <a:rPr lang="en-US" dirty="0" smtClean="0"/>
              <a:t>Shapes and Geometries</a:t>
            </a:r>
          </a:p>
          <a:p>
            <a:pPr lvl="1"/>
            <a:r>
              <a:rPr lang="en-US" dirty="0" smtClean="0"/>
              <a:t>Brushes and Painting</a:t>
            </a:r>
          </a:p>
          <a:p>
            <a:r>
              <a:rPr lang="en-US" dirty="0" smtClean="0"/>
              <a:t>Windows Presentation Foundation and </a:t>
            </a:r>
            <a:r>
              <a:rPr lang="en-US" dirty="0" smtClean="0">
                <a:solidFill>
                  <a:srgbClr val="0000FF"/>
                </a:solidFill>
              </a:rPr>
              <a:t>Silverlight</a:t>
            </a:r>
          </a:p>
          <a:p>
            <a:pPr lvl="1"/>
            <a:r>
              <a:rPr lang="en-US" dirty="0" smtClean="0"/>
              <a:t>Bitmap and Drawing</a:t>
            </a:r>
          </a:p>
          <a:p>
            <a:pPr lvl="1"/>
            <a:r>
              <a:rPr lang="en-US" dirty="0" smtClean="0"/>
              <a:t>Shapes and Geometries</a:t>
            </a:r>
          </a:p>
          <a:p>
            <a:pPr lvl="1"/>
            <a:r>
              <a:rPr lang="en-US" dirty="0" smtClean="0"/>
              <a:t>Brushes and Painting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Animation, programmed in C# and in XAML used in the model of Out-Of-Browser Computing</a:t>
            </a:r>
          </a:p>
          <a:p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5C3B13-56B0-4411-B099-4133AA868EC8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" name="Rounded Rectangular Callout 1"/>
          <p:cNvSpPr>
            <a:spLocks noChangeArrowheads="1"/>
          </p:cNvSpPr>
          <p:nvPr/>
        </p:nvSpPr>
        <p:spPr bwMode="auto">
          <a:xfrm>
            <a:off x="6019800" y="1905000"/>
            <a:ext cx="1981200" cy="762000"/>
          </a:xfrm>
          <a:prstGeom prst="wedgeRoundRectCallout">
            <a:avLst>
              <a:gd name="adj1" fmla="val -103287"/>
              <a:gd name="adj2" fmla="val 9620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To be discussed in today’s lecture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019800" y="1905000"/>
            <a:ext cx="1981200" cy="762000"/>
          </a:xfrm>
          <a:prstGeom prst="wedgeRoundRectCallout">
            <a:avLst>
              <a:gd name="adj1" fmla="val -105361"/>
              <a:gd name="adj2" fmla="val -8311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To be discussed in today’s lecture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6553200" y="4114800"/>
            <a:ext cx="1981200" cy="762000"/>
          </a:xfrm>
          <a:prstGeom prst="wedgeRoundRectCallout">
            <a:avLst>
              <a:gd name="adj1" fmla="val -80361"/>
              <a:gd name="adj2" fmla="val 7563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To be discussed in </a:t>
            </a:r>
            <a:r>
              <a:rPr lang="en-US" b="0" dirty="0" smtClean="0"/>
              <a:t>the next lecture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533400" y="485776"/>
            <a:ext cx="8077200" cy="606742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620000" cy="623888"/>
          </a:xfrm>
        </p:spPr>
        <p:txBody>
          <a:bodyPr/>
          <a:lstStyle/>
          <a:p>
            <a:r>
              <a:rPr lang="en-US" dirty="0" smtClean="0"/>
              <a:t>Visual Studio Development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E3757-9F36-46FD-9953-D68E48D9568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838199" y="1004888"/>
            <a:ext cx="3733800" cy="539591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99" y="108108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Desktop Software Development</a:t>
            </a:r>
            <a:endParaRPr lang="en-US" b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1999" y="1004888"/>
            <a:ext cx="3733800" cy="5395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9675" y="1081088"/>
            <a:ext cx="279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Web Software Development</a:t>
            </a:r>
            <a:endParaRPr lang="en-US" b="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990599" y="2376488"/>
            <a:ext cx="3581400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WPF: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Windows Presentation Foundation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142997" y="3352800"/>
            <a:ext cx="1981203" cy="1600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Windows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Forms Applications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1999" y="2376488"/>
            <a:ext cx="3581400" cy="388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Web Site</a:t>
            </a:r>
          </a:p>
          <a:p>
            <a:r>
              <a:rPr lang="en-US" b="0" dirty="0" smtClean="0"/>
              <a:t>JavaScript, AJAX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HTML, CSS, XSL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19799" y="3352800"/>
            <a:ext cx="1981201" cy="1600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Windows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Communication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Foundation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90599" y="1538288"/>
            <a:ext cx="71628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Workflow Foundation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048000" y="4953000"/>
            <a:ext cx="1523999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/>
              <a:t>Framework Class Library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571998" y="4953000"/>
            <a:ext cx="1447801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User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controls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142998" y="4953000"/>
            <a:ext cx="1981201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/>
              <a:t>DLL and </a:t>
            </a:r>
            <a:r>
              <a:rPr lang="en-US" b="0" dirty="0" smtClean="0"/>
              <a:t>components</a:t>
            </a:r>
            <a:endParaRPr lang="en-US" b="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124200" y="4419600"/>
            <a:ext cx="2895599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50000"/>
              </a:lnSpc>
              <a:buClrTx/>
              <a:buSzTx/>
              <a:buFontTx/>
              <a:buNone/>
              <a:tabLst/>
            </a:pPr>
            <a:r>
              <a:rPr lang="en-US" b="0" dirty="0" smtClean="0"/>
              <a:t>GDI+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124200" y="3352800"/>
            <a:ext cx="1447799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Silverlight Constructs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1998" y="3352800"/>
            <a:ext cx="1447801" cy="1066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/>
              <a:t>Silverlight Applications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571998" y="3352800"/>
            <a:ext cx="1" cy="1447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ight Arrow 28"/>
          <p:cNvSpPr/>
          <p:nvPr/>
        </p:nvSpPr>
        <p:spPr bwMode="auto">
          <a:xfrm>
            <a:off x="4290014" y="4038600"/>
            <a:ext cx="586786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142997" y="5638800"/>
            <a:ext cx="6858003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Common Language Runtime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19799" y="4953000"/>
            <a:ext cx="1981201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/>
              <a:t>Server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controls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8189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25" grpId="0" animBg="1"/>
      <p:bldP spid="25" grpId="1" animBg="1"/>
      <p:bldP spid="26" grpId="0" animBg="1"/>
      <p:bldP spid="26" grpId="1" animBg="1"/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 Components /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69288" cy="54864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Common controls:</a:t>
            </a:r>
          </a:p>
          <a:p>
            <a:pPr lvl="1"/>
            <a:r>
              <a:rPr lang="en-US" sz="2400" dirty="0" smtClean="0">
                <a:latin typeface="+mj-lt"/>
              </a:rPr>
              <a:t>Textbox, Checkbox, </a:t>
            </a:r>
            <a:r>
              <a:rPr lang="en-US" sz="2400" dirty="0" err="1" smtClean="0">
                <a:latin typeface="+mj-lt"/>
              </a:rPr>
              <a:t>RadioButton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ComboBox</a:t>
            </a:r>
            <a:r>
              <a:rPr lang="en-US" sz="2400" dirty="0" smtClean="0">
                <a:latin typeface="+mj-lt"/>
              </a:rPr>
              <a:t>, …</a:t>
            </a:r>
          </a:p>
          <a:p>
            <a:pPr lvl="1"/>
            <a:r>
              <a:rPr lang="en-US" sz="2400" dirty="0" err="1" smtClean="0">
                <a:latin typeface="+mj-lt"/>
              </a:rPr>
              <a:t>TabControl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ScrollViewer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ProgressBar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SpeedBar</a:t>
            </a:r>
            <a:r>
              <a:rPr lang="en-US" sz="2400" dirty="0" smtClean="0">
                <a:latin typeface="+mj-lt"/>
              </a:rPr>
              <a:t>, …</a:t>
            </a:r>
          </a:p>
          <a:p>
            <a:r>
              <a:rPr lang="en-US" dirty="0" smtClean="0">
                <a:latin typeface="+mj-lt"/>
              </a:rPr>
              <a:t>Extensible control base classes</a:t>
            </a:r>
          </a:p>
          <a:p>
            <a:r>
              <a:rPr lang="en-US" dirty="0" smtClean="0">
                <a:latin typeface="+mj-lt"/>
              </a:rPr>
              <a:t>Layout controls:</a:t>
            </a:r>
          </a:p>
          <a:p>
            <a:pPr lvl="1"/>
            <a:r>
              <a:rPr lang="en-US" sz="2400" dirty="0" smtClean="0">
                <a:latin typeface="+mj-lt"/>
              </a:rPr>
              <a:t>Grid, </a:t>
            </a:r>
            <a:r>
              <a:rPr lang="en-US" sz="2400" dirty="0" err="1" smtClean="0">
                <a:latin typeface="+mj-lt"/>
              </a:rPr>
              <a:t>StackPanel</a:t>
            </a:r>
            <a:endParaRPr lang="en-US" sz="2400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Data controls:</a:t>
            </a:r>
          </a:p>
          <a:p>
            <a:pPr lvl="1"/>
            <a:r>
              <a:rPr lang="en-US" sz="2400" dirty="0" err="1" smtClean="0">
                <a:latin typeface="+mj-lt"/>
              </a:rPr>
              <a:t>DataGrid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TexBlock</a:t>
            </a:r>
            <a:r>
              <a:rPr lang="en-US" sz="2400" dirty="0" smtClean="0">
                <a:latin typeface="+mj-lt"/>
              </a:rPr>
              <a:t>, etc.</a:t>
            </a:r>
          </a:p>
          <a:p>
            <a:r>
              <a:rPr lang="en-US" dirty="0" smtClean="0">
                <a:latin typeface="+mj-lt"/>
              </a:rPr>
              <a:t>Data:</a:t>
            </a:r>
          </a:p>
          <a:p>
            <a:pPr lvl="1"/>
            <a:r>
              <a:rPr lang="en-US" sz="2400" dirty="0" smtClean="0">
                <a:latin typeface="+mj-lt"/>
              </a:rPr>
              <a:t>2-way data binding</a:t>
            </a:r>
          </a:p>
          <a:p>
            <a:pPr lvl="1"/>
            <a:r>
              <a:rPr lang="en-US" sz="2400" dirty="0" smtClean="0">
                <a:latin typeface="+mj-lt"/>
              </a:rPr>
              <a:t>More LINQ support: LINQ to XML</a:t>
            </a:r>
          </a:p>
          <a:p>
            <a:endParaRPr lang="en-US" sz="2400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E3757-9F36-46FD-9953-D68E48D9568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3788" y="776288"/>
            <a:ext cx="751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Getting Started: http://www.silverlight.net/learn/overview/what-is-silverlight</a:t>
            </a:r>
            <a:endParaRPr lang="en-US" b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420210" y="5250480"/>
            <a:ext cx="1442006" cy="45537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TextBlock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14005" y="5250480"/>
            <a:ext cx="1442006" cy="45537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TextBlock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07799" y="5250480"/>
            <a:ext cx="1442006" cy="45537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TextBlock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014004" y="4036160"/>
            <a:ext cx="1442006" cy="45537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err="1"/>
              <a:t>StackPanel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15950" y="2973630"/>
            <a:ext cx="1442006" cy="45537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Grid</a:t>
            </a:r>
          </a:p>
        </p:txBody>
      </p:sp>
      <p:cxnSp>
        <p:nvCxnSpPr>
          <p:cNvPr id="13" name="Elbow Connector 12"/>
          <p:cNvCxnSpPr>
            <a:stCxn id="6" idx="0"/>
            <a:endCxn id="11" idx="2"/>
          </p:cNvCxnSpPr>
          <p:nvPr/>
        </p:nvCxnSpPr>
        <p:spPr bwMode="auto">
          <a:xfrm rot="5400000" flipH="1" flipV="1">
            <a:off x="5558635" y="4074108"/>
            <a:ext cx="758950" cy="159379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Elbow Connector 16"/>
          <p:cNvCxnSpPr>
            <a:stCxn id="10" idx="0"/>
            <a:endCxn id="11" idx="2"/>
          </p:cNvCxnSpPr>
          <p:nvPr/>
        </p:nvCxnSpPr>
        <p:spPr bwMode="auto">
          <a:xfrm rot="16200000" flipV="1">
            <a:off x="7152430" y="4074107"/>
            <a:ext cx="758950" cy="159379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0"/>
          </p:cNvCxnSpPr>
          <p:nvPr/>
        </p:nvCxnSpPr>
        <p:spPr bwMode="auto">
          <a:xfrm flipV="1">
            <a:off x="6735008" y="4871004"/>
            <a:ext cx="1946" cy="379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1" idx="0"/>
            <a:endCxn id="12" idx="2"/>
          </p:cNvCxnSpPr>
          <p:nvPr/>
        </p:nvCxnSpPr>
        <p:spPr bwMode="auto">
          <a:xfrm flipV="1">
            <a:off x="6735007" y="3429000"/>
            <a:ext cx="1946" cy="607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593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992" y="1076255"/>
            <a:ext cx="7889813" cy="5692125"/>
          </a:xfrm>
        </p:spPr>
        <p:txBody>
          <a:bodyPr/>
          <a:lstStyle/>
          <a:p>
            <a:r>
              <a:rPr lang="en-US" sz="2400" dirty="0" smtClean="0"/>
              <a:t>In addition to the dynamic Graphic classes, Silverlight also supports animation of objects of animation classes.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Linear interpretation</a:t>
            </a:r>
            <a:r>
              <a:rPr lang="en-US" sz="2400" dirty="0" smtClean="0"/>
              <a:t>: The object moves smoothly from </a:t>
            </a:r>
            <a:br>
              <a:rPr lang="en-US" sz="2400" dirty="0" smtClean="0"/>
            </a:br>
            <a:r>
              <a:rPr lang="en-US" sz="2400" dirty="0" smtClean="0"/>
              <a:t>point A to point B</a:t>
            </a:r>
          </a:p>
          <a:p>
            <a:pPr lvl="1"/>
            <a:r>
              <a:rPr lang="en-US" sz="2000" dirty="0" err="1"/>
              <a:t>DoubleAnimation</a:t>
            </a:r>
            <a:endParaRPr lang="en-US" sz="2000" dirty="0"/>
          </a:p>
          <a:p>
            <a:pPr lvl="1"/>
            <a:r>
              <a:rPr lang="en-US" sz="2000" dirty="0" err="1"/>
              <a:t>PointAnimation</a:t>
            </a:r>
            <a:endParaRPr lang="en-US" sz="2000" dirty="0"/>
          </a:p>
          <a:p>
            <a:pPr lvl="1"/>
            <a:r>
              <a:rPr lang="en-US" sz="2000" dirty="0" err="1"/>
              <a:t>ColorAnimation</a:t>
            </a:r>
            <a:endParaRPr lang="en-US" sz="2000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Key-frame animation</a:t>
            </a:r>
            <a:r>
              <a:rPr lang="en-US" sz="2400" dirty="0" smtClean="0"/>
              <a:t>: Object jump </a:t>
            </a:r>
            <a:r>
              <a:rPr lang="en-US" sz="2400" dirty="0"/>
              <a:t>from point A to point B</a:t>
            </a:r>
          </a:p>
          <a:p>
            <a:pPr lvl="1"/>
            <a:r>
              <a:rPr lang="en-US" sz="2000" dirty="0" err="1"/>
              <a:t>DoubleAnimationUsingKeyFrames</a:t>
            </a:r>
            <a:endParaRPr lang="en-US" sz="2000" dirty="0"/>
          </a:p>
          <a:p>
            <a:pPr lvl="1"/>
            <a:r>
              <a:rPr lang="en-US" sz="2000" dirty="0" err="1"/>
              <a:t>PointAnimationKeyUsingFrames</a:t>
            </a:r>
            <a:endParaRPr lang="en-US" sz="2000" dirty="0"/>
          </a:p>
          <a:p>
            <a:pPr lvl="1"/>
            <a:r>
              <a:rPr lang="en-US" sz="2000" dirty="0" err="1" smtClean="0"/>
              <a:t>ColorAnimationUsingKeyFrames</a:t>
            </a:r>
            <a:endParaRPr lang="en-US" sz="2000" dirty="0" smtClean="0"/>
          </a:p>
          <a:p>
            <a:pPr lvl="1"/>
            <a:r>
              <a:rPr lang="en-US" sz="2000" dirty="0" err="1" smtClean="0"/>
              <a:t>ObjectAnimationUsingKeyFrames</a:t>
            </a:r>
            <a:endParaRPr lang="en-US" sz="2000" dirty="0" smtClean="0"/>
          </a:p>
          <a:p>
            <a:r>
              <a:rPr lang="en-US" sz="2000" dirty="0" smtClean="0"/>
              <a:t>Each animation can be implemented (coded)</a:t>
            </a:r>
          </a:p>
          <a:p>
            <a:pPr lvl="1"/>
            <a:r>
              <a:rPr lang="en-US" sz="2000" dirty="0" smtClean="0"/>
              <a:t>in </a:t>
            </a:r>
            <a:r>
              <a:rPr lang="en-US" sz="2000" dirty="0" smtClean="0">
                <a:solidFill>
                  <a:srgbClr val="0000FF"/>
                </a:solidFill>
              </a:rPr>
              <a:t>XAML</a:t>
            </a:r>
            <a:r>
              <a:rPr lang="en-US" sz="2000" dirty="0" smtClean="0"/>
              <a:t> or </a:t>
            </a:r>
          </a:p>
          <a:p>
            <a:pPr lvl="1"/>
            <a:r>
              <a:rPr lang="en-US" sz="2000" dirty="0" smtClean="0"/>
              <a:t>in </a:t>
            </a:r>
            <a:r>
              <a:rPr lang="en-US" sz="2000" dirty="0" smtClean="0">
                <a:solidFill>
                  <a:srgbClr val="0000FF"/>
                </a:solidFill>
              </a:rPr>
              <a:t>C#</a:t>
            </a:r>
            <a:r>
              <a:rPr lang="en-US" sz="2000" dirty="0" smtClean="0"/>
              <a:t> code behind XAML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290" y="152400"/>
            <a:ext cx="7891510" cy="623888"/>
          </a:xfrm>
        </p:spPr>
        <p:txBody>
          <a:bodyPr/>
          <a:lstStyle/>
          <a:p>
            <a:pPr algn="ctr"/>
            <a:r>
              <a:rPr lang="en-US" dirty="0" smtClean="0"/>
              <a:t>Creating a Silverlight Application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355" y="866963"/>
            <a:ext cx="7589500" cy="1821480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MainPage.xaml</a:t>
            </a:r>
            <a:r>
              <a:rPr lang="en-US" sz="2400" dirty="0" smtClean="0"/>
              <a:t>: Creating the GUI:</a:t>
            </a:r>
          </a:p>
          <a:p>
            <a:pPr lvl="1"/>
            <a:r>
              <a:rPr lang="en-US" sz="2400" dirty="0" smtClean="0"/>
              <a:t>A canvas for dynamic objects to move around</a:t>
            </a:r>
          </a:p>
          <a:p>
            <a:pPr lvl="1"/>
            <a:r>
              <a:rPr lang="en-US" sz="2400" dirty="0" smtClean="0"/>
              <a:t>Other I/O controls, e.g., textboxes, buttons, and labels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90" y="2234785"/>
            <a:ext cx="6962775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2071077" y="4889398"/>
            <a:ext cx="2200955" cy="1669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071077" y="5192977"/>
            <a:ext cx="2349133" cy="1290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071077" y="2612547"/>
            <a:ext cx="4853668" cy="3415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AutoShape 2" descr="data:image/jpeg;base64,/9j/4AAQSkZJRgABAQAAAQABAAD/2wCEAAkGBxQRERQUERQWFRQVFxgXFRYYFRgYGRwYGRcXHhgXHBYZHCgkHBsmHBwbITEjJikrLi4uFx8zODMtNygtLisBCgoKDg0OGxAQGiwlICYsLC80LS8sLiwsLCwsLCwsLDQsLCwsLDQsLCwsLCwsLCwsLSwsLCwsLCwsLCwsLCwsLP/AABEIAOEA4QMBEQACEQEDEQH/xAAcAAEAAgMBAQEAAAAAAAAAAAAABgcDBAUBCAL/xABFEAABAwICBwMJBgUCBQUAAAABAAIDBBEFIQYHEjFBUWETInEUIzJCUoGRoaJicoKSscEIFSQzskNjNIPR0uFEVKPC8f/EABsBAQABBQEAAAAAAAAAAAAAAAAEAQIDBgcF/8QAOREAAgEDAQUECgEDBAMBAAAAAAECAwQRBRIhMUFRBmFxgRMiMpGhscHR4fAUQlLxM0NighYjohX/2gAMAwEAAhEDEQA/ALxQBAEAQBAEAQBAEBjmmaxpc9wa0b3OIAHiSgIbjOtXC6a4NSJXD1YQZPqHd+pAR52t+ab/AIDC6mYHc592j6GuH1KPVu6FL25peLRVRb5GN+lekUp81h9PG37bgT85h+igz1ywhxqLyTf0L1Sl0PTV6SnjRt6WH/lR32ksF/U/cV9DICr0lHGjd0sP/Cf+SWH9z9w9DI8bpTpHEfOYfTSt+w4A/KY/os8NdsJcKnvTX0Keil0MrNbk8P8Ax2FVMQG9zLuH1NaPqU6neW9X2Jp+aLHFrkd7BtbOF1JA8o7Fx9WZpj+v0PqUkoTSnnbI0OY5r2nc5pBB8CEBkQBAEAQBAEAQBAEAQBAEAQBAEAQBAcvSDSKmoY+0qpmRN4XPedbg1gzcfAICtqjWVXYg4swWjIZexqZx3Rv3D0QfEuP2VDur+3tVmrJLu5+4ujFy4GGLVpNVuEmL10tSd/ZMJbGDbMAnh91rfmtXu+1T4W8PN/YzxodSW4RohRUtuwpomkesW7T/AM7rn5rXbjVryv7dR46LcvcjKoRXI7igNt8S4KmSoQBAEyUCqngHGxfRSjqr9vTRPJy2tkNf+dtnfNTrfVLuh/p1H4Zyvcy1wi+KInJqzfTOMmE1s1K+99guLoz0PT7wctgte1VRbq8M963P3f4MUqC5GaHT/EcOOzi9J2sQNvKqfMWyzc3d8djwK2ez1S1u1/65b+j3P98DDKEo8SwtHdJaWvj26SZsg9YA2c37zDm33hegWHXQBAEAQBAEAQBAEAQBAEAQHj3AAkmwGZJ3Ac7oCrdJdaD5pTSYJH5ROcnT2vEzmRwdb2j3fvLDXuKdCDnUeEiqTbwjVwTVqHyeU4tKaypOZDiTG37NvWA5ZN6LS9R7TVKmYW3qrrz/AASYUUuJYMcYaAGgADIACwHgAtVnOU3mTyzNg/StKhAEAQBAEAQBAEAQHhF8juVU2nlAhGO6uYnSeUYfI6iqgbh8ZIYTxDmDcD0y5grY9P7R16GI1vXj8V58/Mwyop8D3BNY01HK2lx2PsnnKOraPMydXWFm8MxzzDVu9pe0buG3Sln5rxRGlFx4lnxyBwDmkEEXBBuCDuII3hSy0/SAIAgCAIAgCAIAgCA1MVxKKlhfNO8RxMF3OPAfuTuAGZKAp2txKs0kkcyAupcLabOdufNY7jz+76I43NreXqeq0rGG/fJ8F9+iL4U3IsDR/AIKGIRU0YY3id7nH2nO4lc6vb+teT26r8uS8CZGKjwOmoRcEAQBAEAQBAEAQBAEAQBAEBqYrhkVVE6KojbJG7e1w+YO8Ecxms9vc1LeaqUpYZa1lYZAInVejji6PbqsKJu5hN5Ke5zLfs/I8dk5noGk65TvEqdTdP4Pw+xFqUnHeuBa2C4vDVwsnp3iSN4u1w+YIOYI4g5he+YjeQBAEAQBAEAQBAauJ4hHTRPmneGRxjae47gP3PADiSAgKajZUaS1PbT7cOFwu8zFuMpB9I8yeJ3NB2RncnxNY1eFlDZjvm+C6d7MtOnteBaFLTMiY1kbQ1jRZrQLADkAuc1q0603Oo8tktLG4yrEVCAIAgCAIAgCAIAgCAIAgCAIAgPHNBBBFwciDutyVYycXlArivopsAndWULTJQSG9XSj1P8Adj5AfLccvR37Q9c/kJUK79fk/wC78/PxIlWljei1MFxaKrgZPTvD45Bdrh8wRwIORHAhbOYTeQBAEAQBAEB4TbegKWxisfpHXGCJxbhdK4do8ZdtIOR4jlyF3byLeVq2pwsaOf6nwX18C+nDaZZdLTtiY1kbQ1jAGtaNwA3ALmdatOrNzm8tk1LHAyrEVCAIAgCAIAgCAIAgCAIAgCAIAgCAIDxzQRYi4ORBVVJp5QK6Y92jtbttBOFVTwJGjPyeU5B4HsfsLb2tv0XQtXV3T9HUfrr4rr49SHUp7O9cC3o3hwBaQQQCCMwQdxB5LYDEfpAEAQBAEBWetvH5XuiwqiP9RVf3XD1IDe9zw2rG/wBkHmFhuK8KFN1JvciqWXg7+jeBx0NNHTwjusGZ4ucfSeepK5XfXs7us6s/8InRiorB01DLggCAIAgONpBpVSUIHlUzYyfRbYueeuw0E262sp9nplzd/wClHK68F72WSnGPExaPaZUVcS2mna54z2CHMfbmGvAuPC6vvNJu7VbVSG7qt6/HmI1Iy4HeXml4QBAEAQBAcjH9JqWhANVM2O/otzc49QxoJI62sp1pp1zdv/0wz38F72Wymo8TWwDTSirnbFPO1z/YcHMcfBrwNr3XWW70i7tY7VSG7qt6+BSM4y4EgXmF4QBAEAQGrimHx1MMkMzdqORpa4dOYPAg5g8CAs1vXnQqxqQeGijSawyL6ssVko6iTB6t13RDbo5D/qQZ93xaOHRw9VdUsLyF3QjVjz49z5ogyjsvBZimFoQBAEBoY7isdHTy1EpsyJhcettzR1JsB1IQFa6r8MfKZsUqheorHEsv6kPqgcgbC32WtWi9ptR9JU/jQe6PHx/BKowwsk/WpmcIAgCAIDh6aaQNw+jlqDYuaLRtPrSOyaPDiegK9HS7J3lxGly4vwXEsnLZWT5bxGvkqJXyzPL5Hm7nHeT+w4ADIAABdSp040oKEFhLkQXv3mOmqHRva+Nxa9pBa5pIII3EEbirpRUouMllMH03q40o/mVE2R1hKw9nMB7YA7wHJwIPjccFzHWtP/h3LjH2XvX28ibTntIlK8gyBAEAQHI0sx1tBSS1DxfYb3W+085Mb7yRfkLlTdOs5XdxGkufHw5ls5bKyfLWL4pLVTPmncXyPN3E/IDkBuA4ALqtCjToU1TprCRBbbeWa0MzmODmktc0gtcCQQRuII3EFZGlJYfAofS+rHSr+Y0YdIfPxERzbszbuyWG7aGfiHLmeuacrO49X2Zb13dV5fImU57SJcvFMoQBAEAQEN1l4M+SFlXTZVVE7toiL3c0ZvYQN4IF7cbEesVsPZ3UP49x6OT9We7wfL7GGtDKyTbRXHWV9JDUx7pG3I9lwyc0+DrhdFIh1kAQBAVdrXmdW1dHhMZOzI7t6ojhEwmwv1s4+IYoeoXatbeVV8lu8eRdGO08E1ijDQGtFgAAANwA3BcnnNzk5S4snI/StKhAEAQBAU3/ABB4gf6SAHLvyuHXJrD/AJ/Fbr2SorZqVfBfVkau+CKaW4kcIC09QGIFtXPB6skW3+KNwA+T3fBax2qoqVtGpzT+D/UZqD34L2WgEsIAgCAqP+ILECIqWAbnufI78Aa1v+bvgty7JUVmpVfcvfvf0I9d8EUmt0Ix4gLM1C4gWV8kV+7NCTb7UZBb9Jf8Vrfaiip2inzi/nu+xmoP1sF+rnpLCAIAgCAFVTwCD6vpP5dilVhpyhmHlVJyF8nxj4Gw/wBsniup6Refy7WNR8eD8V9+JBqR2XgtJekWBAeONt6AqbV2fLKzEMTdmJpexpzyhjtu6EBnvaVpnaq73wt0+9/T6kihHmWAtMJIQBAEAQBAUT/ECw+W054GntfqJH3/AFHxXQOyrX8SS/5fRESv7RVi2YwhAWBqPYTijbcIpCfCwH6kLwe0jSsJeK+Zlo+0fRK5uTAgCAICkP4hGHyilPAxvA8Q4X/ULe+ybXoKi/5fQi1+KKlW1mAICdalWk4vDbgyUnw7Nw/UheL2haVhPPd8zJS9o+j1zMmhAEAQBAEBAtajDT+SYjGO/RztL7cYpCA4fGw/GVtfZW62K0qD4SWV4r8GCvHdktOnmbIxr2m7XAOaeYIuCt7IpkQEX1m4t5JhVXKDZ3ZljDx2pCGAjwLr+5AaGguF+S4fTRWsRE1z/vv7z/qJXKtXuPT3lSfLOF4LcTqaxFHdXnF4QBAEAQBAVRr+wkvp6eoaP7T3Mf8AdkAsT0Dm2/Gtv7J3CjUnRfNZXlxI9dbslGrdyMEBcH8P2EkvqaojINELDzJIe/4AM/MtR7V3KVOFDm3n3bl9TPQW9sulaOSggCAICr9feEmSjhqGi5gkId0ZLYX/ADNYPxLa+ylyo150X/Us+a/BHrx3ZKHK3sjHiAtnUBhJdPPUkd1jBE08C55Dj7wGj861TtVcKNGNFcW8+S/JnoLfkvBaISggCAIAgCA5ukmGiqpJ4D/qxuaOjiO6fc6x9yl2Ff0FxCp0a9xbNZTRqamsWNThNPtHvRXhd/yzZt/w7K62QCboCt9dZ7WKhpP/AHNZG1w5sb6XzcD7lguqvoqM6nRN/ArFZeCXBchk8vJ6AVAEAQBAEAQGpi+Gx1UEkEwvHI0tcPHiORBsR1CkWtxO3qxqw4otksrB8yaYaG1GGyFsrC6K/cmaDsOHDP1Xc2n5ixPT7DUqF5DapvfzXNfvUhyg48TW0Y0XqMQlEdPGSL96Q3DGDm537bzwCyXl9QtKe3VflzfgikYuTwj6b0YwOOhpo6eL0WDNx3ucc3OPifgLDguYX95O7ryqy58ui5E2MdlYOooZcEAQBAa2JULKiKSGUbUcjSxw6Ec+B68Fmt686FRVIPenko1lYPmjTXQmow2V220vgJ83MB3SOAcR6Luh91wun6dqlC9ppxeJc48/8EKcHFnO0c0bqK+QR00ZdnZz8wxg5ufuA+Z4AqRdXlG1ht1ZY+b8EWxi5cD6Z0R0fZh9LHTx57Iu91rbbz6T7dTuHAADguYajfTvK7qy8l0XImwjsrB2FBLwgCAIAgCAICFao3djWYtSbgyp7Zo+zJe3yDV1rT6vpbWnPrFfYgTWJMs9TC0rLT49pjuDxHc0VEluuxcH4sXla3PYsKrXT5tIvpLMkTNcuJwQBAEAQBAEAQAi+9VTaeUDxrQBYCw5JKTk8tg9VAEAQBAEAQAhVTa4A8a0AWAsOQVZSct7ZQ9VpUIAgCAIAgCAICC6Ou7LSeqbwnpWP97RGP2K6X2entWEO7K+JDqr1i1F7ZiKw0hN9KKUcGULnDxL5gV4faJ4sJ+K+Zlo+0TVc1JgQBAEAQBAEAQBAEAQBAEAQBAEAQBAEAQBAEAQBAEAQECDi3SqC3r0RB8Ly/8AaF0Tsu82X/Z/QiVvaLWWxGErHSIbOk9ITufRPaPFrpnH5Lw+0SzYT8vmZaPtImq5qTAgCAIAgCAIAgCAIAgCAIAgCAIAgCAIAgCAIAgCAIAgK/8AS0rgt6tGb9P7v/UfFdE7MLFl/wBn9CHW9otlbEYitNYDezxzB5eDvKIulyyw/wA15Wtw27Cqu75NMvp+0iZLlxOCAIAgCA1sTr46eJ80ztmONu051ibAdBmfBZrehOvUVOmstlG0llmSkqGyxskYbse1r2mxF2uAINjmMirKtOVObhLinh+QTyZVYVCAIAgCAIAgCAIAgCAIAgNHBcYhq4u1p37bNpzb2IzabEWcAf8A9Um6tKttPYqrD4lsZKW9G8oxcEAQBAEBANG/O6U1Ts7QUzWdO82M/qT8F0zs/DYsId+X8SFVfrFsr2jGVtrtb2cFFVj/ANLWRPceTDv+YaFhuKfpaUodU170VTw8kuBvuXIJLDwTz1UKhAEAQFf6dVH8wqIsKgN2lzZa14OTImEEMJ9pxseh2eZts2lUlZUZX9XjjEF1b5/veYJvaeyifMYGgACwAsByA3Ba3OTk23xZmR+laVCAIAgCAIAgCAIAgCAIAgK+wyX+VYnLBJ3aSveZqd5ya2c/3IieF8reDBxy2avD/wDSsY1Yb6lNYkubjyf73mFepLHJlgrWTMEAQBAESKEB1M/1FbitZe4kn7Nh+yC4ix+7srrljS9DbU6fRL343kGTy2WwpRaRvWPhHleGVUIF3GMuYPtss9vzagORq/xTyrDaWW93dmGPPHbj7jifEtJ965ZrFv6C9qR5ZyvB7ydTeYokK8wvCAiGKaycPp5XxPlcZY3FjmNikJ2gbEA7NjnlvXtUNAvasVNRSTWctrgYnVitxycR0kxOujeMNo307Nknt6izJDYejHFn3juDsx4b1PoafYWk07qqpPPsx3rzf+C1ylL2UaeojEopKeeO1qkSGSV5JLpGu9F5J5G4IHQ73FZO1VCpGpCefUxhLkn+SlBrGOZaK1IkBAEAQBAEAQBAEAQBAEAQBAQTXNXQR4a9szQ98hDYWneHjPtARmNkXPW4Bycti7N0qs7xSg8JLf4dPP8AJhrNKJxtEsexWlpIJKmmdWUz2BzHRnaqGMPo7TD6YIsR0ObuCnahZadc15Rp1FCae9P2W/p+7i2Eppb1k71PrTw5xDXySRPJALJIXhwJ4HZBA+K82fZu9W+KUl1TX1L/AE0SbLwTKEBx9MMU8koaie9iyN2z98jZYPzEKfplv/IuqdPq9/gt7LJvEWzU1I4T5PhMJIs6YumPg7Jv0gLq5BJ6gPCEBVGgLfIq/EMNdkGyeUU45xSWuB0Hc95ctN7V2vsXC8H819SRQlyJ8tLJIQHgYL3sLnjbP4q/bljGSh6rCpRunlHLguKsrqYeamcXFueztH+7E63B3pDxy9Fb/pdanqdi7at7Ud3f3NeH7xIs04Syi4sAxmKtp2TwOux497Txa4cHA5LSr20qWtV0qi3r4rqSIyUllHQUUuCAIAgCAIAgCAIAgCAIDBXVbIY3ySuDGMBc5x3ABZKNGdaahBZbKN4WWUXTuk0jxcFwcKWHMt9mIHIHhtyHf+4at/mqei6e0n67+Mn9F+8SKs1JF9NbYADIDcFz2UnJ5ZKDmA2uAbbuiuU5JYTB6rCoQFa6353VDqPDYj36qVrn24MabC45XJd/y1t/ZW0zOVw+W5eL4/veR68uRbtDSthjZGzJrGta3waAAt3IxnQBAVhrapzSVFHi0Y/sPENSB60Lzb32u4Dq5vJRL+1V1bypPmt3jyLoy2XkmUErXta5hDmuAc0jcQRcEdLLk04OEnGS3rcTkftWlQgCA5Wk2BR19NJTzei8ZOG9rh6Lx1B+IuOKmWF7O0rKrDly6roWyjtLBROAY3U6PVz4Z2l0RPnY+Dm+rNGTxt8dxsRlv91aW+r2qqQe/k+j6P8Ae9ESMnTlgv8AwnFIqqFs0Dw+N4uHD5gjeCOIOYXPLm1qW9R06qw0S1JNZRuKOXBAEAQBAEAQBAEAQGKqqWRMc+RwYxoJc5xsABvJJWSnSnVkoQWWyjeCgtPtM5sYnbSUTXGDbAYwCzpn8HuHBo3gHdvP2ehaVpdLTaTrVmtrG98orov3fwREnNzeEW9oHoozDaURCzpHd6Z/tPtuH2RuHvO8labq2oyva23/AErcl3fdkinDZRJF5ZkCAID8yPDQSSAALkncAN5V0IuTwuJQrjVnCcTxaqxR4PYxeZpr+FgQCPZz8ZCurabaK0to0ufPxfEgzltPJcanFoQBAaeMYbHVQSwSi8crCxw6Ebx1G9AVpq0r3wOmwqqPnqMnsifXgJ7pHhce5zRwK0XtNp3o6iuYLdLj4/n5kqjPKwT1amZwgCAICM6d6GxYnBsu7krLmKW2bT7J5sPEe8L1tK1WpY1MrfF8V9u8x1IKSKNw7Fa7AKt0ZGzYgyROzjkbwcD14OGeVjxC3ytb2mrW6lx6Pmn+8iKnKDLv0P07pcRaBG7s5rd6F5G112TueOo94C0TUdFuLN5azH+5fXoSoVFIlK8gyBAEAQBAEAQBAcLSnS2lw5m1USd4i7Im5yO8G8B1Nh1Xo2Gl3F5LFNbur4IslNR4lE6UaX1mNTthja4RudaKmZnc+08+seNzYNAvlmVvtjpttplJzk9+N8n9On1IspubwW5q30BZhsfaSWfVPFnu3hg9hn7nj4LUNZ1mV5LYhugvj3skU6eyTdeAZQgCAICvdbuPObEygpu9U1hDLDeIybH8x7vgH8ltHZrTvS1v5El6seHfL8fYwVp4WCwdDNH2YfRQ0zPUb3zzec3n4rfiKdtAEAQBAV1rX0ek83idEP6ujzcAL9pDntMIGZsCfcXDksNxQhXpSpT4Mqm08o6+jOOxV9NHUQnuvGbTva4ekw9QfjkdxXK76zqWlZ0p8ufVdSdGSkso6ihlwQBAEBx9J9GqfEIuyqGX9h4yew82u4eGYPEFTrDUa1lPbpPxXJlkoKS3lD6X6uKvDnGSMGaBpu2WMHabbcXsGbSOYuOo3Lf9P1u2vFst7Muj5+HUizpuJs6M62qylAZPapjHtm0gHSUb/wAQcViveztrcetD1Jd3D3fbBWNZosvBtbOHz2Ej3U7jwkabX++y4t1NlrNx2avKfsJSXdx9zMyrRZMKDFoJxeCaKUfYka79CvFq2dek8Tg14pmVST4G4o+GVCYBrVmIRQi80rIxze9rR8SVmp21aq8Qg34Io2kRPGdaWHU9wJjM4erC0u+s2b8169t2dvavtR2V3/biY3WiiudJdcdTNdtIwU7D63pyW8SNlvuBPVbLZdmbeliVZ7b9y/f3BhlWb4Ef0a0LrcVk7Szthx79RKSQeZBOcjvD3kL0b3VLWwjstrPKK/dxZGEpF8aG6GU+GR2hG1I4d+Z1tt3Qey3oOl7nNaBqWrVr6Xr7orglw/LJUKaiSNeWZAgCAIDnaQYzHRU8k8xsxgvbi4+q0dSclKsrSpdVo0ocX8EWykorLIZqkwOWsqJcYrR3pCRTNO5rN1wOQFmj3niuqWttC2pRpQ4L9z5kGTy8lvKQUCAIAgCAFAU5j9E/R6tNVC1zsNqnf1EbRfsZCcngcBc5e9vsrydX0uN9Rwt01wf08GZKc9lliUlSyVjZI3B7HgOa4G4IO4grmdWlKlNwmsNExPJlWMqEAQBAFXIIfpJq1oa27jH2MhzMkNmEkm5Lm22XE8Ta/Ve1Za/d23q52o9Hv+PExSpRZWuNal6uO5ppY5xyPmn/AAJLfqWz23ai1qbqqcfiv3yMLoNcCH1+hlfCbSUk/i2Mvb+dlx817FLUrSqswqR9+PgzG4SXI1DW1cP+pUR/ikb+6y+joT5RfuKbwMSq5d0tRJ+OR37p6KhDjGK8kMsz0eildOR2dJUO2vWMTw3nm9wAHvKsqX9rSXrVIrzXyK7EnyJbg2pyulsZ3R07eNz2j/ysy+oLyLjtNZ0/9PMn3bl739i9UZPiWLo5qpoaWzpGmpk5ygbHuiGVvvbS1u87SXVfdT9Rd3H3/bBmjRiuJO2tAFhkBuC1+UnJ5ZlPVQqEAQBAY6mobGxz5HBrGguc5xsAALkkncFfTpyqSUYrLZRvBU8Ecmk2ICwczDKV187jtHf9x+lvUldL0fSo2NL1vbfF/REOpPaZeVPA2NrWMAa1oDWgZAAbgF7BjMiAIAgCAIAgNevo2TxvilaHxvBa9pFwQeCAp+aObRqfZdtzYTM/uuzc6ncTuPTpx3jO9/C1nRo3sduG6a+Pc/ozLTqbPgWRSVTJWNkicHseLtc03BB4grnVWlOlNwmsNciWnngZljKhAEAQBAEAQBVUmuDACOUnxYCoAgCAIAgCAIDFU1DY2OfI4MY0FznONgAN5JO4K+nTlUkoQWW+RRvBU9bW1GktT5LSbUWHxOBmmItt23Ej/Fng53ADomjaLGzj6Spvm/8A57l39X5LviVKm1uXAubAMEhooGQU7AyNgy5k8XE8Sea98xHRQBAEAQBAEAQBAa+IUUc8b4pmB8bwWuaRcEFAU9iODVmjsjpaQOqcNc68kJN3xX3kH/7biPS5rytT0mjfR37pLg/v1RfCo4k50b0jp6+LtaZ4cPWacntPJzeB+R4Ernd7YVrSexVXnyfgyZGSlwOsoRcEAQBAEAQBAEAQBAEAQBAEBy9IdIKehiMtTIGN3Ab3OPstaMyf03mwUuzsa13U2KUc/JeJbKSissrWCnrtJpRcOpsMY6/V9j9bvpb1OZ6Jpej0rGOeM3xf2Ik6jkXPgOCw0UDYKZgZG3cOJPEk8Sea9cxnRQBAEAQBAEAQBAEAQHjm3FjmDvQFX6V6rnNlNZg8nktSLkxjKN9945NvyILTyWKvQp14OFWKaKptb0c/CNZZhk8mxiF1LOMu02T2butt7R1F29QtM1DsxOPr2zyv7Xx8upIhW/uLCpqlkrA+NzXscLtc1wc0jmCMitVqUp05bM00+jM6eTKsZUIAgCAIAgCAIAgCAx1FQ2NpfI5rGNF3OcQ1oA4knIBX06cqklGCbfRFG8Fc6Ra1G7fk+FxGrndkHBriwHoBm/5DqVtOn9mak8TuXsrouP4MM6y5GTRnVZNVSirxyQyyHNsF+6BwDrZAfZbkt0t7elbwUKUcIjNt8S3KeBsbQxjQ1rRZrQLAAcAAsxQyIAgCAIAgCAIAgCAIAgCAIDmY9gFPWxmOqibI08xmOrXbwfBAVjXarKuhc6XBKtzL5mCQ5H4gtd+Ie9RrmzoXK2a0U/n7y5Sa4Go3WVV0JDMXoHs/3YhkfBrjsn3P9y1i67KQe+3njuf3X2M0a/UleEawcPqfQqWNdu2ZPNG/Lv2B9xK1+40O9o8aba6rf8jKqkXzJLG8OALSCDuINx8V5coSi8NYL8n6VpUIAgCA8e4AXJAA3k5D4q6MXJ4SyUI3i+n2H01+0qoy4erGe0dflZl7e+y9O30W9r+zTaXV7vmWOpFcyHVGtWerd2WE0Ukrj68gvb8DDYeJctgteyiTzcTz3R+7+xilX6Gaj1ZYjiT2yYzVFrL3EDCCR+EDYYeFwCVs9tZW9ssUoJfP3mGUnLiWfozonSYezYpYms5vPee7xecypRadtAEAQBAEAQBAEAQBAEAQBAEAQBAEBjnga9pa9oc07w4Aj4FAQ3G9VeGVRJNOInH1oiWZ89kZfJARSXUgYiTQ4hPCTz/6xlqx1KUKixOKfishNoxO0I0ghHmcRbJbdtuJP/yNcoVTSLKbzKlH5fIvVSS5mM4XpQw27WF/XzFv8AVHloGnv/b+L+5X0s+p4cM0pcbdpEzr/T2/wKR0CwX+38X9x6WfU/Y0L0imymxBkYv6j7G3PzbAs8NIsob1SXz+ZR1JdT9xakZJiDXYjLKelyfzSOP6KdTpU6e6EUvBYLW2yUYLqhwynsTCZnDjK7aH5RZvyWQoTako44m7MTGsaODWho+AQGdAEAQBAEAQBAEAQBAEAQBAEAQBAEAQBAEAQBAEB4gCA9QBAEAQBAEAQBAEAQBAEAQB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jpeg;base64,/9j/4AAQSkZJRgABAQAAAQABAAD/2wCEAAkGBxQRERQUERQWFRQVFxgXFRYYFRgYGRwYGRcXHhgXHBYZHCgkHBsmHBwbITEjJikrLi4uFx8zODMtNygtLisBCgoKDg0OGxAQGiwlICYsLC80LS8sLiwsLCwsLCwsLDQsLCwsLDQsLCwsLCwsLCwsLSwsLCwsLCwsLCwsLCwsLP/AABEIAOEA4QMBEQACEQEDEQH/xAAcAAEAAgMBAQEAAAAAAAAAAAAABgcDBAUBCAL/xABFEAABAwICBwMJBgUCBQUAAAABAAIDBBEFIQYHEjFBUWETInEUIzJCUoGRoaJicoKSscEIFSQzskNjNIPR0uFEVKPC8f/EABsBAQABBQEAAAAAAAAAAAAAAAAEAQIDBgcF/8QAOREAAgEDAQUECgEDBAMBAAAAAAECAwQRBRIhMUFRBmFxgRMiMpGhscHR4fAUQlLxM0NighYjohX/2gAMAwEAAhEDEQA/ALxQBAEAQBAEAQBAEBjmmaxpc9wa0b3OIAHiSgIbjOtXC6a4NSJXD1YQZPqHd+pAR52t+ab/AIDC6mYHc592j6GuH1KPVu6FL25peLRVRb5GN+lekUp81h9PG37bgT85h+igz1ywhxqLyTf0L1Sl0PTV6SnjRt6WH/lR32ksF/U/cV9DICr0lHGjd0sP/Cf+SWH9z9w9DI8bpTpHEfOYfTSt+w4A/KY/os8NdsJcKnvTX0Keil0MrNbk8P8Ax2FVMQG9zLuH1NaPqU6neW9X2Jp+aLHFrkd7BtbOF1JA8o7Fx9WZpj+v0PqUkoTSnnbI0OY5r2nc5pBB8CEBkQBAEAQBAEAQBAEAQBAEAQBAEAQBAcvSDSKmoY+0qpmRN4XPedbg1gzcfAICtqjWVXYg4swWjIZexqZx3Rv3D0QfEuP2VDur+3tVmrJLu5+4ujFy4GGLVpNVuEmL10tSd/ZMJbGDbMAnh91rfmtXu+1T4W8PN/YzxodSW4RohRUtuwpomkesW7T/AM7rn5rXbjVryv7dR46LcvcjKoRXI7igNt8S4KmSoQBAEyUCqngHGxfRSjqr9vTRPJy2tkNf+dtnfNTrfVLuh/p1H4Zyvcy1wi+KInJqzfTOMmE1s1K+99guLoz0PT7wctgte1VRbq8M963P3f4MUqC5GaHT/EcOOzi9J2sQNvKqfMWyzc3d8djwK2ez1S1u1/65b+j3P98DDKEo8SwtHdJaWvj26SZsg9YA2c37zDm33hegWHXQBAEAQBAEAQBAEAQBAEAQHj3AAkmwGZJ3Ac7oCrdJdaD5pTSYJH5ROcnT2vEzmRwdb2j3fvLDXuKdCDnUeEiqTbwjVwTVqHyeU4tKaypOZDiTG37NvWA5ZN6LS9R7TVKmYW3qrrz/AASYUUuJYMcYaAGgADIACwHgAtVnOU3mTyzNg/StKhAEAQBAEAQBAEAQHhF8juVU2nlAhGO6uYnSeUYfI6iqgbh8ZIYTxDmDcD0y5grY9P7R16GI1vXj8V58/Mwyop8D3BNY01HK2lx2PsnnKOraPMydXWFm8MxzzDVu9pe0buG3Sln5rxRGlFx4lnxyBwDmkEEXBBuCDuII3hSy0/SAIAgCAIAgCAIAgCA1MVxKKlhfNO8RxMF3OPAfuTuAGZKAp2txKs0kkcyAupcLabOdufNY7jz+76I43NreXqeq0rGG/fJ8F9+iL4U3IsDR/AIKGIRU0YY3id7nH2nO4lc6vb+teT26r8uS8CZGKjwOmoRcEAQBAEAQBAEAQBAEAQBAEBqYrhkVVE6KojbJG7e1w+YO8Ecxms9vc1LeaqUpYZa1lYZAInVejji6PbqsKJu5hN5Ke5zLfs/I8dk5noGk65TvEqdTdP4Pw+xFqUnHeuBa2C4vDVwsnp3iSN4u1w+YIOYI4g5he+YjeQBAEAQBAEAQBAauJ4hHTRPmneGRxjae47gP3PADiSAgKajZUaS1PbT7cOFwu8zFuMpB9I8yeJ3NB2RncnxNY1eFlDZjvm+C6d7MtOnteBaFLTMiY1kbQ1jRZrQLADkAuc1q0603Oo8tktLG4yrEVCAIAgCAIAgCAIAgCAIAgCAIAgPHNBBBFwciDutyVYycXlArivopsAndWULTJQSG9XSj1P8Adj5AfLccvR37Q9c/kJUK79fk/wC78/PxIlWljei1MFxaKrgZPTvD45Bdrh8wRwIORHAhbOYTeQBAEAQBAEB4TbegKWxisfpHXGCJxbhdK4do8ZdtIOR4jlyF3byLeVq2pwsaOf6nwX18C+nDaZZdLTtiY1kbQ1jAGtaNwA3ALmdatOrNzm8tk1LHAyrEVCAIAgCAIAgCAIAgCAIAgCAIAgCAIDxzQRYi4ORBVVJp5QK6Y92jtbttBOFVTwJGjPyeU5B4HsfsLb2tv0XQtXV3T9HUfrr4rr49SHUp7O9cC3o3hwBaQQQCCMwQdxB5LYDEfpAEAQBAEBWetvH5XuiwqiP9RVf3XD1IDe9zw2rG/wBkHmFhuK8KFN1JvciqWXg7+jeBx0NNHTwjusGZ4ucfSeepK5XfXs7us6s/8InRiorB01DLggCAIAgONpBpVSUIHlUzYyfRbYueeuw0E262sp9nplzd/wClHK68F72WSnGPExaPaZUVcS2mna54z2CHMfbmGvAuPC6vvNJu7VbVSG7qt6/HmI1Iy4HeXml4QBAEAQBAcjH9JqWhANVM2O/otzc49QxoJI62sp1pp1zdv/0wz38F72Wymo8TWwDTSirnbFPO1z/YcHMcfBrwNr3XWW70i7tY7VSG7qt6+BSM4y4EgXmF4QBAEAQGrimHx1MMkMzdqORpa4dOYPAg5g8CAs1vXnQqxqQeGijSawyL6ssVko6iTB6t13RDbo5D/qQZ93xaOHRw9VdUsLyF3QjVjz49z5ogyjsvBZimFoQBAEBoY7isdHTy1EpsyJhcettzR1JsB1IQFa6r8MfKZsUqheorHEsv6kPqgcgbC32WtWi9ptR9JU/jQe6PHx/BKowwsk/WpmcIAgCAIDh6aaQNw+jlqDYuaLRtPrSOyaPDiegK9HS7J3lxGly4vwXEsnLZWT5bxGvkqJXyzPL5Hm7nHeT+w4ADIAABdSp040oKEFhLkQXv3mOmqHRva+Nxa9pBa5pIII3EEbirpRUouMllMH03q40o/mVE2R1hKw9nMB7YA7wHJwIPjccFzHWtP/h3LjH2XvX28ibTntIlK8gyBAEAQHI0sx1tBSS1DxfYb3W+085Mb7yRfkLlTdOs5XdxGkufHw5ls5bKyfLWL4pLVTPmncXyPN3E/IDkBuA4ALqtCjToU1TprCRBbbeWa0MzmODmktc0gtcCQQRuII3EFZGlJYfAofS+rHSr+Y0YdIfPxERzbszbuyWG7aGfiHLmeuacrO49X2Zb13dV5fImU57SJcvFMoQBAEAQEN1l4M+SFlXTZVVE7toiL3c0ZvYQN4IF7cbEesVsPZ3UP49x6OT9We7wfL7GGtDKyTbRXHWV9JDUx7pG3I9lwyc0+DrhdFIh1kAQBAVdrXmdW1dHhMZOzI7t6ojhEwmwv1s4+IYoeoXatbeVV8lu8eRdGO08E1ijDQGtFgAAANwA3BcnnNzk5S4snI/StKhAEAQBAU3/ABB4gf6SAHLvyuHXJrD/AJ/Fbr2SorZqVfBfVkau+CKaW4kcIC09QGIFtXPB6skW3+KNwA+T3fBax2qoqVtGpzT+D/UZqD34L2WgEsIAgCAqP+ILECIqWAbnufI78Aa1v+bvgty7JUVmpVfcvfvf0I9d8EUmt0Ix4gLM1C4gWV8kV+7NCTb7UZBb9Jf8Vrfaiip2inzi/nu+xmoP1sF+rnpLCAIAgCAFVTwCD6vpP5dilVhpyhmHlVJyF8nxj4Gw/wBsniup6Refy7WNR8eD8V9+JBqR2XgtJekWBAeONt6AqbV2fLKzEMTdmJpexpzyhjtu6EBnvaVpnaq73wt0+9/T6kihHmWAtMJIQBAEAQBAUT/ECw+W054GntfqJH3/AFHxXQOyrX8SS/5fRESv7RVi2YwhAWBqPYTijbcIpCfCwH6kLwe0jSsJeK+Zlo+0fRK5uTAgCAICkP4hGHyilPAxvA8Q4X/ULe+ybXoKi/5fQi1+KKlW1mAICdalWk4vDbgyUnw7Nw/UheL2haVhPPd8zJS9o+j1zMmhAEAQBAEBAtajDT+SYjGO/RztL7cYpCA4fGw/GVtfZW62K0qD4SWV4r8GCvHdktOnmbIxr2m7XAOaeYIuCt7IpkQEX1m4t5JhVXKDZ3ZljDx2pCGAjwLr+5AaGguF+S4fTRWsRE1z/vv7z/qJXKtXuPT3lSfLOF4LcTqaxFHdXnF4QBAEAQBAVRr+wkvp6eoaP7T3Mf8AdkAsT0Dm2/Gtv7J3CjUnRfNZXlxI9dbslGrdyMEBcH8P2EkvqaojINELDzJIe/4AM/MtR7V3KVOFDm3n3bl9TPQW9sulaOSggCAICr9feEmSjhqGi5gkId0ZLYX/ADNYPxLa+ylyo150X/Us+a/BHrx3ZKHK3sjHiAtnUBhJdPPUkd1jBE08C55Dj7wGj861TtVcKNGNFcW8+S/JnoLfkvBaISggCAIAgCA5ukmGiqpJ4D/qxuaOjiO6fc6x9yl2Ff0FxCp0a9xbNZTRqamsWNThNPtHvRXhd/yzZt/w7K62QCboCt9dZ7WKhpP/AHNZG1w5sb6XzcD7lguqvoqM6nRN/ArFZeCXBchk8vJ6AVAEAQBAEAQGpi+Gx1UEkEwvHI0tcPHiORBsR1CkWtxO3qxqw4otksrB8yaYaG1GGyFsrC6K/cmaDsOHDP1Xc2n5ixPT7DUqF5DapvfzXNfvUhyg48TW0Y0XqMQlEdPGSL96Q3DGDm537bzwCyXl9QtKe3VflzfgikYuTwj6b0YwOOhpo6eL0WDNx3ucc3OPifgLDguYX95O7ryqy58ui5E2MdlYOooZcEAQBAa2JULKiKSGUbUcjSxw6Ec+B68Fmt686FRVIPenko1lYPmjTXQmow2V220vgJ83MB3SOAcR6Luh91wun6dqlC9ppxeJc48/8EKcHFnO0c0bqK+QR00ZdnZz8wxg5ufuA+Z4AqRdXlG1ht1ZY+b8EWxi5cD6Z0R0fZh9LHTx57Iu91rbbz6T7dTuHAADguYajfTvK7qy8l0XImwjsrB2FBLwgCAIAgCAICFao3djWYtSbgyp7Zo+zJe3yDV1rT6vpbWnPrFfYgTWJMs9TC0rLT49pjuDxHc0VEluuxcH4sXla3PYsKrXT5tIvpLMkTNcuJwQBAEAQBAEAQAi+9VTaeUDxrQBYCw5JKTk8tg9VAEAQBAEAQAhVTa4A8a0AWAsOQVZSct7ZQ9VpUIAgCAIAgCAICC6Ou7LSeqbwnpWP97RGP2K6X2entWEO7K+JDqr1i1F7ZiKw0hN9KKUcGULnDxL5gV4faJ4sJ+K+Zlo+0TVc1JgQBAEAQBAEAQBAEAQBAEAQBAEAQBAEAQBAEAQBAEAQECDi3SqC3r0RB8Ly/8AaF0Tsu82X/Z/QiVvaLWWxGErHSIbOk9ITufRPaPFrpnH5Lw+0SzYT8vmZaPtImq5qTAgCAIAgCAIAgCAIAgCAIAgCAIAgCAIAgCAIAgCAIAgK/8AS0rgt6tGb9P7v/UfFdE7MLFl/wBn9CHW9otlbEYitNYDezxzB5eDvKIulyyw/wA15Wtw27Cqu75NMvp+0iZLlxOCAIAgCA1sTr46eJ80ztmONu051ibAdBmfBZrehOvUVOmstlG0llmSkqGyxskYbse1r2mxF2uAINjmMirKtOVObhLinh+QTyZVYVCAIAgCAIAgCAIAgCAIAgNHBcYhq4u1p37bNpzb2IzabEWcAf8A9Um6tKttPYqrD4lsZKW9G8oxcEAQBAEBANG/O6U1Ts7QUzWdO82M/qT8F0zs/DYsId+X8SFVfrFsr2jGVtrtb2cFFVj/ANLWRPceTDv+YaFhuKfpaUodU170VTw8kuBvuXIJLDwTz1UKhAEAQFf6dVH8wqIsKgN2lzZa14OTImEEMJ9pxseh2eZts2lUlZUZX9XjjEF1b5/veYJvaeyifMYGgACwAsByA3Ba3OTk23xZmR+laVCAIAgCAIAgCAIAgCAIAgK+wyX+VYnLBJ3aSveZqd5ya2c/3IieF8reDBxy2avD/wDSsY1Yb6lNYkubjyf73mFepLHJlgrWTMEAQBAESKEB1M/1FbitZe4kn7Nh+yC4ix+7srrljS9DbU6fRL343kGTy2WwpRaRvWPhHleGVUIF3GMuYPtss9vzagORq/xTyrDaWW93dmGPPHbj7jifEtJ965ZrFv6C9qR5ZyvB7ydTeYokK8wvCAiGKaycPp5XxPlcZY3FjmNikJ2gbEA7NjnlvXtUNAvasVNRSTWctrgYnVitxycR0kxOujeMNo307Nknt6izJDYejHFn3juDsx4b1PoafYWk07qqpPPsx3rzf+C1ylL2UaeojEopKeeO1qkSGSV5JLpGu9F5J5G4IHQ73FZO1VCpGpCefUxhLkn+SlBrGOZaK1IkBAEAQBAEAQBAEAQBAEAQBAQTXNXQR4a9szQ98hDYWneHjPtARmNkXPW4Bycti7N0qs7xSg8JLf4dPP8AJhrNKJxtEsexWlpIJKmmdWUz2BzHRnaqGMPo7TD6YIsR0ObuCnahZadc15Rp1FCae9P2W/p+7i2Eppb1k71PrTw5xDXySRPJALJIXhwJ4HZBA+K82fZu9W+KUl1TX1L/AE0SbLwTKEBx9MMU8koaie9iyN2z98jZYPzEKfplv/IuqdPq9/gt7LJvEWzU1I4T5PhMJIs6YumPg7Jv0gLq5BJ6gPCEBVGgLfIq/EMNdkGyeUU45xSWuB0Hc95ctN7V2vsXC8H819SRQlyJ8tLJIQHgYL3sLnjbP4q/bljGSh6rCpRunlHLguKsrqYeamcXFueztH+7E63B3pDxy9Fb/pdanqdi7at7Ud3f3NeH7xIs04Syi4sAxmKtp2TwOux497Txa4cHA5LSr20qWtV0qi3r4rqSIyUllHQUUuCAIAgCAIAgCAIAgCAIDBXVbIY3ySuDGMBc5x3ABZKNGdaahBZbKN4WWUXTuk0jxcFwcKWHMt9mIHIHhtyHf+4at/mqei6e0n67+Mn9F+8SKs1JF9NbYADIDcFz2UnJ5ZKDmA2uAbbuiuU5JYTB6rCoQFa6353VDqPDYj36qVrn24MabC45XJd/y1t/ZW0zOVw+W5eL4/veR68uRbtDSthjZGzJrGta3waAAt3IxnQBAVhrapzSVFHi0Y/sPENSB60Lzb32u4Dq5vJRL+1V1bypPmt3jyLoy2XkmUErXta5hDmuAc0jcQRcEdLLk04OEnGS3rcTkftWlQgCA5Wk2BR19NJTzei8ZOG9rh6Lx1B+IuOKmWF7O0rKrDly6roWyjtLBROAY3U6PVz4Z2l0RPnY+Dm+rNGTxt8dxsRlv91aW+r2qqQe/k+j6P8Ae9ESMnTlgv8AwnFIqqFs0Dw+N4uHD5gjeCOIOYXPLm1qW9R06qw0S1JNZRuKOXBAEAQBAEAQBAEAQGKqqWRMc+RwYxoJc5xsABvJJWSnSnVkoQWWyjeCgtPtM5sYnbSUTXGDbAYwCzpn8HuHBo3gHdvP2ehaVpdLTaTrVmtrG98orov3fwREnNzeEW9oHoozDaURCzpHd6Z/tPtuH2RuHvO8labq2oyva23/AErcl3fdkinDZRJF5ZkCAID8yPDQSSAALkncAN5V0IuTwuJQrjVnCcTxaqxR4PYxeZpr+FgQCPZz8ZCurabaK0to0ufPxfEgzltPJcanFoQBAaeMYbHVQSwSi8crCxw6Ebx1G9AVpq0r3wOmwqqPnqMnsifXgJ7pHhce5zRwK0XtNp3o6iuYLdLj4/n5kqjPKwT1amZwgCAICM6d6GxYnBsu7krLmKW2bT7J5sPEe8L1tK1WpY1MrfF8V9u8x1IKSKNw7Fa7AKt0ZGzYgyROzjkbwcD14OGeVjxC3ytb2mrW6lx6Pmn+8iKnKDLv0P07pcRaBG7s5rd6F5G112TueOo94C0TUdFuLN5azH+5fXoSoVFIlK8gyBAEAQBAEAQBAcLSnS2lw5m1USd4i7Im5yO8G8B1Nh1Xo2Gl3F5LFNbur4IslNR4lE6UaX1mNTthja4RudaKmZnc+08+seNzYNAvlmVvtjpttplJzk9+N8n9On1IspubwW5q30BZhsfaSWfVPFnu3hg9hn7nj4LUNZ1mV5LYhugvj3skU6eyTdeAZQgCAICvdbuPObEygpu9U1hDLDeIybH8x7vgH8ltHZrTvS1v5El6seHfL8fYwVp4WCwdDNH2YfRQ0zPUb3zzec3n4rfiKdtAEAQBAV1rX0ek83idEP6ujzcAL9pDntMIGZsCfcXDksNxQhXpSpT4Mqm08o6+jOOxV9NHUQnuvGbTva4ekw9QfjkdxXK76zqWlZ0p8ufVdSdGSkso6ihlwQBAEBx9J9GqfEIuyqGX9h4yew82u4eGYPEFTrDUa1lPbpPxXJlkoKS3lD6X6uKvDnGSMGaBpu2WMHabbcXsGbSOYuOo3Lf9P1u2vFst7Muj5+HUizpuJs6M62qylAZPapjHtm0gHSUb/wAQcViveztrcetD1Jd3D3fbBWNZosvBtbOHz2Ej3U7jwkabX++y4t1NlrNx2avKfsJSXdx9zMyrRZMKDFoJxeCaKUfYka79CvFq2dek8Tg14pmVST4G4o+GVCYBrVmIRQi80rIxze9rR8SVmp21aq8Qg34Io2kRPGdaWHU9wJjM4erC0u+s2b8169t2dvavtR2V3/biY3WiiudJdcdTNdtIwU7D63pyW8SNlvuBPVbLZdmbeliVZ7b9y/f3BhlWb4Ef0a0LrcVk7Szthx79RKSQeZBOcjvD3kL0b3VLWwjstrPKK/dxZGEpF8aG6GU+GR2hG1I4d+Z1tt3Qey3oOl7nNaBqWrVr6Xr7orglw/LJUKaiSNeWZAgCAIDnaQYzHRU8k8xsxgvbi4+q0dSclKsrSpdVo0ocX8EWykorLIZqkwOWsqJcYrR3pCRTNO5rN1wOQFmj3niuqWttC2pRpQ4L9z5kGTy8lvKQUCAIAgCAFAU5j9E/R6tNVC1zsNqnf1EbRfsZCcngcBc5e9vsrydX0uN9Rwt01wf08GZKc9lliUlSyVjZI3B7HgOa4G4IO4grmdWlKlNwmsNExPJlWMqEAQBAFXIIfpJq1oa27jH2MhzMkNmEkm5Lm22XE8Ta/Ve1Za/d23q52o9Hv+PExSpRZWuNal6uO5ppY5xyPmn/AAJLfqWz23ai1qbqqcfiv3yMLoNcCH1+hlfCbSUk/i2Mvb+dlx817FLUrSqswqR9+PgzG4SXI1DW1cP+pUR/ikb+6y+joT5RfuKbwMSq5d0tRJ+OR37p6KhDjGK8kMsz0eildOR2dJUO2vWMTw3nm9wAHvKsqX9rSXrVIrzXyK7EnyJbg2pyulsZ3R07eNz2j/ysy+oLyLjtNZ0/9PMn3bl739i9UZPiWLo5qpoaWzpGmpk5ygbHuiGVvvbS1u87SXVfdT9Rd3H3/bBmjRiuJO2tAFhkBuC1+UnJ5ZlPVQqEAQBAY6mobGxz5HBrGguc5xsAALkkncFfTpyqSUYrLZRvBU8Ecmk2ICwczDKV187jtHf9x+lvUldL0fSo2NL1vbfF/REOpPaZeVPA2NrWMAa1oDWgZAAbgF7BjMiAIAgCAIAgNevo2TxvilaHxvBa9pFwQeCAp+aObRqfZdtzYTM/uuzc6ncTuPTpx3jO9/C1nRo3sduG6a+Pc/ozLTqbPgWRSVTJWNkicHseLtc03BB4grnVWlOlNwmsNciWnngZljKhAEAQBAEAQBVUmuDACOUnxYCoAgCAIAgCAIDFU1DY2OfI4MY0FznONgAN5JO4K+nTlUkoQWW+RRvBU9bW1GktT5LSbUWHxOBmmItt23Ej/Fng53ADomjaLGzj6Spvm/8A57l39X5LviVKm1uXAubAMEhooGQU7AyNgy5k8XE8Sea98xHRQBAEAQBAEAQBAa+IUUc8b4pmB8bwWuaRcEFAU9iODVmjsjpaQOqcNc68kJN3xX3kH/7biPS5rytT0mjfR37pLg/v1RfCo4k50b0jp6+LtaZ4cPWacntPJzeB+R4Ernd7YVrSexVXnyfgyZGSlwOsoRcEAQBAEAQBAEAQBAEAQBAEBy9IdIKehiMtTIGN3Ab3OPstaMyf03mwUuzsa13U2KUc/JeJbKSissrWCnrtJpRcOpsMY6/V9j9bvpb1OZ6Jpej0rGOeM3xf2Ik6jkXPgOCw0UDYKZgZG3cOJPEk8Sea9cxnRQBAEAQBAEAQBAEAQHjm3FjmDvQFX6V6rnNlNZg8nktSLkxjKN9945NvyILTyWKvQp14OFWKaKptb0c/CNZZhk8mxiF1LOMu02T2butt7R1F29QtM1DsxOPr2zyv7Xx8upIhW/uLCpqlkrA+NzXscLtc1wc0jmCMitVqUp05bM00+jM6eTKsZUIAgCAIAgCAIAgCAx1FQ2NpfI5rGNF3OcQ1oA4knIBX06cqklGCbfRFG8Fc6Ra1G7fk+FxGrndkHBriwHoBm/5DqVtOn9mak8TuXsrouP4MM6y5GTRnVZNVSirxyQyyHNsF+6BwDrZAfZbkt0t7elbwUKUcIjNt8S3KeBsbQxjQ1rRZrQLAAcAAsxQyIAgCAIAgCAIAgCAIAgCAIDmY9gFPWxmOqibI08xmOrXbwfBAVjXarKuhc6XBKtzL5mCQ5H4gtd+Ie9RrmzoXK2a0U/n7y5Sa4Go3WVV0JDMXoHs/3YhkfBrjsn3P9y1i67KQe+3njuf3X2M0a/UleEawcPqfQqWNdu2ZPNG/Lv2B9xK1+40O9o8aba6rf8jKqkXzJLG8OALSCDuINx8V5coSi8NYL8n6VpUIAgCA8e4AXJAA3k5D4q6MXJ4SyUI3i+n2H01+0qoy4erGe0dflZl7e+y9O30W9r+zTaXV7vmWOpFcyHVGtWerd2WE0Ukrj68gvb8DDYeJctgteyiTzcTz3R+7+xilX6Gaj1ZYjiT2yYzVFrL3EDCCR+EDYYeFwCVs9tZW9ssUoJfP3mGUnLiWfozonSYezYpYms5vPee7xecypRadtAEAQBAEAQBAEAQBAEAQBAEAQBAEBjnga9pa9oc07w4Aj4FAQ3G9VeGVRJNOInH1oiWZ89kZfJARSXUgYiTQ4hPCTz/6xlqx1KUKixOKfishNoxO0I0ghHmcRbJbdtuJP/yNcoVTSLKbzKlH5fIvVSS5mM4XpQw27WF/XzFv8AVHloGnv/b+L+5X0s+p4cM0pcbdpEzr/T2/wKR0CwX+38X9x6WfU/Y0L0imymxBkYv6j7G3PzbAs8NIsob1SXz+ZR1JdT9xakZJiDXYjLKelyfzSOP6KdTpU6e6EUvBYLW2yUYLqhwynsTCZnDjK7aH5RZvyWQoTako44m7MTGsaODWho+AQGdAEAQBAEAQBAEAQBAEAQBAEAQBAEAQBAEAQBAEB4gCA9QBAEAQBAEAQBAEAQBAEAQB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192172" y="3125420"/>
            <a:ext cx="910740" cy="455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2223477" y="3429000"/>
            <a:ext cx="2196733" cy="9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8898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repeatCount="200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750"/>
                            </p:stCondLst>
                            <p:childTnLst>
                              <p:par>
                                <p:cTn id="11" presetID="50" presetClass="path" presetSubtype="0" repeatCount="2000" accel="50000" decel="50000" fill="hold" grpId="1" nodeType="after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12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620" y="152400"/>
            <a:ext cx="7835180" cy="623888"/>
          </a:xfrm>
        </p:spPr>
        <p:txBody>
          <a:bodyPr/>
          <a:lstStyle/>
          <a:p>
            <a:r>
              <a:rPr lang="en-US" dirty="0" smtClean="0"/>
              <a:t>Code behind </a:t>
            </a:r>
            <a:r>
              <a:rPr lang="en-US" dirty="0" err="1" smtClean="0"/>
              <a:t>MainPage</a:t>
            </a:r>
            <a:r>
              <a:rPr lang="en-US" dirty="0" smtClean="0"/>
              <a:t>: </a:t>
            </a:r>
            <a:r>
              <a:rPr lang="en-US" dirty="0" err="1" smtClean="0"/>
              <a:t>MainPage.xaml.cs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4465"/>
            <a:ext cx="8269288" cy="585764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namespace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LinkedList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public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partial class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MainPage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UserControl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private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MasterList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list;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public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MainPage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InitializeComponent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(); list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new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MasterList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mainSpace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private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addButton_Click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list.addLast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textBox.Text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);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textBox.Text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"";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private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removeButton_Click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RoutedEventArgs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list.remove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textBox.Text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);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textBox.Text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"";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private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entercapture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KeyEventArgs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if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e.Key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Key.Enter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list.addLast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textBox.Text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textBox.Text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"";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       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Freeform 4"/>
          <p:cNvSpPr/>
          <p:nvPr/>
        </p:nvSpPr>
        <p:spPr bwMode="auto">
          <a:xfrm>
            <a:off x="971550" y="3390900"/>
            <a:ext cx="1095375" cy="2352675"/>
          </a:xfrm>
          <a:custGeom>
            <a:avLst/>
            <a:gdLst>
              <a:gd name="connsiteX0" fmla="*/ 1095375 w 1095375"/>
              <a:gd name="connsiteY0" fmla="*/ 2343150 h 2352675"/>
              <a:gd name="connsiteX1" fmla="*/ 9525 w 1095375"/>
              <a:gd name="connsiteY1" fmla="*/ 2352675 h 2352675"/>
              <a:gd name="connsiteX2" fmla="*/ 0 w 1095375"/>
              <a:gd name="connsiteY2" fmla="*/ 0 h 2352675"/>
              <a:gd name="connsiteX3" fmla="*/ 1047750 w 1095375"/>
              <a:gd name="connsiteY3" fmla="*/ 19050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75" h="2352675">
                <a:moveTo>
                  <a:pt x="1095375" y="2343150"/>
                </a:moveTo>
                <a:lnTo>
                  <a:pt x="9525" y="2352675"/>
                </a:lnTo>
                <a:lnTo>
                  <a:pt x="0" y="0"/>
                </a:lnTo>
                <a:lnTo>
                  <a:pt x="1047750" y="1905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192525" y="6161220"/>
            <a:ext cx="2428640" cy="455370"/>
          </a:xfrm>
          <a:prstGeom prst="wedgeRoundRectCallout">
            <a:avLst>
              <a:gd name="adj1" fmla="val -105939"/>
              <a:gd name="adj2" fmla="val -10274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If Enter key is pressed</a:t>
            </a:r>
          </a:p>
        </p:txBody>
      </p:sp>
    </p:spTree>
    <p:extLst>
      <p:ext uri="{BB962C8B-B14F-4D97-AF65-F5344CB8AC3E}">
        <p14:creationId xmlns:p14="http://schemas.microsoft.com/office/powerpoint/2010/main" val="185731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620" y="152400"/>
            <a:ext cx="7835180" cy="623888"/>
          </a:xfrm>
        </p:spPr>
        <p:txBody>
          <a:bodyPr/>
          <a:lstStyle/>
          <a:p>
            <a:r>
              <a:rPr lang="en-US" dirty="0" smtClean="0"/>
              <a:t>Code behind </a:t>
            </a:r>
            <a:r>
              <a:rPr lang="en-US" dirty="0" err="1" smtClean="0"/>
              <a:t>MainPage</a:t>
            </a:r>
            <a:r>
              <a:rPr lang="en-US" dirty="0" smtClean="0"/>
              <a:t>: </a:t>
            </a:r>
            <a:r>
              <a:rPr lang="en-US" dirty="0" err="1" smtClean="0"/>
              <a:t>MainPage.xaml.cs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85" y="924465"/>
            <a:ext cx="8709103" cy="5857640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public void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animateLastAdd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 {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upperAnimation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lowerAnimation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nullAnimation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valueAnimation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DoubleAnimation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Duration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duration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new Duration(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TimeSpan.FromSeconds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(1.5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upperAnimation.Duration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duration; 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lowerAnimation.Duration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duration;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valueAnimation.Duration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duration;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nullAnimation.Duration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duration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Storyboard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story = new Storyboard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story.Duration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duration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story.Children.Add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lowerAnimation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story.Children.Add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upperAnimation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story.Children.Add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nullAnimation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story.Children.Add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valueAnimation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Storyboard.SetTargetProperty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upperAnimation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PropertyPath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Canvas.Top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)"));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Storyboard.SetTargetProperty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lowerAnimation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PropertyPath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Canvas.Top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)"));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Storyboard.SetTargetProperty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nullAnimation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PropertyPath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Canvas.Top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)"));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Storyboard.SetTargetProperty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valueAnimation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PropertyPath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Canvas.Top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)"));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Storyboard.SetTarget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upperAnimation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upperBox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upperAnimation.To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70;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Storyboard.SetTarget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valueAnimation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valueLabel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valueAnimation.To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70;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Storyboard.SetTarget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lowerAnimation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lowerBox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  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lowerAnimation.To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100;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Storyboard.SetTarget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nullAnimation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nullLabel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nullAnimation.To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100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  <a:tab pos="51435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story.Begin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 }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 App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009650"/>
            <a:ext cx="904875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8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Silverlight App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6273" y="877669"/>
            <a:ext cx="7741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venus.eas.asu.edu/WSRepository/Silverlight/LinkedList/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257211"/>
            <a:ext cx="8122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http://www.public.asu.edu/~</a:t>
            </a:r>
            <a:r>
              <a:rPr lang="en-US" dirty="0" smtClean="0">
                <a:hlinkClick r:id="rId3"/>
              </a:rPr>
              <a:t>ychen10/projects/LinkedList/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7522"/>
            <a:ext cx="8991600" cy="487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 bwMode="auto">
          <a:xfrm>
            <a:off x="7696200" y="304799"/>
            <a:ext cx="1340838" cy="572869"/>
          </a:xfrm>
          <a:prstGeom prst="wedgeRoundRectCallout">
            <a:avLst>
              <a:gd name="adj1" fmla="val -86301"/>
              <a:gd name="adj2" fmla="val 7314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On computing server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96200" y="1185654"/>
            <a:ext cx="1340838" cy="414546"/>
          </a:xfrm>
          <a:prstGeom prst="wedgeRoundRectCallout">
            <a:avLst>
              <a:gd name="adj1" fmla="val -122672"/>
              <a:gd name="adj2" fmla="val 2206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On data server</a:t>
            </a:r>
          </a:p>
        </p:txBody>
      </p:sp>
    </p:spTree>
    <p:extLst>
      <p:ext uri="{BB962C8B-B14F-4D97-AF65-F5344CB8AC3E}">
        <p14:creationId xmlns:p14="http://schemas.microsoft.com/office/powerpoint/2010/main" val="19630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239000" cy="623888"/>
          </a:xfrm>
        </p:spPr>
        <p:txBody>
          <a:bodyPr/>
          <a:lstStyle/>
          <a:p>
            <a:r>
              <a:rPr lang="en-US" dirty="0" smtClean="0"/>
              <a:t>Lecture Summary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924800" cy="5257800"/>
          </a:xfrm>
        </p:spPr>
        <p:txBody>
          <a:bodyPr/>
          <a:lstStyle/>
          <a:p>
            <a:r>
              <a:rPr lang="en-US" dirty="0" smtClean="0"/>
              <a:t>The principles of using dynamic graphics</a:t>
            </a:r>
          </a:p>
          <a:p>
            <a:r>
              <a:rPr lang="en-US" dirty="0" smtClean="0"/>
              <a:t>The model of generating dynamic graphics</a:t>
            </a:r>
          </a:p>
          <a:p>
            <a:r>
              <a:rPr lang="en-US" dirty="0" smtClean="0"/>
              <a:t>Visual Studio GDI+ library</a:t>
            </a:r>
          </a:p>
          <a:p>
            <a:r>
              <a:rPr lang="en-US" dirty="0" smtClean="0"/>
              <a:t>Simple Example of Generating Dynamic Graphics posting the image into the ASPX forms</a:t>
            </a:r>
          </a:p>
          <a:p>
            <a:r>
              <a:rPr lang="en-US" dirty="0" smtClean="0"/>
              <a:t>Using User Control to generate images and confine the images in a part of the form.</a:t>
            </a:r>
          </a:p>
          <a:p>
            <a:r>
              <a:rPr lang="en-US" dirty="0" smtClean="0"/>
              <a:t>Potential application in developing an image verifier, See text Section 7.3.4 for developing </a:t>
            </a:r>
            <a:r>
              <a:rPr lang="en-US" dirty="0"/>
              <a:t>an image </a:t>
            </a:r>
            <a:r>
              <a:rPr lang="en-US" dirty="0" smtClean="0"/>
              <a:t>verifier.</a:t>
            </a:r>
          </a:p>
          <a:p>
            <a:r>
              <a:rPr lang="en-US" dirty="0" smtClean="0"/>
              <a:t>Silverlight and Animation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620005-624C-49BA-BC56-A46D6BCD00D1}" type="slidenum">
              <a:rPr lang="en-US" b="0" smtClean="0">
                <a:solidFill>
                  <a:schemeClr val="tx2"/>
                </a:solidFill>
              </a:rPr>
              <a:pPr/>
              <a:t>48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GDI+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97888" cy="5181600"/>
          </a:xfrm>
        </p:spPr>
        <p:txBody>
          <a:bodyPr/>
          <a:lstStyle/>
          <a:p>
            <a:r>
              <a:rPr lang="en-US" sz="2400" dirty="0"/>
              <a:t>2-D vector </a:t>
            </a:r>
            <a:r>
              <a:rPr lang="en-US" sz="2400" dirty="0" smtClean="0"/>
              <a:t>graphics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rawing primitives, such </a:t>
            </a:r>
            <a:r>
              <a:rPr lang="en-US" sz="2400" dirty="0"/>
              <a:t>as lines, curves, and </a:t>
            </a:r>
            <a:r>
              <a:rPr lang="en-US" sz="2400" dirty="0" smtClean="0"/>
              <a:t>figures, </a:t>
            </a:r>
            <a:r>
              <a:rPr lang="en-US" sz="2400" dirty="0"/>
              <a:t>that are specified by sets of points on a coordinate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Class examples: </a:t>
            </a:r>
            <a:r>
              <a:rPr lang="en-US" sz="2400" dirty="0" err="1" smtClean="0"/>
              <a:t>Rect</a:t>
            </a:r>
            <a:r>
              <a:rPr lang="en-US" sz="2400" dirty="0" smtClean="0"/>
              <a:t>, Pen, Graphics, Brush</a:t>
            </a:r>
            <a:endParaRPr lang="en-US" sz="2400" dirty="0"/>
          </a:p>
          <a:p>
            <a:r>
              <a:rPr lang="en-US" sz="2400" dirty="0" smtClean="0"/>
              <a:t>Imaging</a:t>
            </a:r>
          </a:p>
          <a:p>
            <a:pPr lvl="1"/>
            <a:r>
              <a:rPr lang="en-US" sz="2400" dirty="0" smtClean="0"/>
              <a:t>Photos and some pictures </a:t>
            </a:r>
            <a:r>
              <a:rPr lang="en-US" sz="2400" dirty="0"/>
              <a:t>are difficult or impossible to display </a:t>
            </a:r>
            <a:r>
              <a:rPr lang="en-US" sz="2400" dirty="0" smtClean="0"/>
              <a:t>using drawing primitives (lines and curves). </a:t>
            </a:r>
          </a:p>
          <a:p>
            <a:pPr lvl="1"/>
            <a:r>
              <a:rPr lang="en-US" sz="2400" dirty="0" smtClean="0"/>
              <a:t>Images </a:t>
            </a:r>
            <a:r>
              <a:rPr lang="en-US" sz="2400" dirty="0"/>
              <a:t>of this type are stored as </a:t>
            </a:r>
            <a:r>
              <a:rPr lang="en-US" sz="2400" dirty="0" smtClean="0"/>
              <a:t>bitmaps or arrays </a:t>
            </a:r>
            <a:r>
              <a:rPr lang="en-US" sz="2400" dirty="0"/>
              <a:t>of numbers that represent the colors of individual dots on the </a:t>
            </a:r>
            <a:r>
              <a:rPr lang="en-US" sz="2400" dirty="0" smtClean="0"/>
              <a:t>screen.</a:t>
            </a:r>
            <a:endParaRPr lang="en-US" sz="2400" dirty="0"/>
          </a:p>
          <a:p>
            <a:r>
              <a:rPr lang="en-US" sz="2400" dirty="0"/>
              <a:t>Typography</a:t>
            </a:r>
          </a:p>
          <a:p>
            <a:pPr lvl="1"/>
            <a:r>
              <a:rPr lang="en-US" sz="2400" dirty="0" smtClean="0"/>
              <a:t>Convert text </a:t>
            </a:r>
            <a:r>
              <a:rPr lang="en-US" sz="2400" dirty="0"/>
              <a:t>in a variety of fonts, sizes, and </a:t>
            </a:r>
            <a:r>
              <a:rPr lang="en-US" sz="2400" dirty="0" smtClean="0"/>
              <a:t>styles into graphics: </a:t>
            </a:r>
            <a:r>
              <a:rPr lang="en-US" sz="2400" dirty="0" err="1" smtClean="0"/>
              <a:t>Graphics.DrawString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E3757-9F36-46FD-9953-D68E48D9568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83360" y="838200"/>
            <a:ext cx="74717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/>
              <a:t>http://msdn.microsoft.com/en-us/library/windows/desktop/ms536384(v=vs.85).aspx</a:t>
            </a:r>
          </a:p>
        </p:txBody>
      </p:sp>
    </p:spTree>
    <p:extLst>
      <p:ext uri="{BB962C8B-B14F-4D97-AF65-F5344CB8AC3E}">
        <p14:creationId xmlns:p14="http://schemas.microsoft.com/office/powerpoint/2010/main" val="30066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7086600" y="1676400"/>
            <a:ext cx="1828800" cy="1965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73274"/>
            <a:ext cx="14478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13"/>
          <p:cNvSpPr>
            <a:spLocks noChangeArrowheads="1"/>
          </p:cNvSpPr>
          <p:nvPr/>
        </p:nvSpPr>
        <p:spPr bwMode="auto">
          <a:xfrm>
            <a:off x="7086600" y="4017963"/>
            <a:ext cx="1828800" cy="19653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87663"/>
            <a:ext cx="1524000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3367088"/>
            <a:ext cx="625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382000" cy="623888"/>
          </a:xfrm>
        </p:spPr>
        <p:txBody>
          <a:bodyPr/>
          <a:lstStyle/>
          <a:p>
            <a:pPr algn="ctr"/>
            <a:r>
              <a:rPr lang="en-US" sz="2800" dirty="0" smtClean="0"/>
              <a:t>Using GDI+ Classes to Generate Dynamic Graphics</a:t>
            </a:r>
          </a:p>
        </p:txBody>
      </p:sp>
      <p:sp>
        <p:nvSpPr>
          <p:cNvPr id="71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083D7A-BE92-4A29-BD12-EEB853F06176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7176" name="Flowchart: Magnetic Disk 4"/>
          <p:cNvSpPr>
            <a:spLocks noChangeArrowheads="1"/>
          </p:cNvSpPr>
          <p:nvPr/>
        </p:nvSpPr>
        <p:spPr bwMode="auto">
          <a:xfrm>
            <a:off x="152400" y="2667000"/>
            <a:ext cx="1524000" cy="1828800"/>
          </a:xfrm>
          <a:prstGeom prst="flowChartMagneticDisk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Graphics Generation</a:t>
            </a:r>
          </a:p>
        </p:txBody>
      </p:sp>
      <p:sp>
        <p:nvSpPr>
          <p:cNvPr id="7177" name="TextBox 5"/>
          <p:cNvSpPr txBox="1">
            <a:spLocks noChangeArrowheads="1"/>
          </p:cNvSpPr>
          <p:nvPr/>
        </p:nvSpPr>
        <p:spPr bwMode="auto">
          <a:xfrm>
            <a:off x="401638" y="1371600"/>
            <a:ext cx="1516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254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254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254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254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254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Input:</a:t>
            </a:r>
          </a:p>
          <a:p>
            <a:r>
              <a:rPr lang="en-US" b="0" dirty="0"/>
              <a:t>	Dimensions</a:t>
            </a:r>
          </a:p>
          <a:p>
            <a:r>
              <a:rPr lang="en-US" b="0" dirty="0"/>
              <a:t>	Shape</a:t>
            </a:r>
          </a:p>
          <a:p>
            <a:r>
              <a:rPr lang="en-US" b="0" dirty="0"/>
              <a:t>	Text</a:t>
            </a:r>
          </a:p>
        </p:txBody>
      </p:sp>
      <p:sp>
        <p:nvSpPr>
          <p:cNvPr id="7178" name="Down Arrow 6"/>
          <p:cNvSpPr>
            <a:spLocks noChangeArrowheads="1"/>
          </p:cNvSpPr>
          <p:nvPr/>
        </p:nvSpPr>
        <p:spPr bwMode="auto">
          <a:xfrm>
            <a:off x="782638" y="2571750"/>
            <a:ext cx="377825" cy="3238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Cube 7"/>
          <p:cNvSpPr>
            <a:spLocks noChangeArrowheads="1"/>
          </p:cNvSpPr>
          <p:nvPr/>
        </p:nvSpPr>
        <p:spPr bwMode="auto">
          <a:xfrm>
            <a:off x="2306638" y="2362200"/>
            <a:ext cx="1655762" cy="1584325"/>
          </a:xfrm>
          <a:prstGeom prst="cube">
            <a:avLst>
              <a:gd name="adj" fmla="val 25000"/>
            </a:avLst>
          </a:prstGeom>
          <a:solidFill>
            <a:srgbClr val="B3EFE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 dirty="0"/>
              <a:t>Graphics </a:t>
            </a:r>
            <a:r>
              <a:rPr lang="en-US" b="0" dirty="0" smtClean="0"/>
              <a:t>Rendering in an ASPX page</a:t>
            </a:r>
            <a:endParaRPr lang="en-US" b="0" dirty="0"/>
          </a:p>
        </p:txBody>
      </p:sp>
      <p:sp>
        <p:nvSpPr>
          <p:cNvPr id="7180" name="Right Arrow 8"/>
          <p:cNvSpPr>
            <a:spLocks noChangeArrowheads="1"/>
          </p:cNvSpPr>
          <p:nvPr/>
        </p:nvSpPr>
        <p:spPr bwMode="auto">
          <a:xfrm>
            <a:off x="1773238" y="3276600"/>
            <a:ext cx="381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7181" name="Straight Arrow Connector 11"/>
          <p:cNvCxnSpPr>
            <a:cxnSpLocks noChangeShapeType="1"/>
            <a:stCxn id="7179" idx="5"/>
            <a:endCxn id="7170" idx="1"/>
          </p:cNvCxnSpPr>
          <p:nvPr/>
        </p:nvCxnSpPr>
        <p:spPr bwMode="auto">
          <a:xfrm flipV="1">
            <a:off x="3962400" y="2659063"/>
            <a:ext cx="3124200" cy="29725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2" name="TextBox 12"/>
          <p:cNvSpPr txBox="1">
            <a:spLocks noChangeArrowheads="1"/>
          </p:cNvSpPr>
          <p:nvPr/>
        </p:nvSpPr>
        <p:spPr bwMode="auto">
          <a:xfrm rot="21138591">
            <a:off x="4618038" y="2774093"/>
            <a:ext cx="1333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Html stream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306638" y="4572000"/>
            <a:ext cx="13716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dirty="0" smtClean="0"/>
              <a:t>In a User </a:t>
            </a:r>
            <a:r>
              <a:rPr lang="en-US" b="0" dirty="0"/>
              <a:t>Control</a:t>
            </a:r>
          </a:p>
        </p:txBody>
      </p:sp>
      <p:sp>
        <p:nvSpPr>
          <p:cNvPr id="7184" name="Down Arrow 16"/>
          <p:cNvSpPr>
            <a:spLocks noChangeArrowheads="1"/>
          </p:cNvSpPr>
          <p:nvPr/>
        </p:nvSpPr>
        <p:spPr bwMode="auto">
          <a:xfrm>
            <a:off x="2763838" y="4038600"/>
            <a:ext cx="3810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7185" name="Straight Arrow Connector 17"/>
          <p:cNvCxnSpPr>
            <a:cxnSpLocks noChangeShapeType="1"/>
            <a:stCxn id="16" idx="3"/>
          </p:cNvCxnSpPr>
          <p:nvPr/>
        </p:nvCxnSpPr>
        <p:spPr bwMode="auto">
          <a:xfrm>
            <a:off x="3678238" y="4914900"/>
            <a:ext cx="3779837" cy="571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6" name="TextBox 20"/>
          <p:cNvSpPr txBox="1">
            <a:spLocks noChangeArrowheads="1"/>
          </p:cNvSpPr>
          <p:nvPr/>
        </p:nvSpPr>
        <p:spPr bwMode="auto">
          <a:xfrm rot="419429">
            <a:off x="4830763" y="4804076"/>
            <a:ext cx="1331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Html stream</a:t>
            </a:r>
          </a:p>
        </p:txBody>
      </p:sp>
      <p:sp>
        <p:nvSpPr>
          <p:cNvPr id="7187" name="TextBox 21"/>
          <p:cNvSpPr txBox="1">
            <a:spLocks noChangeArrowheads="1"/>
          </p:cNvSpPr>
          <p:nvPr/>
        </p:nvSpPr>
        <p:spPr bwMode="auto">
          <a:xfrm>
            <a:off x="7458075" y="1295400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Html page</a:t>
            </a:r>
          </a:p>
        </p:txBody>
      </p:sp>
      <p:pic>
        <p:nvPicPr>
          <p:cNvPr id="718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4054475"/>
            <a:ext cx="17526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3116E-6 L 0.19532 -0.15175 C 0.23664 -0.18945 0.30087 -0.21443 0.36875 -0.22623 C 0.44618 -0.2408 0.50973 -0.23618 0.55556 -0.21305 L 0.77587 -0.13162 " pathEditMode="relative" rAng="-435326" ptsTypes="FffFF">
                                      <p:cBhvr>
                                        <p:cTn id="6" dur="20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03" y="-14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2 0.01018 L 0.19809 0.21906 C 0.23229 0.26579 0.28976 0.30442 0.35243 0.32848 C 0.42448 0.35624 0.48507 0.36294 0.53247 0.34721 L 0.75486 0.28661 " pathEditMode="relative" rAng="964826" ptsTypes="FffFF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80" y="228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219200"/>
          </a:xfrm>
        </p:spPr>
        <p:txBody>
          <a:bodyPr/>
          <a:lstStyle/>
          <a:p>
            <a:pPr algn="ctr"/>
            <a:r>
              <a:rPr lang="en-US" smtClean="0"/>
              <a:t>Case Study: </a:t>
            </a:r>
            <a:br>
              <a:rPr lang="en-US" smtClean="0"/>
            </a:br>
            <a:r>
              <a:rPr lang="en-US" smtClean="0"/>
              <a:t>A Vending Machine with Dynamic Graphics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4C4F64-9AD9-4691-B4E1-EA7B29BDF052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9220" name="Group 23"/>
          <p:cNvGrpSpPr>
            <a:grpSpLocks/>
          </p:cNvGrpSpPr>
          <p:nvPr/>
        </p:nvGrpSpPr>
        <p:grpSpPr bwMode="auto">
          <a:xfrm>
            <a:off x="493713" y="2012950"/>
            <a:ext cx="8040687" cy="4692650"/>
            <a:chOff x="1371600" y="1943100"/>
            <a:chExt cx="4724400" cy="2757923"/>
          </a:xfrm>
        </p:grpSpPr>
        <p:cxnSp>
          <p:nvCxnSpPr>
            <p:cNvPr id="6" name="Curved Connector 5"/>
            <p:cNvCxnSpPr>
              <a:stCxn id="24" idx="0"/>
              <a:endCxn id="25" idx="0"/>
            </p:cNvCxnSpPr>
            <p:nvPr/>
          </p:nvCxnSpPr>
          <p:spPr bwMode="auto">
            <a:xfrm rot="5400000" flipH="1" flipV="1">
              <a:off x="3322455" y="1865506"/>
              <a:ext cx="1866" cy="2437287"/>
            </a:xfrm>
            <a:prstGeom prst="curvedConnector3">
              <a:avLst>
                <a:gd name="adj1" fmla="val 5838163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24" idx="7"/>
              <a:endCxn id="25" idx="1"/>
            </p:cNvCxnSpPr>
            <p:nvPr/>
          </p:nvCxnSpPr>
          <p:spPr bwMode="auto">
            <a:xfrm rot="5400000" flipH="1" flipV="1">
              <a:off x="3323388" y="2126700"/>
              <a:ext cx="1866" cy="2092167"/>
            </a:xfrm>
            <a:prstGeom prst="curvedConnector3">
              <a:avLst>
                <a:gd name="adj1" fmla="val 22828149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25" idx="3"/>
              <a:endCxn id="24" idx="5"/>
            </p:cNvCxnSpPr>
            <p:nvPr/>
          </p:nvCxnSpPr>
          <p:spPr bwMode="auto">
            <a:xfrm rot="5400000">
              <a:off x="3323854" y="2557275"/>
              <a:ext cx="933" cy="2092167"/>
            </a:xfrm>
            <a:prstGeom prst="curvedConnector3">
              <a:avLst>
                <a:gd name="adj1" fmla="val 22828149"/>
              </a:avLst>
            </a:pr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25" idx="4"/>
              <a:endCxn id="24" idx="4"/>
            </p:cNvCxnSpPr>
            <p:nvPr/>
          </p:nvCxnSpPr>
          <p:spPr bwMode="auto">
            <a:xfrm rot="5400000">
              <a:off x="3322455" y="2473816"/>
              <a:ext cx="1866" cy="2437287"/>
            </a:xfrm>
            <a:prstGeom prst="curvedConnector3">
              <a:avLst>
                <a:gd name="adj1" fmla="val 55982385"/>
              </a:avLst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6" name="TextBox 22"/>
            <p:cNvSpPr txBox="1">
              <a:spLocks noChangeArrowheads="1"/>
            </p:cNvSpPr>
            <p:nvPr/>
          </p:nvSpPr>
          <p:spPr bwMode="auto">
            <a:xfrm>
              <a:off x="3048000" y="2014007"/>
              <a:ext cx="807027" cy="25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 dirty="0"/>
                <a:t>quarter</a:t>
              </a:r>
            </a:p>
          </p:txBody>
        </p:sp>
        <p:sp>
          <p:nvSpPr>
            <p:cNvPr id="9227" name="TextBox 23"/>
            <p:cNvSpPr txBox="1">
              <a:spLocks noChangeArrowheads="1"/>
            </p:cNvSpPr>
            <p:nvPr/>
          </p:nvSpPr>
          <p:spPr bwMode="auto">
            <a:xfrm>
              <a:off x="3080020" y="2560062"/>
              <a:ext cx="691880" cy="25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dollar</a:t>
              </a: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371600" y="2927407"/>
              <a:ext cx="625878" cy="893806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0"/>
            </a:p>
          </p:txBody>
        </p:sp>
        <p:sp>
          <p:nvSpPr>
            <p:cNvPr id="13" name="Freeform 12"/>
            <p:cNvSpPr/>
            <p:nvPr/>
          </p:nvSpPr>
          <p:spPr bwMode="auto">
            <a:xfrm rot="21300000" flipH="1">
              <a:off x="4718322" y="3089747"/>
              <a:ext cx="615618" cy="547666"/>
            </a:xfrm>
            <a:custGeom>
              <a:avLst/>
              <a:gdLst>
                <a:gd name="connsiteX0" fmla="*/ 766233 w 766233"/>
                <a:gd name="connsiteY0" fmla="*/ 764117 h 897467"/>
                <a:gd name="connsiteX1" fmla="*/ 474133 w 766233"/>
                <a:gd name="connsiteY1" fmla="*/ 878417 h 897467"/>
                <a:gd name="connsiteX2" fmla="*/ 93133 w 766233"/>
                <a:gd name="connsiteY2" fmla="*/ 649817 h 897467"/>
                <a:gd name="connsiteX3" fmla="*/ 55033 w 766233"/>
                <a:gd name="connsiteY3" fmla="*/ 218017 h 897467"/>
                <a:gd name="connsiteX4" fmla="*/ 423333 w 766233"/>
                <a:gd name="connsiteY4" fmla="*/ 14817 h 897467"/>
                <a:gd name="connsiteX5" fmla="*/ 753533 w 766233"/>
                <a:gd name="connsiteY5" fmla="*/ 129117 h 89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6233" h="897467">
                  <a:moveTo>
                    <a:pt x="766233" y="764117"/>
                  </a:moveTo>
                  <a:cubicBezTo>
                    <a:pt x="676274" y="830792"/>
                    <a:pt x="586316" y="897467"/>
                    <a:pt x="474133" y="878417"/>
                  </a:cubicBezTo>
                  <a:cubicBezTo>
                    <a:pt x="361950" y="859367"/>
                    <a:pt x="162983" y="759884"/>
                    <a:pt x="93133" y="649817"/>
                  </a:cubicBezTo>
                  <a:cubicBezTo>
                    <a:pt x="23283" y="539750"/>
                    <a:pt x="0" y="323850"/>
                    <a:pt x="55033" y="218017"/>
                  </a:cubicBezTo>
                  <a:cubicBezTo>
                    <a:pt x="110066" y="112184"/>
                    <a:pt x="306916" y="29634"/>
                    <a:pt x="423333" y="14817"/>
                  </a:cubicBezTo>
                  <a:cubicBezTo>
                    <a:pt x="539750" y="0"/>
                    <a:pt x="646641" y="64558"/>
                    <a:pt x="753533" y="129117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0"/>
            </a:p>
          </p:txBody>
        </p:sp>
        <p:sp>
          <p:nvSpPr>
            <p:cNvPr id="14" name="Freeform 13"/>
            <p:cNvSpPr/>
            <p:nvPr/>
          </p:nvSpPr>
          <p:spPr bwMode="auto">
            <a:xfrm flipH="1">
              <a:off x="4675416" y="2933937"/>
              <a:ext cx="810563" cy="838760"/>
            </a:xfrm>
            <a:custGeom>
              <a:avLst/>
              <a:gdLst>
                <a:gd name="connsiteX0" fmla="*/ 1134533 w 1172633"/>
                <a:gd name="connsiteY0" fmla="*/ 1111250 h 1344083"/>
                <a:gd name="connsiteX1" fmla="*/ 740833 w 1172633"/>
                <a:gd name="connsiteY1" fmla="*/ 1339850 h 1344083"/>
                <a:gd name="connsiteX2" fmla="*/ 169333 w 1172633"/>
                <a:gd name="connsiteY2" fmla="*/ 1085850 h 1344083"/>
                <a:gd name="connsiteX3" fmla="*/ 29633 w 1172633"/>
                <a:gd name="connsiteY3" fmla="*/ 565150 h 1344083"/>
                <a:gd name="connsiteX4" fmla="*/ 347133 w 1172633"/>
                <a:gd name="connsiteY4" fmla="*/ 95250 h 1344083"/>
                <a:gd name="connsiteX5" fmla="*/ 855133 w 1172633"/>
                <a:gd name="connsiteY5" fmla="*/ 31750 h 1344083"/>
                <a:gd name="connsiteX6" fmla="*/ 1172633 w 1172633"/>
                <a:gd name="connsiteY6" fmla="*/ 285750 h 134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2633" h="1344083">
                  <a:moveTo>
                    <a:pt x="1134533" y="1111250"/>
                  </a:moveTo>
                  <a:cubicBezTo>
                    <a:pt x="1018116" y="1227666"/>
                    <a:pt x="901700" y="1344083"/>
                    <a:pt x="740833" y="1339850"/>
                  </a:cubicBezTo>
                  <a:cubicBezTo>
                    <a:pt x="579966" y="1335617"/>
                    <a:pt x="287866" y="1214967"/>
                    <a:pt x="169333" y="1085850"/>
                  </a:cubicBezTo>
                  <a:cubicBezTo>
                    <a:pt x="50800" y="956733"/>
                    <a:pt x="0" y="730250"/>
                    <a:pt x="29633" y="565150"/>
                  </a:cubicBezTo>
                  <a:cubicBezTo>
                    <a:pt x="59266" y="400050"/>
                    <a:pt x="209550" y="184150"/>
                    <a:pt x="347133" y="95250"/>
                  </a:cubicBezTo>
                  <a:cubicBezTo>
                    <a:pt x="484716" y="6350"/>
                    <a:pt x="717550" y="0"/>
                    <a:pt x="855133" y="31750"/>
                  </a:cubicBezTo>
                  <a:cubicBezTo>
                    <a:pt x="992716" y="63500"/>
                    <a:pt x="1082674" y="174625"/>
                    <a:pt x="1172633" y="285750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0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4608257" y="2743607"/>
              <a:ext cx="1373014" cy="1244611"/>
            </a:xfrm>
            <a:custGeom>
              <a:avLst/>
              <a:gdLst>
                <a:gd name="connsiteX0" fmla="*/ 0 w 1572683"/>
                <a:gd name="connsiteY0" fmla="*/ 1411817 h 1856317"/>
                <a:gd name="connsiteX1" fmla="*/ 317500 w 1572683"/>
                <a:gd name="connsiteY1" fmla="*/ 1805517 h 1856317"/>
                <a:gd name="connsiteX2" fmla="*/ 1066800 w 1572683"/>
                <a:gd name="connsiteY2" fmla="*/ 1716617 h 1856317"/>
                <a:gd name="connsiteX3" fmla="*/ 1498600 w 1572683"/>
                <a:gd name="connsiteY3" fmla="*/ 1284817 h 1856317"/>
                <a:gd name="connsiteX4" fmla="*/ 1498600 w 1572683"/>
                <a:gd name="connsiteY4" fmla="*/ 497417 h 1856317"/>
                <a:gd name="connsiteX5" fmla="*/ 1054100 w 1572683"/>
                <a:gd name="connsiteY5" fmla="*/ 78317 h 1856317"/>
                <a:gd name="connsiteX6" fmla="*/ 457200 w 1572683"/>
                <a:gd name="connsiteY6" fmla="*/ 27517 h 1856317"/>
                <a:gd name="connsiteX7" fmla="*/ 88900 w 1572683"/>
                <a:gd name="connsiteY7" fmla="*/ 154517 h 1856317"/>
                <a:gd name="connsiteX8" fmla="*/ 12700 w 1572683"/>
                <a:gd name="connsiteY8" fmla="*/ 497417 h 185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2683" h="1856317">
                  <a:moveTo>
                    <a:pt x="0" y="1411817"/>
                  </a:moveTo>
                  <a:cubicBezTo>
                    <a:pt x="69850" y="1583267"/>
                    <a:pt x="139700" y="1754717"/>
                    <a:pt x="317500" y="1805517"/>
                  </a:cubicBezTo>
                  <a:cubicBezTo>
                    <a:pt x="495300" y="1856317"/>
                    <a:pt x="869950" y="1803400"/>
                    <a:pt x="1066800" y="1716617"/>
                  </a:cubicBezTo>
                  <a:cubicBezTo>
                    <a:pt x="1263650" y="1629834"/>
                    <a:pt x="1426633" y="1488017"/>
                    <a:pt x="1498600" y="1284817"/>
                  </a:cubicBezTo>
                  <a:cubicBezTo>
                    <a:pt x="1570567" y="1081617"/>
                    <a:pt x="1572683" y="698500"/>
                    <a:pt x="1498600" y="497417"/>
                  </a:cubicBezTo>
                  <a:cubicBezTo>
                    <a:pt x="1424517" y="296334"/>
                    <a:pt x="1227667" y="156634"/>
                    <a:pt x="1054100" y="78317"/>
                  </a:cubicBezTo>
                  <a:cubicBezTo>
                    <a:pt x="880533" y="0"/>
                    <a:pt x="618067" y="14817"/>
                    <a:pt x="457200" y="27517"/>
                  </a:cubicBezTo>
                  <a:cubicBezTo>
                    <a:pt x="296333" y="40217"/>
                    <a:pt x="162983" y="76200"/>
                    <a:pt x="88900" y="154517"/>
                  </a:cubicBezTo>
                  <a:cubicBezTo>
                    <a:pt x="14817" y="232834"/>
                    <a:pt x="13758" y="365125"/>
                    <a:pt x="12700" y="497417"/>
                  </a:cubicBezTo>
                </a:path>
              </a:pathLst>
            </a:custGeom>
            <a:ln w="1905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0"/>
            </a:p>
          </p:txBody>
        </p:sp>
        <p:sp>
          <p:nvSpPr>
            <p:cNvPr id="9232" name="TextBox 31"/>
            <p:cNvSpPr txBox="1">
              <a:spLocks noChangeArrowheads="1"/>
            </p:cNvSpPr>
            <p:nvPr/>
          </p:nvSpPr>
          <p:spPr bwMode="auto">
            <a:xfrm>
              <a:off x="1371600" y="2667000"/>
              <a:ext cx="675712" cy="25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coffee</a:t>
              </a:r>
            </a:p>
          </p:txBody>
        </p:sp>
        <p:sp>
          <p:nvSpPr>
            <p:cNvPr id="9233" name="TextBox 32"/>
            <p:cNvSpPr txBox="1">
              <a:spLocks noChangeArrowheads="1"/>
            </p:cNvSpPr>
            <p:nvPr/>
          </p:nvSpPr>
          <p:spPr bwMode="auto">
            <a:xfrm>
              <a:off x="2743200" y="3387554"/>
              <a:ext cx="1333500" cy="44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If (Sum== 75) </a:t>
              </a:r>
            </a:p>
            <a:p>
              <a:r>
                <a:rPr lang="en-US" b="0"/>
                <a:t>       release coffee</a:t>
              </a:r>
            </a:p>
          </p:txBody>
        </p:sp>
        <p:sp>
          <p:nvSpPr>
            <p:cNvPr id="9234" name="TextBox 34"/>
            <p:cNvSpPr txBox="1">
              <a:spLocks noChangeArrowheads="1"/>
            </p:cNvSpPr>
            <p:nvPr/>
          </p:nvSpPr>
          <p:spPr bwMode="auto">
            <a:xfrm>
              <a:off x="5404660" y="3152023"/>
              <a:ext cx="691340" cy="25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quarter</a:t>
              </a:r>
            </a:p>
          </p:txBody>
        </p:sp>
        <p:sp>
          <p:nvSpPr>
            <p:cNvPr id="9235" name="TextBox 35"/>
            <p:cNvSpPr txBox="1">
              <a:spLocks noChangeArrowheads="1"/>
            </p:cNvSpPr>
            <p:nvPr/>
          </p:nvSpPr>
          <p:spPr bwMode="auto">
            <a:xfrm>
              <a:off x="4790132" y="3184836"/>
              <a:ext cx="543868" cy="25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dollar</a:t>
              </a:r>
            </a:p>
          </p:txBody>
        </p:sp>
        <p:sp>
          <p:nvSpPr>
            <p:cNvPr id="9236" name="TextBox 36"/>
            <p:cNvSpPr txBox="1">
              <a:spLocks noChangeArrowheads="1"/>
            </p:cNvSpPr>
            <p:nvPr/>
          </p:nvSpPr>
          <p:spPr bwMode="auto">
            <a:xfrm>
              <a:off x="3086100" y="4446334"/>
              <a:ext cx="689714" cy="25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 i="1"/>
                <a:t>return</a:t>
              </a:r>
            </a:p>
          </p:txBody>
        </p:sp>
        <p:sp>
          <p:nvSpPr>
            <p:cNvPr id="9237" name="TextBox 18"/>
            <p:cNvSpPr txBox="1">
              <a:spLocks noChangeArrowheads="1"/>
            </p:cNvSpPr>
            <p:nvPr/>
          </p:nvSpPr>
          <p:spPr bwMode="auto">
            <a:xfrm>
              <a:off x="4661512" y="3995707"/>
              <a:ext cx="1396387" cy="25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Sum = Sum + 25</a:t>
              </a:r>
            </a:p>
          </p:txBody>
        </p:sp>
        <p:sp>
          <p:nvSpPr>
            <p:cNvPr id="9238" name="TextBox 19"/>
            <p:cNvSpPr txBox="1">
              <a:spLocks noChangeArrowheads="1"/>
            </p:cNvSpPr>
            <p:nvPr/>
          </p:nvSpPr>
          <p:spPr bwMode="auto">
            <a:xfrm>
              <a:off x="4343400" y="1943100"/>
              <a:ext cx="1686316" cy="827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If (Sum&gt;75) </a:t>
              </a:r>
            </a:p>
            <a:p>
              <a:r>
                <a:rPr lang="en-US" b="0"/>
                <a:t>	Sum = Sum – 75</a:t>
              </a:r>
            </a:p>
            <a:p>
              <a:r>
                <a:rPr lang="en-US" b="0"/>
                <a:t>	release coffee</a:t>
              </a:r>
            </a:p>
            <a:p>
              <a:r>
                <a:rPr lang="en-US" b="0"/>
                <a:t>If Sum &lt; 75, do nothing</a:t>
              </a:r>
            </a:p>
          </p:txBody>
        </p:sp>
        <p:sp>
          <p:nvSpPr>
            <p:cNvPr id="9239" name="TextBox 20"/>
            <p:cNvSpPr txBox="1">
              <a:spLocks noChangeArrowheads="1"/>
            </p:cNvSpPr>
            <p:nvPr/>
          </p:nvSpPr>
          <p:spPr bwMode="auto">
            <a:xfrm>
              <a:off x="4661513" y="4180526"/>
              <a:ext cx="1320187" cy="254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Sum = Sum + 100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862229" y="3083216"/>
              <a:ext cx="485965" cy="6083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298583" y="3083216"/>
              <a:ext cx="487830" cy="6083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solidFill>
                    <a:schemeClr val="tx1"/>
                  </a:solidFill>
                </a:rPr>
                <a:t>&gt; 0</a:t>
              </a:r>
            </a:p>
          </p:txBody>
        </p:sp>
      </p:grpSp>
      <p:sp>
        <p:nvSpPr>
          <p:cNvPr id="9221" name="TextBox 25"/>
          <p:cNvSpPr txBox="1">
            <a:spLocks noChangeArrowheads="1"/>
          </p:cNvSpPr>
          <p:nvPr/>
        </p:nvSpPr>
        <p:spPr bwMode="auto">
          <a:xfrm>
            <a:off x="3308350" y="1230313"/>
            <a:ext cx="3168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Textbook Chapter 5, Section 5.6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r>
              <a:rPr lang="en-US" dirty="0" smtClean="0"/>
              <a:t>GDI+ Classes to be Used in this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269288" cy="437991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Bitmap</a:t>
            </a:r>
            <a:r>
              <a:rPr lang="en-US" dirty="0" smtClean="0"/>
              <a:t>: Creating a bitmap pattern for drawing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Graphics</a:t>
            </a:r>
            <a:r>
              <a:rPr lang="en-US" dirty="0" smtClean="0"/>
              <a:t>: Creating an image on a Bitmap object of different formats: Gif, Jpeg, </a:t>
            </a:r>
            <a:r>
              <a:rPr lang="en-US" dirty="0" err="1" smtClean="0"/>
              <a:t>Png</a:t>
            </a:r>
            <a:r>
              <a:rPr lang="en-US" dirty="0" smtClean="0"/>
              <a:t>, etc.;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Pens</a:t>
            </a:r>
            <a:r>
              <a:rPr lang="en-US" dirty="0" smtClean="0"/>
              <a:t>: Draw lines, curves, and outline-shapes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Brushes</a:t>
            </a:r>
            <a:r>
              <a:rPr lang="en-US" dirty="0" smtClean="0"/>
              <a:t>: Create solid shapes and render text into images;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Colors</a:t>
            </a:r>
            <a:r>
              <a:rPr lang="en-US" dirty="0" smtClean="0"/>
              <a:t>: Used with Pens and Brushes to specify the colors to be rendered.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105056-4EB0-470C-8D6E-15D751F373C5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1055688"/>
            <a:ext cx="7086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http://msdn.microsoft.com/en-us/library/aa983677(v=VS.71).aspx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1447800" y="762000"/>
            <a:ext cx="548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http://msdn.microsoft.com/en-us/library/aa925824.aspx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Coffee Vending Machine GUI Design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293190-E714-4E56-BBD2-80DC914D8B86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828800" y="938213"/>
            <a:ext cx="5770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0"/>
              <a:t>Take A Simple Approach to Getting Started with GDI+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09600" y="5486400"/>
            <a:ext cx="1905000" cy="838200"/>
          </a:xfrm>
          <a:prstGeom prst="wedgeRoundRectCallout">
            <a:avLst>
              <a:gd name="adj1" fmla="val 48979"/>
              <a:gd name="adj2" fmla="val -9252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/>
              <a:t>Label to display the coffee cup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808288" y="5486400"/>
            <a:ext cx="1905000" cy="838200"/>
          </a:xfrm>
          <a:prstGeom prst="wedgeRoundRectCallout">
            <a:avLst>
              <a:gd name="adj1" fmla="val -29337"/>
              <a:gd name="adj2" fmla="val -9395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/>
              <a:t>Label to display the returned coins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22930</TotalTime>
  <Words>3575</Words>
  <Application>Microsoft Office PowerPoint</Application>
  <PresentationFormat>On-screen Show (4:3)</PresentationFormat>
  <Paragraphs>724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Blends</vt:lpstr>
      <vt:lpstr> Presentation Layer Design -- Dynamic Graphics Generation -- Animation -- Mobile Applications -- MVC</vt:lpstr>
      <vt:lpstr>“One picture is worth a thousand words”</vt:lpstr>
      <vt:lpstr>Graphics Device Interface GDI and GDI+</vt:lpstr>
      <vt:lpstr>Types of Dynamic Graphics Supported</vt:lpstr>
      <vt:lpstr>Categories of GDI+ Functions</vt:lpstr>
      <vt:lpstr>Using GDI+ Classes to Generate Dynamic Graphics</vt:lpstr>
      <vt:lpstr>Case Study:  A Vending Machine with Dynamic Graphics</vt:lpstr>
      <vt:lpstr>GDI+ Classes to be Used in this Example</vt:lpstr>
      <vt:lpstr>Coffee Vending Machine GUI Design</vt:lpstr>
      <vt:lpstr>Default.aspx Source</vt:lpstr>
      <vt:lpstr>Code Behind the Default.aspx Page (1)</vt:lpstr>
      <vt:lpstr>Code Behind the Default.aspx Page (2)</vt:lpstr>
      <vt:lpstr>Code Behind the Default.aspx Page (3)</vt:lpstr>
      <vt:lpstr>How do we draw the coffee cup?</vt:lpstr>
      <vt:lpstr>Code Behind the Default.aspx Page (4)</vt:lpstr>
      <vt:lpstr>Code Behind the Default.aspx Page (5)</vt:lpstr>
      <vt:lpstr>Code Behind the Default.aspx Page (6)</vt:lpstr>
      <vt:lpstr>Code Behind the Default.aspx Page (7)</vt:lpstr>
      <vt:lpstr>Demonstration</vt:lpstr>
      <vt:lpstr>Problems with the Simple Example</vt:lpstr>
      <vt:lpstr>A Refined Implementation</vt:lpstr>
      <vt:lpstr>File Organization</vt:lpstr>
      <vt:lpstr>Demonstration and an Application</vt:lpstr>
      <vt:lpstr>Demonstration of CoffeeMachine</vt:lpstr>
      <vt:lpstr>Default.aspx Design with User Control</vt:lpstr>
      <vt:lpstr>Default.aspx Source with User Control</vt:lpstr>
      <vt:lpstr>Source of the UserControlCup.ascx</vt:lpstr>
      <vt:lpstr>Code Behind Default.aspx Page (1)</vt:lpstr>
      <vt:lpstr>Code Behind Default.aspx Page (2)</vt:lpstr>
      <vt:lpstr>Code Behind Default.aspx Page (3)</vt:lpstr>
      <vt:lpstr>Code Behind Default.aspx Page (4)</vt:lpstr>
      <vt:lpstr>Code behind the User Control (1)</vt:lpstr>
      <vt:lpstr>Code behind the User Control (2)</vt:lpstr>
      <vt:lpstr>Code behind the User Control (3)</vt:lpstr>
      <vt:lpstr>Code behind the User Control (4)</vt:lpstr>
      <vt:lpstr>Code behind the User Control (5)</vt:lpstr>
      <vt:lpstr>How Do I call the Image Verifier Service?</vt:lpstr>
      <vt:lpstr>From GDI+ to PF and Silverlight Graphics</vt:lpstr>
      <vt:lpstr>Example of Using WritableBitmap</vt:lpstr>
      <vt:lpstr>Visual Studio Development Environment</vt:lpstr>
      <vt:lpstr>Silverlight Components / Controls</vt:lpstr>
      <vt:lpstr>Silverlight Animation</vt:lpstr>
      <vt:lpstr>Creating a Silverlight Application Example</vt:lpstr>
      <vt:lpstr>Code behind MainPage: MainPage.xaml.cs</vt:lpstr>
      <vt:lpstr>Code behind MainPage: MainPage.xaml.cs</vt:lpstr>
      <vt:lpstr>Silverlight App Deployment</vt:lpstr>
      <vt:lpstr>Silverlight App Test</vt:lpstr>
      <vt:lpstr>Lecture Summary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1758</cp:revision>
  <dcterms:created xsi:type="dcterms:W3CDTF">2005-09-17T18:09:54Z</dcterms:created>
  <dcterms:modified xsi:type="dcterms:W3CDTF">2014-12-02T15:29:55Z</dcterms:modified>
</cp:coreProperties>
</file>