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3"/>
  </p:notesMasterIdLst>
  <p:handoutMasterIdLst>
    <p:handoutMasterId r:id="rId64"/>
  </p:handoutMasterIdLst>
  <p:sldIdLst>
    <p:sldId id="256" r:id="rId2"/>
    <p:sldId id="315" r:id="rId3"/>
    <p:sldId id="257" r:id="rId4"/>
    <p:sldId id="262" r:id="rId5"/>
    <p:sldId id="265" r:id="rId6"/>
    <p:sldId id="264" r:id="rId7"/>
    <p:sldId id="258" r:id="rId8"/>
    <p:sldId id="319" r:id="rId9"/>
    <p:sldId id="267" r:id="rId10"/>
    <p:sldId id="263" r:id="rId11"/>
    <p:sldId id="259" r:id="rId12"/>
    <p:sldId id="266" r:id="rId13"/>
    <p:sldId id="341" r:id="rId14"/>
    <p:sldId id="277" r:id="rId15"/>
    <p:sldId id="284" r:id="rId16"/>
    <p:sldId id="280" r:id="rId17"/>
    <p:sldId id="278" r:id="rId18"/>
    <p:sldId id="281" r:id="rId19"/>
    <p:sldId id="285" r:id="rId20"/>
    <p:sldId id="286" r:id="rId21"/>
    <p:sldId id="287" r:id="rId22"/>
    <p:sldId id="288" r:id="rId23"/>
    <p:sldId id="289" r:id="rId24"/>
    <p:sldId id="282" r:id="rId25"/>
    <p:sldId id="290" r:id="rId26"/>
    <p:sldId id="283" r:id="rId27"/>
    <p:sldId id="339" r:id="rId28"/>
    <p:sldId id="333" r:id="rId29"/>
    <p:sldId id="334" r:id="rId30"/>
    <p:sldId id="335" r:id="rId31"/>
    <p:sldId id="336" r:id="rId32"/>
    <p:sldId id="337" r:id="rId33"/>
    <p:sldId id="308" r:id="rId34"/>
    <p:sldId id="307" r:id="rId35"/>
    <p:sldId id="312" r:id="rId36"/>
    <p:sldId id="313" r:id="rId37"/>
    <p:sldId id="314" r:id="rId38"/>
    <p:sldId id="317" r:id="rId39"/>
    <p:sldId id="331" r:id="rId40"/>
    <p:sldId id="318" r:id="rId41"/>
    <p:sldId id="268" r:id="rId42"/>
    <p:sldId id="273" r:id="rId43"/>
    <p:sldId id="274" r:id="rId44"/>
    <p:sldId id="275" r:id="rId45"/>
    <p:sldId id="340" r:id="rId46"/>
    <p:sldId id="276" r:id="rId47"/>
    <p:sldId id="295" r:id="rId48"/>
    <p:sldId id="294" r:id="rId49"/>
    <p:sldId id="303" r:id="rId50"/>
    <p:sldId id="269" r:id="rId51"/>
    <p:sldId id="299" r:id="rId52"/>
    <p:sldId id="301" r:id="rId53"/>
    <p:sldId id="302" r:id="rId54"/>
    <p:sldId id="300" r:id="rId55"/>
    <p:sldId id="298" r:id="rId56"/>
    <p:sldId id="297" r:id="rId57"/>
    <p:sldId id="296" r:id="rId58"/>
    <p:sldId id="304" r:id="rId59"/>
    <p:sldId id="305" r:id="rId60"/>
    <p:sldId id="332" r:id="rId61"/>
    <p:sldId id="316" r:id="rId6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1">
          <p15:clr>
            <a:srgbClr val="A4A3A4"/>
          </p15:clr>
        </p15:guide>
        <p15:guide id="2" pos="56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FFFFCC"/>
    <a:srgbClr val="FFCCFF"/>
    <a:srgbClr val="008000"/>
    <a:srgbClr val="CC99FF"/>
    <a:srgbClr val="CCCCFF"/>
    <a:srgbClr val="CCECFF"/>
    <a:srgbClr val="FF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2" autoAdjust="0"/>
    <p:restoredTop sz="98795" autoAdjust="0"/>
  </p:normalViewPr>
  <p:slideViewPr>
    <p:cSldViewPr snapToObjects="1">
      <p:cViewPr varScale="1">
        <p:scale>
          <a:sx n="60" d="100"/>
          <a:sy n="60" d="100"/>
        </p:scale>
        <p:origin x="-78" y="-588"/>
      </p:cViewPr>
      <p:guideLst>
        <p:guide orient="horz" pos="4311"/>
        <p:guide pos="56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880F2AF6-D91B-4950-A835-C8F9FBEE4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3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02159D9-4B13-4BB9-9F7E-FCAB24F66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0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159D9-4B13-4BB9-9F7E-FCAB24F660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9B76C-966E-47CA-9AF0-DDE3AF5258B7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8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9B76C-966E-47CA-9AF0-DDE3AF5258B7}" type="slidenum">
              <a:rPr lang="en-US" smtClean="0">
                <a:latin typeface="Arial" charset="0"/>
              </a:rPr>
              <a:pPr/>
              <a:t>49</a:t>
            </a:fld>
            <a:endParaRPr lang="en-US" smtClean="0">
              <a:latin typeface="Arial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7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61A72-DA96-406C-B00A-5156B9C41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EFA2D-7861-46DE-AC72-33C45F68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0ECB8-BB57-4FE7-936C-1E527128D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461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DECE7-C59E-4760-80BB-63DA8C09A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96CB-D991-4D28-805D-2032DD59B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085F-84E2-47D8-93F2-489818D21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9A02F-04B2-4C1C-8395-04FE6D8BD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2C11B-B292-4C90-8B2E-12193D47E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A6BDD-A9D7-4EF0-A045-3FC9F9AEF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E651A-A0E6-4AB7-A4B8-5BEB5F617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129C4F6-B624-4ED2-B5CD-6BDCBD15B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microsoft.com/winfx/2006/xaml" TargetMode="External"/><Relationship Id="rId2" Type="http://schemas.openxmlformats.org/officeDocument/2006/relationships/hyperlink" Target="http://schemas.microsoft.com/winfx/2006/xaml/present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?linkid=9823885" TargetMode="External"/><Relationship Id="rId2" Type="http://schemas.openxmlformats.org/officeDocument/2006/relationships/hyperlink" Target="http://msdn.microsoft.com/en-us/students-develop-msdn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indowsphone.com/en-us/hom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raas/hexcrawl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RaaS/MazeNa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1389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022" y="3270196"/>
            <a:ext cx="7772400" cy="1462088"/>
          </a:xfrm>
        </p:spPr>
        <p:txBody>
          <a:bodyPr/>
          <a:lstStyle/>
          <a:p>
            <a:r>
              <a:rPr lang="en-US" smtClean="0"/>
              <a:t>Lecture 26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Silverlight and </a:t>
            </a:r>
            <a:br>
              <a:rPr lang="en-US" dirty="0" smtClean="0"/>
            </a:br>
            <a:r>
              <a:rPr lang="en-US" dirty="0" smtClean="0"/>
              <a:t>Mobile Apps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887" y="5022795"/>
            <a:ext cx="6400800" cy="765965"/>
          </a:xfrm>
        </p:spPr>
        <p:txBody>
          <a:bodyPr/>
          <a:lstStyle/>
          <a:p>
            <a:pPr algn="l"/>
            <a:r>
              <a:rPr lang="en-US" dirty="0" smtClean="0"/>
              <a:t>Yinong Chen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34" y="2366470"/>
            <a:ext cx="2269366" cy="425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3250"/>
            <a:ext cx="2895600" cy="68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07806" y="1076255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 445 / 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 dirty="0">
              <a:solidFill>
                <a:srgbClr val="28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" y="1056360"/>
            <a:ext cx="9091675" cy="555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89620"/>
            <a:ext cx="7620000" cy="623888"/>
          </a:xfrm>
        </p:spPr>
        <p:txBody>
          <a:bodyPr/>
          <a:lstStyle/>
          <a:p>
            <a:r>
              <a:rPr lang="en-US" dirty="0" smtClean="0"/>
              <a:t>Main Page C# View for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Left Arrow 4"/>
          <p:cNvSpPr/>
          <p:nvPr/>
        </p:nvSpPr>
        <p:spPr bwMode="auto">
          <a:xfrm>
            <a:off x="8632383" y="4001462"/>
            <a:ext cx="435418" cy="37947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77250" y="4643320"/>
            <a:ext cx="5843915" cy="11384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25" y="1394075"/>
            <a:ext cx="38004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 Arrow 10"/>
          <p:cNvSpPr/>
          <p:nvPr/>
        </p:nvSpPr>
        <p:spPr bwMode="auto">
          <a:xfrm>
            <a:off x="4572000" y="1986995"/>
            <a:ext cx="435418" cy="37947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00" y="949934"/>
            <a:ext cx="2977055" cy="541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Program in the Emulator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" y="965305"/>
            <a:ext cx="2977055" cy="541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950" y="965304"/>
            <a:ext cx="2977055" cy="541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 bwMode="auto">
          <a:xfrm>
            <a:off x="4344315" y="2518260"/>
            <a:ext cx="379475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7911380" y="2944627"/>
            <a:ext cx="379475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469375" y="3429000"/>
            <a:ext cx="2125060" cy="4553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70" y="1076255"/>
            <a:ext cx="8269288" cy="1829105"/>
          </a:xfrm>
        </p:spPr>
        <p:txBody>
          <a:bodyPr/>
          <a:lstStyle/>
          <a:p>
            <a:r>
              <a:rPr lang="en-US" dirty="0" smtClean="0"/>
              <a:t>Rotate your Phone, the GUI does not 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75" y="1683415"/>
            <a:ext cx="4069474" cy="22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0" y="4451141"/>
            <a:ext cx="2488557" cy="53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70" y="5127139"/>
            <a:ext cx="4136530" cy="222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297" y="3309899"/>
            <a:ext cx="4268303" cy="228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0" y="5816284"/>
            <a:ext cx="5637455" cy="19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 bwMode="auto">
          <a:xfrm>
            <a:off x="2219255" y="5430721"/>
            <a:ext cx="379475" cy="30358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5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&lt;Storyboard&gt; Element in 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75" y="1152150"/>
            <a:ext cx="8670025" cy="4864905"/>
          </a:xfrm>
        </p:spPr>
        <p:txBody>
          <a:bodyPr/>
          <a:lstStyle/>
          <a:p>
            <a:r>
              <a:rPr lang="en-US" sz="2400" b="1" dirty="0" smtClean="0"/>
              <a:t>Storyboard</a:t>
            </a:r>
            <a:r>
              <a:rPr lang="en-US" sz="2400" dirty="0" smtClean="0"/>
              <a:t> element can contain different child elements that associate different types of </a:t>
            </a:r>
            <a:r>
              <a:rPr lang="en-US" sz="2400" dirty="0" smtClean="0">
                <a:solidFill>
                  <a:srgbClr val="0000FF"/>
                </a:solidFill>
              </a:rPr>
              <a:t>timelines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animations</a:t>
            </a:r>
            <a:r>
              <a:rPr lang="en-US" sz="2400" dirty="0" smtClean="0"/>
              <a:t> to different </a:t>
            </a:r>
            <a:r>
              <a:rPr lang="en-US" sz="2400" dirty="0" smtClean="0">
                <a:solidFill>
                  <a:srgbClr val="0000FF"/>
                </a:solidFill>
              </a:rPr>
              <a:t>objects</a:t>
            </a:r>
            <a:r>
              <a:rPr lang="en-US" sz="2400" dirty="0" smtClean="0"/>
              <a:t> (e.g., buttons, textbox, shapes </a:t>
            </a:r>
            <a:r>
              <a:rPr lang="en-US" sz="2400" dirty="0"/>
              <a:t>that you draw, </a:t>
            </a:r>
            <a:r>
              <a:rPr lang="en-US" sz="2400" dirty="0" smtClean="0"/>
              <a:t>etc.) to make the objects move by the timelines and animations. </a:t>
            </a:r>
          </a:p>
          <a:p>
            <a:r>
              <a:rPr lang="en-US" sz="2400" dirty="0" smtClean="0"/>
              <a:t>Applications of animations that you can define include:</a:t>
            </a:r>
          </a:p>
          <a:p>
            <a:pPr lvl="1"/>
            <a:r>
              <a:rPr lang="en-US" sz="2400" dirty="0" smtClean="0"/>
              <a:t>Make an </a:t>
            </a:r>
            <a:r>
              <a:rPr lang="en-US" sz="2400" dirty="0"/>
              <a:t>object move automatically up and down or sideways by defined </a:t>
            </a:r>
            <a:r>
              <a:rPr lang="en-US" sz="2400" dirty="0" smtClean="0"/>
              <a:t>timelines.</a:t>
            </a:r>
            <a:endParaRPr lang="en-US" sz="2400" dirty="0"/>
          </a:p>
          <a:p>
            <a:pPr lvl="1"/>
            <a:r>
              <a:rPr lang="en-US" sz="2400" dirty="0" smtClean="0"/>
              <a:t>Change its </a:t>
            </a:r>
            <a:r>
              <a:rPr lang="en-US" sz="2400" dirty="0"/>
              <a:t>color when the user moves the mouse over a button.</a:t>
            </a:r>
          </a:p>
          <a:p>
            <a:pPr lvl="1"/>
            <a:r>
              <a:rPr lang="en-US" sz="2400" dirty="0"/>
              <a:t>Make it </a:t>
            </a:r>
            <a:r>
              <a:rPr lang="en-US" sz="2400" dirty="0"/>
              <a:t>grow when the user selects the button.</a:t>
            </a:r>
          </a:p>
          <a:p>
            <a:pPr lvl="1"/>
            <a:r>
              <a:rPr lang="en-US" sz="2400" dirty="0" smtClean="0"/>
              <a:t>Shrink </a:t>
            </a:r>
            <a:r>
              <a:rPr lang="en-US" sz="2400" dirty="0"/>
              <a:t>away and then grow back to its original size when we click the </a:t>
            </a:r>
            <a:r>
              <a:rPr lang="en-US" sz="2400" dirty="0" smtClean="0"/>
              <a:t>button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smtClean="0"/>
              <a:t>Fade a </a:t>
            </a:r>
            <a:r>
              <a:rPr lang="en-US" sz="2400" dirty="0"/>
              <a:t>button when it is disabled or </a:t>
            </a:r>
            <a:r>
              <a:rPr lang="en-US" sz="2400" dirty="0" smtClean="0"/>
              <a:t>when it becomes </a:t>
            </a:r>
            <a:r>
              <a:rPr lang="en-US" sz="2400" dirty="0" smtClean="0"/>
              <a:t>unavailable.</a:t>
            </a:r>
            <a:endParaRPr lang="en-US" sz="2400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85" y="152400"/>
            <a:ext cx="1886569" cy="354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725" y="152400"/>
            <a:ext cx="7620000" cy="623888"/>
          </a:xfrm>
        </p:spPr>
        <p:txBody>
          <a:bodyPr/>
          <a:lstStyle/>
          <a:p>
            <a:r>
              <a:rPr lang="en-US" dirty="0" smtClean="0"/>
              <a:t>Steps of Creating Animation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0" y="1228045"/>
            <a:ext cx="8269288" cy="5388545"/>
          </a:xfrm>
        </p:spPr>
        <p:txBody>
          <a:bodyPr/>
          <a:lstStyle/>
          <a:p>
            <a:r>
              <a:rPr lang="en-US" sz="2400" dirty="0" smtClean="0"/>
              <a:t>Selecting an object</a:t>
            </a:r>
          </a:p>
          <a:p>
            <a:r>
              <a:rPr lang="en-US" sz="2400" dirty="0" smtClean="0"/>
              <a:t>Adding </a:t>
            </a:r>
            <a:r>
              <a:rPr lang="en-US" sz="2400" dirty="0" err="1" smtClean="0">
                <a:solidFill>
                  <a:srgbClr val="990000"/>
                </a:solidFill>
              </a:rPr>
              <a:t>TranslateTransform</a:t>
            </a: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smtClean="0"/>
              <a:t>elements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Name="ellipse1"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Height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="82"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Margin="169,104,0,0"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Stroke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Width="113" Fill="#FFB17F7F"&gt;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TranslateTransform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x:Name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headMove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Ellipse.RenderTransform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Fill="#FF6C4040" Height="108"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Margin="148,206,0,0" Name="rectangle3" Stroke="Black"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Width="40"&gt;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&lt;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RotateTransform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x:Name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rightArm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01971" y="3049525"/>
            <a:ext cx="1078085" cy="758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Ellipse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30429" y="5624940"/>
            <a:ext cx="1078085" cy="5312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+mn-lt"/>
                <a:cs typeface="Arial" pitchFamily="34" charset="0"/>
              </a:rPr>
              <a:t>Rectangle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510526" y="5831128"/>
            <a:ext cx="1821480" cy="607160"/>
          </a:xfrm>
          <a:prstGeom prst="wedgeRoundRectCallout">
            <a:avLst>
              <a:gd name="adj1" fmla="val -107386"/>
              <a:gd name="adj2" fmla="val 19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be defined in C# program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257245" y="3808475"/>
            <a:ext cx="1821480" cy="607160"/>
          </a:xfrm>
          <a:prstGeom prst="wedgeRoundRectCallout">
            <a:avLst>
              <a:gd name="adj1" fmla="val -87768"/>
              <a:gd name="adj2" fmla="val -777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be defined in Storyboard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852673" y="1379835"/>
            <a:ext cx="452103" cy="265632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-7.98426E-7 L 0.00659 -7.98426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30" y="91990"/>
            <a:ext cx="7620000" cy="623888"/>
          </a:xfrm>
        </p:spPr>
        <p:txBody>
          <a:bodyPr/>
          <a:lstStyle/>
          <a:p>
            <a:r>
              <a:rPr lang="en-US" dirty="0" smtClean="0"/>
              <a:t>Steps of Creating Animation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5" y="848570"/>
            <a:ext cx="8269288" cy="5388545"/>
          </a:xfrm>
        </p:spPr>
        <p:txBody>
          <a:bodyPr/>
          <a:lstStyle/>
          <a:p>
            <a:r>
              <a:rPr lang="en-US" sz="2400" dirty="0" smtClean="0"/>
              <a:t>Adding Storyboard using animation classes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phone:PhoneApplicationPage.Resources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myStoryboard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"&gt;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Storyboard.TargetName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headMove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Storyboard.TargetProperty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From="-10" To="10" Duration="0:0:0.50"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AutoReverse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="True"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RepeatBehavior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="Forever" /&gt;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Storyboard.TargetName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legMove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Storyboard.TargetProperty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From="-5" To="5" Duration="0:0:0.50"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AutoReverse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="True"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RepeatBehavior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="Forever"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6075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phone:PhoneApplicationPage.Resources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/>
              <a:t>Start or Pause the </a:t>
            </a:r>
            <a:r>
              <a:rPr lang="en-US" sz="2400" dirty="0" err="1" smtClean="0"/>
              <a:t>storyboad</a:t>
            </a:r>
            <a:endParaRPr lang="en-US" sz="2400" dirty="0" smtClean="0"/>
          </a:p>
          <a:p>
            <a:pPr marL="346075" indent="0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myStoryboard.Begin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myStoryboard.Pause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346075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90230"/>
            <a:ext cx="609600" cy="457200"/>
          </a:xfrm>
        </p:spPr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772954" y="91990"/>
            <a:ext cx="2294845" cy="1908120"/>
          </a:xfrm>
          <a:prstGeom prst="wedgeRoundRectCallout">
            <a:avLst>
              <a:gd name="adj1" fmla="val -113546"/>
              <a:gd name="adj2" fmla="val 3542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a reference of Storyboard object. We will use: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Storyboard.Begin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Storyboard.Pause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dirty="0"/>
              <a:t>t</a:t>
            </a:r>
            <a:r>
              <a:rPr lang="en-US" dirty="0" smtClean="0"/>
              <a:t>o mange the object.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204426" y="4504644"/>
            <a:ext cx="1921274" cy="1808365"/>
          </a:xfrm>
          <a:prstGeom prst="wedgeRoundRectCallout">
            <a:avLst>
              <a:gd name="adj1" fmla="val -63077"/>
              <a:gd name="adj2" fmla="val -8150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an operation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in the object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 We can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define multiple operations in the object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204426" y="4508985"/>
            <a:ext cx="1921274" cy="1804025"/>
          </a:xfrm>
          <a:prstGeom prst="wedgeRoundRectCallout">
            <a:avLst>
              <a:gd name="adj1" fmla="val -68078"/>
              <a:gd name="adj2" fmla="val -17581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an operation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in the object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 We can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define multiple operations in the object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31905" y="3342962"/>
            <a:ext cx="15358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7532875" y="2432222"/>
            <a:ext cx="0" cy="9107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8746225" y="335310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69246" y="22905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8078724" y="2887592"/>
            <a:ext cx="452103" cy="265632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517714" y="5543917"/>
            <a:ext cx="15358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5518684" y="4633177"/>
            <a:ext cx="0" cy="9107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732034" y="55540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55055" y="44915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121824" y="4719215"/>
            <a:ext cx="271656" cy="547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-7.98426E-7 L 0.00659 -7.98426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2729 L -1.38889E-6 9.52821E-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89620"/>
            <a:ext cx="8044870" cy="775678"/>
          </a:xfrm>
        </p:spPr>
        <p:txBody>
          <a:bodyPr/>
          <a:lstStyle/>
          <a:p>
            <a:pPr algn="ctr"/>
            <a:r>
              <a:rPr lang="en-US" sz="2800" dirty="0" smtClean="0"/>
              <a:t>Put </a:t>
            </a:r>
            <a:r>
              <a:rPr lang="en-US" sz="2800" dirty="0"/>
              <a:t>in a User </a:t>
            </a:r>
            <a:r>
              <a:rPr lang="en-US" sz="2800" dirty="0" smtClean="0"/>
              <a:t>Control in a Web App</a:t>
            </a:r>
            <a:br>
              <a:rPr lang="en-US" sz="2800" dirty="0" smtClean="0"/>
            </a:br>
            <a:r>
              <a:rPr lang="en-US" sz="2400" dirty="0"/>
              <a:t>i</a:t>
            </a:r>
            <a:r>
              <a:rPr lang="en-US" sz="2400" dirty="0" smtClean="0"/>
              <a:t>f we are developing a Web </a:t>
            </a:r>
            <a:r>
              <a:rPr lang="en-US" sz="2400" dirty="0" smtClean="0"/>
              <a:t>app, instead of a phone app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" y="1000360"/>
            <a:ext cx="8784998" cy="5780158"/>
          </a:xfrm>
        </p:spPr>
        <p:txBody>
          <a:bodyPr/>
          <a:lstStyle/>
          <a:p>
            <a:pPr marL="115888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UserControl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 x:Class="SilverlightTranslateTransformAnimation.MainPage"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xmlns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2"/>
              </a:rPr>
              <a:t>http://schemas.microsoft.com/</a:t>
            </a:r>
            <a:r>
              <a:rPr lang="en-US" sz="1600" dirty="0" err="1">
                <a:latin typeface="Arial" pitchFamily="34" charset="0"/>
                <a:cs typeface="Arial" pitchFamily="34" charset="0"/>
                <a:hlinkClick r:id="rId2"/>
              </a:rPr>
              <a:t>winfx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2"/>
              </a:rPr>
              <a:t>/2006/</a:t>
            </a:r>
            <a:r>
              <a:rPr lang="en-US" sz="1600" dirty="0" err="1">
                <a:latin typeface="Arial" pitchFamily="34" charset="0"/>
                <a:cs typeface="Arial" pitchFamily="34" charset="0"/>
                <a:hlinkClick r:id="rId2"/>
              </a:rPr>
              <a:t>xaml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2"/>
              </a:rPr>
              <a:t>/presentation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xmlns:x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3"/>
              </a:rPr>
              <a:t>http://schemas.microsoft.com/</a:t>
            </a:r>
            <a:r>
              <a:rPr lang="en-US" sz="1600" dirty="0" err="1">
                <a:latin typeface="Arial" pitchFamily="34" charset="0"/>
                <a:cs typeface="Arial" pitchFamily="34" charset="0"/>
                <a:hlinkClick r:id="rId3"/>
              </a:rPr>
              <a:t>winfx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3"/>
              </a:rPr>
              <a:t>/2006/</a:t>
            </a:r>
            <a:r>
              <a:rPr lang="en-US" sz="1600" dirty="0" err="1">
                <a:latin typeface="Arial" pitchFamily="34" charset="0"/>
                <a:cs typeface="Arial" pitchFamily="34" charset="0"/>
                <a:hlinkClick r:id="rId3"/>
              </a:rPr>
              <a:t>xaml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   &lt;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Canvas Height="200" Width="200" Background="White"&gt;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     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Canvas.Resources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x:Name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6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myStoryboard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"&gt;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6075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Storyboard.TargetName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headMove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Storyboard.TargetProperty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="X"</a:t>
            </a:r>
          </a:p>
          <a:p>
            <a:pPr marL="346075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From="-10" To="10" Duration="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0:0:0.50“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AutoReverse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="True"</a:t>
            </a:r>
          </a:p>
          <a:p>
            <a:pPr marL="346075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RepeatBehavior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="Forever" /&gt;</a:t>
            </a:r>
          </a:p>
          <a:p>
            <a:pPr marL="346075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Canvas.Resources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Name="ellipse1" Height="82"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="Left" 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862013" indent="-515938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		Margin="169,104,0,0" Stroke="Black"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="1" 	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="Top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Width="113" Fill="#FFB17F7F"&gt;</a:t>
            </a:r>
          </a:p>
          <a:p>
            <a:pPr marL="862013" indent="-515938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Ellipse.RenderTransform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TranslateTransform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x:Name="</a:t>
            </a:r>
            <a:r>
              <a:rPr lang="en-US" sz="16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headMove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862013" indent="-515938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Ellipse.RenderTransform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&lt;/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862013" indent="-515938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&lt;/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Canvas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UserControl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173033" y="1531625"/>
            <a:ext cx="1745585" cy="1290215"/>
          </a:xfrm>
          <a:prstGeom prst="wedgeRoundRectCallout">
            <a:avLst>
              <a:gd name="adj1" fmla="val -65923"/>
              <a:gd name="adj2" fmla="val 3738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 code is the same if you want to define a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Times New Roman" pitchFamily="18" charset="0"/>
              </a:rPr>
              <a:t>Web app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9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in a Phone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4465"/>
            <a:ext cx="8269288" cy="1593795"/>
          </a:xfrm>
        </p:spPr>
        <p:txBody>
          <a:bodyPr/>
          <a:lstStyle/>
          <a:p>
            <a:r>
              <a:rPr lang="en-US" dirty="0" smtClean="0"/>
              <a:t>Start a new phone project “</a:t>
            </a:r>
            <a:r>
              <a:rPr lang="en-US" dirty="0" err="1" smtClean="0"/>
              <a:t>MyPhoneAnimation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25" y="1455730"/>
            <a:ext cx="2732220" cy="51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4" y="1379835"/>
            <a:ext cx="14668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70" y="1633890"/>
            <a:ext cx="2756561" cy="436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1104389" y="3071907"/>
            <a:ext cx="1873816" cy="281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1384410" y="4795110"/>
            <a:ext cx="1593795" cy="88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384410" y="4036160"/>
            <a:ext cx="1593795" cy="8478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156725" y="2518260"/>
            <a:ext cx="1442005" cy="3111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235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62" y="138112"/>
            <a:ext cx="8288338" cy="623888"/>
          </a:xfrm>
        </p:spPr>
        <p:txBody>
          <a:bodyPr/>
          <a:lstStyle/>
          <a:p>
            <a:pPr algn="ctr"/>
            <a:r>
              <a:rPr lang="en-US" sz="2800" dirty="0" smtClean="0"/>
              <a:t>XAML Defining the GUI (Part 1: </a:t>
            </a:r>
            <a:r>
              <a:rPr lang="en-US" sz="2800" dirty="0" err="1"/>
              <a:t>MainPage.xaml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5" y="1152150"/>
            <a:ext cx="8576362" cy="5388545"/>
          </a:xfrm>
        </p:spPr>
        <p:txBody>
          <a:bodyPr/>
          <a:lstStyle/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phone:PhoneApplicationPage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x:Class="MyPhoneAnimation.MainPage"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="http://schemas.microsoft.com/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winfx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/2006/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xaml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/presentation"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xmlns:x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="http://schemas.microsoft.com/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winfx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/2006/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xaml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xmlns:phone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clr-namespace:Microsoft.Phone.Controls;assembly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Microsoft.Phone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xmlns:shell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clr-namespace:Microsoft.Phone.Shell;assembly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Microsoft.Phone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xmlns:d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="http://schemas.microsoft.com/expression/blend/2008"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xmlns:mc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="http://schemas.openxmlformats.org/markup-compatibility/2006"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mc:Ignorable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="d" d:DesignWidth="480" d:DesignHeight="768"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FontFamily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StaticResource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PhoneFontFamilyNormal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}"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FontSize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StaticResource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PhoneFontSizeNormal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}"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Foreground="{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StaticResource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PhoneForegroundBrush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}"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SupportedOrientations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PortraitOrLandscape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 Orientation="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Portrait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shell:SystemTray.IsVisible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="True"&gt;</a:t>
            </a:r>
          </a:p>
          <a:p>
            <a:pPr marL="862013" indent="-515938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51500" y="850376"/>
            <a:ext cx="2808115" cy="681249"/>
          </a:xfrm>
          <a:prstGeom prst="wedgeRoundRectCallout">
            <a:avLst>
              <a:gd name="adj1" fmla="val -44787"/>
              <a:gd name="adj2" fmla="val 921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Namespace 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enerated by the template</a:t>
            </a:r>
          </a:p>
        </p:txBody>
      </p:sp>
    </p:spTree>
    <p:extLst>
      <p:ext uri="{BB962C8B-B14F-4D97-AF65-F5344CB8AC3E}">
        <p14:creationId xmlns:p14="http://schemas.microsoft.com/office/powerpoint/2010/main" val="10489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62" y="152400"/>
            <a:ext cx="8288338" cy="623888"/>
          </a:xfrm>
        </p:spPr>
        <p:txBody>
          <a:bodyPr/>
          <a:lstStyle/>
          <a:p>
            <a:pPr algn="ctr"/>
            <a:r>
              <a:rPr lang="en-US" dirty="0" smtClean="0"/>
              <a:t>XAML Defining (Part 2: Storyboard)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5" y="1228045"/>
            <a:ext cx="8576362" cy="5388545"/>
          </a:xfrm>
        </p:spPr>
        <p:txBody>
          <a:bodyPr/>
          <a:lstStyle/>
          <a:p>
            <a:pPr marL="862013" indent="-747713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phone:PhoneApplicationPage.Resources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x:Name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myStoryboard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"&gt;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Storyboard.TargetName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headMove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Storyboard.TargetProperty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From="-10" To="10" Duration="0:0:0.50"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AutoReverse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="True"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RepeatBehavior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="Forever" /&gt;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Storyboard.TargetName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legMove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Storyboard.TargetProperty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From="-5" To="5" Duration="0:0:0.50"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AutoReverse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="True"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RepeatBehavior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="Forever" /&gt;</a:t>
            </a:r>
          </a:p>
          <a:p>
            <a:pPr marL="346075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Storyboard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6075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phone:PhoneApplicationPage.Resources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218667" y="762000"/>
            <a:ext cx="2442936" cy="986634"/>
          </a:xfrm>
          <a:prstGeom prst="wedgeRoundRectCallout">
            <a:avLst>
              <a:gd name="adj1" fmla="val -84167"/>
              <a:gd name="adj2" fmla="val 43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Program your animation in XAML using Storyboard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810" y="4539530"/>
            <a:ext cx="19431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 bwMode="auto">
          <a:xfrm>
            <a:off x="6858772" y="2518260"/>
            <a:ext cx="2191033" cy="1062529"/>
          </a:xfrm>
          <a:prstGeom prst="wedgeRoundRectCallout">
            <a:avLst>
              <a:gd name="adj1" fmla="val -37929"/>
              <a:gd name="adj2" fmla="val 721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It defines two operations: the head and leg movements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48850" y="2518260"/>
            <a:ext cx="2191033" cy="1062529"/>
          </a:xfrm>
          <a:prstGeom prst="wedgeRoundRectCallout">
            <a:avLst>
              <a:gd name="adj1" fmla="val -40537"/>
              <a:gd name="adj2" fmla="val -6946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It defines two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Times New Roman" pitchFamily="18" charset="0"/>
              </a:rPr>
              <a:t>operations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: the head and leg movements</a:t>
            </a:r>
          </a:p>
        </p:txBody>
      </p:sp>
    </p:spTree>
    <p:extLst>
      <p:ext uri="{BB962C8B-B14F-4D97-AF65-F5344CB8AC3E}">
        <p14:creationId xmlns:p14="http://schemas.microsoft.com/office/powerpoint/2010/main" val="180368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Phone 7 Apps on Windows 7</a:t>
            </a:r>
          </a:p>
          <a:p>
            <a:pPr lvl="1"/>
            <a:r>
              <a:rPr lang="en-US" dirty="0" smtClean="0"/>
              <a:t>Programming animation in XAML</a:t>
            </a:r>
          </a:p>
          <a:p>
            <a:pPr lvl="1"/>
            <a:r>
              <a:rPr lang="en-US" dirty="0"/>
              <a:t>Programming animation in </a:t>
            </a:r>
            <a:r>
              <a:rPr lang="en-US" dirty="0" smtClean="0"/>
              <a:t>C#</a:t>
            </a:r>
          </a:p>
          <a:p>
            <a:r>
              <a:rPr lang="en-US" dirty="0" smtClean="0"/>
              <a:t>Upgrade to Phone 8 </a:t>
            </a:r>
            <a:r>
              <a:rPr lang="en-US" dirty="0"/>
              <a:t>Apps on Windows </a:t>
            </a:r>
            <a:r>
              <a:rPr lang="en-US" dirty="0" smtClean="0"/>
              <a:t>8</a:t>
            </a:r>
          </a:p>
          <a:p>
            <a:pPr lvl="1"/>
            <a:r>
              <a:rPr lang="en-US" sz="2400" dirty="0"/>
              <a:t>http://msdn.microsoft.com/en-us/students-develop-msdn</a:t>
            </a:r>
            <a:endParaRPr lang="en-US" sz="2400" dirty="0" smtClean="0"/>
          </a:p>
          <a:p>
            <a:r>
              <a:rPr lang="en-US" dirty="0" smtClean="0"/>
              <a:t>Calling Web services in Phone Apps</a:t>
            </a:r>
          </a:p>
          <a:p>
            <a:pPr lvl="1"/>
            <a:r>
              <a:rPr lang="en-US" dirty="0" smtClean="0"/>
              <a:t>Encryption/Decryption Service</a:t>
            </a:r>
          </a:p>
          <a:p>
            <a:pPr lvl="1"/>
            <a:r>
              <a:rPr lang="en-US" dirty="0" smtClean="0"/>
              <a:t>Weather Service, with asynchronous calls</a:t>
            </a:r>
          </a:p>
          <a:p>
            <a:r>
              <a:rPr lang="en-US" dirty="0" smtClean="0"/>
              <a:t>Complex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62" y="152400"/>
            <a:ext cx="8288338" cy="623888"/>
          </a:xfrm>
        </p:spPr>
        <p:txBody>
          <a:bodyPr/>
          <a:lstStyle/>
          <a:p>
            <a:pPr algn="ctr"/>
            <a:r>
              <a:rPr lang="en-US" dirty="0" smtClean="0"/>
              <a:t>XAML Defining (Part 3: Root </a:t>
            </a:r>
            <a:r>
              <a:rPr lang="en-US" dirty="0"/>
              <a:t>Grid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28045"/>
            <a:ext cx="8576362" cy="5388545"/>
          </a:xfrm>
        </p:spPr>
        <p:txBody>
          <a:bodyPr/>
          <a:lstStyle/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&lt;!--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LayoutRoot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the root grid where all page content is placed--&gt;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&lt;Grid x:Name="LayoutRoot" Background="Transparent"&gt;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Grid.RowDefinitions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RowDefinition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Height="Auto"/&gt;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RowDefinition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Height="*"/&gt;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Grid.RowDefinitions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TitlePanel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contains the name of the application and page title--&gt;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StackPanel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x:Name="TitlePanel"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Grid.Row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="0" Margin="12,17,0,28"&gt;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TextBlock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x:Name="ApplicationTitle" Text="MY APPLICATION" Style="{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StaticResource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PhoneTextNormalStyle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}"/&gt;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TextBlock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x:Name="PageTitle" Text="My Animation" Margin="9,-7,0,0" Style="{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StaticResource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PhoneTextTitle1Style}"/&gt;</a:t>
            </a:r>
          </a:p>
          <a:p>
            <a:pPr marL="862013" indent="-515938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StackPanel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862013" indent="-515938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938110" y="2214680"/>
            <a:ext cx="2808115" cy="910740"/>
          </a:xfrm>
          <a:prstGeom prst="wedgeRoundRectCallout">
            <a:avLst>
              <a:gd name="adj1" fmla="val -63127"/>
              <a:gd name="adj2" fmla="val -19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Generated by the template based on the drawing.</a:t>
            </a:r>
          </a:p>
        </p:txBody>
      </p:sp>
    </p:spTree>
    <p:extLst>
      <p:ext uri="{BB962C8B-B14F-4D97-AF65-F5344CB8AC3E}">
        <p14:creationId xmlns:p14="http://schemas.microsoft.com/office/powerpoint/2010/main" val="3291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62" y="89620"/>
            <a:ext cx="8288338" cy="623888"/>
          </a:xfrm>
        </p:spPr>
        <p:txBody>
          <a:bodyPr/>
          <a:lstStyle/>
          <a:p>
            <a:pPr algn="ctr"/>
            <a:r>
              <a:rPr lang="en-US" sz="2800" dirty="0" smtClean="0"/>
              <a:t>XAML Defining (Part 4: Animation Object </a:t>
            </a:r>
            <a:r>
              <a:rPr lang="en-US" sz="2800" dirty="0" smtClean="0">
                <a:solidFill>
                  <a:srgbClr val="990000"/>
                </a:solidFill>
              </a:rPr>
              <a:t>Head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6" y="848570"/>
            <a:ext cx="8576362" cy="5388545"/>
          </a:xfrm>
        </p:spPr>
        <p:txBody>
          <a:bodyPr/>
          <a:lstStyle/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&lt;!--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ContentPanel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- place additional content here--&gt;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&lt;Grid x:Name="ContentPanel"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Grid.Row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Margin="12,0,12,0"&gt;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Name="ellipse1" Height="82"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Margin="169,104,0,0" Stroke="Black"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Width="113" Fill="#FFB17F7F"&gt;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Ellipse.RenderTransform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TranslateTransform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x:Name="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headMove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Ellipse.RenderTransform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Height="134"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Margin="169,192,0,0" Name="rectangle2" Stroke="Black"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113“ Fill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="#FF5C3232" /&gt;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&lt;Rectangle Fill="#FF6C4040" Height="108"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Margin="148,206,0,0" Name="rectangle3" Stroke="Black"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Width="40"&gt;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        &lt;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RotateTransform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x:Name</a:t>
            </a:r>
            <a:r>
              <a:rPr lang="en-US" sz="18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="rightArm" 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 marL="284163" indent="-284163">
              <a:buNone/>
            </a:pP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921930" y="4108776"/>
            <a:ext cx="1763618" cy="341527"/>
          </a:xfrm>
          <a:prstGeom prst="wedgeRoundRectCallout">
            <a:avLst>
              <a:gd name="adj1" fmla="val -71909"/>
              <a:gd name="adj2" fmla="val -545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the body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531" y="1911100"/>
            <a:ext cx="1587957" cy="182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 bwMode="auto">
          <a:xfrm>
            <a:off x="5938110" y="6114730"/>
            <a:ext cx="2276240" cy="682445"/>
          </a:xfrm>
          <a:prstGeom prst="wedgeRoundRectCallout">
            <a:avLst>
              <a:gd name="adj1" fmla="val -94724"/>
              <a:gd name="adj2" fmla="val -503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the </a:t>
            </a:r>
            <a:r>
              <a:rPr lang="en-US" dirty="0" smtClean="0"/>
              <a:t>right arm. Code in C#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158312" y="3125420"/>
            <a:ext cx="1763618" cy="341527"/>
          </a:xfrm>
          <a:prstGeom prst="wedgeRoundRectCallout">
            <a:avLst>
              <a:gd name="adj1" fmla="val -71909"/>
              <a:gd name="adj2" fmla="val -545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the head</a:t>
            </a:r>
          </a:p>
        </p:txBody>
      </p:sp>
    </p:spTree>
    <p:extLst>
      <p:ext uri="{BB962C8B-B14F-4D97-AF65-F5344CB8AC3E}">
        <p14:creationId xmlns:p14="http://schemas.microsoft.com/office/powerpoint/2010/main" val="4466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62" y="89620"/>
            <a:ext cx="8288338" cy="623888"/>
          </a:xfrm>
        </p:spPr>
        <p:txBody>
          <a:bodyPr/>
          <a:lstStyle/>
          <a:p>
            <a:pPr algn="ctr"/>
            <a:r>
              <a:rPr lang="en-US" sz="2800" dirty="0" smtClean="0"/>
              <a:t>XAML Defining (Part 4: Animation Objects </a:t>
            </a:r>
            <a:r>
              <a:rPr lang="en-US" sz="2800" dirty="0" smtClean="0">
                <a:solidFill>
                  <a:srgbClr val="990000"/>
                </a:solidFill>
              </a:rPr>
              <a:t>Arms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5" y="848570"/>
            <a:ext cx="8793663" cy="5995143"/>
          </a:xfrm>
        </p:spPr>
        <p:txBody>
          <a:bodyPr/>
          <a:lstStyle/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Fill="#FF6C4040" Height="108"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="Left" Margin="288,192,0,0" Name="rectangle4" Stroke="Black"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="Top" Width="40"&gt;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RotateTransform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leftArm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Fill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="#FF529F09" Height="108"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Margin="242,332,0,0" Name="rectangle6" Stroke="Black"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Width="40"&gt;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TranslateTransform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x:Name="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legMove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Rectangle.RenderTransform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Fill="#FF529F09" Height="108"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Margin="242,332,0,0" Name="rectangle6" Stroke="Black"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StrokeThickness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Width="40"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00" y="1531625"/>
            <a:ext cx="1368538" cy="156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6014005" y="4643320"/>
            <a:ext cx="2594498" cy="758950"/>
          </a:xfrm>
          <a:prstGeom prst="wedgeRoundRectCallout">
            <a:avLst>
              <a:gd name="adj1" fmla="val -79172"/>
              <a:gd name="adj2" fmla="val -651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the left leg. Code in Storyboar</a:t>
            </a:r>
            <a:r>
              <a:rPr lang="en-US" dirty="0" smtClean="0"/>
              <a:t>d in XAML.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634530" y="2214680"/>
            <a:ext cx="1897375" cy="683055"/>
          </a:xfrm>
          <a:prstGeom prst="wedgeRoundRectCallout">
            <a:avLst>
              <a:gd name="adj1" fmla="val -90612"/>
              <a:gd name="adj2" fmla="val -3232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Define the </a:t>
            </a:r>
            <a:r>
              <a:rPr lang="en-US" dirty="0" smtClean="0"/>
              <a:t>left arm</a:t>
            </a:r>
            <a:r>
              <a:rPr lang="en-US" dirty="0"/>
              <a:t>. Code in C#</a:t>
            </a:r>
          </a:p>
        </p:txBody>
      </p:sp>
    </p:spTree>
    <p:extLst>
      <p:ext uri="{BB962C8B-B14F-4D97-AF65-F5344CB8AC3E}">
        <p14:creationId xmlns:p14="http://schemas.microsoft.com/office/powerpoint/2010/main" val="312086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62" y="89620"/>
            <a:ext cx="8288338" cy="623888"/>
          </a:xfrm>
        </p:spPr>
        <p:txBody>
          <a:bodyPr/>
          <a:lstStyle/>
          <a:p>
            <a:pPr algn="ctr"/>
            <a:r>
              <a:rPr lang="en-US" sz="2800" dirty="0" smtClean="0"/>
              <a:t>XAML Defining (Part 4: Your Animation Objects)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8" y="1000360"/>
            <a:ext cx="9019072" cy="4781385"/>
          </a:xfrm>
        </p:spPr>
        <p:txBody>
          <a:bodyPr/>
          <a:lstStyle/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Content="Resume" Height="72"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Margin="285,508,0,0" 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btnResume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Width="134" Click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btnResume_Click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FontSize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="18" /&gt;</a:t>
            </a:r>
          </a:p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Content="Hands" Height="72"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="Left" Margin="48,508,0,0" 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btnArmPause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Width="135" Click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btnArmPause_Click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FontSize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="18" /&gt;</a:t>
            </a:r>
          </a:p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Button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Content="Head" Height="72"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="Right" Margin="0,508,154,0" 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btnHeadPause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="Top" Width="133"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FontSize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="18" Click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btnHeadPause_Click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&lt;/Grid&gt;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&lt;/Grid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phone:PhoneApplicationPage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284163" indent="-284163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50" y="3429000"/>
            <a:ext cx="25146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875580" y="5933535"/>
            <a:ext cx="3415275" cy="83484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30" y="152400"/>
            <a:ext cx="7987276" cy="623888"/>
          </a:xfrm>
        </p:spPr>
        <p:txBody>
          <a:bodyPr/>
          <a:lstStyle/>
          <a:p>
            <a:r>
              <a:rPr lang="en-US" dirty="0" smtClean="0"/>
              <a:t>Code Behind the GUI: </a:t>
            </a:r>
            <a:r>
              <a:rPr lang="en-US" dirty="0" err="1" smtClean="0"/>
              <a:t>MainPage.xaml.cs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5" y="1000360"/>
            <a:ext cx="8269288" cy="5388545"/>
          </a:xfrm>
        </p:spPr>
        <p:txBody>
          <a:bodyPr/>
          <a:lstStyle/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MyPhoneAnimation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partial class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PhoneApplicationPage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DateTime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startTime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resume = 1;</a:t>
            </a:r>
          </a:p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   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InitializeComponent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startTime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DateTime.Now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CompositionTarget.Rendering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+=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OnCompositionTargetRendering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myStoryboard.Begin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OnCompositionTargetRendering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 Angle directly controlled rotation</a:t>
            </a:r>
          </a:p>
          <a:p>
            <a:pPr marL="284163" indent="-284163">
              <a:buNone/>
            </a:pP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rightArm.Angle</a:t>
            </a:r>
            <a:r>
              <a:rPr lang="en-US" sz="18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18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rightArm.Angle</a:t>
            </a:r>
            <a:r>
              <a:rPr lang="en-US" sz="18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+ resume * 0.5) % 360;</a:t>
            </a:r>
          </a:p>
          <a:p>
            <a:pPr marL="284163" indent="-284163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// Time-controlled rotation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TimeSpan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elapsedTime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DateTime.Now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startTime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284163" indent="-284163">
              <a:buNone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leftArm.Angle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 resume *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elapsedTime.TotalMinutes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* 1000;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739302" y="4978137"/>
            <a:ext cx="531265" cy="379475"/>
          </a:xfrm>
          <a:prstGeom prst="rightArrow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734282" y="5705850"/>
            <a:ext cx="531265" cy="37947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30" y="152400"/>
            <a:ext cx="7987276" cy="623888"/>
          </a:xfrm>
        </p:spPr>
        <p:txBody>
          <a:bodyPr/>
          <a:lstStyle/>
          <a:p>
            <a:r>
              <a:rPr lang="en-US" dirty="0" smtClean="0"/>
              <a:t>Code Behind the GUI: </a:t>
            </a:r>
            <a:r>
              <a:rPr lang="en-US" dirty="0" err="1" smtClean="0"/>
              <a:t>MainPage.xaml.cs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5" y="1455729"/>
            <a:ext cx="8269288" cy="4477805"/>
          </a:xfrm>
        </p:spPr>
        <p:txBody>
          <a:bodyPr/>
          <a:lstStyle/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private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btnResume_Click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(object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resume = -1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		</a:t>
            </a:r>
            <a:r>
              <a:rPr 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Start to rotation in opposite direction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myStoryboard.Begin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	</a:t>
            </a:r>
            <a:r>
              <a:rPr 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Start 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head movement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btnArmPause_Click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(object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//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(10000);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// you could pause for a given amount of time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resume = 0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	</a:t>
            </a:r>
            <a:r>
              <a:rPr 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arm rotations stop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btnHeadPause_Click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(object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myStoryboard.Pause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();   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head pause</a:t>
            </a:r>
            <a:endParaRPr lang="en-US" sz="18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284163" indent="-284163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284163" indent="-284163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1715" y="5287202"/>
            <a:ext cx="7077138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1. How do you control the execution of the animation programmed in C#?</a:t>
            </a:r>
          </a:p>
          <a:p>
            <a:r>
              <a:rPr lang="en-US" dirty="0" smtClean="0"/>
              <a:t>    (A) Using </a:t>
            </a:r>
            <a:r>
              <a:rPr lang="en-US" dirty="0" err="1" smtClean="0"/>
              <a:t>Thread.Sleep</a:t>
            </a:r>
            <a:r>
              <a:rPr lang="en-US" dirty="0" smtClean="0"/>
              <a:t>();	    (B) </a:t>
            </a:r>
            <a:r>
              <a:rPr lang="en-US" dirty="0"/>
              <a:t>Using </a:t>
            </a:r>
            <a:r>
              <a:rPr lang="en-US" dirty="0" err="1" smtClean="0"/>
              <a:t>myStoryboard.Pause</a:t>
            </a:r>
            <a:r>
              <a:rPr lang="en-US" dirty="0"/>
              <a:t>();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2. How </a:t>
            </a:r>
            <a:r>
              <a:rPr lang="en-US" dirty="0"/>
              <a:t>do you manage the animation programmed in </a:t>
            </a:r>
            <a:r>
              <a:rPr lang="en-US" dirty="0" smtClean="0"/>
              <a:t>XAML Storyboard?</a:t>
            </a:r>
          </a:p>
          <a:p>
            <a:r>
              <a:rPr lang="en-US" dirty="0" smtClean="0"/>
              <a:t>    (</a:t>
            </a:r>
            <a:r>
              <a:rPr lang="en-US" dirty="0"/>
              <a:t>A) Using </a:t>
            </a:r>
            <a:r>
              <a:rPr lang="en-US" dirty="0" err="1"/>
              <a:t>Thread.Sleep</a:t>
            </a:r>
            <a:r>
              <a:rPr lang="en-US" dirty="0"/>
              <a:t>();	</a:t>
            </a:r>
            <a:r>
              <a:rPr lang="en-US" dirty="0" smtClean="0"/>
              <a:t>    (</a:t>
            </a:r>
            <a:r>
              <a:rPr lang="en-US" dirty="0"/>
              <a:t>B) Using </a:t>
            </a:r>
            <a:r>
              <a:rPr lang="en-US" dirty="0" err="1" smtClean="0"/>
              <a:t>myStoryboard.Pause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5" y="1228045"/>
            <a:ext cx="2732220" cy="51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69" y="1228044"/>
            <a:ext cx="2742641" cy="51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795" y="1265653"/>
            <a:ext cx="2732220" cy="512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9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670" y="1219200"/>
            <a:ext cx="8289330" cy="1462088"/>
          </a:xfrm>
        </p:spPr>
        <p:txBody>
          <a:bodyPr/>
          <a:lstStyle/>
          <a:p>
            <a:pPr algn="ctr"/>
            <a:r>
              <a:rPr lang="en-US" dirty="0" smtClean="0"/>
              <a:t>Phone 8 Apps Development</a:t>
            </a:r>
            <a:br>
              <a:rPr lang="en-US" dirty="0" smtClean="0"/>
            </a:br>
            <a:r>
              <a:rPr lang="en-US" dirty="0"/>
              <a:t>Using Visual Studio 2013 and Windows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935" y="3049525"/>
            <a:ext cx="7969203" cy="3732580"/>
          </a:xfrm>
        </p:spPr>
        <p:txBody>
          <a:bodyPr/>
          <a:lstStyle/>
          <a:p>
            <a:pPr algn="l"/>
            <a:r>
              <a:rPr lang="en-US" sz="3600" dirty="0" smtClean="0"/>
              <a:t>In VS 2013:</a:t>
            </a:r>
          </a:p>
          <a:p>
            <a:pPr marL="742950" indent="-742950" algn="l">
              <a:buSzPct val="100000"/>
              <a:buFont typeface="+mj-lt"/>
              <a:buAutoNum type="arabicPeriod"/>
            </a:pPr>
            <a:r>
              <a:rPr lang="en-US" sz="3200" dirty="0" smtClean="0"/>
              <a:t>Choose Online Template</a:t>
            </a:r>
          </a:p>
          <a:p>
            <a:pPr marL="742950" indent="-742950" algn="l">
              <a:buSzPct val="100000"/>
              <a:buFont typeface="+mj-lt"/>
              <a:buAutoNum type="arabicPeriod"/>
            </a:pPr>
            <a:r>
              <a:rPr lang="en-US" sz="3200" dirty="0" smtClean="0"/>
              <a:t>Choose C# and Windows Phone Template</a:t>
            </a:r>
          </a:p>
          <a:p>
            <a:pPr marL="742950" indent="-742950" algn="l">
              <a:buSzPct val="100000"/>
              <a:buFont typeface="+mj-lt"/>
              <a:buAutoNum type="arabicPeriod"/>
            </a:pPr>
            <a:r>
              <a:rPr lang="en-US" sz="3200" dirty="0" smtClean="0"/>
              <a:t>Let Phone 8 SKD to be installed</a:t>
            </a:r>
          </a:p>
          <a:p>
            <a:pPr algn="l">
              <a:buSzPct val="100000"/>
            </a:pPr>
            <a:r>
              <a:rPr lang="en-US" sz="3200" dirty="0" smtClean="0"/>
              <a:t>Downloads:  </a:t>
            </a:r>
          </a:p>
          <a:p>
            <a:pPr algn="l">
              <a:buSzPct val="100000"/>
            </a:pPr>
            <a:r>
              <a:rPr lang="en-US" sz="2000" dirty="0" smtClean="0"/>
              <a:t>Resources: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msdn.microsoft.com/en-us/students-develop-msdn</a:t>
            </a:r>
            <a:endParaRPr lang="en-US" sz="2000" dirty="0" smtClean="0"/>
          </a:p>
          <a:p>
            <a:pPr algn="l">
              <a:buSzPct val="100000"/>
            </a:pPr>
            <a:r>
              <a:rPr lang="en-US" sz="2000" dirty="0"/>
              <a:t>Getting </a:t>
            </a:r>
            <a:r>
              <a:rPr lang="en-US" sz="2000" dirty="0" smtClean="0"/>
              <a:t>Started: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://go.microsoft.com/?</a:t>
            </a:r>
            <a:r>
              <a:rPr lang="en-US" sz="2000" dirty="0" smtClean="0">
                <a:hlinkClick r:id="rId3"/>
              </a:rPr>
              <a:t>linkid=9823885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86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8 in VS 2013 and Windows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7" y="848570"/>
            <a:ext cx="8269288" cy="4608513"/>
          </a:xfrm>
        </p:spPr>
        <p:txBody>
          <a:bodyPr/>
          <a:lstStyle/>
          <a:p>
            <a:r>
              <a:rPr lang="en-US" dirty="0" smtClean="0"/>
              <a:t>Create a new Windows Phone App in VS2013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" y="1303940"/>
            <a:ext cx="9097645" cy="553479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245985" y="4491530"/>
            <a:ext cx="379475" cy="2276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flipH="1">
            <a:off x="4496105" y="1940695"/>
            <a:ext cx="379475" cy="3035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XAML View for GUI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28045"/>
            <a:ext cx="8991600" cy="4553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6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0" y="2138925"/>
            <a:ext cx="82200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097" y="152400"/>
            <a:ext cx="7983703" cy="623888"/>
          </a:xfrm>
        </p:spPr>
        <p:txBody>
          <a:bodyPr/>
          <a:lstStyle/>
          <a:p>
            <a:r>
              <a:rPr lang="en-US" dirty="0" smtClean="0"/>
              <a:t>Preparation for Phone 7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097" y="772675"/>
            <a:ext cx="7282653" cy="1973270"/>
          </a:xfrm>
        </p:spPr>
        <p:txBody>
          <a:bodyPr/>
          <a:lstStyle/>
          <a:p>
            <a:r>
              <a:rPr lang="en-US" sz="2400" dirty="0" smtClean="0"/>
              <a:t>Start from: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dev.windowsphone.com/en-us/home</a:t>
            </a:r>
            <a:endParaRPr lang="en-US" sz="2400" dirty="0" smtClean="0"/>
          </a:p>
          <a:p>
            <a:r>
              <a:rPr lang="en-US" sz="2400" dirty="0" smtClean="0"/>
              <a:t>GET SDK: Download the latest SDK package</a:t>
            </a:r>
          </a:p>
          <a:p>
            <a:r>
              <a:rPr lang="en-US" sz="2400" dirty="0" smtClean="0"/>
              <a:t>Install SDK, start Visual Studio, &amp; choose template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676056" y="4463261"/>
            <a:ext cx="404774" cy="455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flipH="1">
            <a:off x="4974413" y="2744982"/>
            <a:ext cx="356537" cy="4753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5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" y="1303939"/>
            <a:ext cx="2504535" cy="5450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in a Phone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5" y="772675"/>
            <a:ext cx="9031505" cy="1593795"/>
          </a:xfrm>
        </p:spPr>
        <p:txBody>
          <a:bodyPr/>
          <a:lstStyle/>
          <a:p>
            <a:r>
              <a:rPr lang="en-US" dirty="0" smtClean="0"/>
              <a:t>Start a new phone project “MyPhoneAnimationVS2013”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90" y="1455730"/>
            <a:ext cx="2732220" cy="51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520" y="1633890"/>
            <a:ext cx="2756561" cy="436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876704" y="3481260"/>
            <a:ext cx="28604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1080830" y="4795110"/>
            <a:ext cx="2656325" cy="144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080830" y="3978787"/>
            <a:ext cx="2544116" cy="2258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856412" y="2366470"/>
            <a:ext cx="2349478" cy="3263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5965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Changes in Phone 8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5" y="1379835"/>
            <a:ext cx="8709103" cy="4608513"/>
          </a:xfrm>
        </p:spPr>
        <p:txBody>
          <a:bodyPr/>
          <a:lstStyle/>
          <a:p>
            <a:r>
              <a:rPr lang="en-US" sz="2400" dirty="0" smtClean="0">
                <a:cs typeface="Arial" pitchFamily="34" charset="0"/>
              </a:rPr>
              <a:t>Code developed in Phone 7 simply works for Phone 8. The only changes we made was due to the project name change:</a:t>
            </a:r>
          </a:p>
          <a:p>
            <a:r>
              <a:rPr lang="en-US" sz="2400" dirty="0" smtClean="0">
                <a:cs typeface="Arial" pitchFamily="34" charset="0"/>
              </a:rPr>
              <a:t>The application name is changed from “</a:t>
            </a:r>
            <a:r>
              <a:rPr lang="en-US" sz="2400" dirty="0" err="1">
                <a:solidFill>
                  <a:srgbClr val="0000FF"/>
                </a:solidFill>
              </a:rPr>
              <a:t>MyPhoneAnimation</a:t>
            </a:r>
            <a:r>
              <a:rPr lang="en-US" sz="2400" dirty="0" smtClean="0">
                <a:cs typeface="Arial" pitchFamily="34" charset="0"/>
              </a:rPr>
              <a:t>” to “</a:t>
            </a:r>
            <a:r>
              <a:rPr lang="en-US" sz="2400" dirty="0" smtClean="0">
                <a:solidFill>
                  <a:srgbClr val="0000FF"/>
                </a:solidFill>
              </a:rPr>
              <a:t>MyPhoneAnimationVS2013</a:t>
            </a:r>
            <a:r>
              <a:rPr lang="en-US" sz="2400" dirty="0" smtClean="0"/>
              <a:t>”, the following two parts of codes (VS2010) need to change their application names. All other codes can be reused.</a:t>
            </a:r>
            <a:endParaRPr lang="en-US" sz="2400" dirty="0" smtClean="0">
              <a:cs typeface="Arial" pitchFamily="34" charset="0"/>
            </a:endParaRPr>
          </a:p>
          <a:p>
            <a:pPr lvl="1"/>
            <a:r>
              <a:rPr lang="en-US" sz="2400" dirty="0" err="1" smtClean="0">
                <a:cs typeface="Arial" pitchFamily="34" charset="0"/>
              </a:rPr>
              <a:t>UserControl</a:t>
            </a:r>
            <a:r>
              <a:rPr lang="en-US" sz="2400" dirty="0" smtClean="0"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 smtClean="0">
                <a:cs typeface="Arial" pitchFamily="34" charset="0"/>
              </a:rPr>
              <a:t>UserControl</a:t>
            </a:r>
            <a:r>
              <a:rPr lang="en-US" sz="2000" dirty="0">
                <a:cs typeface="Arial" pitchFamily="34" charset="0"/>
              </a:rPr>
              <a:t> x:Class="</a:t>
            </a:r>
            <a:r>
              <a:rPr lang="en-US" sz="2000" dirty="0" smtClean="0">
                <a:cs typeface="Arial" pitchFamily="34" charset="0"/>
              </a:rPr>
              <a:t>SilverlightTranslateTransformAnimation</a:t>
            </a:r>
            <a:r>
              <a:rPr lang="en-US" sz="2000" dirty="0" smtClean="0">
                <a:solidFill>
                  <a:srgbClr val="0000FF"/>
                </a:solidFill>
                <a:cs typeface="Arial" pitchFamily="34" charset="0"/>
              </a:rPr>
              <a:t>VS2013</a:t>
            </a:r>
            <a:r>
              <a:rPr lang="en-US" sz="2000" dirty="0" smtClean="0">
                <a:cs typeface="Arial" pitchFamily="34" charset="0"/>
              </a:rPr>
              <a:t>.MainPage</a:t>
            </a:r>
          </a:p>
          <a:p>
            <a:pPr marL="0" indent="0">
              <a:buNone/>
            </a:pPr>
            <a:endParaRPr lang="en-US" sz="2000" dirty="0" smtClean="0">
              <a:cs typeface="Arial" pitchFamily="34" charset="0"/>
            </a:endParaRPr>
          </a:p>
          <a:p>
            <a:pPr lvl="1"/>
            <a:r>
              <a:rPr lang="en-US" sz="2400" dirty="0" err="1" smtClean="0"/>
              <a:t>MainPage.xaml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dirty="0" err="1" smtClean="0">
                <a:cs typeface="Arial" pitchFamily="34" charset="0"/>
              </a:rPr>
              <a:t>phone:PhoneApplicationPage</a:t>
            </a:r>
            <a:r>
              <a:rPr lang="en-US" sz="2000" dirty="0" smtClean="0">
                <a:cs typeface="Arial" pitchFamily="34" charset="0"/>
              </a:rPr>
              <a:t> </a:t>
            </a:r>
            <a:endParaRPr lang="en-US" sz="2000" dirty="0">
              <a:cs typeface="Arial" pitchFamily="34" charset="0"/>
            </a:endParaRPr>
          </a:p>
          <a:p>
            <a:pPr marL="862013" indent="-515938">
              <a:buNone/>
            </a:pPr>
            <a:r>
              <a:rPr lang="en-US" sz="2000" dirty="0" smtClean="0">
                <a:cs typeface="Arial" pitchFamily="34" charset="0"/>
              </a:rPr>
              <a:t>    x:Class="MyPhoneAnimation</a:t>
            </a:r>
            <a:r>
              <a:rPr lang="en-US" sz="2000" dirty="0" smtClean="0">
                <a:solidFill>
                  <a:srgbClr val="0000FF"/>
                </a:solidFill>
                <a:cs typeface="Arial" pitchFamily="34" charset="0"/>
              </a:rPr>
              <a:t>VS2013</a:t>
            </a:r>
            <a:r>
              <a:rPr lang="en-US" sz="2000" dirty="0" smtClean="0">
                <a:cs typeface="Arial" pitchFamily="34" charset="0"/>
              </a:rPr>
              <a:t>.MainPage"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smtClean="0"/>
              <a:t>Secure Phone Messenger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4466"/>
            <a:ext cx="8269288" cy="2125059"/>
          </a:xfrm>
        </p:spPr>
        <p:txBody>
          <a:bodyPr/>
          <a:lstStyle/>
          <a:p>
            <a:r>
              <a:rPr lang="en-US" dirty="0" smtClean="0"/>
              <a:t>Phone apps rely on Web services to provide necessary functionalities;</a:t>
            </a:r>
          </a:p>
          <a:p>
            <a:r>
              <a:rPr lang="en-US" dirty="0" smtClean="0"/>
              <a:t>Develop a secure phone messenger among friends </a:t>
            </a:r>
            <a:r>
              <a:rPr lang="en-US" dirty="0" smtClean="0"/>
              <a:t>and </a:t>
            </a:r>
            <a:r>
              <a:rPr lang="en-US" dirty="0" smtClean="0"/>
              <a:t>business </a:t>
            </a:r>
            <a:r>
              <a:rPr lang="en-US" dirty="0" smtClean="0"/>
              <a:t>partners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" y="2821840"/>
            <a:ext cx="2125060" cy="400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39" y="2824107"/>
            <a:ext cx="2141905" cy="400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522835" y="540227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49565" y="5506740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179160" y="4140630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374" y="3732580"/>
            <a:ext cx="1543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3080083" y="540227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637331" y="540227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194579" y="540227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22490" y="3808475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046269" y="4046905"/>
            <a:ext cx="13661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ight Arrow 20"/>
          <p:cNvSpPr/>
          <p:nvPr/>
        </p:nvSpPr>
        <p:spPr bwMode="auto">
          <a:xfrm>
            <a:off x="5148144" y="5743797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95" y="2824107"/>
            <a:ext cx="2141905" cy="39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4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89620"/>
            <a:ext cx="7620000" cy="623888"/>
          </a:xfrm>
        </p:spPr>
        <p:txBody>
          <a:bodyPr/>
          <a:lstStyle/>
          <a:p>
            <a:r>
              <a:rPr lang="en-US" dirty="0" smtClean="0"/>
              <a:t>Add Encryption/Decryption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00360"/>
            <a:ext cx="4379975" cy="394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9995" y="3234300"/>
            <a:ext cx="59436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 bwMode="auto">
          <a:xfrm>
            <a:off x="853145" y="3884370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02" y="620885"/>
            <a:ext cx="21621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/>
          <p:cNvSpPr/>
          <p:nvPr/>
        </p:nvSpPr>
        <p:spPr bwMode="auto">
          <a:xfrm>
            <a:off x="8290855" y="3158405"/>
            <a:ext cx="227685" cy="15179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7987275" y="2631950"/>
            <a:ext cx="227685" cy="15179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Left Arrow 2"/>
          <p:cNvSpPr/>
          <p:nvPr/>
        </p:nvSpPr>
        <p:spPr bwMode="auto">
          <a:xfrm>
            <a:off x="7873433" y="1930150"/>
            <a:ext cx="113842" cy="227685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GUI: </a:t>
            </a:r>
            <a:r>
              <a:rPr lang="en-US" dirty="0" err="1" smtClean="0"/>
              <a:t>MainPage.xaml.cs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" y="1704497"/>
            <a:ext cx="8897710" cy="46085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EncryptDecryptApp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partial class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PhoneApplicationPage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public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msgEncrypted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//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Constructor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InitializeComponent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protected override void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OnNavigatedTo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System.Windows.Navigation.NavigationEventArgs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base.OnNavigatedTo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// try to receive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from another page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"";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// Retrieve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string that is passed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in the navigation URI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NavigationContext.QueryString.TryGetValue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", out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textBlock1.Text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  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// put the received data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TextBox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automatically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// continued next page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25" y="940874"/>
            <a:ext cx="3035800" cy="82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1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30" y="89620"/>
            <a:ext cx="7620000" cy="623888"/>
          </a:xfrm>
        </p:spPr>
        <p:txBody>
          <a:bodyPr/>
          <a:lstStyle/>
          <a:p>
            <a:r>
              <a:rPr lang="en-US" dirty="0" smtClean="0"/>
              <a:t>Code Behind GUI: </a:t>
            </a:r>
            <a:r>
              <a:rPr lang="en-US" dirty="0" err="1" smtClean="0"/>
              <a:t>MainPage.xaml.cs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" y="1000359"/>
            <a:ext cx="8897710" cy="584335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// 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EncryptDecryptApp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private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Encrypt_Click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msg1 = textBox1.Text;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prxyEncrypt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prxyEncrypt.EncryptCompleted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EncryptCompletedEventArgs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prxyEncrypt_EncryptAsync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prxyEncrypt.EncryptAsync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(msg1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  // call encryption service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System.ComponentModel.AsyncCompletedEventArgs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prxyEncrypt_CloseCompleted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prxyEncrypt_EncryptAsync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EncryptCompletedEventArgs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textBlock1.Text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e.Result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send_Click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(object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this.NavigationService.Navigate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(new Uri("/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decrypt.xaml?msg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 + textBlock1.Text,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UriKind.Relative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     }  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10" y="1303940"/>
            <a:ext cx="10001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0" y="5478165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5179161" y="6388905"/>
            <a:ext cx="2521240" cy="379475"/>
          </a:xfrm>
          <a:prstGeom prst="wedgeRectCallout">
            <a:avLst>
              <a:gd name="adj1" fmla="val -39723"/>
              <a:gd name="adj2" fmla="val -1257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Could be a global URI</a:t>
            </a:r>
          </a:p>
        </p:txBody>
      </p:sp>
    </p:spTree>
    <p:extLst>
      <p:ext uri="{BB962C8B-B14F-4D97-AF65-F5344CB8AC3E}">
        <p14:creationId xmlns:p14="http://schemas.microsoft.com/office/powerpoint/2010/main" val="3733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2170"/>
            <a:ext cx="8094185" cy="1303330"/>
          </a:xfrm>
        </p:spPr>
        <p:txBody>
          <a:bodyPr/>
          <a:lstStyle/>
          <a:p>
            <a:pPr algn="ctr"/>
            <a:r>
              <a:rPr lang="en-US" dirty="0" smtClean="0"/>
              <a:t>Code Behind </a:t>
            </a:r>
            <a:r>
              <a:rPr lang="en-US" dirty="0" smtClean="0"/>
              <a:t>the Other GUI Page: </a:t>
            </a:r>
            <a:r>
              <a:rPr lang="en-US" dirty="0" err="1" smtClean="0"/>
              <a:t>decrypt.xaml.cs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" y="1911100"/>
            <a:ext cx="8897710" cy="440191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EncryptDecryptApp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partial class decrypt 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PhoneApplicationPage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public decrypt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  {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InitializeComponent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 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protected override void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OnNavigatedTo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System.Windows.Navigation.NavigationEventArgs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base.OnNavigatedTo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// try to receive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from another page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"";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// Retrieve the query string values that were passed in the navigation URI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NavigationContext.QueryString.TryGetValue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", out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textBlock1.Text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// put the received data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TextBox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automatically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34" y="1455730"/>
            <a:ext cx="2637351" cy="68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9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GUI: </a:t>
            </a:r>
            <a:r>
              <a:rPr lang="en-US" dirty="0" err="1" smtClean="0"/>
              <a:t>decrypt.xaml.cs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" y="1000359"/>
            <a:ext cx="8897710" cy="546444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// 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EncryptDecryptApp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private void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decrypt_Click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(object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msgEncrypted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textBlock1.Text;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prxyEncrypt.DecryptCompleted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+=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DecryptCompletedEventArgs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prxyEncrypt_DecryptAsync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prxyEncrypt.DecryptAsync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msgEncrypted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prxyEncrypt_DecryptAsync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DecryptCompletedEventArgs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textBlock1.Text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e.Result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Encrypt_Click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"";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this.NavigationService.Navigate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(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new Uri("/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MainPage.xaml?msg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 +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UriKind.Relative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   }  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34" y="924464"/>
            <a:ext cx="2637351" cy="68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2366470"/>
            <a:ext cx="9429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664" y="4946900"/>
            <a:ext cx="9525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 bwMode="auto">
          <a:xfrm>
            <a:off x="3433575" y="6367484"/>
            <a:ext cx="2521240" cy="379475"/>
          </a:xfrm>
          <a:prstGeom prst="wedgeRectCallout">
            <a:avLst>
              <a:gd name="adj1" fmla="val -39723"/>
              <a:gd name="adj2" fmla="val -1257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Could be a global URI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" y="5554060"/>
            <a:ext cx="8594130" cy="531265"/>
          </a:xfrm>
          <a:prstGeom prst="round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35" y="152400"/>
            <a:ext cx="8062865" cy="623888"/>
          </a:xfrm>
        </p:spPr>
        <p:txBody>
          <a:bodyPr/>
          <a:lstStyle/>
          <a:p>
            <a:r>
              <a:rPr lang="en-US" sz="2800" dirty="0" smtClean="0"/>
              <a:t>How Do We Send Message to Another Real Phone?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0" y="1573433"/>
            <a:ext cx="1145547" cy="215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124" y="1578446"/>
            <a:ext cx="1153253" cy="215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1991570" y="2401388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548818" y="2401388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3106066" y="2401388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663314" y="2401388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2740" y="1584851"/>
            <a:ext cx="3585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RESTful service call transfer data to the REST service at the given URL;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two pages are in the same solution and we can use local URL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Another real phone does not have a URL.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9565" y="1041281"/>
            <a:ext cx="8518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Arial" pitchFamily="34" charset="0"/>
                <a:cs typeface="Arial" pitchFamily="34" charset="0"/>
              </a:rPr>
              <a:t>this.NavigationService.Navigate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(new Uri("/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MainPage.xaml?msg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 +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msg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UriKind.Relative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229072" y="1379835"/>
            <a:ext cx="633143" cy="303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9" y="4140865"/>
            <a:ext cx="1145547" cy="215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392" y="4112055"/>
            <a:ext cx="1153253" cy="215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3950012" y="4140866"/>
            <a:ext cx="1098436" cy="1750598"/>
            <a:chOff x="3813050" y="4140866"/>
            <a:chExt cx="1098436" cy="175059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813050" y="4140866"/>
              <a:ext cx="1098436" cy="175059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Message Queue Service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3813050" y="4980723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813050" y="5208408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3813050" y="5436093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813050" y="5663778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ight Arrow 34"/>
          <p:cNvSpPr/>
          <p:nvPr/>
        </p:nvSpPr>
        <p:spPr bwMode="auto">
          <a:xfrm>
            <a:off x="2067465" y="4871005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2685780" y="4871005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3363570" y="4871004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5366034" y="4836501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5923282" y="4836501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6525177" y="483650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2020520" y="6147495"/>
            <a:ext cx="5207805" cy="620885"/>
          </a:xfrm>
          <a:prstGeom prst="wedgeRoundRectCallout">
            <a:avLst>
              <a:gd name="adj1" fmla="val -6858"/>
              <a:gd name="adj2" fmla="val -776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Take CSE446 or read text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chapter 8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to learn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message-based integration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asynchronous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communication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57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35" y="152400"/>
            <a:ext cx="8062865" cy="623888"/>
          </a:xfrm>
        </p:spPr>
        <p:txBody>
          <a:bodyPr/>
          <a:lstStyle/>
          <a:p>
            <a:pPr algn="ctr"/>
            <a:r>
              <a:rPr lang="en-US" sz="2800" dirty="0" smtClean="0"/>
              <a:t>If SSL is not supported, then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8" y="3837285"/>
            <a:ext cx="1145547" cy="215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429" y="3808475"/>
            <a:ext cx="1153253" cy="215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3853039" y="4107042"/>
            <a:ext cx="1098436" cy="1750598"/>
            <a:chOff x="3813050" y="4140866"/>
            <a:chExt cx="1098436" cy="175059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813050" y="4140866"/>
              <a:ext cx="1098436" cy="175059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Message Queue Service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3813050" y="4980723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813050" y="5208408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3813050" y="5436093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813050" y="5663778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ight Arrow 34"/>
          <p:cNvSpPr/>
          <p:nvPr/>
        </p:nvSpPr>
        <p:spPr bwMode="auto">
          <a:xfrm>
            <a:off x="2067464" y="4567425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2624712" y="4567425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3226607" y="4567424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5229071" y="4532921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5786319" y="4532921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6388214" y="453292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578359" y="1152150"/>
            <a:ext cx="1840447" cy="151790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Encryption Decryption Service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963749" y="1759310"/>
            <a:ext cx="2614610" cy="2049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 rot="19364055">
            <a:off x="1545033" y="248538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text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1839780" y="2366470"/>
            <a:ext cx="1821480" cy="1442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 rot="19242654">
            <a:off x="2106593" y="307581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text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74596" y="514377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text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52224" y="5037205"/>
            <a:ext cx="1300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Encrypted </a:t>
            </a:r>
            <a:r>
              <a:rPr lang="en-US" dirty="0" smtClean="0"/>
              <a:t>text stored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73565" y="51526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text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 flipV="1">
            <a:off x="5103265" y="2518261"/>
            <a:ext cx="2200955" cy="1290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5418806" y="2193457"/>
            <a:ext cx="2720259" cy="16150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 rot="1817697">
            <a:off x="5243223" y="300064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text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855323">
            <a:off x="6183314" y="252073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text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 bwMode="auto">
          <a:xfrm>
            <a:off x="685800" y="1531625"/>
            <a:ext cx="1153980" cy="735614"/>
          </a:xfrm>
          <a:prstGeom prst="wedgeRoundRectCallout">
            <a:avLst>
              <a:gd name="adj1" fmla="val 62533"/>
              <a:gd name="adj2" fmla="val 9616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SSL is necessary</a:t>
            </a:r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968100" y="1446418"/>
            <a:ext cx="1153980" cy="735614"/>
          </a:xfrm>
          <a:prstGeom prst="wedgeRoundRectCallout">
            <a:avLst>
              <a:gd name="adj1" fmla="val -59627"/>
              <a:gd name="adj2" fmla="val 9487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SSL is necessary</a:t>
            </a:r>
          </a:p>
        </p:txBody>
      </p:sp>
      <p:sp>
        <p:nvSpPr>
          <p:cNvPr id="54" name="Rounded Rectangular Callout 53"/>
          <p:cNvSpPr/>
          <p:nvPr/>
        </p:nvSpPr>
        <p:spPr bwMode="auto">
          <a:xfrm>
            <a:off x="5209329" y="5996432"/>
            <a:ext cx="1153980" cy="735614"/>
          </a:xfrm>
          <a:prstGeom prst="wedgeRoundRectCallout">
            <a:avLst>
              <a:gd name="adj1" fmla="val -105024"/>
              <a:gd name="adj2" fmla="val -104534"/>
              <a:gd name="adj3" fmla="val 1666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SSL </a:t>
            </a:r>
            <a:r>
              <a:rPr lang="en-US" dirty="0" smtClean="0">
                <a:solidFill>
                  <a:schemeClr val="bg1"/>
                </a:solidFill>
              </a:rPr>
              <a:t>does not help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4" name="Rounded Rectangular Callout 33"/>
          <p:cNvSpPr/>
          <p:nvPr/>
        </p:nvSpPr>
        <p:spPr bwMode="auto">
          <a:xfrm>
            <a:off x="2213163" y="5996432"/>
            <a:ext cx="1324459" cy="735614"/>
          </a:xfrm>
          <a:prstGeom prst="wedgeRoundRectCallout">
            <a:avLst>
              <a:gd name="adj1" fmla="val -104142"/>
              <a:gd name="adj2" fmla="val -13958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 use local DLL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7819541" y="6122386"/>
            <a:ext cx="1324459" cy="735614"/>
          </a:xfrm>
          <a:prstGeom prst="wedgeRoundRectCallout">
            <a:avLst>
              <a:gd name="adj1" fmla="val -55338"/>
              <a:gd name="adj2" fmla="val -9886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 use local DLL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34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4465"/>
            <a:ext cx="9045424" cy="510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XAML View for GUI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 flipH="1">
            <a:off x="7304220" y="2840738"/>
            <a:ext cx="303580" cy="189737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35" y="152400"/>
            <a:ext cx="8062865" cy="623888"/>
          </a:xfrm>
        </p:spPr>
        <p:txBody>
          <a:bodyPr/>
          <a:lstStyle/>
          <a:p>
            <a:pPr algn="ctr"/>
            <a:r>
              <a:rPr lang="en-US" sz="2800" dirty="0" smtClean="0"/>
              <a:t>How are Confidentiality Guaranteed?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2939543"/>
            <a:ext cx="1145547" cy="215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536" y="2910733"/>
            <a:ext cx="1153253" cy="215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3777146" y="3209300"/>
            <a:ext cx="1098436" cy="1750598"/>
            <a:chOff x="3813050" y="4140866"/>
            <a:chExt cx="1098436" cy="175059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813050" y="4140866"/>
              <a:ext cx="1098436" cy="175059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Message Queue Service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3813050" y="4980723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813050" y="5208408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3813050" y="5436093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813050" y="5663778"/>
              <a:ext cx="10984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Right Arrow 34"/>
          <p:cNvSpPr/>
          <p:nvPr/>
        </p:nvSpPr>
        <p:spPr bwMode="auto">
          <a:xfrm>
            <a:off x="1991571" y="3669683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2548819" y="3669683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3150714" y="3669682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5153178" y="3635179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5710426" y="3635179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6312321" y="3635178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98703" y="424602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text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76331" y="4139463"/>
            <a:ext cx="1300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Encrypted </a:t>
            </a:r>
            <a:r>
              <a:rPr lang="en-US" dirty="0" smtClean="0"/>
              <a:t>text stored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97672" y="425490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text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 bwMode="auto">
          <a:xfrm>
            <a:off x="2565477" y="1468728"/>
            <a:ext cx="1385472" cy="1062530"/>
          </a:xfrm>
          <a:prstGeom prst="wedgeRoundRectCallout">
            <a:avLst>
              <a:gd name="adj1" fmla="val -95077"/>
              <a:gd name="adj2" fmla="val 15653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Built-in encryption/ decryption</a:t>
            </a:r>
          </a:p>
        </p:txBody>
      </p:sp>
      <p:sp>
        <p:nvSpPr>
          <p:cNvPr id="34" name="Rounded Rectangular Callout 33"/>
          <p:cNvSpPr/>
          <p:nvPr/>
        </p:nvSpPr>
        <p:spPr bwMode="auto">
          <a:xfrm>
            <a:off x="5273736" y="1435467"/>
            <a:ext cx="1385472" cy="1062530"/>
          </a:xfrm>
          <a:prstGeom prst="wedgeRoundRectCallout">
            <a:avLst>
              <a:gd name="adj1" fmla="val 74354"/>
              <a:gd name="adj2" fmla="val 17066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Built-in encryption/ decryption</a:t>
            </a:r>
          </a:p>
        </p:txBody>
      </p:sp>
    </p:spTree>
    <p:extLst>
      <p:ext uri="{BB962C8B-B14F-4D97-AF65-F5344CB8AC3E}">
        <p14:creationId xmlns:p14="http://schemas.microsoft.com/office/powerpoint/2010/main" val="338371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smtClean="0"/>
              <a:t>Weather Forecast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5" y="953172"/>
            <a:ext cx="8269288" cy="5208048"/>
          </a:xfrm>
        </p:spPr>
        <p:txBody>
          <a:bodyPr/>
          <a:lstStyle/>
          <a:p>
            <a:r>
              <a:rPr lang="en-US" dirty="0" smtClean="0"/>
              <a:t>Microsoft Windows Phone Samples: </a:t>
            </a:r>
            <a:r>
              <a:rPr lang="en-US" dirty="0"/>
              <a:t>h</a:t>
            </a:r>
            <a:r>
              <a:rPr lang="en-US" sz="2400" dirty="0"/>
              <a:t>ttp://go.microsoft.com/fwlink/?LinkID=219604</a:t>
            </a:r>
          </a:p>
          <a:p>
            <a:r>
              <a:rPr lang="en-US" dirty="0" smtClean="0"/>
              <a:t>Download the Weather Forecast Sample: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sample shows how you can call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/>
              <a:t>data from a web service in a Windows Phone application.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sample uses the </a:t>
            </a:r>
            <a:r>
              <a:rPr lang="en-US" dirty="0" smtClean="0"/>
              <a:t>RESTful service call </a:t>
            </a:r>
            <a:r>
              <a:rPr lang="en-US" dirty="0" err="1" smtClean="0"/>
              <a:t>HttpWebRequest</a:t>
            </a:r>
            <a:r>
              <a:rPr lang="en-US" dirty="0" smtClean="0"/>
              <a:t> </a:t>
            </a:r>
            <a:r>
              <a:rPr lang="en-US" dirty="0"/>
              <a:t>class to make an asynchronous call to a web service that provides weather </a:t>
            </a:r>
            <a:r>
              <a:rPr lang="en-US" dirty="0" smtClean="0"/>
              <a:t>forecast services: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7-day </a:t>
            </a:r>
            <a:r>
              <a:rPr lang="en-US" sz="2400" dirty="0"/>
              <a:t>forecast data downloadable in the format of</a:t>
            </a:r>
            <a:br>
              <a:rPr lang="en-US" sz="2400" dirty="0"/>
            </a:br>
            <a:r>
              <a:rPr lang="en-US" sz="1600" dirty="0"/>
              <a:t>http://forecast.weather.gov/MapClick.php?lat=33.43417&amp;lon=-</a:t>
            </a:r>
            <a:r>
              <a:rPr lang="en-US" sz="1600" dirty="0" smtClean="0"/>
              <a:t>112.05111&amp;FcstType=dwml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430" y="802353"/>
            <a:ext cx="1821708" cy="33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7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z="2000" dirty="0" smtClean="0"/>
              <a:t>Phoenix Seven-Day Weather Data Download:</a:t>
            </a: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>http</a:t>
            </a:r>
            <a:r>
              <a:rPr lang="en-US" sz="1600" b="0" dirty="0"/>
              <a:t>://forecast.weather.gov/MapClick.php?lat=33.43417&amp;lon=-</a:t>
            </a:r>
            <a:r>
              <a:rPr lang="en-US" sz="1600" b="0" dirty="0" smtClean="0"/>
              <a:t>112.05111&amp;FcstType=dwml</a:t>
            </a:r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4AAE-6F85-4AF7-A025-89BF7D8E9E7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28506"/>
            <a:ext cx="8991600" cy="567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5029200" y="366712"/>
            <a:ext cx="838200" cy="47148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324600" y="381000"/>
            <a:ext cx="914400" cy="47148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76400" y="1981200"/>
            <a:ext cx="1219200" cy="47148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9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924800" cy="762000"/>
          </a:xfrm>
        </p:spPr>
        <p:txBody>
          <a:bodyPr/>
          <a:lstStyle/>
          <a:p>
            <a:r>
              <a:rPr lang="en-US" sz="3600" dirty="0" smtClean="0"/>
              <a:t>To Get Forecast from the URL</a:t>
            </a:r>
            <a:br>
              <a:rPr lang="en-US" sz="3600" dirty="0" smtClean="0"/>
            </a:br>
            <a:r>
              <a:rPr lang="en-US" sz="1600" b="0" dirty="0"/>
              <a:t>http</a:t>
            </a:r>
            <a:r>
              <a:rPr lang="en-US" sz="1600" b="0"/>
              <a:t>://</a:t>
            </a:r>
            <a:r>
              <a:rPr lang="en-US" sz="1600" b="0" smtClean="0"/>
              <a:t>forecast.weather.gov/MapClick.php?lat=33.43&amp;lon=-112.04&amp;FcstType=dwml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878888" cy="4953000"/>
          </a:xfrm>
        </p:spPr>
        <p:txBody>
          <a:bodyPr/>
          <a:lstStyle/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// The operation takes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latitude and longitude as inputs, and obtain 7-day forecast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GetForecast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latitude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string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longitude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400050" lvl="1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form the URI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UriBuilder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fullUri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UriBuilder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("http://forecast.weather.gov/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MapClick.php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fullUri.Query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 + latitude + "&amp;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 + longitude + "&amp;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FcstType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dwml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//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initialize a new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WebRequest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RESTful style service access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HttpWebRequest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forecastRequest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 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         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HttpWebRequest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WebRequest.Create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fullUri.Uri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//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set up the state object for the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request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ForecastUpdateState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forecastState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ForecastUpdateState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forecastState.AsyncRequest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forecastRequest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//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start the asynchronous request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forecastRequest.</a:t>
            </a:r>
            <a:r>
              <a:rPr lang="en-US" sz="18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Begin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GetResponse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AsyncCallback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HandleForecastResponse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forecastState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4AAE-6F85-4AF7-A025-89BF7D8E9E7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496105" y="6009430"/>
            <a:ext cx="3794750" cy="758950"/>
          </a:xfrm>
          <a:prstGeom prst="wedgeRoundRectCallout">
            <a:avLst>
              <a:gd name="adj1" fmla="val -40354"/>
              <a:gd name="adj2" fmla="val -7933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Asynchronous call (first half) with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990000"/>
                </a:solidFill>
                <a:effectLst/>
                <a:latin typeface="Times New Roman" pitchFamily="18" charset="0"/>
              </a:rPr>
              <a:t>callback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after the data are available.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799685" y="4795110"/>
            <a:ext cx="1669690" cy="683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ounded Rectangular Callout 7"/>
          <p:cNvSpPr/>
          <p:nvPr/>
        </p:nvSpPr>
        <p:spPr bwMode="auto">
          <a:xfrm>
            <a:off x="95541" y="6148833"/>
            <a:ext cx="3765800" cy="620885"/>
          </a:xfrm>
          <a:prstGeom prst="wedgeRoundRectCallout">
            <a:avLst>
              <a:gd name="adj1" fmla="val 2670"/>
              <a:gd name="adj2" fmla="val -1093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Take CSE446 or read text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chapter 7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to learn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asynchronous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communication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55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515" y="89620"/>
            <a:ext cx="7741290" cy="623888"/>
          </a:xfrm>
        </p:spPr>
        <p:txBody>
          <a:bodyPr/>
          <a:lstStyle/>
          <a:p>
            <a:r>
              <a:rPr lang="en-US" sz="2800" dirty="0" smtClean="0"/>
              <a:t>Callback </a:t>
            </a:r>
            <a:r>
              <a:rPr lang="en-US" sz="2800" dirty="0" smtClean="0">
                <a:solidFill>
                  <a:srgbClr val="0000FF"/>
                </a:solidFill>
              </a:rPr>
              <a:t>Handler</a:t>
            </a:r>
            <a:r>
              <a:rPr lang="en-US" sz="2800" dirty="0" smtClean="0"/>
              <a:t> to Retrieve Forecast Response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4AAE-6F85-4AF7-A025-89BF7D8E9E7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686800" cy="5388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6705600" y="5548057"/>
            <a:ext cx="1905000" cy="915988"/>
          </a:xfrm>
          <a:prstGeom prst="wedgeRoundRectCallout">
            <a:avLst>
              <a:gd name="adj1" fmla="val -84058"/>
              <a:gd name="adj2" fmla="val -5308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Read Text 10.4.5: LINQ to XML Processing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132219" y="3202282"/>
            <a:ext cx="1905000" cy="457994"/>
          </a:xfrm>
          <a:prstGeom prst="wedgeRoundRectCallout">
            <a:avLst>
              <a:gd name="adj1" fmla="val -83435"/>
              <a:gd name="adj2" fmla="val 4285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Retrieve the data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084719" y="1303940"/>
            <a:ext cx="918676" cy="636651"/>
          </a:xfrm>
          <a:prstGeom prst="wedgeRoundRectCallout">
            <a:avLst>
              <a:gd name="adj1" fmla="val -108634"/>
              <a:gd name="adj2" fmla="val 2467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Make request</a:t>
            </a:r>
          </a:p>
        </p:txBody>
      </p:sp>
    </p:spTree>
    <p:extLst>
      <p:ext uri="{BB962C8B-B14F-4D97-AF65-F5344CB8AC3E}">
        <p14:creationId xmlns:p14="http://schemas.microsoft.com/office/powerpoint/2010/main" val="15173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Call Implemented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method </a:t>
            </a:r>
            <a:r>
              <a:rPr lang="en-US" sz="24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GetForecast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latitude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longitude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</a:t>
            </a:r>
            <a:r>
              <a:rPr lang="en-US" dirty="0" smtClean="0"/>
              <a:t>he phone (client) makes an initial request, with a callback method name </a:t>
            </a:r>
            <a:r>
              <a:rPr lang="en-US" sz="24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HandleForecastResponse</a:t>
            </a:r>
            <a:r>
              <a:rPr lang="en-US" sz="24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/>
              <a:t>as parameter;</a:t>
            </a:r>
          </a:p>
          <a:p>
            <a:r>
              <a:rPr lang="en-US" dirty="0" smtClean="0"/>
              <a:t>The method terminates and the phone </a:t>
            </a:r>
            <a:r>
              <a:rPr lang="en-US" dirty="0" smtClean="0"/>
              <a:t>can perform </a:t>
            </a:r>
            <a:r>
              <a:rPr lang="en-US" dirty="0" smtClean="0"/>
              <a:t>other </a:t>
            </a:r>
            <a:r>
              <a:rPr lang="en-US" dirty="0" smtClean="0"/>
              <a:t>tasks;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weather service prepares </a:t>
            </a:r>
            <a:r>
              <a:rPr lang="en-US" dirty="0" smtClean="0"/>
              <a:t>the data and trigger a remote </a:t>
            </a:r>
            <a:r>
              <a:rPr lang="en-US" dirty="0" smtClean="0"/>
              <a:t>event to </a:t>
            </a:r>
            <a:r>
              <a:rPr lang="en-US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HandleForecastResponse</a:t>
            </a:r>
            <a:r>
              <a:rPr lang="en-US" dirty="0"/>
              <a:t>, </a:t>
            </a:r>
            <a:r>
              <a:rPr lang="en-US" dirty="0" smtClean="0"/>
              <a:t>in which a second call is made to the service to </a:t>
            </a:r>
            <a:r>
              <a:rPr lang="en-US" dirty="0" err="1" smtClean="0"/>
              <a:t>retreive</a:t>
            </a:r>
            <a:r>
              <a:rPr lang="en-US" dirty="0" smtClean="0"/>
              <a:t> the response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and Display the Weather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4AAE-6F85-4AF7-A025-89BF7D8E9E7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3124200" cy="580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 bwMode="auto">
          <a:xfrm flipH="1">
            <a:off x="689610" y="2743200"/>
            <a:ext cx="44958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14400"/>
            <a:ext cx="3086046" cy="574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triped Right Arrow 5"/>
          <p:cNvSpPr/>
          <p:nvPr/>
        </p:nvSpPr>
        <p:spPr bwMode="auto">
          <a:xfrm>
            <a:off x="4343400" y="2743200"/>
            <a:ext cx="762000" cy="609600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255" y="3429000"/>
            <a:ext cx="6236200" cy="1752600"/>
          </a:xfrm>
        </p:spPr>
        <p:txBody>
          <a:bodyPr/>
          <a:lstStyle/>
          <a:p>
            <a:pPr algn="l"/>
            <a:r>
              <a:rPr lang="en-US" dirty="0" smtClean="0"/>
              <a:t>Developing a Robotics Application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 smtClean="0"/>
              <a:t>Web Application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dirty="0" smtClean="0"/>
              <a:t>Phone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EACDDA-044F-44D7-8E2E-44BE8F16948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SimSun" charset="-122"/>
              </a:rPr>
              <a:t>Silverlight Web App 1</a:t>
            </a:r>
            <a:endParaRPr lang="en-US" sz="2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6200" y="12308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hlinkClick r:id="rId3"/>
              </a:rPr>
              <a:t>http://venus.eas.asu.edu/WSRepository/raas/hexcrawler/</a:t>
            </a:r>
            <a:r>
              <a:rPr lang="en-US" b="0" dirty="0" smtClean="0"/>
              <a:t> </a:t>
            </a:r>
            <a:endParaRPr lang="en-US" b="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057400"/>
            <a:ext cx="571600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643500"/>
            <a:ext cx="327660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74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EACDDA-044F-44D7-8E2E-44BE8F169486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515" y="13725"/>
            <a:ext cx="7759285" cy="62388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SimSun" charset="-122"/>
              </a:rPr>
              <a:t>Silverlight Web App 2: With Programming Capacity</a:t>
            </a: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763885" y="772675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http://venus.eas.asu.edu/WSRepository/RaaS/MazeNav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" y="1158155"/>
            <a:ext cx="8791575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28653" y="4397099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Farthest Difference Algorithm</a:t>
            </a:r>
            <a:endParaRPr lang="en-US" sz="1100" dirty="0">
              <a:solidFill>
                <a:srgbClr val="0000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6939" y="4520208"/>
            <a:ext cx="3151351" cy="1944591"/>
            <a:chOff x="2446939" y="4520208"/>
            <a:chExt cx="3151351" cy="194459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6939" y="4520208"/>
              <a:ext cx="3115765" cy="1944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372937" y="4567425"/>
              <a:ext cx="2225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FF"/>
                  </a:solidFill>
                </a:rPr>
                <a:t>Right-Wall-Following Algorithm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</a:t>
            </a:r>
            <a:r>
              <a:rPr lang="en-US" dirty="0" err="1" smtClean="0"/>
              <a:t>TextBlock</a:t>
            </a:r>
            <a:r>
              <a:rPr lang="en-US" dirty="0" smtClean="0"/>
              <a:t> Text in 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31963"/>
            <a:ext cx="9033916" cy="477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7228325" y="5032955"/>
            <a:ext cx="15937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772955" y="5189110"/>
            <a:ext cx="79689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49565" y="2670050"/>
            <a:ext cx="15937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73670" y="3201315"/>
            <a:ext cx="250453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1613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App: Change Maze and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" y="1072524"/>
            <a:ext cx="2865351" cy="53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995" y="1072523"/>
            <a:ext cx="2891946" cy="53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60" y="1074658"/>
            <a:ext cx="2878740" cy="539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0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MainPage.xaml</a:t>
            </a:r>
            <a:r>
              <a:rPr lang="en-US" dirty="0" smtClean="0"/>
              <a:t> Defines Phone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28045"/>
            <a:ext cx="8991600" cy="5616230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phone:PhoneApplicationPage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&lt;Grid x:Name="LayoutRoot" Background="Transparent"&gt;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Grid.RowDefinitions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&gt; 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RowDefinition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Height="Auto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"/&gt; 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RowDefinition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Height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="*"/&gt; &lt;/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Grid.RowDefinitions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&lt;Grid x:Name="ContentPanel" Margin="12,37,12,0"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ShowGridLines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="True" Height="875"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Grid.RowSpan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="2"&gt;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&lt;Button Content="Forward"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Margin="125,533,0,0"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forwardButton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Width="160" Click="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forwardButton_Click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&lt;Button Content="Left"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Margin="-5,590,0,0"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leftButton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Width="160" Click="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leftButton_Click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&lt;Button Content="Stop"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Margin="125,590,0,0"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stopButton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Width="160" Click="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stopButton_Click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&lt;Button Content="Reverse"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Margin="125,649,0,0"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reverseButton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Width="160" Click="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reverseButton_Click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CheckBox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Content="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CheckBox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Margin="285,522,0,0"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manualControlCheckBox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Checked="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manualControlCheckBox_Click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&lt;Button Content="Autonomous"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Margin="265,649,0,0"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autonomousButton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Width="160" Click="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autonomousButton_Click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TextBox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Margin="-5,643,0,0" Name="textBox1" Text="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TextBox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Width="151"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FontSize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="18"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&lt;Button Content="Right" Height="72"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Margin="265,590,0,0"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rightButton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Width="160" Click="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rightButton_Click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&lt;/Grid&gt;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TitlePanel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contains the name of the application and page title--&gt;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StackPanel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x:Name="TitlePanel"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Grid.Row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="0" Margin="12,17,0,28"&gt;&lt;/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StackPanel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&lt;Canvas Height="560"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HorizontalAlignment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="Left" Name="canvas1"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VerticalAlignment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="Top" Width="480"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Grid.RowSpan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="2"&gt;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    &lt;Image Height="50" Name="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theRobot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" Stretch="Fill" Width="50" Source="/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RobotSimulatorForWP;component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/Images/Robot.jpg"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Canvas.Left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="121"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Canvas.Top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="357" /&gt;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&lt;/Canvas&gt;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ContentPanel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- place additional content here--&gt;</a:t>
            </a: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   &lt;/Grid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phone:PhoneApplicationPage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152400"/>
            <a:ext cx="813876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MainPage.xaml.cs</a:t>
            </a:r>
            <a:r>
              <a:rPr lang="en-US" sz="2800" dirty="0" smtClean="0"/>
              <a:t> Code Behind GUI: Buttons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830" y="924465"/>
            <a:ext cx="7893080" cy="5919810"/>
          </a:xfrm>
        </p:spPr>
        <p:txBody>
          <a:bodyPr/>
          <a:lstStyle/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private void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forwardButton_Click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("forward");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leftButton_Click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("left");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rightButton_Click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("right");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reverseButton_Click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move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("reverse");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stopButton_Click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false;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move("stop");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152400"/>
            <a:ext cx="813876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MainPage.xaml.cs</a:t>
            </a:r>
            <a:r>
              <a:rPr lang="en-US" sz="2800" dirty="0" smtClean="0"/>
              <a:t> Code Behind GUI: move()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70" y="924465"/>
            <a:ext cx="8500240" cy="5692125"/>
          </a:xfrm>
        </p:spPr>
        <p:txBody>
          <a:bodyPr/>
          <a:lstStyle/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public void </a:t>
            </a:r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string direction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{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// Configure the animation in Silverlight to do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                                 // the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correct action based on the motion received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(direction == "stop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CompositionTarget.Rendering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-=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updateFrame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motion = direction;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else if (motion != direction)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{ //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Check if not already going that same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direction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if (motion != "stop")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{  //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Check if already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moving; It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moving;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Stop moving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CompositionTarget.Rendering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-=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updateFrame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motion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direction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// Move in the new direction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CompositionTarget.Rendering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+=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updateFrame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else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{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// It is already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stopped  {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motion = direction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// Move right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            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CompositionTarget.Rendering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+=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updateFrame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// Else: it is already moving the correct direction.  Do nothing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  <a:tab pos="682625" algn="l"/>
                <a:tab pos="11461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152400"/>
            <a:ext cx="813876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MainPage.xaml.cs</a:t>
            </a:r>
            <a:r>
              <a:rPr lang="en-US" sz="2800" dirty="0" smtClean="0"/>
              <a:t> Code Behind GUI: TurnLeft90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409" y="848570"/>
            <a:ext cx="7513606" cy="5919810"/>
          </a:xfrm>
        </p:spPr>
        <p:txBody>
          <a:bodyPr/>
          <a:lstStyle/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private void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turnLeft90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double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originalCompassReading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400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originalCompassReading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crossThreadSensorRead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("compass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double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newDirection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originalCompassReading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- 90;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newDirection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 0)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newDirection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+= 360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crossThreadMoveCall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("left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double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newReading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400;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while (true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newReading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crossThreadSensorRead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("compass");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if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newReading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 0)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newReading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+= 360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differenceInAngles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newReading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newDirection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&gt;= -2)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break;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crossThreadMoveCall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("stop");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wantedAngle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-= 90;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wantedAngle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 0)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wantedAngle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+= 360;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152400"/>
            <a:ext cx="813876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MainPage.xaml.cs</a:t>
            </a:r>
            <a:r>
              <a:rPr lang="en-US" sz="2800" dirty="0" smtClean="0"/>
              <a:t> Code Behind GUI: Key Down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144" y="772675"/>
            <a:ext cx="7893081" cy="6071038"/>
          </a:xfrm>
        </p:spPr>
        <p:txBody>
          <a:bodyPr/>
          <a:lstStyle/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private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KeyDownHandler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KeyEventArgs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Key.Up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false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setButtonEnables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 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move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("forward");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else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Key.Left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false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setButtonEnables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 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move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("left");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else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Key.Right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false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setButtonEnables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 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move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("right");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else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Key.Down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== false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true;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setButtonEnables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 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false; move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("reverse");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       }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152400"/>
            <a:ext cx="813876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MainPage.xaml.cs</a:t>
            </a:r>
            <a:r>
              <a:rPr lang="en-US" sz="2800" dirty="0" smtClean="0"/>
              <a:t> Code Behind GUI: Key Up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5" y="1392223"/>
            <a:ext cx="7968976" cy="4996682"/>
          </a:xfrm>
        </p:spPr>
        <p:txBody>
          <a:bodyPr/>
          <a:lstStyle/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private void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KeyUpHandler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Key.Up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||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Key.Left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||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Key.Down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||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Key.Right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== false)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manualControlCheckBox.IsChecked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true;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setButtonEnables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autonomousActive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false;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move("stop");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152400"/>
            <a:ext cx="813876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MainPage.xaml.cs</a:t>
            </a:r>
            <a:r>
              <a:rPr lang="en-US" sz="2800" dirty="0" smtClean="0"/>
              <a:t> Code Behind GUI: Mouse Click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00360"/>
            <a:ext cx="8991600" cy="5616230"/>
          </a:xfrm>
        </p:spPr>
        <p:txBody>
          <a:bodyPr/>
          <a:lstStyle/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private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mouseDownClick_Handler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GestureEventArgs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mouseXPos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Convert.ToInt32(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e.GetPosition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(null).X);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mouseYPos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Convert.ToInt32(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e.GetPosition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(null).Y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// This is a WP fix.  When clicking it is offset by +30 on the Y-axis.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mouseYPos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-= 30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// Make sure the mouse-click occurred inside the "playable" region.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mouseXPos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worldSize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&amp;&amp;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mouseYPos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worldSize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//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Deplaying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info in textbox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textBox1.Text = "X: " +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mouseXPos.ToString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 + ".  Y: " +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mouseYPos.ToString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// Determine what "block"/"square" the mouse is in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mouseXPos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mouseYPos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blockXPos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*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blockSize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blockYPos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*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blockSize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toggleBlockNumber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blockX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blockY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772955" y="5151334"/>
            <a:ext cx="1593795" cy="9866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 all event handlers are given here.</a:t>
            </a:r>
          </a:p>
        </p:txBody>
      </p:sp>
    </p:spTree>
    <p:extLst>
      <p:ext uri="{BB962C8B-B14F-4D97-AF65-F5344CB8AC3E}">
        <p14:creationId xmlns:p14="http://schemas.microsoft.com/office/powerpoint/2010/main" val="36601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Phone App to Real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75" y="1000359"/>
            <a:ext cx="8557313" cy="5692125"/>
          </a:xfrm>
        </p:spPr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  <a:p>
            <a:pPr lvl="1"/>
            <a:r>
              <a:rPr lang="en-US" sz="2400" dirty="0"/>
              <a:t>You must register an account </a:t>
            </a:r>
            <a:r>
              <a:rPr lang="en-US" sz="2400" dirty="0" smtClean="0"/>
              <a:t>as a Windows Phone developer. </a:t>
            </a:r>
            <a:endParaRPr lang="en-US" sz="2400" dirty="0"/>
          </a:p>
          <a:p>
            <a:pPr lvl="1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Free</a:t>
            </a:r>
            <a:r>
              <a:rPr lang="en-US" sz="2400" dirty="0"/>
              <a:t> for </a:t>
            </a:r>
            <a:r>
              <a:rPr lang="en-US" sz="2400" dirty="0" err="1">
                <a:solidFill>
                  <a:srgbClr val="0000FF"/>
                </a:solidFill>
              </a:rPr>
              <a:t>DreamSpark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student, and otherwise $99/year</a:t>
            </a:r>
          </a:p>
          <a:p>
            <a:pPr lvl="1"/>
            <a:r>
              <a:rPr lang="en-US" sz="2400" dirty="0"/>
              <a:t>MS will make acceptance test before release your </a:t>
            </a:r>
            <a:r>
              <a:rPr lang="en-US" sz="2400" dirty="0" smtClean="0"/>
              <a:t>apps to Apps Store;</a:t>
            </a:r>
            <a:endParaRPr lang="en-US" sz="2400" dirty="0"/>
          </a:p>
          <a:p>
            <a:pPr lvl="1"/>
            <a:r>
              <a:rPr lang="en-US" sz="2400" dirty="0"/>
              <a:t>The profit will be shared between you and Apps Store;</a:t>
            </a:r>
          </a:p>
          <a:p>
            <a:r>
              <a:rPr lang="en-US" dirty="0" smtClean="0"/>
              <a:t>Deployment to your own phone:</a:t>
            </a:r>
          </a:p>
          <a:p>
            <a:pPr lvl="1"/>
            <a:r>
              <a:rPr lang="en-US" sz="2400" dirty="0" smtClean="0"/>
              <a:t>Connect your phone to your computer through USB;</a:t>
            </a:r>
          </a:p>
          <a:p>
            <a:pPr lvl="1"/>
            <a:r>
              <a:rPr lang="en-US" sz="2400" dirty="0" smtClean="0"/>
              <a:t>Your phone should appear in Zune software, assuming that you have installed Zune software;</a:t>
            </a:r>
          </a:p>
          <a:p>
            <a:pPr lvl="1" fontAlgn="ctr"/>
            <a:r>
              <a:rPr lang="en-US" sz="2400" dirty="0" smtClean="0"/>
              <a:t>You may </a:t>
            </a:r>
            <a:r>
              <a:rPr lang="en-US" sz="2400" dirty="0" smtClean="0"/>
              <a:t>also download </a:t>
            </a:r>
            <a:r>
              <a:rPr lang="en-US" sz="2400" dirty="0"/>
              <a:t>Windows Phone Developer Tools </a:t>
            </a:r>
            <a:r>
              <a:rPr lang="en-US" sz="2400" dirty="0" smtClean="0"/>
              <a:t>RTW, instead of using Visual Studio</a:t>
            </a:r>
            <a:endParaRPr lang="en-US" dirty="0"/>
          </a:p>
          <a:p>
            <a:pPr marL="400050" lvl="1" indent="0">
              <a:buNone/>
              <a:tabLst>
                <a:tab pos="346075" algn="l"/>
              </a:tabLst>
            </a:pPr>
            <a:r>
              <a:rPr lang="en-US" dirty="0" smtClean="0"/>
              <a:t>	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www.microsoft.com/en-us/download/details.aspx?id=13890</a:t>
            </a:r>
            <a:endParaRPr lang="en-US" sz="2000" dirty="0" smtClean="0"/>
          </a:p>
          <a:p>
            <a:pPr marL="400050" lvl="1" indent="0">
              <a:buNone/>
              <a:tabLst>
                <a:tab pos="346075" algn="l"/>
              </a:tabLst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97735"/>
            <a:ext cx="47625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45" y="13725"/>
            <a:ext cx="8138760" cy="623888"/>
          </a:xfrm>
        </p:spPr>
        <p:txBody>
          <a:bodyPr/>
          <a:lstStyle/>
          <a:p>
            <a:pPr algn="r"/>
            <a:r>
              <a:rPr lang="en-US" sz="2400" dirty="0" smtClean="0"/>
              <a:t>Register Your Phone and Link it in the Development Tool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" y="1485830"/>
            <a:ext cx="39052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950" y="111649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Menu Search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25" y="1142202"/>
            <a:ext cx="3960050" cy="354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42360" y="802659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Phone Emulator to Device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41" y="3652838"/>
            <a:ext cx="43434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Arrow 5"/>
          <p:cNvSpPr/>
          <p:nvPr/>
        </p:nvSpPr>
        <p:spPr bwMode="auto">
          <a:xfrm flipH="1">
            <a:off x="4451511" y="3097025"/>
            <a:ext cx="343527" cy="444902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8594435" y="5248275"/>
            <a:ext cx="455598" cy="5334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2468" y="3196364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MyAnimation.xap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0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11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35" y="89620"/>
            <a:ext cx="8082817" cy="623888"/>
          </a:xfrm>
        </p:spPr>
        <p:txBody>
          <a:bodyPr/>
          <a:lstStyle/>
          <a:p>
            <a:pPr algn="r"/>
            <a:r>
              <a:rPr lang="en-US" sz="2800" dirty="0" smtClean="0"/>
              <a:t>Using XAML &amp; Silverlight Toolbox for GUI Design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21" y="1531625"/>
            <a:ext cx="8269288" cy="20567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>
            <a:off x="8822120" y="2745945"/>
            <a:ext cx="265632" cy="37947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" y="1115268"/>
            <a:ext cx="9067800" cy="519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76200" y="5174585"/>
            <a:ext cx="303275" cy="37947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76200" y="5364322"/>
            <a:ext cx="3215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7900" y="1956515"/>
            <a:ext cx="3215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Phone Apps on Other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70" y="1000360"/>
            <a:ext cx="7893080" cy="4608513"/>
          </a:xfrm>
        </p:spPr>
        <p:txBody>
          <a:bodyPr/>
          <a:lstStyle/>
          <a:p>
            <a:r>
              <a:rPr lang="en-US" sz="2000" dirty="0" smtClean="0"/>
              <a:t>You can download an other development SDKs to Visual Studio </a:t>
            </a:r>
          </a:p>
          <a:p>
            <a:r>
              <a:rPr lang="en-US" sz="2000" dirty="0" smtClean="0"/>
              <a:t>develop C# phone apps on other platforms, </a:t>
            </a:r>
          </a:p>
          <a:p>
            <a:pPr lvl="1"/>
            <a:r>
              <a:rPr lang="en-US" sz="2000" dirty="0" smtClean="0"/>
              <a:t>Android and </a:t>
            </a:r>
          </a:p>
          <a:p>
            <a:pPr lvl="1"/>
            <a:r>
              <a:rPr lang="en-US" sz="2000" dirty="0" smtClean="0"/>
              <a:t>iPhone</a:t>
            </a:r>
          </a:p>
          <a:p>
            <a:r>
              <a:rPr lang="en-US" sz="2000" dirty="0" smtClean="0"/>
              <a:t>For example: http</a:t>
            </a:r>
            <a:r>
              <a:rPr lang="en-US" sz="2000" dirty="0"/>
              <a:t>://</a:t>
            </a:r>
            <a:r>
              <a:rPr lang="en-US" sz="2000" dirty="0" smtClean="0"/>
              <a:t>xamarin.com/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210" y="1807607"/>
            <a:ext cx="2125060" cy="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5" y="2973629"/>
            <a:ext cx="6934906" cy="387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39" y="2804924"/>
            <a:ext cx="4080929" cy="263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 bwMode="auto">
          <a:xfrm>
            <a:off x="2841735" y="3826000"/>
            <a:ext cx="303580" cy="30358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8045"/>
            <a:ext cx="8269288" cy="5236754"/>
          </a:xfrm>
        </p:spPr>
        <p:txBody>
          <a:bodyPr/>
          <a:lstStyle/>
          <a:p>
            <a:r>
              <a:rPr lang="en-US" dirty="0" smtClean="0"/>
              <a:t>Getting Started with Hello Phone application</a:t>
            </a:r>
          </a:p>
          <a:p>
            <a:r>
              <a:rPr lang="en-US" dirty="0" smtClean="0"/>
              <a:t>Creating Animations in Phone Apps</a:t>
            </a:r>
          </a:p>
          <a:p>
            <a:pPr lvl="1"/>
            <a:r>
              <a:rPr lang="en-US" sz="2400" dirty="0" smtClean="0"/>
              <a:t>Using XAML</a:t>
            </a:r>
          </a:p>
          <a:p>
            <a:pPr lvl="1"/>
            <a:r>
              <a:rPr lang="en-US" sz="2400" dirty="0" smtClean="0"/>
              <a:t>Using Code behind Page</a:t>
            </a:r>
          </a:p>
          <a:p>
            <a:r>
              <a:rPr lang="en-US" dirty="0" smtClean="0"/>
              <a:t>Calling Web services in Phone Apps</a:t>
            </a:r>
          </a:p>
          <a:p>
            <a:pPr lvl="1"/>
            <a:r>
              <a:rPr lang="en-US" sz="2400" dirty="0" smtClean="0"/>
              <a:t>Secure Messenger Using Encryption/Decryption Service</a:t>
            </a:r>
          </a:p>
          <a:p>
            <a:pPr lvl="1"/>
            <a:r>
              <a:rPr lang="en-US" sz="2400" dirty="0" smtClean="0"/>
              <a:t>Weather Service Using National Weather Service</a:t>
            </a:r>
          </a:p>
          <a:p>
            <a:r>
              <a:rPr lang="en-US" dirty="0" smtClean="0"/>
              <a:t>Complex Applications</a:t>
            </a:r>
          </a:p>
          <a:p>
            <a:pPr lvl="1"/>
            <a:r>
              <a:rPr lang="en-US" sz="2400" dirty="0" smtClean="0"/>
              <a:t>Robotics Applications and GUI-based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620" y="152400"/>
            <a:ext cx="7835180" cy="623888"/>
          </a:xfrm>
        </p:spPr>
        <p:txBody>
          <a:bodyPr/>
          <a:lstStyle/>
          <a:p>
            <a:r>
              <a:rPr lang="en-US" dirty="0" smtClean="0"/>
              <a:t>Add a Textbox, a Button, and a </a:t>
            </a:r>
            <a:r>
              <a:rPr lang="en-US" dirty="0" err="1" smtClean="0"/>
              <a:t>TextBlock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" y="1045236"/>
            <a:ext cx="9158288" cy="519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2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Events behind Textbox and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80" y="1076255"/>
            <a:ext cx="8745920" cy="4608513"/>
          </a:xfrm>
        </p:spPr>
        <p:txBody>
          <a:bodyPr/>
          <a:lstStyle/>
          <a:p>
            <a:r>
              <a:rPr lang="en-US" dirty="0" smtClean="0"/>
              <a:t>You can define different events to associate with different user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75" y="2214680"/>
            <a:ext cx="2927530" cy="389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670" y="1755650"/>
            <a:ext cx="25050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85" y="3708275"/>
            <a:ext cx="25241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0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Code of the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05" y="1000360"/>
            <a:ext cx="8822120" cy="4904468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 &lt;Grid x:Name="LayoutRoot" Background="Transparent"&gt;</a:t>
            </a:r>
          </a:p>
          <a:p>
            <a:pPr marL="0" indent="0">
              <a:buNone/>
            </a:pPr>
            <a:r>
              <a:rPr lang="en-US" sz="1100" dirty="0"/>
              <a:t>        &lt;</a:t>
            </a:r>
            <a:r>
              <a:rPr lang="en-US" sz="1100" dirty="0" err="1"/>
              <a:t>Grid.RowDefinitions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            &lt;</a:t>
            </a:r>
            <a:r>
              <a:rPr lang="en-US" sz="1100" dirty="0" err="1"/>
              <a:t>RowDefinition</a:t>
            </a:r>
            <a:r>
              <a:rPr lang="en-US" sz="1100" dirty="0"/>
              <a:t> Height="Auto"/&gt;</a:t>
            </a:r>
          </a:p>
          <a:p>
            <a:pPr marL="0" indent="0">
              <a:buNone/>
            </a:pPr>
            <a:r>
              <a:rPr lang="en-US" sz="1100" dirty="0"/>
              <a:t>            &lt;</a:t>
            </a:r>
            <a:r>
              <a:rPr lang="en-US" sz="1100" dirty="0" err="1"/>
              <a:t>RowDefinition</a:t>
            </a:r>
            <a:r>
              <a:rPr lang="en-US" sz="1100" dirty="0"/>
              <a:t> Height="*"/&gt;</a:t>
            </a:r>
          </a:p>
          <a:p>
            <a:pPr marL="0" indent="0">
              <a:buNone/>
            </a:pPr>
            <a:r>
              <a:rPr lang="en-US" sz="1100" dirty="0"/>
              <a:t>        &lt;/</a:t>
            </a:r>
            <a:r>
              <a:rPr lang="en-US" sz="1100" dirty="0" err="1"/>
              <a:t>Grid.RowDefinitions</a:t>
            </a:r>
            <a:r>
              <a:rPr lang="en-US" sz="1100" dirty="0" smtClean="0"/>
              <a:t>&gt;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&lt;!--</a:t>
            </a:r>
            <a:r>
              <a:rPr lang="en-US" sz="1100" dirty="0" err="1"/>
              <a:t>TitlePanel</a:t>
            </a:r>
            <a:r>
              <a:rPr lang="en-US" sz="1100" dirty="0"/>
              <a:t> contains the name of the application and page title--&gt;</a:t>
            </a:r>
          </a:p>
          <a:p>
            <a:pPr marL="0" indent="0">
              <a:buNone/>
            </a:pPr>
            <a:r>
              <a:rPr lang="en-US" sz="1100" dirty="0"/>
              <a:t>        &lt;</a:t>
            </a:r>
            <a:r>
              <a:rPr lang="en-US" sz="1100" dirty="0" err="1"/>
              <a:t>StackPanel</a:t>
            </a:r>
            <a:r>
              <a:rPr lang="en-US" sz="1100" dirty="0"/>
              <a:t> x:Name="TitlePanel" </a:t>
            </a:r>
            <a:r>
              <a:rPr lang="en-US" sz="1100" dirty="0" err="1"/>
              <a:t>Grid.Row</a:t>
            </a:r>
            <a:r>
              <a:rPr lang="en-US" sz="1100" dirty="0"/>
              <a:t>="0" Margin="12,17,0,28"&gt;</a:t>
            </a:r>
          </a:p>
          <a:p>
            <a:pPr marL="0" indent="0">
              <a:buNone/>
            </a:pPr>
            <a:r>
              <a:rPr lang="en-US" sz="1100" dirty="0"/>
              <a:t>            &lt;</a:t>
            </a:r>
            <a:r>
              <a:rPr lang="en-US" sz="1100" dirty="0" err="1">
                <a:solidFill>
                  <a:srgbClr val="0000FF"/>
                </a:solidFill>
              </a:rPr>
              <a:t>TextBlock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/>
              <a:t>x:Name="ApplicationTitle" Text="John Doe Phone Apps Series" Style="{</a:t>
            </a:r>
            <a:r>
              <a:rPr lang="en-US" sz="1100" dirty="0" err="1"/>
              <a:t>StaticResource</a:t>
            </a:r>
            <a:r>
              <a:rPr lang="en-US" sz="1100" dirty="0"/>
              <a:t> </a:t>
            </a:r>
            <a:r>
              <a:rPr lang="en-US" sz="1100" dirty="0" err="1"/>
              <a:t>PhoneTextNormalStyle</a:t>
            </a:r>
            <a:r>
              <a:rPr lang="en-US" sz="1100" dirty="0"/>
              <a:t>}"/&gt;</a:t>
            </a:r>
          </a:p>
          <a:p>
            <a:pPr marL="0" indent="0">
              <a:buNone/>
            </a:pPr>
            <a:r>
              <a:rPr lang="en-US" sz="1100" dirty="0"/>
              <a:t>            &lt;</a:t>
            </a:r>
            <a:r>
              <a:rPr lang="en-US" sz="1100" dirty="0" err="1">
                <a:solidFill>
                  <a:srgbClr val="0000FF"/>
                </a:solidFill>
              </a:rPr>
              <a:t>TextBlock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/>
              <a:t>x:Name="PageTitle" Text="Type a name" Margin="9,-7,0,0" Style="{</a:t>
            </a:r>
            <a:r>
              <a:rPr lang="en-US" sz="1100" dirty="0" err="1"/>
              <a:t>StaticResource</a:t>
            </a:r>
            <a:r>
              <a:rPr lang="en-US" sz="1100" dirty="0"/>
              <a:t> PhoneTextTitle1Style}"/&gt;</a:t>
            </a:r>
          </a:p>
          <a:p>
            <a:pPr marL="0" indent="0">
              <a:buNone/>
            </a:pPr>
            <a:r>
              <a:rPr lang="en-US" sz="1100" dirty="0"/>
              <a:t>        &lt;/</a:t>
            </a:r>
            <a:r>
              <a:rPr lang="en-US" sz="1100" dirty="0" err="1"/>
              <a:t>StackPanel</a:t>
            </a:r>
            <a:r>
              <a:rPr lang="en-US" sz="1100" dirty="0" smtClean="0"/>
              <a:t>&gt;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&lt;!--</a:t>
            </a:r>
            <a:r>
              <a:rPr lang="en-US" sz="1100" dirty="0" err="1"/>
              <a:t>ContentPanel</a:t>
            </a:r>
            <a:r>
              <a:rPr lang="en-US" sz="1100" dirty="0"/>
              <a:t> - place additional content here--&gt;</a:t>
            </a:r>
          </a:p>
          <a:p>
            <a:pPr marL="0" indent="0">
              <a:buNone/>
            </a:pPr>
            <a:r>
              <a:rPr lang="en-US" sz="1100" dirty="0"/>
              <a:t>        &lt;Grid x:Name="ContentPanel" </a:t>
            </a:r>
            <a:r>
              <a:rPr lang="en-US" sz="1100" dirty="0" err="1"/>
              <a:t>Grid.Row</a:t>
            </a:r>
            <a:r>
              <a:rPr lang="en-US" sz="1100" dirty="0"/>
              <a:t>="1" Margin="12,0,12,0"&gt;</a:t>
            </a:r>
          </a:p>
          <a:p>
            <a:pPr marL="0" indent="0">
              <a:buNone/>
            </a:pPr>
            <a:r>
              <a:rPr lang="en-US" sz="1100" dirty="0"/>
              <a:t>            &lt;</a:t>
            </a:r>
            <a:r>
              <a:rPr lang="en-US" sz="1100" dirty="0" err="1">
                <a:solidFill>
                  <a:srgbClr val="0000FF"/>
                </a:solidFill>
              </a:rPr>
              <a:t>TextBox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/>
              <a:t>Height="72" </a:t>
            </a:r>
            <a:r>
              <a:rPr lang="en-US" sz="1100" dirty="0" err="1"/>
              <a:t>HorizontalAlignment</a:t>
            </a:r>
            <a:r>
              <a:rPr lang="en-US" sz="1100" dirty="0"/>
              <a:t>="Left" Margin="38,37,0,0" Name="</a:t>
            </a:r>
            <a:r>
              <a:rPr lang="en-US" sz="1100" dirty="0" err="1"/>
              <a:t>txtName</a:t>
            </a:r>
            <a:r>
              <a:rPr lang="en-US" sz="1100" dirty="0"/>
              <a:t>" Text="" </a:t>
            </a:r>
            <a:r>
              <a:rPr lang="en-US" sz="1100" dirty="0" err="1"/>
              <a:t>VerticalAlignment</a:t>
            </a:r>
            <a:r>
              <a:rPr lang="en-US" sz="1100" dirty="0"/>
              <a:t>="Top" Width="460" /&gt;</a:t>
            </a:r>
          </a:p>
          <a:p>
            <a:pPr marL="0" indent="0">
              <a:buNone/>
            </a:pPr>
            <a:r>
              <a:rPr lang="en-US" sz="1100" dirty="0"/>
              <a:t>            &lt;</a:t>
            </a:r>
            <a:r>
              <a:rPr lang="en-US" sz="1100" dirty="0">
                <a:solidFill>
                  <a:srgbClr val="0000FF"/>
                </a:solidFill>
              </a:rPr>
              <a:t>Button </a:t>
            </a:r>
            <a:r>
              <a:rPr lang="en-US" sz="1100" dirty="0"/>
              <a:t>Content="Submit" Height="72" </a:t>
            </a:r>
            <a:r>
              <a:rPr lang="en-US" sz="1100" dirty="0" err="1"/>
              <a:t>HorizontalAlignment</a:t>
            </a:r>
            <a:r>
              <a:rPr lang="en-US" sz="1100" dirty="0"/>
              <a:t>="Left" Margin="161,127,0,0" Name="</a:t>
            </a:r>
            <a:r>
              <a:rPr lang="en-US" sz="1100" dirty="0" err="1"/>
              <a:t>btnSubmit</a:t>
            </a:r>
            <a:r>
              <a:rPr lang="en-US" sz="1100" dirty="0"/>
              <a:t>" </a:t>
            </a:r>
            <a:r>
              <a:rPr lang="en-US" sz="1100" dirty="0" err="1"/>
              <a:t>VerticalAlignment</a:t>
            </a:r>
            <a:r>
              <a:rPr lang="en-US" sz="1100" dirty="0"/>
              <a:t>="Top" Width="160" Click="</a:t>
            </a:r>
            <a:r>
              <a:rPr lang="en-US" sz="1100" dirty="0" err="1"/>
              <a:t>btnSubmit_Click</a:t>
            </a:r>
            <a:r>
              <a:rPr lang="en-US" sz="1100" dirty="0"/>
              <a:t>" /&gt;</a:t>
            </a:r>
          </a:p>
          <a:p>
            <a:pPr marL="0" indent="0">
              <a:buNone/>
            </a:pPr>
            <a:r>
              <a:rPr lang="en-US" sz="1100" dirty="0"/>
              <a:t>            &lt;</a:t>
            </a:r>
            <a:r>
              <a:rPr lang="en-US" sz="1100" dirty="0" err="1"/>
              <a:t>TextBlock</a:t>
            </a:r>
            <a:r>
              <a:rPr lang="en-US" sz="1100" dirty="0"/>
              <a:t> Height="30" </a:t>
            </a:r>
            <a:r>
              <a:rPr lang="en-US" sz="1100" dirty="0" err="1"/>
              <a:t>HorizontalAlignment</a:t>
            </a:r>
            <a:r>
              <a:rPr lang="en-US" sz="1100" dirty="0"/>
              <a:t>="Left" Margin="66,241,0,0" Name="</a:t>
            </a:r>
            <a:r>
              <a:rPr lang="en-US" sz="1100" dirty="0" err="1"/>
              <a:t>tbkDisplay</a:t>
            </a:r>
            <a:r>
              <a:rPr lang="en-US" sz="1100" dirty="0"/>
              <a:t>" Text="</a:t>
            </a:r>
            <a:r>
              <a:rPr lang="en-US" sz="1100" dirty="0" err="1"/>
              <a:t>TextBlock</a:t>
            </a:r>
            <a:r>
              <a:rPr lang="en-US" sz="1100" dirty="0"/>
              <a:t>" </a:t>
            </a:r>
            <a:r>
              <a:rPr lang="en-US" sz="1100" dirty="0" err="1"/>
              <a:t>VerticalAlignment</a:t>
            </a:r>
            <a:r>
              <a:rPr lang="en-US" sz="1100" dirty="0"/>
              <a:t>="Top" /&gt;</a:t>
            </a:r>
          </a:p>
          <a:p>
            <a:pPr marL="0" indent="0">
              <a:buNone/>
            </a:pPr>
            <a:r>
              <a:rPr lang="en-US" sz="1100" dirty="0"/>
              <a:t>        &lt;/Grid&gt;</a:t>
            </a:r>
          </a:p>
          <a:p>
            <a:pPr marL="0" indent="0">
              <a:buNone/>
            </a:pPr>
            <a:r>
              <a:rPr lang="en-US" sz="1100" dirty="0"/>
              <a:t>    &lt;/Grid&gt;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67487" y="4263845"/>
            <a:ext cx="6451075" cy="259415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/>
              <a:t>namespace </a:t>
            </a:r>
            <a:r>
              <a:rPr lang="en-US" sz="1100" dirty="0" err="1"/>
              <a:t>HelloMyPhone</a:t>
            </a:r>
            <a:endParaRPr lang="en-US" sz="1100" dirty="0"/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public partial class </a:t>
            </a:r>
            <a:r>
              <a:rPr lang="en-US" sz="1100" dirty="0" err="1"/>
              <a:t>MainPage</a:t>
            </a:r>
            <a:r>
              <a:rPr lang="en-US" sz="1100" dirty="0"/>
              <a:t> : </a:t>
            </a:r>
            <a:r>
              <a:rPr lang="en-US" sz="1100" dirty="0" err="1"/>
              <a:t>PhoneApplicationPage</a:t>
            </a:r>
            <a:endParaRPr lang="en-US" sz="1100" dirty="0"/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  // Constructor</a:t>
            </a:r>
          </a:p>
          <a:p>
            <a:r>
              <a:rPr lang="en-US" sz="1100" dirty="0"/>
              <a:t>        public </a:t>
            </a:r>
            <a:r>
              <a:rPr lang="en-US" sz="1100" dirty="0" err="1"/>
              <a:t>MainPage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{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InitializeComponent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smtClean="0"/>
              <a:t>private </a:t>
            </a:r>
            <a:r>
              <a:rPr lang="en-US" sz="1100" dirty="0"/>
              <a:t>void </a:t>
            </a:r>
            <a:r>
              <a:rPr lang="en-US" sz="1100" dirty="0" err="1">
                <a:solidFill>
                  <a:srgbClr val="0000FF"/>
                </a:solidFill>
              </a:rPr>
              <a:t>btnSubmit_Click</a:t>
            </a:r>
            <a:r>
              <a:rPr lang="en-US" sz="1100" dirty="0"/>
              <a:t>(object sender, </a:t>
            </a:r>
            <a:r>
              <a:rPr lang="en-US" sz="1100" dirty="0" err="1"/>
              <a:t>RoutedEventArgs</a:t>
            </a:r>
            <a:r>
              <a:rPr lang="en-US" sz="1100" dirty="0"/>
              <a:t> e)</a:t>
            </a:r>
          </a:p>
          <a:p>
            <a:r>
              <a:rPr lang="en-US" sz="1100" dirty="0"/>
              <a:t>       </a:t>
            </a:r>
            <a:r>
              <a:rPr lang="en-US" sz="1100" dirty="0" smtClean="0"/>
              <a:t> </a:t>
            </a:r>
            <a:r>
              <a:rPr lang="en-US" sz="1100" dirty="0"/>
              <a:t>{</a:t>
            </a:r>
          </a:p>
          <a:p>
            <a:r>
              <a:rPr lang="en-US" sz="1100" dirty="0"/>
              <a:t>           </a:t>
            </a:r>
            <a:r>
              <a:rPr lang="en-US" sz="1100" dirty="0" smtClean="0"/>
              <a:t> </a:t>
            </a:r>
            <a:r>
              <a:rPr lang="en-US" sz="1100" dirty="0" err="1">
                <a:solidFill>
                  <a:srgbClr val="0000FF"/>
                </a:solidFill>
              </a:rPr>
              <a:t>tbkDisplay.Text</a:t>
            </a:r>
            <a:r>
              <a:rPr lang="en-US" sz="1100" dirty="0">
                <a:solidFill>
                  <a:srgbClr val="0000FF"/>
                </a:solidFill>
              </a:rPr>
              <a:t> = "Hello " + </a:t>
            </a:r>
            <a:r>
              <a:rPr lang="en-US" sz="1100" dirty="0" err="1">
                <a:solidFill>
                  <a:srgbClr val="0000FF"/>
                </a:solidFill>
              </a:rPr>
              <a:t>txtName.Text</a:t>
            </a:r>
            <a:r>
              <a:rPr lang="en-US" sz="1100" dirty="0">
                <a:solidFill>
                  <a:srgbClr val="0000FF"/>
                </a:solidFill>
              </a:rPr>
              <a:t> + ", how are you today?";</a:t>
            </a:r>
          </a:p>
          <a:p>
            <a:r>
              <a:rPr lang="en-US" sz="1100" dirty="0"/>
              <a:t>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97775" y="5098690"/>
            <a:ext cx="1366110" cy="1062530"/>
          </a:xfrm>
          <a:prstGeom prst="wedgeRoundRectCallout">
            <a:avLst>
              <a:gd name="adj1" fmla="val 83065"/>
              <a:gd name="adj2" fmla="val 27820"/>
              <a:gd name="adj3" fmla="val 16667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behind the GUI page</a:t>
            </a:r>
          </a:p>
        </p:txBody>
      </p:sp>
    </p:spTree>
    <p:extLst>
      <p:ext uri="{BB962C8B-B14F-4D97-AF65-F5344CB8AC3E}">
        <p14:creationId xmlns:p14="http://schemas.microsoft.com/office/powerpoint/2010/main" val="387367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22141</TotalTime>
  <Words>3812</Words>
  <Application>Microsoft Office PowerPoint</Application>
  <PresentationFormat>On-screen Show (4:3)</PresentationFormat>
  <Paragraphs>645</Paragraphs>
  <Slides>61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Blends</vt:lpstr>
      <vt:lpstr>Lecture 26 Silverlight and  Mobile Apps Development</vt:lpstr>
      <vt:lpstr>Lecture Outline </vt:lpstr>
      <vt:lpstr>Preparation for Phone 7 App Development</vt:lpstr>
      <vt:lpstr>Main Page XAML View for GUI Design</vt:lpstr>
      <vt:lpstr>Change the TextBlock Text in XAML</vt:lpstr>
      <vt:lpstr>Using XAML &amp; Silverlight Toolbox for GUI Design</vt:lpstr>
      <vt:lpstr>Add a Textbox, a Button, and a TextBlock</vt:lpstr>
      <vt:lpstr>Define Events behind Textbox and Button</vt:lpstr>
      <vt:lpstr>XAML Code of the GUI Design</vt:lpstr>
      <vt:lpstr>Main Page C# View for Programming</vt:lpstr>
      <vt:lpstr>Start the Program in the Emulator</vt:lpstr>
      <vt:lpstr>Orientation</vt:lpstr>
      <vt:lpstr>&lt;Storyboard&gt; Element in XAML</vt:lpstr>
      <vt:lpstr>Steps of Creating Animation (1)</vt:lpstr>
      <vt:lpstr>Steps of Creating Animation (2)</vt:lpstr>
      <vt:lpstr>Put in a User Control in a Web App if we are developing a Web app, instead of a phone app</vt:lpstr>
      <vt:lpstr>Put it in a Phone Application</vt:lpstr>
      <vt:lpstr>XAML Defining the GUI (Part 1: MainPage.xaml)</vt:lpstr>
      <vt:lpstr>XAML Defining (Part 2: Storyboard)</vt:lpstr>
      <vt:lpstr>XAML Defining (Part 3: Root Grid)</vt:lpstr>
      <vt:lpstr>XAML Defining (Part 4: Animation Object Head)</vt:lpstr>
      <vt:lpstr>XAML Defining (Part 4: Animation Objects Arms)</vt:lpstr>
      <vt:lpstr>XAML Defining (Part 4: Your Animation Objects)</vt:lpstr>
      <vt:lpstr>Code Behind the GUI: MainPage.xaml.cs (1)</vt:lpstr>
      <vt:lpstr>Code Behind the GUI: MainPage.xaml.cs (1)</vt:lpstr>
      <vt:lpstr>Demonstration</vt:lpstr>
      <vt:lpstr>Phone 8 Apps Development Using Visual Studio 2013 and Windows 8</vt:lpstr>
      <vt:lpstr>Phone 8 in VS 2013 and Windows 8</vt:lpstr>
      <vt:lpstr>Main Page XAML View for GUI Design</vt:lpstr>
      <vt:lpstr>Put it in a Phone Application</vt:lpstr>
      <vt:lpstr>Code Changes in Phone 8 App</vt:lpstr>
      <vt:lpstr>Case Study: Secure Phone Messenger</vt:lpstr>
      <vt:lpstr>Add Encryption/Decryption Service</vt:lpstr>
      <vt:lpstr>Code Behind GUI: MainPage.xaml.cs (1)</vt:lpstr>
      <vt:lpstr>Code Behind GUI: MainPage.xaml.cs (2)</vt:lpstr>
      <vt:lpstr>Code Behind the Other GUI Page: decrypt.xaml.cs (1)</vt:lpstr>
      <vt:lpstr>Code Behind GUI: decrypt.xaml.cs (2)</vt:lpstr>
      <vt:lpstr>How Do We Send Message to Another Real Phone?</vt:lpstr>
      <vt:lpstr>If SSL is not supported, then</vt:lpstr>
      <vt:lpstr>How are Confidentiality Guaranteed?</vt:lpstr>
      <vt:lpstr>Case Study: Weather Forecast App</vt:lpstr>
      <vt:lpstr>Phoenix Seven-Day Weather Data Download: http://forecast.weather.gov/MapClick.php?lat=33.43417&amp;lon=-112.05111&amp;FcstType=dwml</vt:lpstr>
      <vt:lpstr>To Get Forecast from the URL http://forecast.weather.gov/MapClick.php?lat=33.43&amp;lon=-112.04&amp;FcstType=dwml</vt:lpstr>
      <vt:lpstr>Callback Handler to Retrieve Forecast Response</vt:lpstr>
      <vt:lpstr>Asynchronous Call Implemented </vt:lpstr>
      <vt:lpstr>Extract and Display the Weather Info</vt:lpstr>
      <vt:lpstr>More Examples</vt:lpstr>
      <vt:lpstr>Silverlight Web App 1</vt:lpstr>
      <vt:lpstr>Silverlight Web App 2: With Programming Capacity</vt:lpstr>
      <vt:lpstr>Phone App: Change Maze and Drive</vt:lpstr>
      <vt:lpstr>MainPage.xaml Defines Phone GUI</vt:lpstr>
      <vt:lpstr>MainPage.xaml.cs Code Behind GUI: Buttons</vt:lpstr>
      <vt:lpstr>MainPage.xaml.cs Code Behind GUI: move()</vt:lpstr>
      <vt:lpstr>MainPage.xaml.cs Code Behind GUI: TurnLeft90</vt:lpstr>
      <vt:lpstr>MainPage.xaml.cs Code Behind GUI: Key Down</vt:lpstr>
      <vt:lpstr>MainPage.xaml.cs Code Behind GUI: Key Up</vt:lpstr>
      <vt:lpstr>MainPage.xaml.cs Code Behind GUI: Mouse Click</vt:lpstr>
      <vt:lpstr>Deploy Phone App to Real Device</vt:lpstr>
      <vt:lpstr>Register Your Phone and Link it in the Development Tool</vt:lpstr>
      <vt:lpstr>Develop Phone Apps on Other Platforms</vt:lpstr>
      <vt:lpstr>Lecture Summary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1539</cp:revision>
  <dcterms:created xsi:type="dcterms:W3CDTF">2005-09-17T18:09:54Z</dcterms:created>
  <dcterms:modified xsi:type="dcterms:W3CDTF">2014-12-02T15:25:54Z</dcterms:modified>
</cp:coreProperties>
</file>