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848" r:id="rId2"/>
    <p:sldId id="954" r:id="rId3"/>
    <p:sldId id="949" r:id="rId4"/>
    <p:sldId id="970" r:id="rId5"/>
    <p:sldId id="971" r:id="rId6"/>
    <p:sldId id="969" r:id="rId7"/>
    <p:sldId id="952" r:id="rId8"/>
    <p:sldId id="985" r:id="rId9"/>
    <p:sldId id="986" r:id="rId10"/>
    <p:sldId id="987" r:id="rId11"/>
    <p:sldId id="951" r:id="rId12"/>
    <p:sldId id="950" r:id="rId13"/>
    <p:sldId id="981" r:id="rId14"/>
    <p:sldId id="982" r:id="rId15"/>
    <p:sldId id="983" r:id="rId16"/>
    <p:sldId id="975" r:id="rId17"/>
    <p:sldId id="972" r:id="rId18"/>
    <p:sldId id="973" r:id="rId19"/>
    <p:sldId id="974" r:id="rId20"/>
    <p:sldId id="976" r:id="rId21"/>
    <p:sldId id="984" r:id="rId22"/>
    <p:sldId id="953" r:id="rId23"/>
    <p:sldId id="955" r:id="rId24"/>
    <p:sldId id="907" r:id="rId25"/>
    <p:sldId id="902" r:id="rId26"/>
    <p:sldId id="908" r:id="rId27"/>
    <p:sldId id="931" r:id="rId28"/>
    <p:sldId id="909" r:id="rId29"/>
    <p:sldId id="910" r:id="rId30"/>
    <p:sldId id="913" r:id="rId31"/>
    <p:sldId id="911" r:id="rId32"/>
    <p:sldId id="919" r:id="rId33"/>
    <p:sldId id="980" r:id="rId34"/>
    <p:sldId id="903" r:id="rId35"/>
    <p:sldId id="904" r:id="rId36"/>
    <p:sldId id="932" r:id="rId37"/>
    <p:sldId id="933" r:id="rId38"/>
    <p:sldId id="914" r:id="rId39"/>
    <p:sldId id="915" r:id="rId40"/>
    <p:sldId id="936" r:id="rId41"/>
    <p:sldId id="935" r:id="rId42"/>
    <p:sldId id="916" r:id="rId43"/>
    <p:sldId id="937" r:id="rId44"/>
    <p:sldId id="977" r:id="rId45"/>
    <p:sldId id="918" r:id="rId46"/>
    <p:sldId id="920" r:id="rId47"/>
    <p:sldId id="940" r:id="rId4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224">
          <p15:clr>
            <a:srgbClr val="A4A3A4"/>
          </p15:clr>
        </p15:guide>
        <p15:guide id="2" pos="56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00"/>
    <a:srgbClr val="FFFFCC"/>
    <a:srgbClr val="3333CC"/>
    <a:srgbClr val="AFEFE9"/>
    <a:srgbClr val="C5F3EF"/>
    <a:srgbClr val="B3EFE9"/>
    <a:srgbClr val="ACD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3" autoAdjust="0"/>
    <p:restoredTop sz="86441" autoAdjust="0"/>
  </p:normalViewPr>
  <p:slideViewPr>
    <p:cSldViewPr snapToObjects="1">
      <p:cViewPr varScale="1">
        <p:scale>
          <a:sx n="83" d="100"/>
          <a:sy n="83" d="100"/>
        </p:scale>
        <p:origin x="-72" y="-84"/>
      </p:cViewPr>
      <p:guideLst>
        <p:guide orient="horz" pos="4224"/>
        <p:guide pos="56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7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3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2B98A5D3-3E10-408E-A6CC-AC9CB2521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42" tIns="48221" rIns="96442" bIns="48221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300" b="0">
                <a:latin typeface="Arial" pitchFamily="34" charset="0"/>
              </a:defRPr>
            </a:lvl1pPr>
          </a:lstStyle>
          <a:p>
            <a:pPr>
              <a:defRPr/>
            </a:pPr>
            <a:fld id="{24A2E797-F5E7-4CA2-8D63-D0464313C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11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573966E-004C-4E5D-A214-E4D441161776}" type="slidenum">
              <a:rPr lang="en-US" b="0" smtClean="0">
                <a:latin typeface="Arial" charset="0"/>
              </a:rPr>
              <a:pPr/>
              <a:t>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847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97EC33-A8FA-46FF-9C52-98DB40039090}" type="slidenum">
              <a:rPr lang="en-US" b="0" smtClean="0">
                <a:latin typeface="Arial" charset="0"/>
              </a:rPr>
              <a:pPr/>
              <a:t>32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41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90A5CF-0979-44CD-9E1D-E6FC4681B3FE}" type="slidenum">
              <a:rPr lang="en-US" b="0" smtClean="0">
                <a:latin typeface="Arial" charset="0"/>
              </a:rPr>
              <a:pPr/>
              <a:t>34</a:t>
            </a:fld>
            <a:endParaRPr lang="en-US" b="0" smtClean="0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78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A1E8A5-90CF-49E3-A1D8-22E47C272468}" type="slidenum">
              <a:rPr lang="en-US" b="0" smtClean="0">
                <a:latin typeface="Arial" charset="0"/>
              </a:rPr>
              <a:pPr/>
              <a:t>35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44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0E19EC3-C06C-49C0-A6CF-5E2809C60B68}" type="slidenum">
              <a:rPr lang="en-US" b="0" smtClean="0">
                <a:latin typeface="Arial" charset="0"/>
              </a:rPr>
              <a:pPr/>
              <a:t>36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891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AD19068-7734-44C8-8F90-46C9337C2636}" type="slidenum">
              <a:rPr lang="en-US" b="0" smtClean="0">
                <a:latin typeface="Arial" charset="0"/>
              </a:rPr>
              <a:pPr/>
              <a:t>37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927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027BF83-6E05-4C1C-A8F9-CC5E213AD64A}" type="slidenum">
              <a:rPr lang="en-US" b="0" smtClean="0">
                <a:latin typeface="Arial" charset="0"/>
              </a:rPr>
              <a:pPr/>
              <a:t>38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033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54A697-4E80-4585-869E-9E8048A9DE7A}" type="slidenum">
              <a:rPr lang="en-US" b="0" smtClean="0">
                <a:latin typeface="Arial" charset="0"/>
              </a:rPr>
              <a:pPr/>
              <a:t>39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01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E623B0-11EF-426F-BC20-622114CE25E0}" type="slidenum">
              <a:rPr lang="en-US" b="0" smtClean="0">
                <a:latin typeface="Arial" charset="0"/>
                <a:ea typeface="MS PGothic" pitchFamily="34" charset="-128"/>
              </a:rPr>
              <a:pPr/>
              <a:t>40</a:t>
            </a:fld>
            <a:endParaRPr lang="en-US" b="0" smtClean="0"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806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D16CE8-3BC8-43FD-A3CD-B8B1D2F9A63A}" type="slidenum">
              <a:rPr lang="en-US" b="0" smtClean="0">
                <a:latin typeface="Arial" charset="0"/>
              </a:rPr>
              <a:pPr/>
              <a:t>42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62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18F241D-5E6F-4147-96C0-5900152BCAE9}" type="slidenum">
              <a:rPr lang="en-US" altLang="zh-CN" b="0" smtClean="0">
                <a:latin typeface="Arial" charset="0"/>
                <a:ea typeface="MS PGothic" pitchFamily="34" charset="-128"/>
              </a:rPr>
              <a:pPr/>
              <a:t>43</a:t>
            </a:fld>
            <a:endParaRPr lang="en-US" altLang="zh-CN" b="0" smtClean="0">
              <a:latin typeface="Arial" charset="0"/>
              <a:ea typeface="MS PGothic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2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F351044-ADBD-42DE-B5A6-45397DD4A1A0}" type="slidenum">
              <a:rPr lang="en-US" b="0" smtClean="0">
                <a:latin typeface="Arial" charset="0"/>
              </a:rPr>
              <a:pPr/>
              <a:t>3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2CC105D-27E7-48F3-B491-213C7F289CB9}" type="slidenum">
              <a:rPr lang="en-US" b="0" smtClean="0">
                <a:latin typeface="Arial" charset="0"/>
              </a:rPr>
              <a:pPr/>
              <a:t>45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43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C048226-C36B-42FB-8AC0-01444A3C1CC8}" type="slidenum">
              <a:rPr lang="en-US" b="0" smtClean="0">
                <a:latin typeface="Arial" charset="0"/>
              </a:rPr>
              <a:pPr/>
              <a:t>46</a:t>
            </a:fld>
            <a:endParaRPr lang="en-US" b="0" smtClean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224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FB36828-48E2-46E8-A8ED-19BA80369A4E}" type="slidenum">
              <a:rPr lang="en-US" smtClean="0">
                <a:latin typeface="Arial" charset="0"/>
              </a:rPr>
              <a:pPr/>
              <a:t>8</a:t>
            </a:fld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7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FA2DE4-EE07-44C0-B31B-14920BD94D1D}" type="slidenum">
              <a:rPr lang="en-US" b="0" smtClean="0">
                <a:latin typeface="Arial" charset="0"/>
              </a:rPr>
              <a:pPr/>
              <a:t>24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4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29B214A-FA58-44BA-A1E5-60A87F15AB9B}" type="slidenum">
              <a:rPr lang="en-US" b="0" smtClean="0">
                <a:latin typeface="Arial" charset="0"/>
              </a:rPr>
              <a:pPr/>
              <a:t>25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41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A7430FE-4900-4E60-BCB2-237399BC5695}" type="slidenum">
              <a:rPr lang="en-US" b="0" smtClean="0">
                <a:latin typeface="Arial" charset="0"/>
              </a:rPr>
              <a:pPr/>
              <a:t>26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66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7F43204-6CF8-4870-907E-A3FE03D99A55}" type="slidenum">
              <a:rPr lang="en-US" b="0" smtClean="0">
                <a:latin typeface="Arial" charset="0"/>
              </a:rPr>
              <a:pPr/>
              <a:t>28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B4F056-E1AF-43DB-BFA4-CD36236E118C}" type="slidenum">
              <a:rPr lang="en-US" b="0" smtClean="0">
                <a:latin typeface="Arial" charset="0"/>
              </a:rPr>
              <a:pPr/>
              <a:t>29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46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52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AF40309-DCA4-443C-8A59-59A9FD135FD6}" type="slidenum">
              <a:rPr lang="en-US" b="0" smtClean="0">
                <a:latin typeface="Arial" charset="0"/>
              </a:rPr>
              <a:pPr/>
              <a:t>31</a:t>
            </a:fld>
            <a:endParaRPr lang="en-US" b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5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812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8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68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DCC81-1D00-4350-962C-542D8CFD5B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152400"/>
            <a:ext cx="2095500" cy="5980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6134100" cy="5980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494B7-3BDD-441C-B66D-9477BC8EC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3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24000"/>
            <a:ext cx="8269288" cy="460851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170A8-A0BF-49A3-9FBF-07E35EF06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0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6200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530B0-212E-4BE3-8252-4111C8620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CD201B-9E9B-49EA-8062-50DBF0F3C7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7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C7885B-0515-406D-8FC9-A219AB3E5C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576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524000"/>
            <a:ext cx="40592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62FB-73CA-47B4-974A-BA29181CC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9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D8C4F-BAAF-4C6A-9A87-025DF5ABB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61FF7-1248-4577-8A8C-CD7AF5E0B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8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A97E-CC36-4CF4-ACC7-9FA6838C2C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6FECA-261C-443E-9341-483CF3CF9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7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75398-CFA6-4896-8934-CAEB83278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7905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 b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152400"/>
            <a:ext cx="76200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269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8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8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" y="30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2CCB59B-F78F-40DE-BB2B-B5C7EEB04D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839" name="Picture 15" descr="lwm2_m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1524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40" name="Text Box 16"/>
          <p:cNvSpPr txBox="1">
            <a:spLocks noChangeArrowheads="1"/>
          </p:cNvSpPr>
          <p:nvPr userDrawn="1"/>
        </p:nvSpPr>
        <p:spPr bwMode="auto">
          <a:xfrm>
            <a:off x="8320088" y="6477000"/>
            <a:ext cx="747712" cy="3048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400" b="0" i="1" smtClean="0">
                <a:solidFill>
                  <a:schemeClr val="folHlink"/>
                </a:solidFill>
              </a:rPr>
              <a:t>Y. 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6" r:id="rId1"/>
    <p:sldLayoutId id="2147484914" r:id="rId2"/>
    <p:sldLayoutId id="2147484915" r:id="rId3"/>
    <p:sldLayoutId id="2147484916" r:id="rId4"/>
    <p:sldLayoutId id="2147484917" r:id="rId5"/>
    <p:sldLayoutId id="2147484918" r:id="rId6"/>
    <p:sldLayoutId id="2147484919" r:id="rId7"/>
    <p:sldLayoutId id="2147484920" r:id="rId8"/>
    <p:sldLayoutId id="2147484921" r:id="rId9"/>
    <p:sldLayoutId id="2147484922" r:id="rId10"/>
    <p:sldLayoutId id="2147484923" r:id="rId11"/>
    <p:sldLayoutId id="2147484924" r:id="rId12"/>
    <p:sldLayoutId id="214748492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05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05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0" grpId="0"/>
      <p:bldP spid="205840" grpId="1"/>
      <p:bldP spid="205840" grpId="2"/>
      <p:bldP spid="205840" grpId="3"/>
      <p:bldP spid="205840" grpId="4"/>
      <p:bldP spid="205840" grpId="5"/>
      <p:bldP spid="205840" grpId="6"/>
      <p:bldP spid="205840" grpId="7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457200" y="3484562"/>
            <a:ext cx="8050213" cy="1544638"/>
          </a:xfrm>
        </p:spPr>
        <p:txBody>
          <a:bodyPr/>
          <a:lstStyle/>
          <a:p>
            <a:pPr algn="ctr"/>
            <a:r>
              <a:rPr lang="en-US" sz="2800" dirty="0" smtClean="0"/>
              <a:t>The Final Lecture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smtClean="0"/>
              <a:t>Every End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is a New Beginning</a:t>
            </a:r>
          </a:p>
        </p:txBody>
      </p:sp>
      <p:sp>
        <p:nvSpPr>
          <p:cNvPr id="3075" name="Rectangle 11"/>
          <p:cNvSpPr>
            <a:spLocks noChangeArrowheads="1"/>
          </p:cNvSpPr>
          <p:nvPr/>
        </p:nvSpPr>
        <p:spPr bwMode="auto">
          <a:xfrm>
            <a:off x="2590800" y="5715000"/>
            <a:ext cx="3867150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b="0"/>
              <a:t>Dr. Yinong Chen</a:t>
            </a:r>
          </a:p>
          <a:p>
            <a:pPr algn="ctr" defTabSz="966788" eaLnBrk="1" hangingPunct="1"/>
            <a:r>
              <a:rPr lang="en-US" sz="2400" b="0"/>
              <a:t>https://myasucourses.asu.edu/</a:t>
            </a:r>
          </a:p>
        </p:txBody>
      </p:sp>
      <p:sp>
        <p:nvSpPr>
          <p:cNvPr id="3076" name="Rectangle 12"/>
          <p:cNvSpPr>
            <a:spLocks noChangeArrowheads="1"/>
          </p:cNvSpPr>
          <p:nvPr/>
        </p:nvSpPr>
        <p:spPr bwMode="auto">
          <a:xfrm>
            <a:off x="685800" y="1524000"/>
            <a:ext cx="7821613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i="1">
                <a:solidFill>
                  <a:srgbClr val="280099"/>
                </a:solidFill>
              </a:rPr>
              <a:t>CSE 445 / 598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i="1">
                <a:solidFill>
                  <a:srgbClr val="280099"/>
                </a:solidFill>
              </a:rPr>
              <a:t>Distributed Software Development</a:t>
            </a:r>
            <a:endParaRPr lang="en-US" altLang="en-US" sz="3000" i="1">
              <a:solidFill>
                <a:srgbClr val="280099"/>
              </a:solidFill>
            </a:endParaRPr>
          </a:p>
        </p:txBody>
      </p:sp>
      <p:pic>
        <p:nvPicPr>
          <p:cNvPr id="7" name="Picture 8" descr="http://engineering.asu.edu/sites/default/files/shared/downloads/ASU_engineering_RGB_2009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381000"/>
            <a:ext cx="3716337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public.asu.edu/~ychen10/images/SocWsiCov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321745"/>
            <a:ext cx="1348411" cy="17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6553200" cy="62388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MVC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791200"/>
          </a:xfrm>
        </p:spPr>
        <p:txBody>
          <a:bodyPr/>
          <a:lstStyle/>
          <a:p>
            <a:r>
              <a:rPr lang="en-US" sz="2400" dirty="0" smtClean="0"/>
              <a:t>The entire page is no longer treated as one unit.</a:t>
            </a:r>
          </a:p>
          <a:p>
            <a:r>
              <a:rPr lang="en-US" sz="2400" dirty="0" smtClean="0"/>
              <a:t>Each page is an HTML page, with a collection of </a:t>
            </a:r>
            <a:r>
              <a:rPr lang="en-US" sz="2400" dirty="0" err="1" smtClean="0"/>
              <a:t>JavaScrypt</a:t>
            </a:r>
            <a:r>
              <a:rPr lang="en-US" sz="2400" dirty="0" smtClean="0"/>
              <a:t> calls to communicate with the server.</a:t>
            </a:r>
          </a:p>
          <a:p>
            <a:r>
              <a:rPr lang="en-US" sz="2400" dirty="0" smtClean="0"/>
              <a:t>No need to page-</a:t>
            </a:r>
            <a:r>
              <a:rPr lang="en-US" sz="2400" dirty="0" err="1" smtClean="0"/>
              <a:t>postback</a:t>
            </a:r>
            <a:r>
              <a:rPr lang="en-US" sz="2400" dirty="0" smtClean="0"/>
              <a:t> the entire page, and thus, each change will be sent back to the browser whenever the change happened.</a:t>
            </a:r>
          </a:p>
          <a:p>
            <a:r>
              <a:rPr lang="en-US" sz="2400" dirty="0" smtClean="0"/>
              <a:t>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Web Forms cannot </a:t>
            </a:r>
            <a:r>
              <a:rPr lang="en-US" sz="2400" dirty="0" err="1" smtClean="0"/>
              <a:t>postback</a:t>
            </a:r>
            <a:r>
              <a:rPr lang="en-US" sz="2400" dirty="0" smtClean="0"/>
              <a:t> whenever a change is made, as it may override the textbox and other data the user is entering.</a:t>
            </a:r>
          </a:p>
          <a:p>
            <a:r>
              <a:rPr lang="en-US" sz="2400" dirty="0" smtClean="0"/>
              <a:t>Analogy: In computer organization cache design: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Write-through</a:t>
            </a:r>
            <a:r>
              <a:rPr lang="en-US" sz="2400" dirty="0" smtClean="0"/>
              <a:t>: any cache change is write to memory immediately.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Write-back</a:t>
            </a:r>
            <a:r>
              <a:rPr lang="en-US" sz="2400" dirty="0" smtClean="0"/>
              <a:t>: change will not go back to memory until the cache needs to be replaced.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FF"/>
                </a:solidFill>
              </a:rPr>
              <a:t>Model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00FF"/>
                </a:solidFill>
              </a:rPr>
              <a:t>View</a:t>
            </a:r>
            <a:r>
              <a:rPr lang="en-GB" dirty="0" smtClean="0"/>
              <a:t>, </a:t>
            </a:r>
            <a:r>
              <a:rPr lang="en-GB" dirty="0"/>
              <a:t>and </a:t>
            </a:r>
            <a:r>
              <a:rPr lang="en-GB" dirty="0" smtClean="0">
                <a:solidFill>
                  <a:srgbClr val="0000FF"/>
                </a:solidFill>
              </a:rPr>
              <a:t>Controller in ASP </a:t>
            </a:r>
            <a:r>
              <a:rPr lang="en-GB" dirty="0" err="1" smtClean="0">
                <a:solidFill>
                  <a:srgbClr val="0000FF"/>
                </a:solidFill>
              </a:rPr>
              <a:t>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8269288" cy="5410200"/>
          </a:xfrm>
        </p:spPr>
        <p:txBody>
          <a:bodyPr/>
          <a:lstStyle/>
          <a:p>
            <a:r>
              <a:rPr lang="en-US" b="1" dirty="0" smtClean="0"/>
              <a:t>View</a:t>
            </a:r>
            <a:r>
              <a:rPr lang="en-US" dirty="0" smtClean="0"/>
              <a:t>: A directory </a:t>
            </a:r>
            <a:r>
              <a:rPr lang="en-US" dirty="0"/>
              <a:t>contains the components that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0000FF"/>
                </a:solidFill>
              </a:rPr>
              <a:t>generate </a:t>
            </a:r>
            <a:r>
              <a:rPr lang="en-US" dirty="0" smtClean="0"/>
              <a:t>the </a:t>
            </a:r>
            <a:r>
              <a:rPr lang="en-US" dirty="0"/>
              <a:t>application's </a:t>
            </a:r>
            <a:r>
              <a:rPr lang="en-US" dirty="0" smtClean="0"/>
              <a:t>display (</a:t>
            </a:r>
            <a:r>
              <a:rPr lang="en-US" dirty="0" smtClean="0">
                <a:solidFill>
                  <a:srgbClr val="0000FF"/>
                </a:solidFill>
              </a:rPr>
              <a:t>GUI</a:t>
            </a:r>
            <a:r>
              <a:rPr lang="en-US" dirty="0"/>
              <a:t>) </a:t>
            </a:r>
            <a:r>
              <a:rPr lang="en-US" dirty="0" smtClean="0"/>
              <a:t>or </a:t>
            </a:r>
            <a:r>
              <a:rPr lang="en-US" dirty="0"/>
              <a:t>the presentation layer of the application (output </a:t>
            </a:r>
            <a:r>
              <a:rPr lang="en-US" dirty="0" smtClean="0"/>
              <a:t>part).</a:t>
            </a:r>
            <a:endParaRPr lang="en-US" dirty="0"/>
          </a:p>
          <a:p>
            <a:r>
              <a:rPr lang="en-US" b="1" dirty="0" smtClean="0"/>
              <a:t>Controller</a:t>
            </a:r>
            <a:r>
              <a:rPr lang="en-US" dirty="0" smtClean="0"/>
              <a:t>: A directory </a:t>
            </a:r>
            <a:r>
              <a:rPr lang="en-US" dirty="0"/>
              <a:t>contains the components that </a:t>
            </a:r>
            <a:r>
              <a:rPr lang="en-US" dirty="0">
                <a:solidFill>
                  <a:srgbClr val="0000FF"/>
                </a:solidFill>
              </a:rPr>
              <a:t>handle user </a:t>
            </a:r>
            <a:r>
              <a:rPr lang="en-US" dirty="0" smtClean="0">
                <a:solidFill>
                  <a:srgbClr val="0000FF"/>
                </a:solidFill>
              </a:rPr>
              <a:t>inputs</a:t>
            </a:r>
            <a:r>
              <a:rPr lang="en-US" dirty="0" smtClean="0"/>
              <a:t>, </a:t>
            </a:r>
            <a:r>
              <a:rPr lang="en-US" dirty="0"/>
              <a:t>work with the model, and ultimately select a view to render </a:t>
            </a:r>
            <a:r>
              <a:rPr lang="en-US" dirty="0" smtClean="0"/>
              <a:t>the </a:t>
            </a:r>
            <a:r>
              <a:rPr lang="en-US" dirty="0"/>
              <a:t>displays in </a:t>
            </a:r>
            <a:r>
              <a:rPr lang="en-US" dirty="0" smtClean="0"/>
              <a:t>GUI. </a:t>
            </a:r>
            <a:endParaRPr lang="en-US" dirty="0"/>
          </a:p>
          <a:p>
            <a:r>
              <a:rPr lang="en-US" b="1" dirty="0" smtClean="0"/>
              <a:t>Model</a:t>
            </a:r>
            <a:r>
              <a:rPr lang="en-US" dirty="0" smtClean="0"/>
              <a:t>: A directory </a:t>
            </a:r>
            <a:r>
              <a:rPr lang="en-US" dirty="0"/>
              <a:t>contains objects that that implement the part of the application logic related to the application's data domain. Often, model objects </a:t>
            </a:r>
            <a:r>
              <a:rPr lang="en-US" dirty="0">
                <a:solidFill>
                  <a:srgbClr val="0000FF"/>
                </a:solidFill>
              </a:rPr>
              <a:t>retrieve and store model state </a:t>
            </a:r>
            <a:r>
              <a:rPr lang="en-US" dirty="0"/>
              <a:t>in a date sets, files, and database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4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59738"/>
            <a:ext cx="6732278" cy="252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924800" cy="623888"/>
          </a:xfrm>
        </p:spPr>
        <p:txBody>
          <a:bodyPr/>
          <a:lstStyle/>
          <a:p>
            <a:pPr algn="ctr"/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MVC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458200" cy="3657600"/>
          </a:xfrm>
        </p:spPr>
        <p:txBody>
          <a:bodyPr/>
          <a:lstStyle/>
          <a:p>
            <a:r>
              <a:rPr lang="en-GB" dirty="0"/>
              <a:t>ASP </a:t>
            </a:r>
            <a:r>
              <a:rPr lang="en-GB" dirty="0" err="1"/>
              <a:t>.Net</a:t>
            </a:r>
            <a:r>
              <a:rPr lang="en-GB" dirty="0"/>
              <a:t> offers </a:t>
            </a:r>
            <a:r>
              <a:rPr lang="en-GB" dirty="0" smtClean="0"/>
              <a:t>MVC as an alternative </a:t>
            </a:r>
            <a:r>
              <a:rPr lang="en-GB" dirty="0">
                <a:solidFill>
                  <a:srgbClr val="0000FF"/>
                </a:solidFill>
              </a:rPr>
              <a:t>project </a:t>
            </a:r>
            <a:r>
              <a:rPr lang="en-GB" dirty="0" smtClean="0">
                <a:solidFill>
                  <a:srgbClr val="0000FF"/>
                </a:solidFill>
              </a:rPr>
              <a:t>template</a:t>
            </a:r>
            <a:r>
              <a:rPr lang="en-GB" dirty="0" smtClean="0"/>
              <a:t>;</a:t>
            </a:r>
          </a:p>
          <a:p>
            <a:r>
              <a:rPr lang="en-GB" dirty="0"/>
              <a:t>It is available for </a:t>
            </a:r>
            <a:r>
              <a:rPr lang="en-GB" dirty="0" smtClean="0"/>
              <a:t>Web </a:t>
            </a:r>
            <a:r>
              <a:rPr lang="en-GB" dirty="0" smtClean="0"/>
              <a:t>Apps</a:t>
            </a:r>
            <a:r>
              <a:rPr lang="en-GB" dirty="0"/>
              <a:t>, </a:t>
            </a:r>
            <a:r>
              <a:rPr lang="en-GB" dirty="0" smtClean="0"/>
              <a:t>Mobile Apps, </a:t>
            </a:r>
            <a:r>
              <a:rPr lang="en-GB" dirty="0"/>
              <a:t>and </a:t>
            </a:r>
            <a:r>
              <a:rPr lang="en-GB" dirty="0" smtClean="0">
                <a:solidFill>
                  <a:srgbClr val="0000FF"/>
                </a:solidFill>
              </a:rPr>
              <a:t>Cloud</a:t>
            </a:r>
            <a:r>
              <a:rPr lang="en-GB" dirty="0" smtClean="0"/>
              <a:t> </a:t>
            </a:r>
            <a:r>
              <a:rPr lang="en-GB" dirty="0" smtClean="0"/>
              <a:t>App</a:t>
            </a:r>
            <a:r>
              <a:rPr lang="en-GB" dirty="0" smtClean="0"/>
              <a:t>s</a:t>
            </a:r>
            <a:r>
              <a:rPr lang="en-GB" dirty="0" smtClean="0"/>
              <a:t>, without using any View State!</a:t>
            </a:r>
            <a:endParaRPr lang="en-GB" dirty="0" smtClean="0"/>
          </a:p>
          <a:p>
            <a:r>
              <a:rPr lang="en-GB" dirty="0"/>
              <a:t>Once selected the MVC template, the main components of the application will be organized in three directories: </a:t>
            </a:r>
            <a:r>
              <a:rPr lang="en-GB" dirty="0">
                <a:solidFill>
                  <a:srgbClr val="0000FF"/>
                </a:solidFill>
              </a:rPr>
              <a:t>Models</a:t>
            </a:r>
            <a:r>
              <a:rPr lang="en-GB" dirty="0"/>
              <a:t>, </a:t>
            </a:r>
            <a:r>
              <a:rPr lang="en-GB" dirty="0">
                <a:solidFill>
                  <a:srgbClr val="0000FF"/>
                </a:solidFill>
              </a:rPr>
              <a:t>Views</a:t>
            </a:r>
            <a:r>
              <a:rPr lang="en-GB" dirty="0"/>
              <a:t>, and </a:t>
            </a:r>
            <a:r>
              <a:rPr lang="en-GB" dirty="0" smtClean="0">
                <a:solidFill>
                  <a:srgbClr val="0000FF"/>
                </a:solidFill>
              </a:rPr>
              <a:t>Controllers.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Left Arrow 5"/>
          <p:cNvSpPr/>
          <p:nvPr/>
        </p:nvSpPr>
        <p:spPr bwMode="auto">
          <a:xfrm flipH="1">
            <a:off x="1295400" y="5905500"/>
            <a:ext cx="457200" cy="3429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642" y="762000"/>
            <a:ext cx="3594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Reading: Text Chapter 5, Section 5.7</a:t>
            </a:r>
            <a:endParaRPr lang="en-US" b="0" dirty="0"/>
          </a:p>
        </p:txBody>
      </p:sp>
      <p:sp>
        <p:nvSpPr>
          <p:cNvPr id="9" name="Left Arrow 8"/>
          <p:cNvSpPr/>
          <p:nvPr/>
        </p:nvSpPr>
        <p:spPr bwMode="auto">
          <a:xfrm>
            <a:off x="6096000" y="5562600"/>
            <a:ext cx="533400" cy="685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8229600" cy="623888"/>
          </a:xfrm>
        </p:spPr>
        <p:txBody>
          <a:bodyPr/>
          <a:lstStyle/>
          <a:p>
            <a:pPr algn="ctr"/>
            <a:r>
              <a:rPr lang="en-US" sz="2800" dirty="0" smtClean="0"/>
              <a:t>MVC can be applied for developing different apps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620000" cy="609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eft Arrow 5"/>
          <p:cNvSpPr/>
          <p:nvPr/>
        </p:nvSpPr>
        <p:spPr bwMode="auto">
          <a:xfrm rot="18922936">
            <a:off x="3472562" y="1652787"/>
            <a:ext cx="533400" cy="3429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5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899"/>
            <a:ext cx="9128760" cy="529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dirty="0" smtClean="0"/>
              <a:t>A New MVC Project: Organized Differently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52671" y="5531402"/>
            <a:ext cx="1628775" cy="914399"/>
          </a:xfrm>
          <a:prstGeom prst="wedgeRoundRectCallout">
            <a:avLst>
              <a:gd name="adj1" fmla="val 142681"/>
              <a:gd name="adj2" fmla="val -5536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aspx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files, without .</a:t>
            </a:r>
            <a:r>
              <a:rPr kumimoji="0" lang="en-US" sz="1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aspx.cs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928872" y="2209801"/>
            <a:ext cx="1524000" cy="990599"/>
          </a:xfrm>
          <a:prstGeom prst="wedgeRoundRectCallout">
            <a:avLst>
              <a:gd name="adj1" fmla="val 126068"/>
              <a:gd name="adj2" fmla="val 71396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aspx.cs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files, are moved to here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233672" y="4038600"/>
            <a:ext cx="1600200" cy="1123949"/>
          </a:xfrm>
          <a:prstGeom prst="wedgeRoundRectCallout">
            <a:avLst>
              <a:gd name="adj1" fmla="val 103530"/>
              <a:gd name="adj2" fmla="val -776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Put any business logic not related I/O are  here</a:t>
            </a:r>
          </a:p>
        </p:txBody>
      </p:sp>
      <p:sp>
        <p:nvSpPr>
          <p:cNvPr id="15" name="Freeform 14"/>
          <p:cNvSpPr/>
          <p:nvPr/>
        </p:nvSpPr>
        <p:spPr bwMode="auto">
          <a:xfrm>
            <a:off x="7586472" y="3733800"/>
            <a:ext cx="1232121" cy="1542550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771276 w 978010"/>
              <a:gd name="connsiteY0" fmla="*/ 0 h 1789044"/>
              <a:gd name="connsiteX1" fmla="*/ 970059 w 978010"/>
              <a:gd name="connsiteY1" fmla="*/ 0 h 1789044"/>
              <a:gd name="connsiteX2" fmla="*/ 978010 w 978010"/>
              <a:gd name="connsiteY2" fmla="*/ 1781093 h 1789044"/>
              <a:gd name="connsiteX3" fmla="*/ 0 w 978010"/>
              <a:gd name="connsiteY3" fmla="*/ 1789044 h 1789044"/>
              <a:gd name="connsiteX0" fmla="*/ 771276 w 970411"/>
              <a:gd name="connsiteY0" fmla="*/ 0 h 1789044"/>
              <a:gd name="connsiteX1" fmla="*/ 970059 w 970411"/>
              <a:gd name="connsiteY1" fmla="*/ 0 h 1789044"/>
              <a:gd name="connsiteX2" fmla="*/ 962107 w 970411"/>
              <a:gd name="connsiteY2" fmla="*/ 1765191 h 1789044"/>
              <a:gd name="connsiteX3" fmla="*/ 0 w 970411"/>
              <a:gd name="connsiteY3" fmla="*/ 1789044 h 1789044"/>
              <a:gd name="connsiteX0" fmla="*/ 771276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  <a:gd name="connsiteX0" fmla="*/ 612250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411" h="1765191">
                <a:moveTo>
                  <a:pt x="612250" y="0"/>
                </a:moveTo>
                <a:lnTo>
                  <a:pt x="970059" y="0"/>
                </a:lnTo>
                <a:cubicBezTo>
                  <a:pt x="972709" y="593698"/>
                  <a:pt x="959457" y="1171493"/>
                  <a:pt x="962107" y="1765191"/>
                </a:cubicBezTo>
                <a:lnTo>
                  <a:pt x="0" y="1765190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738872" y="3505200"/>
            <a:ext cx="1282810" cy="1575817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44055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1879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  <a:gd name="connsiteX0" fmla="*/ 620201 w 978010"/>
              <a:gd name="connsiteY0" fmla="*/ 18790 h 1823736"/>
              <a:gd name="connsiteX1" fmla="*/ 970059 w 978010"/>
              <a:gd name="connsiteY1" fmla="*/ 0 h 1823736"/>
              <a:gd name="connsiteX2" fmla="*/ 978010 w 978010"/>
              <a:gd name="connsiteY2" fmla="*/ 1812172 h 1823736"/>
              <a:gd name="connsiteX3" fmla="*/ 0 w 978010"/>
              <a:gd name="connsiteY3" fmla="*/ 1823736 h 182373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" h="1804946">
                <a:moveTo>
                  <a:pt x="620201" y="0"/>
                </a:moveTo>
                <a:lnTo>
                  <a:pt x="970059" y="15902"/>
                </a:lnTo>
                <a:cubicBezTo>
                  <a:pt x="972709" y="608395"/>
                  <a:pt x="975360" y="1200889"/>
                  <a:pt x="978010" y="1793382"/>
                </a:cubicBezTo>
                <a:lnTo>
                  <a:pt x="0" y="1804946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1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my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5972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ular Callout 4"/>
          <p:cNvSpPr/>
          <p:nvPr/>
        </p:nvSpPr>
        <p:spPr bwMode="auto">
          <a:xfrm>
            <a:off x="3276600" y="803720"/>
            <a:ext cx="1447800" cy="457200"/>
          </a:xfrm>
          <a:prstGeom prst="wedgeRoundRectCallout">
            <a:avLst>
              <a:gd name="adj1" fmla="val 36431"/>
              <a:gd name="adj2" fmla="val 15050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Right click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84" y="3429000"/>
            <a:ext cx="52700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75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73" y="734296"/>
            <a:ext cx="7407054" cy="612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848600" cy="623888"/>
          </a:xfrm>
        </p:spPr>
        <p:txBody>
          <a:bodyPr/>
          <a:lstStyle/>
          <a:p>
            <a:r>
              <a:rPr lang="en-US" dirty="0" smtClean="0"/>
              <a:t>New Items are Added to the MVC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286000" y="5695952"/>
            <a:ext cx="1981200" cy="990599"/>
          </a:xfrm>
          <a:prstGeom prst="wedgeRoundRectCallout">
            <a:avLst>
              <a:gd name="adj1" fmla="val 128021"/>
              <a:gd name="adj2" fmla="val -22743"/>
              <a:gd name="adj3" fmla="val 16667"/>
            </a:avLst>
          </a:prstGeom>
          <a:solidFill>
            <a:srgbClr val="AFEFE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 smtClean="0"/>
              <a:t>A 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raditional User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control with both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.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ascx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and .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 files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771774" y="2133600"/>
            <a:ext cx="2105025" cy="990599"/>
          </a:xfrm>
          <a:prstGeom prst="wedgeRoundRectCallout">
            <a:avLst>
              <a:gd name="adj1" fmla="val 94461"/>
              <a:gd name="adj2" fmla="val 33049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MVC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user control’s .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 is added separately here.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286000" y="4572000"/>
            <a:ext cx="1981200" cy="990599"/>
          </a:xfrm>
          <a:prstGeom prst="wedgeRoundRectCallout">
            <a:avLst>
              <a:gd name="adj1" fmla="val 127196"/>
              <a:gd name="adj2" fmla="val 61985"/>
              <a:gd name="adj3" fmla="val 16667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MVC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user control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. Only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.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ascx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 is added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7148240" y="2949934"/>
            <a:ext cx="1322881" cy="2716032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771276 w 978010"/>
              <a:gd name="connsiteY0" fmla="*/ 0 h 1789044"/>
              <a:gd name="connsiteX1" fmla="*/ 970059 w 978010"/>
              <a:gd name="connsiteY1" fmla="*/ 0 h 1789044"/>
              <a:gd name="connsiteX2" fmla="*/ 978010 w 978010"/>
              <a:gd name="connsiteY2" fmla="*/ 1781093 h 1789044"/>
              <a:gd name="connsiteX3" fmla="*/ 0 w 978010"/>
              <a:gd name="connsiteY3" fmla="*/ 1789044 h 1789044"/>
              <a:gd name="connsiteX0" fmla="*/ 771276 w 970411"/>
              <a:gd name="connsiteY0" fmla="*/ 0 h 1789044"/>
              <a:gd name="connsiteX1" fmla="*/ 970059 w 970411"/>
              <a:gd name="connsiteY1" fmla="*/ 0 h 1789044"/>
              <a:gd name="connsiteX2" fmla="*/ 962107 w 970411"/>
              <a:gd name="connsiteY2" fmla="*/ 1765191 h 1789044"/>
              <a:gd name="connsiteX3" fmla="*/ 0 w 970411"/>
              <a:gd name="connsiteY3" fmla="*/ 1789044 h 1789044"/>
              <a:gd name="connsiteX0" fmla="*/ 771276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  <a:gd name="connsiteX0" fmla="*/ 612250 w 970411"/>
              <a:gd name="connsiteY0" fmla="*/ 0 h 1765191"/>
              <a:gd name="connsiteX1" fmla="*/ 970059 w 970411"/>
              <a:gd name="connsiteY1" fmla="*/ 0 h 1765191"/>
              <a:gd name="connsiteX2" fmla="*/ 962107 w 970411"/>
              <a:gd name="connsiteY2" fmla="*/ 1765191 h 1765191"/>
              <a:gd name="connsiteX3" fmla="*/ 0 w 970411"/>
              <a:gd name="connsiteY3" fmla="*/ 1765190 h 1765191"/>
              <a:gd name="connsiteX0" fmla="*/ 0 w 1297656"/>
              <a:gd name="connsiteY0" fmla="*/ 12381 h 1765191"/>
              <a:gd name="connsiteX1" fmla="*/ 1297304 w 1297656"/>
              <a:gd name="connsiteY1" fmla="*/ 0 h 1765191"/>
              <a:gd name="connsiteX2" fmla="*/ 1289352 w 1297656"/>
              <a:gd name="connsiteY2" fmla="*/ 1765191 h 1765191"/>
              <a:gd name="connsiteX3" fmla="*/ 327245 w 1297656"/>
              <a:gd name="connsiteY3" fmla="*/ 1765190 h 1765191"/>
              <a:gd name="connsiteX0" fmla="*/ 0 w 1279235"/>
              <a:gd name="connsiteY0" fmla="*/ 0 h 1765191"/>
              <a:gd name="connsiteX1" fmla="*/ 1278883 w 1279235"/>
              <a:gd name="connsiteY1" fmla="*/ 0 h 1765191"/>
              <a:gd name="connsiteX2" fmla="*/ 1270931 w 1279235"/>
              <a:gd name="connsiteY2" fmla="*/ 1765191 h 1765191"/>
              <a:gd name="connsiteX3" fmla="*/ 308824 w 1279235"/>
              <a:gd name="connsiteY3" fmla="*/ 1765190 h 1765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235" h="1765191">
                <a:moveTo>
                  <a:pt x="0" y="0"/>
                </a:moveTo>
                <a:lnTo>
                  <a:pt x="1278883" y="0"/>
                </a:lnTo>
                <a:cubicBezTo>
                  <a:pt x="1281533" y="593698"/>
                  <a:pt x="1268281" y="1171493"/>
                  <a:pt x="1270931" y="1765191"/>
                </a:cubicBezTo>
                <a:lnTo>
                  <a:pt x="308824" y="1765190"/>
                </a:lnTo>
              </a:path>
            </a:pathLst>
          </a:cu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7176189" y="2741656"/>
            <a:ext cx="1421821" cy="2592345"/>
          </a:xfrm>
          <a:custGeom>
            <a:avLst/>
            <a:gdLst>
              <a:gd name="connsiteX0" fmla="*/ 771276 w 970059"/>
              <a:gd name="connsiteY0" fmla="*/ 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44055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0059"/>
              <a:gd name="connsiteY0" fmla="*/ 18790 h 1789044"/>
              <a:gd name="connsiteX1" fmla="*/ 970059 w 970059"/>
              <a:gd name="connsiteY1" fmla="*/ 0 h 1789044"/>
              <a:gd name="connsiteX2" fmla="*/ 954156 w 970059"/>
              <a:gd name="connsiteY2" fmla="*/ 1789044 h 1789044"/>
              <a:gd name="connsiteX3" fmla="*/ 0 w 970059"/>
              <a:gd name="connsiteY3" fmla="*/ 1789044 h 1789044"/>
              <a:gd name="connsiteX0" fmla="*/ 620201 w 970059"/>
              <a:gd name="connsiteY0" fmla="*/ 0 h 1804946"/>
              <a:gd name="connsiteX1" fmla="*/ 970059 w 970059"/>
              <a:gd name="connsiteY1" fmla="*/ 15902 h 1804946"/>
              <a:gd name="connsiteX2" fmla="*/ 954156 w 970059"/>
              <a:gd name="connsiteY2" fmla="*/ 1804946 h 1804946"/>
              <a:gd name="connsiteX3" fmla="*/ 0 w 970059"/>
              <a:gd name="connsiteY3" fmla="*/ 1804946 h 180494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  <a:gd name="connsiteX0" fmla="*/ 620201 w 978010"/>
              <a:gd name="connsiteY0" fmla="*/ 18790 h 1823736"/>
              <a:gd name="connsiteX1" fmla="*/ 970059 w 978010"/>
              <a:gd name="connsiteY1" fmla="*/ 0 h 1823736"/>
              <a:gd name="connsiteX2" fmla="*/ 978010 w 978010"/>
              <a:gd name="connsiteY2" fmla="*/ 1812172 h 1823736"/>
              <a:gd name="connsiteX3" fmla="*/ 0 w 978010"/>
              <a:gd name="connsiteY3" fmla="*/ 1823736 h 1823736"/>
              <a:gd name="connsiteX0" fmla="*/ 620201 w 978010"/>
              <a:gd name="connsiteY0" fmla="*/ 0 h 1804946"/>
              <a:gd name="connsiteX1" fmla="*/ 970059 w 978010"/>
              <a:gd name="connsiteY1" fmla="*/ 15902 h 1804946"/>
              <a:gd name="connsiteX2" fmla="*/ 978010 w 978010"/>
              <a:gd name="connsiteY2" fmla="*/ 1793382 h 1804946"/>
              <a:gd name="connsiteX3" fmla="*/ 0 w 978010"/>
              <a:gd name="connsiteY3" fmla="*/ 1804946 h 1804946"/>
              <a:gd name="connsiteX0" fmla="*/ 0 w 1214704"/>
              <a:gd name="connsiteY0" fmla="*/ 0 h 1798109"/>
              <a:gd name="connsiteX1" fmla="*/ 1206753 w 1214704"/>
              <a:gd name="connsiteY1" fmla="*/ 9065 h 1798109"/>
              <a:gd name="connsiteX2" fmla="*/ 1214704 w 1214704"/>
              <a:gd name="connsiteY2" fmla="*/ 1786545 h 1798109"/>
              <a:gd name="connsiteX3" fmla="*/ 236694 w 1214704"/>
              <a:gd name="connsiteY3" fmla="*/ 1798109 h 1798109"/>
              <a:gd name="connsiteX0" fmla="*/ 0 w 1105777"/>
              <a:gd name="connsiteY0" fmla="*/ 5749 h 1790184"/>
              <a:gd name="connsiteX1" fmla="*/ 1097826 w 1105777"/>
              <a:gd name="connsiteY1" fmla="*/ 1140 h 1790184"/>
              <a:gd name="connsiteX2" fmla="*/ 1105777 w 1105777"/>
              <a:gd name="connsiteY2" fmla="*/ 1778620 h 1790184"/>
              <a:gd name="connsiteX3" fmla="*/ 127767 w 1105777"/>
              <a:gd name="connsiteY3" fmla="*/ 1790184 h 1790184"/>
              <a:gd name="connsiteX0" fmla="*/ 0 w 1091253"/>
              <a:gd name="connsiteY0" fmla="*/ 18936 h 1789697"/>
              <a:gd name="connsiteX1" fmla="*/ 1083302 w 1091253"/>
              <a:gd name="connsiteY1" fmla="*/ 653 h 1789697"/>
              <a:gd name="connsiteX2" fmla="*/ 1091253 w 1091253"/>
              <a:gd name="connsiteY2" fmla="*/ 1778133 h 1789697"/>
              <a:gd name="connsiteX3" fmla="*/ 113243 w 1091253"/>
              <a:gd name="connsiteY3" fmla="*/ 1789697 h 1789697"/>
              <a:gd name="connsiteX0" fmla="*/ 0 w 1083991"/>
              <a:gd name="connsiteY0" fmla="*/ 263 h 1790763"/>
              <a:gd name="connsiteX1" fmla="*/ 1076040 w 1083991"/>
              <a:gd name="connsiteY1" fmla="*/ 1719 h 1790763"/>
              <a:gd name="connsiteX2" fmla="*/ 1083991 w 1083991"/>
              <a:gd name="connsiteY2" fmla="*/ 1779199 h 1790763"/>
              <a:gd name="connsiteX3" fmla="*/ 105981 w 1083991"/>
              <a:gd name="connsiteY3" fmla="*/ 1790763 h 1790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3991" h="1790763">
                <a:moveTo>
                  <a:pt x="0" y="263"/>
                </a:moveTo>
                <a:cubicBezTo>
                  <a:pt x="116619" y="5564"/>
                  <a:pt x="959421" y="-3582"/>
                  <a:pt x="1076040" y="1719"/>
                </a:cubicBezTo>
                <a:cubicBezTo>
                  <a:pt x="1078690" y="594212"/>
                  <a:pt x="1081341" y="1186706"/>
                  <a:pt x="1083991" y="1779199"/>
                </a:cubicBezTo>
                <a:lnTo>
                  <a:pt x="105981" y="1790763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067050" y="3505200"/>
            <a:ext cx="1524000" cy="786248"/>
          </a:xfrm>
          <a:prstGeom prst="wedgeRoundRectCallout">
            <a:avLst>
              <a:gd name="adj1" fmla="val 141667"/>
              <a:gd name="adj2" fmla="val 17811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View Page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added here</a:t>
            </a:r>
          </a:p>
        </p:txBody>
      </p:sp>
    </p:spTree>
    <p:extLst>
      <p:ext uri="{BB962C8B-B14F-4D97-AF65-F5344CB8AC3E}">
        <p14:creationId xmlns:p14="http://schemas.microsoft.com/office/powerpoint/2010/main" val="408670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>
                <a:solidFill>
                  <a:srgbClr val="990000"/>
                </a:solidFill>
              </a:rPr>
              <a:t>Browser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990000"/>
                </a:solidFill>
              </a:rPr>
              <a:t>Controller</a:t>
            </a:r>
            <a:r>
              <a:rPr lang="en-US" dirty="0" smtClean="0"/>
              <a:t> Connected?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ASP </a:t>
            </a:r>
            <a:r>
              <a:rPr lang="en-US" dirty="0" err="1" smtClean="0"/>
              <a:t>.Net</a:t>
            </a:r>
            <a:r>
              <a:rPr lang="en-US" dirty="0" smtClean="0"/>
              <a:t>, the .</a:t>
            </a:r>
            <a:r>
              <a:rPr lang="en-US" dirty="0" err="1" smtClean="0"/>
              <a:t>aspx</a:t>
            </a:r>
            <a:r>
              <a:rPr lang="en-US" dirty="0" smtClean="0"/>
              <a:t> files and .</a:t>
            </a:r>
            <a:r>
              <a:rPr lang="en-US" dirty="0" err="1" smtClean="0"/>
              <a:t>aspx.cs</a:t>
            </a:r>
            <a:r>
              <a:rPr lang="en-US" dirty="0" smtClean="0"/>
              <a:t> files are placed together in the same folder. The links are </a:t>
            </a:r>
            <a:r>
              <a:rPr lang="en-US" dirty="0" smtClean="0">
                <a:solidFill>
                  <a:srgbClr val="0000FF"/>
                </a:solidFill>
              </a:rPr>
              <a:t>implicit</a:t>
            </a:r>
            <a:r>
              <a:rPr lang="en-US" dirty="0" smtClean="0"/>
              <a:t>. You must click the buttons to create the implicit links</a:t>
            </a:r>
            <a:r>
              <a:rPr lang="en-US" dirty="0" smtClean="0"/>
              <a:t>. </a:t>
            </a:r>
            <a:r>
              <a:rPr lang="en-US" dirty="0" smtClean="0"/>
              <a:t>It works because the two pages are tied together.</a:t>
            </a:r>
            <a:endParaRPr lang="en-US" b="1" dirty="0" smtClean="0"/>
          </a:p>
          <a:p>
            <a:r>
              <a:rPr lang="en-US" b="1" dirty="0" smtClean="0"/>
              <a:t>In MVC, the links </a:t>
            </a:r>
            <a:r>
              <a:rPr lang="en-US" dirty="0" smtClean="0"/>
              <a:t>are explicit. </a:t>
            </a:r>
          </a:p>
          <a:p>
            <a:pPr lvl="1"/>
            <a:r>
              <a:rPr lang="en-US" dirty="0" smtClean="0"/>
              <a:t>Each View </a:t>
            </a:r>
            <a:r>
              <a:rPr lang="en-US" dirty="0"/>
              <a:t>component </a:t>
            </a:r>
            <a:r>
              <a:rPr lang="en-US" dirty="0" smtClean="0"/>
              <a:t>(.</a:t>
            </a:r>
            <a:r>
              <a:rPr lang="en-US" dirty="0" err="1"/>
              <a:t>aspx</a:t>
            </a:r>
            <a:r>
              <a:rPr lang="en-US" dirty="0"/>
              <a:t> </a:t>
            </a:r>
            <a:r>
              <a:rPr lang="en-US" dirty="0" smtClean="0"/>
              <a:t>file) </a:t>
            </a:r>
            <a:r>
              <a:rPr lang="en-US" dirty="0" smtClean="0"/>
              <a:t>in browser contains a list of </a:t>
            </a:r>
            <a:r>
              <a:rPr lang="en-US" dirty="0" smtClean="0">
                <a:solidFill>
                  <a:srgbClr val="0000FF"/>
                </a:solidFill>
              </a:rPr>
              <a:t>JavaScript</a:t>
            </a:r>
            <a:r>
              <a:rPr lang="en-US" dirty="0" smtClean="0"/>
              <a:t> calls.</a:t>
            </a:r>
          </a:p>
          <a:p>
            <a:pPr lvl="1"/>
            <a:r>
              <a:rPr lang="en-US" dirty="0" smtClean="0"/>
              <a:t>The Controller of the component contains the methods to be called</a:t>
            </a:r>
            <a:r>
              <a:rPr lang="en-US" dirty="0" smtClean="0"/>
              <a:t>. View page and .</a:t>
            </a:r>
            <a:r>
              <a:rPr lang="en-US" dirty="0" err="1" smtClean="0"/>
              <a:t>cs</a:t>
            </a:r>
            <a:r>
              <a:rPr lang="en-US" dirty="0" smtClean="0"/>
              <a:t> page can be completely separated.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6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848600" cy="928688"/>
          </a:xfrm>
        </p:spPr>
        <p:txBody>
          <a:bodyPr/>
          <a:lstStyle/>
          <a:p>
            <a:r>
              <a:rPr lang="en-US" sz="2800" dirty="0" err="1" smtClean="0"/>
              <a:t>ChangePassword</a:t>
            </a:r>
            <a:r>
              <a:rPr lang="en-US" sz="2800" dirty="0" smtClean="0"/>
              <a:t> in ChangePassword</a:t>
            </a:r>
            <a:r>
              <a:rPr lang="en-US" sz="2800" dirty="0" smtClean="0">
                <a:solidFill>
                  <a:srgbClr val="FF0000"/>
                </a:solidFill>
              </a:rPr>
              <a:t>.aspx</a:t>
            </a:r>
            <a:r>
              <a:rPr lang="en-US" sz="2800" dirty="0" smtClean="0"/>
              <a:t>, making JS calls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78376"/>
            <a:ext cx="9039225" cy="524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781425"/>
            <a:ext cx="368564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eft Arrow 4"/>
          <p:cNvSpPr/>
          <p:nvPr/>
        </p:nvSpPr>
        <p:spPr bwMode="auto">
          <a:xfrm>
            <a:off x="8153400" y="41910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286500" y="4248150"/>
            <a:ext cx="1828800" cy="2286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28600" y="2374075"/>
            <a:ext cx="7620000" cy="304800"/>
          </a:xfrm>
          <a:prstGeom prst="rect">
            <a:avLst/>
          </a:prstGeom>
          <a:noFill/>
          <a:ln w="9525" cap="flat" cmpd="sng" algn="ctr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6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ChangePassword</a:t>
            </a:r>
            <a:r>
              <a:rPr lang="en-US" sz="2800" dirty="0" smtClean="0"/>
              <a:t> method in </a:t>
            </a:r>
            <a:r>
              <a:rPr lang="en-US" sz="2800" dirty="0" err="1" smtClean="0"/>
              <a:t>Account</a:t>
            </a:r>
            <a:r>
              <a:rPr lang="en-US" sz="2800" dirty="0" err="1" smtClean="0">
                <a:solidFill>
                  <a:srgbClr val="0000FF"/>
                </a:solidFill>
              </a:rPr>
              <a:t>Controller</a:t>
            </a:r>
            <a:r>
              <a:rPr lang="en-US" sz="2800" dirty="0" err="1" smtClean="0"/>
              <a:t>.cs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30287"/>
            <a:ext cx="8269288" cy="529431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// POST: /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Account/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ChangePassword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[Authorize]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[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HttpPost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public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ActionResult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ChangePasswordModel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model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ModelState.IsValid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//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will throw an exception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rather than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return false in certain failure scenarios.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bool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try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MembershipUser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currentUser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Membership.GetUser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User.Identity.Name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true /*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userIsOnline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*/);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currentUser.ChangePassword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model.OldPassword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model.NewPassword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catch (Exception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 = false;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if (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changePasswordSucceeded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return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RedirectToAction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ChangePasswordSuccess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else 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    </a:t>
            </a:r>
            <a:r>
              <a:rPr lang="en-US" sz="1200" dirty="0" err="1">
                <a:latin typeface="Arial" pitchFamily="34" charset="0"/>
                <a:cs typeface="Arial" pitchFamily="34" charset="0"/>
              </a:rPr>
              <a:t>ModelState.AddModelError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("", "The current password is incorrect or the new password is invalid.");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    }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// If we got this far, something failed, redisplay form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    return View(model);</a:t>
            </a:r>
          </a:p>
          <a:p>
            <a:pPr marL="0" indent="0">
              <a:buNone/>
            </a:pPr>
            <a:r>
              <a:rPr lang="en-US" sz="1200" dirty="0">
                <a:latin typeface="Arial" pitchFamily="34" charset="0"/>
                <a:cs typeface="Arial" pitchFamily="34" charset="0"/>
              </a:rPr>
              <a:t>        }</a:t>
            </a:r>
          </a:p>
          <a:p>
            <a:pPr marL="0" indent="0">
              <a:buNone/>
            </a:pP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90600"/>
            <a:ext cx="258359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534400" y="11811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629400" y="1181100"/>
            <a:ext cx="1905000" cy="3048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42706" y="762000"/>
            <a:ext cx="1828800" cy="685800"/>
          </a:xfrm>
          <a:prstGeom prst="wedgeRoundRectCallout">
            <a:avLst>
              <a:gd name="adj1" fmla="val -68236"/>
              <a:gd name="adj2" fmla="val 9020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be called from JavaScript</a:t>
            </a:r>
          </a:p>
        </p:txBody>
      </p:sp>
    </p:spTree>
    <p:extLst>
      <p:ext uri="{BB962C8B-B14F-4D97-AF65-F5344CB8AC3E}">
        <p14:creationId xmlns:p14="http://schemas.microsoft.com/office/powerpoint/2010/main" val="417103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52144" cy="2362200"/>
          </a:xfrm>
        </p:spPr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MVC Web Application Architecture</a:t>
            </a:r>
          </a:p>
          <a:p>
            <a:r>
              <a:rPr lang="en-US" dirty="0" smtClean="0"/>
              <a:t>Course Summary</a:t>
            </a:r>
          </a:p>
          <a:p>
            <a:r>
              <a:rPr lang="en-US" dirty="0" smtClean="0"/>
              <a:t>Outlook of the Next SOC Course and Beyond</a:t>
            </a:r>
          </a:p>
          <a:p>
            <a:pPr lvl="1"/>
            <a:r>
              <a:rPr lang="en-US" dirty="0"/>
              <a:t>A new software development paradigm consists of many concepts, methods, and technologies.</a:t>
            </a:r>
          </a:p>
          <a:p>
            <a:pPr lvl="1"/>
            <a:r>
              <a:rPr lang="en-US" dirty="0"/>
              <a:t>We have covered many of them, but they are a fraction of what </a:t>
            </a:r>
            <a:r>
              <a:rPr lang="en-US" dirty="0" smtClean="0"/>
              <a:t>can be covered </a:t>
            </a:r>
            <a:r>
              <a:rPr lang="en-US" dirty="0"/>
              <a:t>in Service-Oriented Computing. </a:t>
            </a:r>
            <a:endParaRPr lang="en-US" dirty="0" smtClean="0"/>
          </a:p>
          <a:p>
            <a:pPr lvl="1"/>
            <a:r>
              <a:rPr lang="en-US" dirty="0" smtClean="0"/>
              <a:t>We try </a:t>
            </a:r>
            <a:r>
              <a:rPr lang="en-US" dirty="0"/>
              <a:t>to </a:t>
            </a:r>
            <a:r>
              <a:rPr lang="en-US" dirty="0" smtClean="0"/>
              <a:t>cover more in the next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381000" y="1704975"/>
            <a:ext cx="381000" cy="379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7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8153400" cy="623888"/>
          </a:xfrm>
        </p:spPr>
        <p:txBody>
          <a:bodyPr/>
          <a:lstStyle/>
          <a:p>
            <a:pPr algn="ctr"/>
            <a:r>
              <a:rPr lang="en-US" sz="2800" dirty="0" err="1" smtClean="0"/>
              <a:t>ChangePassword</a:t>
            </a:r>
            <a:r>
              <a:rPr lang="en-US" sz="2800" dirty="0" smtClean="0"/>
              <a:t> method in </a:t>
            </a:r>
            <a:r>
              <a:rPr lang="en-US" sz="2800" dirty="0" err="1" smtClean="0"/>
              <a:t>Account</a:t>
            </a:r>
            <a:r>
              <a:rPr lang="en-US" sz="2800" dirty="0" err="1" smtClean="0">
                <a:solidFill>
                  <a:srgbClr val="0000FF"/>
                </a:solidFill>
              </a:rPr>
              <a:t>Models</a:t>
            </a:r>
            <a:r>
              <a:rPr lang="en-US" sz="2800" dirty="0" err="1" smtClean="0"/>
              <a:t>.cs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30287"/>
            <a:ext cx="8915400" cy="56753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public bool </a:t>
            </a:r>
            <a:r>
              <a:rPr lang="en-US" sz="16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string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String.IsNullOrEmpty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 throw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cannot be null or empty.",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String.IsNullOrEmpty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 throw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cannot be null or empty.",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");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String.IsNullOrEmpty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)) throw new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("Value cannot be null or empty.", "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");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// The underlying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ChangePassword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will throw an exception rather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// than return false in certain failure scenarios.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try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MembershipUser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currentUser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_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provider.GetUser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userName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true /*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userIsOnline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*/);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return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currentUser.ChangePassword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oldPassword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newPassword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catch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ArgumentException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return false;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catch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MembershipPasswordException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)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    return false;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 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76800"/>
            <a:ext cx="337429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8382000" y="5334000"/>
            <a:ext cx="3810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96000" y="5295900"/>
            <a:ext cx="2209800" cy="3429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15250" y="2895600"/>
            <a:ext cx="1181100" cy="685800"/>
          </a:xfrm>
          <a:prstGeom prst="wedgeRoundRectCallout">
            <a:avLst>
              <a:gd name="adj1" fmla="val -156317"/>
              <a:gd name="adj2" fmla="val 8916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Access database</a:t>
            </a:r>
          </a:p>
        </p:txBody>
      </p:sp>
    </p:spTree>
    <p:extLst>
      <p:ext uri="{BB962C8B-B14F-4D97-AF65-F5344CB8AC3E}">
        <p14:creationId xmlns:p14="http://schemas.microsoft.com/office/powerpoint/2010/main" val="327278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Generate Unit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1"/>
            <a:ext cx="8269288" cy="1981200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dirty="0" smtClean="0"/>
              <a:t>project</a:t>
            </a:r>
            <a:r>
              <a:rPr lang="en-US" dirty="0"/>
              <a:t>, right-click the </a:t>
            </a:r>
            <a:r>
              <a:rPr lang="en-US" b="1" dirty="0"/>
              <a:t>Controllers</a:t>
            </a:r>
            <a:r>
              <a:rPr lang="en-US" dirty="0"/>
              <a:t> folder, click </a:t>
            </a:r>
            <a:r>
              <a:rPr lang="en-US" b="1" dirty="0"/>
              <a:t>Add</a:t>
            </a:r>
            <a:r>
              <a:rPr lang="en-US" dirty="0"/>
              <a:t>, and then click </a:t>
            </a:r>
            <a:r>
              <a:rPr lang="en-US" b="1" dirty="0"/>
              <a:t>Class</a:t>
            </a:r>
            <a:r>
              <a:rPr lang="en-US" dirty="0"/>
              <a:t>.</a:t>
            </a:r>
          </a:p>
          <a:p>
            <a:r>
              <a:rPr lang="en-US" dirty="0"/>
              <a:t>In the </a:t>
            </a:r>
            <a:r>
              <a:rPr lang="en-US" b="1" dirty="0"/>
              <a:t>Name</a:t>
            </a:r>
            <a:r>
              <a:rPr lang="en-US" dirty="0"/>
              <a:t> text box, type </a:t>
            </a:r>
            <a:r>
              <a:rPr lang="en-US" b="1" dirty="0" err="1"/>
              <a:t>MapsControllerTest</a:t>
            </a:r>
            <a:r>
              <a:rPr lang="en-US" dirty="0"/>
              <a:t>.</a:t>
            </a:r>
          </a:p>
          <a:p>
            <a:r>
              <a:rPr lang="en-US" dirty="0"/>
              <a:t>Click </a:t>
            </a:r>
            <a:r>
              <a:rPr lang="en-US" b="1" dirty="0"/>
              <a:t>Add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746683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http://msdn.microsoft.com/en-us/library/dd410597%28v=vs.100%29.aspx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3505200"/>
            <a:ext cx="748192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namespace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MvcBasicWalkthrough.Tests.Controllers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TestClass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public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MapsControllerTest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[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TestMethod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] public void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ViewMaps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Arrange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MapsController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controller = new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MapsController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Act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ViewResult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result =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controller.ViewMaps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() as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ViewResult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//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Assert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Assert.IsNotNull</a:t>
            </a: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(result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63550" algn="l"/>
                <a:tab pos="914400" algn="l"/>
                <a:tab pos="1377950" algn="l"/>
              </a:tabLst>
            </a:pPr>
            <a:r>
              <a:rPr 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} 	} 	}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7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MVC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69288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loosely </a:t>
            </a:r>
            <a:r>
              <a:rPr lang="en-US" sz="2400" dirty="0"/>
              <a:t>coupled feature </a:t>
            </a:r>
            <a:r>
              <a:rPr lang="en-US" sz="2400" dirty="0" smtClean="0"/>
              <a:t>(compared with 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architecture) among </a:t>
            </a:r>
            <a:r>
              <a:rPr lang="en-US" sz="2400" dirty="0"/>
              <a:t>the </a:t>
            </a:r>
            <a:r>
              <a:rPr lang="en-US" sz="2400" dirty="0" smtClean="0"/>
              <a:t>tiers in </a:t>
            </a:r>
            <a:r>
              <a:rPr lang="en-US" sz="2400" dirty="0"/>
              <a:t>Views, Models, and </a:t>
            </a:r>
            <a:r>
              <a:rPr lang="en-US" sz="2400" dirty="0" smtClean="0"/>
              <a:t>Controllers:</a:t>
            </a:r>
          </a:p>
          <a:p>
            <a:r>
              <a:rPr lang="en-US" sz="2400" dirty="0" smtClean="0"/>
              <a:t>Allow </a:t>
            </a:r>
            <a:r>
              <a:rPr lang="en-US" sz="2400" dirty="0"/>
              <a:t>team members to develop different parts of the application </a:t>
            </a:r>
            <a:r>
              <a:rPr lang="en-US" sz="2400" dirty="0" smtClean="0"/>
              <a:t>with </a:t>
            </a:r>
            <a:r>
              <a:rPr lang="en-US" sz="2400" dirty="0"/>
              <a:t>reduced </a:t>
            </a:r>
            <a:r>
              <a:rPr lang="en-US" sz="2400" dirty="0" smtClean="0"/>
              <a:t>interactions;</a:t>
            </a:r>
          </a:p>
          <a:p>
            <a:r>
              <a:rPr lang="en-US" sz="2400" dirty="0" smtClean="0"/>
              <a:t>The template </a:t>
            </a:r>
            <a:r>
              <a:rPr lang="en-US" sz="2400" dirty="0"/>
              <a:t>can generate unit tests by automatically adding </a:t>
            </a:r>
            <a:r>
              <a:rPr lang="en-US" sz="2400" dirty="0">
                <a:solidFill>
                  <a:srgbClr val="0000FF"/>
                </a:solidFill>
              </a:rPr>
              <a:t>mock </a:t>
            </a:r>
            <a:r>
              <a:rPr lang="en-US" sz="2400" dirty="0" smtClean="0">
                <a:solidFill>
                  <a:srgbClr val="0000FF"/>
                </a:solidFill>
              </a:rPr>
              <a:t>objects</a:t>
            </a:r>
            <a:r>
              <a:rPr lang="en-US" sz="2400" dirty="0"/>
              <a:t> </a:t>
            </a:r>
            <a:r>
              <a:rPr lang="en-US" sz="2400" dirty="0" smtClean="0"/>
              <a:t>(simulated objects) </a:t>
            </a:r>
            <a:r>
              <a:rPr lang="en-US" sz="2400" dirty="0"/>
              <a:t>that mimic the behavior of other objects in controlled ways in the </a:t>
            </a:r>
            <a:r>
              <a:rPr lang="en-US" sz="2400" dirty="0" smtClean="0"/>
              <a:t>application;</a:t>
            </a:r>
          </a:p>
          <a:p>
            <a:r>
              <a:rPr lang="en-US" sz="2400" dirty="0"/>
              <a:t>The restricted use of the </a:t>
            </a:r>
            <a:r>
              <a:rPr lang="en-US" sz="2400" dirty="0">
                <a:solidFill>
                  <a:srgbClr val="0000FF"/>
                </a:solidFill>
              </a:rPr>
              <a:t>view state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page postback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related server controls</a:t>
            </a:r>
            <a:r>
              <a:rPr lang="en-US" sz="2400" dirty="0"/>
              <a:t>, such as </a:t>
            </a:r>
            <a:r>
              <a:rPr lang="en-US" sz="2400" dirty="0" err="1" smtClean="0">
                <a:solidFill>
                  <a:srgbClr val="0000FF"/>
                </a:solidFill>
              </a:rPr>
              <a:t>Gridview</a:t>
            </a:r>
            <a:r>
              <a:rPr lang="en-US" sz="2400" dirty="0" smtClean="0"/>
              <a:t>, </a:t>
            </a:r>
            <a:r>
              <a:rPr lang="en-US" sz="2400" dirty="0"/>
              <a:t>allows the framework to render the XHTML page less dependent on the server </a:t>
            </a:r>
            <a:r>
              <a:rPr lang="en-US" sz="2400" dirty="0" smtClean="0"/>
              <a:t>features;</a:t>
            </a:r>
          </a:p>
          <a:p>
            <a:r>
              <a:rPr lang="en-US" sz="2400" dirty="0"/>
              <a:t>The MVC applications are more friendly with URI-based access used on </a:t>
            </a:r>
            <a:r>
              <a:rPr lang="en-US" sz="2400" dirty="0">
                <a:solidFill>
                  <a:srgbClr val="0000FF"/>
                </a:solidFill>
              </a:rPr>
              <a:t>RESTful </a:t>
            </a:r>
            <a:r>
              <a:rPr lang="en-US" sz="2400" dirty="0" smtClean="0">
                <a:solidFill>
                  <a:srgbClr val="0000FF"/>
                </a:solidFill>
              </a:rPr>
              <a:t>services, </a:t>
            </a:r>
            <a:r>
              <a:rPr lang="en-US" sz="2400" dirty="0" smtClean="0"/>
              <a:t>the </a:t>
            </a:r>
            <a:r>
              <a:rPr lang="en-US" sz="2400" dirty="0">
                <a:solidFill>
                  <a:srgbClr val="0000FF"/>
                </a:solidFill>
              </a:rPr>
              <a:t>feed data </a:t>
            </a:r>
            <a:r>
              <a:rPr lang="en-US" sz="2400" dirty="0" smtClean="0">
                <a:solidFill>
                  <a:srgbClr val="0000FF"/>
                </a:solidFill>
              </a:rPr>
              <a:t>formats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00FF"/>
                </a:solidFill>
              </a:rPr>
              <a:t>cloud computing </a:t>
            </a:r>
            <a:r>
              <a:rPr lang="en-US" sz="2400" dirty="0" smtClean="0"/>
              <a:t>environment (CSE446).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524000"/>
            <a:ext cx="7239000" cy="4608513"/>
          </a:xfrm>
        </p:spPr>
        <p:txBody>
          <a:bodyPr/>
          <a:lstStyle/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</a:rPr>
              <a:t>MVC Architecture</a:t>
            </a:r>
          </a:p>
          <a:p>
            <a:r>
              <a:rPr lang="en-US" sz="3200" dirty="0" smtClean="0"/>
              <a:t>Course Summary</a:t>
            </a:r>
          </a:p>
          <a:p>
            <a:r>
              <a:rPr lang="en-US" sz="3200" dirty="0" smtClean="0"/>
              <a:t>Outlook of the Next SOC Course and Beyond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ight Arrow 4"/>
          <p:cNvSpPr/>
          <p:nvPr/>
        </p:nvSpPr>
        <p:spPr bwMode="auto">
          <a:xfrm>
            <a:off x="910856" y="2209800"/>
            <a:ext cx="3810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9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E15D678-D488-4E33-875E-5B7590D77528}" type="slidenum">
              <a:rPr lang="en-US" b="0" smtClean="0">
                <a:solidFill>
                  <a:schemeClr val="tx2"/>
                </a:solidFill>
              </a:rPr>
              <a:pPr/>
              <a:t>24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8113"/>
            <a:ext cx="7391400" cy="623887"/>
          </a:xfrm>
        </p:spPr>
        <p:txBody>
          <a:bodyPr/>
          <a:lstStyle/>
          <a:p>
            <a:pPr eaLnBrk="1" hangingPunct="1"/>
            <a:r>
              <a:rPr lang="en-US" smtClean="0"/>
              <a:t>Summary of the Course: Chapters 1 - 2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8077200" cy="5334000"/>
          </a:xfrm>
          <a:noFill/>
        </p:spPr>
        <p:txBody>
          <a:bodyPr/>
          <a:lstStyle/>
          <a:p>
            <a:pPr marL="457200" indent="-457200" eaLnBrk="1" hangingPunct="1">
              <a:buSzPct val="100000"/>
              <a:buFont typeface="Times New Roman" pitchFamily="18" charset="0"/>
              <a:buAutoNum type="arabicPeriod"/>
            </a:pPr>
            <a:r>
              <a:rPr lang="en-US" sz="2400" dirty="0" smtClean="0"/>
              <a:t>Introduction and Overview of the Course (4 lectures)</a:t>
            </a:r>
          </a:p>
          <a:p>
            <a:pPr lvl="1" eaLnBrk="1" hangingPunct="1"/>
            <a:r>
              <a:rPr lang="en-US" sz="2000" dirty="0" smtClean="0"/>
              <a:t>Distributed computing</a:t>
            </a:r>
          </a:p>
          <a:p>
            <a:pPr lvl="1" eaLnBrk="1" hangingPunct="1"/>
            <a:r>
              <a:rPr lang="en-US" sz="2000" dirty="0" smtClean="0"/>
              <a:t>Distributed software architecture</a:t>
            </a:r>
          </a:p>
          <a:p>
            <a:pPr lvl="1" eaLnBrk="1" hangingPunct="1"/>
            <a:r>
              <a:rPr lang="en-US" sz="2000" dirty="0" smtClean="0"/>
              <a:t>Service-oriented computing concepts</a:t>
            </a:r>
          </a:p>
          <a:p>
            <a:pPr lvl="1" eaLnBrk="1" hangingPunct="1"/>
            <a:r>
              <a:rPr lang="en-US" sz="2000" dirty="0" smtClean="0"/>
              <a:t>Service-oriented software development</a:t>
            </a:r>
          </a:p>
          <a:p>
            <a:pPr lvl="1" eaLnBrk="1" hangingPunct="1"/>
            <a:r>
              <a:rPr lang="en-US" sz="2000" dirty="0" smtClean="0"/>
              <a:t>Research and trend in service-oriented computing (for 598 only)</a:t>
            </a:r>
          </a:p>
          <a:p>
            <a:pPr marL="457200" indent="-457200" eaLnBrk="1" hangingPunct="1">
              <a:buSzPct val="100000"/>
              <a:buFont typeface="Times New Roman" pitchFamily="18" charset="0"/>
              <a:buAutoNum type="arabicPeriod"/>
            </a:pPr>
            <a:r>
              <a:rPr lang="en-US" sz="2400" dirty="0" smtClean="0"/>
              <a:t>Multithreading and Distributed Computing (5 lectures)</a:t>
            </a:r>
          </a:p>
          <a:p>
            <a:pPr lvl="1" eaLnBrk="1" hangingPunct="1"/>
            <a:r>
              <a:rPr lang="en-US" sz="2000" dirty="0" smtClean="0"/>
              <a:t>Sequential versus parallel computing</a:t>
            </a:r>
          </a:p>
          <a:p>
            <a:pPr lvl="1" eaLnBrk="1" hangingPunct="1"/>
            <a:r>
              <a:rPr lang="en-US" sz="2000" dirty="0" smtClean="0"/>
              <a:t>Sharing, synchronization, coordination</a:t>
            </a:r>
          </a:p>
          <a:p>
            <a:pPr lvl="1" eaLnBrk="1" hangingPunct="1"/>
            <a:r>
              <a:rPr lang="en-US" sz="2000" dirty="0" smtClean="0"/>
              <a:t>Event-driven software development</a:t>
            </a:r>
          </a:p>
          <a:p>
            <a:pPr lvl="1" eaLnBrk="1" hangingPunct="1"/>
            <a:r>
              <a:rPr lang="en-US" sz="2000" dirty="0" smtClean="0"/>
              <a:t>Performance improvement of multithreading using many core processors</a:t>
            </a:r>
          </a:p>
          <a:p>
            <a:pPr lvl="1" eaLnBrk="1" hangingPunct="1"/>
            <a:r>
              <a:rPr lang="en-US" sz="2000" dirty="0" smtClean="0"/>
              <a:t>Java-based development and C#-based development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2ECB508-DE6E-4CA5-B65F-2CA553B64EC5}" type="slidenum">
              <a:rPr lang="en-US" b="0" smtClean="0">
                <a:solidFill>
                  <a:schemeClr val="tx2"/>
                </a:solidFill>
              </a:rPr>
              <a:pPr/>
              <a:t>25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8113"/>
            <a:ext cx="7086600" cy="623887"/>
          </a:xfrm>
        </p:spPr>
        <p:txBody>
          <a:bodyPr/>
          <a:lstStyle/>
          <a:p>
            <a:pPr eaLnBrk="1" hangingPunct="1"/>
            <a:r>
              <a:rPr lang="en-US" smtClean="0"/>
              <a:t>Summary of the Course: Chapters 3 - 4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66800"/>
            <a:ext cx="8305800" cy="5791200"/>
          </a:xfrm>
          <a:noFill/>
        </p:spPr>
        <p:txBody>
          <a:bodyPr/>
          <a:lstStyle/>
          <a:p>
            <a:pPr marL="457200" indent="-457200" eaLnBrk="1" hangingPunct="1">
              <a:buSzPct val="100000"/>
              <a:buFont typeface="Times New Roman" pitchFamily="18" charset="0"/>
              <a:buAutoNum type="arabicPeriod" startAt="3"/>
            </a:pPr>
            <a:r>
              <a:rPr lang="en-US" sz="2400" dirty="0" smtClean="0"/>
              <a:t>Essentials in SOC Software Development (4 lectures)</a:t>
            </a:r>
          </a:p>
          <a:p>
            <a:pPr lvl="1" eaLnBrk="1" hangingPunct="1"/>
            <a:r>
              <a:rPr lang="en-US" sz="2000" dirty="0" smtClean="0"/>
              <a:t>Service development (in ASP </a:t>
            </a:r>
            <a:r>
              <a:rPr lang="en-US" sz="2000" dirty="0" err="1" smtClean="0"/>
              <a:t>.Net</a:t>
            </a:r>
            <a:r>
              <a:rPr lang="en-US" sz="2000" dirty="0" smtClean="0"/>
              <a:t> and in WCF)</a:t>
            </a:r>
          </a:p>
          <a:p>
            <a:pPr lvl="1" eaLnBrk="1" hangingPunct="1"/>
            <a:r>
              <a:rPr lang="en-US" sz="2000" dirty="0" smtClean="0"/>
              <a:t>Service hosting and service directory</a:t>
            </a:r>
          </a:p>
          <a:p>
            <a:pPr lvl="1" eaLnBrk="1" hangingPunct="1"/>
            <a:r>
              <a:rPr lang="en-US" sz="2000" dirty="0" smtClean="0"/>
              <a:t>Basic service client (Web application) development (ASP </a:t>
            </a:r>
            <a:r>
              <a:rPr lang="en-US" sz="2000" dirty="0" err="1" smtClean="0"/>
              <a:t>.Net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smtClean="0"/>
              <a:t>Java-based service and application development</a:t>
            </a:r>
          </a:p>
          <a:p>
            <a:pPr marL="457200" indent="-457200" eaLnBrk="1" hangingPunct="1">
              <a:buSzPct val="100000"/>
              <a:buFont typeface="Times New Roman" pitchFamily="18" charset="0"/>
              <a:buAutoNum type="arabicPeriod" startAt="3"/>
            </a:pPr>
            <a:r>
              <a:rPr lang="en-US" sz="2400" dirty="0" smtClean="0"/>
              <a:t>XML and Related Technologies (4 lectures)</a:t>
            </a:r>
          </a:p>
          <a:p>
            <a:pPr lvl="1" eaLnBrk="1" hangingPunct="1"/>
            <a:r>
              <a:rPr lang="en-US" sz="2000" dirty="0" smtClean="0"/>
              <a:t>XML Basics</a:t>
            </a:r>
          </a:p>
          <a:p>
            <a:pPr lvl="1" eaLnBrk="1" hangingPunct="1"/>
            <a:r>
              <a:rPr lang="en-US" sz="2000" dirty="0" smtClean="0"/>
              <a:t>XML Document Type Definition (DTD) and XML Schema</a:t>
            </a:r>
          </a:p>
          <a:p>
            <a:pPr lvl="1" eaLnBrk="1" hangingPunct="1"/>
            <a:r>
              <a:rPr lang="en-US" sz="2000" dirty="0" smtClean="0"/>
              <a:t>XML processing: different readers and writer</a:t>
            </a:r>
          </a:p>
          <a:p>
            <a:pPr lvl="1" eaLnBrk="1" hangingPunct="1"/>
            <a:r>
              <a:rPr lang="en-US" sz="2000" dirty="0" smtClean="0"/>
              <a:t>XML Style and Transformation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B93507E-39EC-4C3D-A7D6-E5C668290D52}" type="slidenum">
              <a:rPr lang="en-US" b="0" smtClean="0">
                <a:solidFill>
                  <a:schemeClr val="tx2"/>
                </a:solidFill>
              </a:rPr>
              <a:pPr/>
              <a:t>26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8113"/>
            <a:ext cx="7086600" cy="623887"/>
          </a:xfrm>
        </p:spPr>
        <p:txBody>
          <a:bodyPr/>
          <a:lstStyle/>
          <a:p>
            <a:pPr eaLnBrk="1" hangingPunct="1"/>
            <a:r>
              <a:rPr lang="en-US" dirty="0" smtClean="0"/>
              <a:t>Summary of the Course: Chapters 5 - 7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001000" cy="5791200"/>
          </a:xfrm>
          <a:noFill/>
        </p:spPr>
        <p:txBody>
          <a:bodyPr/>
          <a:lstStyle/>
          <a:p>
            <a:pPr marL="457200" indent="-457200" eaLnBrk="1" hangingPunct="1">
              <a:buSzPct val="100000"/>
              <a:buFont typeface="Times New Roman" pitchFamily="18" charset="0"/>
              <a:buAutoNum type="arabicPeriod" startAt="5"/>
            </a:pPr>
            <a:r>
              <a:rPr lang="en-US" sz="2400" dirty="0" smtClean="0"/>
              <a:t>Web Application and Data Management (4 lectures)</a:t>
            </a:r>
          </a:p>
          <a:p>
            <a:pPr lvl="1" eaLnBrk="1" hangingPunct="1"/>
            <a:r>
              <a:rPr lang="en-US" sz="2000" dirty="0" smtClean="0"/>
              <a:t>Web computing models: client side and server side</a:t>
            </a:r>
          </a:p>
          <a:p>
            <a:pPr lvl="1" eaLnBrk="1" hangingPunct="1"/>
            <a:r>
              <a:rPr lang="en-US" sz="2000" dirty="0" smtClean="0"/>
              <a:t>Web application architecture (ASP </a:t>
            </a:r>
            <a:r>
              <a:rPr lang="en-US" sz="2000" dirty="0" err="1" smtClean="0"/>
              <a:t>.Net</a:t>
            </a:r>
            <a:r>
              <a:rPr lang="en-US" sz="2000" dirty="0" smtClean="0"/>
              <a:t>)</a:t>
            </a:r>
          </a:p>
          <a:p>
            <a:pPr lvl="1" eaLnBrk="1" hangingPunct="1"/>
            <a:r>
              <a:rPr lang="en-US" sz="2000" dirty="0" smtClean="0"/>
              <a:t>Web application components: Web controls and user controls</a:t>
            </a:r>
          </a:p>
          <a:p>
            <a:pPr lvl="1" eaLnBrk="1" hangingPunct="1"/>
            <a:r>
              <a:rPr lang="en-US" sz="2000" dirty="0" smtClean="0"/>
              <a:t>Web application components: Global, DLL, and Cookies</a:t>
            </a:r>
          </a:p>
          <a:p>
            <a:pPr lvl="1" eaLnBrk="1" hangingPunct="1"/>
            <a:r>
              <a:rPr lang="en-US" sz="2000" dirty="0" smtClean="0"/>
              <a:t>Web data management: Session state, application state, XML file </a:t>
            </a:r>
          </a:p>
          <a:p>
            <a:pPr marL="457200" indent="-457200" eaLnBrk="1" hangingPunct="1">
              <a:buSzPct val="100000"/>
              <a:buFont typeface="Times New Roman" pitchFamily="18" charset="0"/>
              <a:buAutoNum type="arabicPeriod" startAt="5"/>
            </a:pPr>
            <a:r>
              <a:rPr lang="en-US" sz="2400" dirty="0" smtClean="0"/>
              <a:t>Security and Reliability (4 lectures)</a:t>
            </a:r>
          </a:p>
          <a:p>
            <a:pPr lvl="1" eaLnBrk="1" hangingPunct="1"/>
            <a:r>
              <a:rPr lang="en-US" sz="2000" dirty="0"/>
              <a:t>Security and reliability </a:t>
            </a:r>
            <a:r>
              <a:rPr lang="en-US" sz="2000" dirty="0" smtClean="0"/>
              <a:t>concepts</a:t>
            </a:r>
          </a:p>
          <a:p>
            <a:pPr lvl="1" eaLnBrk="1" hangingPunct="1"/>
            <a:r>
              <a:rPr lang="en-US" sz="2000" dirty="0" smtClean="0"/>
              <a:t>Forms security</a:t>
            </a:r>
          </a:p>
          <a:p>
            <a:pPr lvl="1" eaLnBrk="1" hangingPunct="1"/>
            <a:r>
              <a:rPr lang="en-US" sz="2000" dirty="0" smtClean="0"/>
              <a:t>IIS security, Windows security, and SSL</a:t>
            </a:r>
          </a:p>
          <a:p>
            <a:pPr lvl="1" eaLnBrk="1" hangingPunct="1"/>
            <a:r>
              <a:rPr lang="en-US" sz="2000" dirty="0" smtClean="0"/>
              <a:t>Encryption and decryption service and WS-</a:t>
            </a:r>
            <a:r>
              <a:rPr lang="en-US" sz="2000" dirty="0" err="1" smtClean="0"/>
              <a:t>ReliableMessaging</a:t>
            </a:r>
            <a:endParaRPr lang="en-US" sz="2000" dirty="0" smtClean="0"/>
          </a:p>
          <a:p>
            <a:pPr marL="457200" lvl="1" indent="-457200" eaLnBrk="1" hangingPunct="1">
              <a:buClr>
                <a:schemeClr val="folHlink"/>
              </a:buClr>
              <a:buSzPct val="100000"/>
              <a:buNone/>
            </a:pPr>
            <a:r>
              <a:rPr lang="en-US" sz="2400" dirty="0">
                <a:solidFill>
                  <a:srgbClr val="0000FF"/>
                </a:solidFill>
                <a:ea typeface="+mn-ea"/>
                <a:cs typeface="+mn-cs"/>
              </a:rPr>
              <a:t>7. </a:t>
            </a:r>
            <a:r>
              <a:rPr lang="en-US" sz="2400" dirty="0" smtClean="0">
                <a:ea typeface="+mn-ea"/>
                <a:cs typeface="+mn-cs"/>
              </a:rPr>
              <a:t>	Presentation </a:t>
            </a:r>
            <a:r>
              <a:rPr lang="en-US" sz="2400" dirty="0">
                <a:ea typeface="+mn-ea"/>
                <a:cs typeface="+mn-cs"/>
              </a:rPr>
              <a:t>and </a:t>
            </a:r>
            <a:r>
              <a:rPr lang="en-US" sz="2400" dirty="0" smtClean="0">
                <a:ea typeface="+mn-ea"/>
                <a:cs typeface="+mn-cs"/>
              </a:rPr>
              <a:t>View </a:t>
            </a:r>
            <a:r>
              <a:rPr lang="en-US" sz="2400" dirty="0" smtClean="0"/>
              <a:t>(3 </a:t>
            </a:r>
            <a:r>
              <a:rPr lang="en-US" sz="2400" dirty="0"/>
              <a:t>lectures</a:t>
            </a:r>
            <a:r>
              <a:rPr lang="en-US" sz="2400" dirty="0" smtClean="0"/>
              <a:t>)</a:t>
            </a:r>
            <a:endParaRPr lang="en-US" sz="2400" dirty="0">
              <a:ea typeface="+mn-ea"/>
              <a:cs typeface="+mn-cs"/>
            </a:endParaRPr>
          </a:p>
          <a:p>
            <a:pPr lvl="1" eaLnBrk="1" hangingPunct="1"/>
            <a:r>
              <a:rPr lang="en-US" sz="2000" dirty="0"/>
              <a:t>Dynamic graphics generation 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Phone apps with Silverlight</a:t>
            </a:r>
            <a:r>
              <a:rPr lang="en-US" sz="2000" dirty="0"/>
              <a:t> </a:t>
            </a:r>
            <a:r>
              <a:rPr lang="en-US" sz="2000" dirty="0" smtClean="0"/>
              <a:t>and animation</a:t>
            </a:r>
          </a:p>
          <a:p>
            <a:pPr lvl="1" eaLnBrk="1" hangingPunct="1"/>
            <a:r>
              <a:rPr lang="en-US" sz="2000" dirty="0" smtClean="0"/>
              <a:t>MVC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996950" y="1219200"/>
            <a:ext cx="7162800" cy="1462088"/>
          </a:xfrm>
        </p:spPr>
        <p:txBody>
          <a:bodyPr/>
          <a:lstStyle/>
          <a:p>
            <a:pPr algn="ctr"/>
            <a:r>
              <a:rPr lang="en-US" dirty="0" smtClean="0"/>
              <a:t>Outlook of the Next Course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CSE446/598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Software Integration and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6200000">
            <a:off x="-1524000" y="4038600"/>
            <a:ext cx="4191000" cy="838200"/>
          </a:xfrm>
        </p:spPr>
        <p:txBody>
          <a:bodyPr/>
          <a:lstStyle/>
          <a:p>
            <a:pPr>
              <a:defRPr/>
            </a:pPr>
            <a:r>
              <a:rPr lang="en-US" sz="4400" b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What Next?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6800" y="573088"/>
            <a:ext cx="8077200" cy="22463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800" b="0" dirty="0">
                <a:solidFill>
                  <a:schemeClr val="tx2"/>
                </a:solidFill>
              </a:rPr>
              <a:t>Thirty years ago, </a:t>
            </a:r>
          </a:p>
          <a:p>
            <a:pPr>
              <a:defRPr/>
            </a:pPr>
            <a:r>
              <a:rPr lang="en-US" sz="2800" b="0" dirty="0">
                <a:solidFill>
                  <a:schemeClr val="tx2"/>
                </a:solidFill>
              </a:rPr>
              <a:t>	object-oriented computing emerges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800" b="0" dirty="0">
                <a:solidFill>
                  <a:schemeClr val="tx2"/>
                </a:solidFill>
              </a:rPr>
              <a:t>Ten year later,</a:t>
            </a:r>
          </a:p>
          <a:p>
            <a:pPr>
              <a:defRPr/>
            </a:pPr>
            <a:r>
              <a:rPr lang="en-US" sz="2800" b="0" dirty="0">
                <a:solidFill>
                  <a:schemeClr val="tx2"/>
                </a:solidFill>
              </a:rPr>
              <a:t>	Everything becomes objet-oriented, </a:t>
            </a:r>
          </a:p>
          <a:p>
            <a:pPr>
              <a:defRPr/>
            </a:pPr>
            <a:r>
              <a:rPr lang="en-US" sz="2800" b="0" dirty="0">
                <a:solidFill>
                  <a:schemeClr val="tx2"/>
                </a:solidFill>
              </a:rPr>
              <a:t>	    from industry applications to academic classes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971800"/>
            <a:ext cx="76962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rgbClr val="C00000"/>
                </a:solidFill>
              </a:rPr>
              <a:t>Twelve years </a:t>
            </a:r>
            <a:r>
              <a:rPr lang="en-US" sz="2800" b="0" dirty="0">
                <a:solidFill>
                  <a:srgbClr val="C00000"/>
                </a:solidFill>
              </a:rPr>
              <a:t>ago, </a:t>
            </a:r>
          </a:p>
          <a:p>
            <a:pPr>
              <a:defRPr/>
            </a:pPr>
            <a:r>
              <a:rPr lang="en-US" sz="2800" b="0" dirty="0">
                <a:solidFill>
                  <a:srgbClr val="C00000"/>
                </a:solidFill>
              </a:rPr>
              <a:t>	service-oriented computing emerges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800" b="0" dirty="0">
                <a:solidFill>
                  <a:srgbClr val="C00000"/>
                </a:solidFill>
              </a:rPr>
              <a:t>Six years later,</a:t>
            </a:r>
          </a:p>
          <a:p>
            <a:pPr>
              <a:defRPr/>
            </a:pPr>
            <a:r>
              <a:rPr lang="en-US" sz="2800" b="0" dirty="0">
                <a:solidFill>
                  <a:srgbClr val="C00000"/>
                </a:solidFill>
              </a:rPr>
              <a:t>	We have one SOC course at </a:t>
            </a:r>
            <a:r>
              <a:rPr lang="en-US" sz="2800" b="0" dirty="0" smtClean="0">
                <a:solidFill>
                  <a:srgbClr val="C00000"/>
                </a:solidFill>
              </a:rPr>
              <a:t>ASU: CSE445</a:t>
            </a:r>
            <a:endParaRPr lang="en-US" sz="2800" b="0" dirty="0">
              <a:solidFill>
                <a:srgbClr val="C00000"/>
              </a:solidFill>
            </a:endParaRP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800" b="0" dirty="0">
                <a:solidFill>
                  <a:srgbClr val="C00000"/>
                </a:solidFill>
              </a:rPr>
              <a:t>Ten year later, we have two SOC courses at </a:t>
            </a:r>
            <a:r>
              <a:rPr lang="en-US" sz="2800" b="0" dirty="0" smtClean="0">
                <a:solidFill>
                  <a:srgbClr val="C00000"/>
                </a:solidFill>
              </a:rPr>
              <a:t>ASU: CSE445 and CSE446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lang="en-US" sz="2800" b="0" dirty="0" smtClean="0">
                <a:solidFill>
                  <a:srgbClr val="C00000"/>
                </a:solidFill>
              </a:rPr>
              <a:t>We have more ahead of us in this new paradigm</a:t>
            </a:r>
            <a:endParaRPr lang="en-US" sz="2800" b="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SOC-II for Graduate Students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6E338D-691C-4339-A4AF-621A245D1EBC}" type="slidenum">
              <a:rPr lang="en-US" b="0" smtClean="0">
                <a:solidFill>
                  <a:schemeClr val="tx2"/>
                </a:solidFill>
              </a:rPr>
              <a:pPr/>
              <a:t>29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304800" y="8382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sz="32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3200" b="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new course was </a:t>
            </a:r>
            <a:r>
              <a:rPr lang="en-US" sz="3200" b="0" kern="0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initially developed </a:t>
            </a:r>
            <a:r>
              <a:rPr lang="en-US" sz="3200" b="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and offered in Summer 2010 and </a:t>
            </a:r>
            <a:br>
              <a:rPr lang="en-US" sz="3200" b="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</a:br>
            <a:r>
              <a:rPr lang="en-US" sz="3200" b="0" kern="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Summer 2011!</a:t>
            </a:r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2819400"/>
            <a:ext cx="900112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AutoShape 5"/>
          <p:cNvSpPr>
            <a:spLocks noChangeArrowheads="1"/>
          </p:cNvSpPr>
          <p:nvPr/>
        </p:nvSpPr>
        <p:spPr bwMode="auto">
          <a:xfrm>
            <a:off x="5689186" y="2792413"/>
            <a:ext cx="3121025" cy="1779587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50" name="Rectangle 16"/>
          <p:cNvSpPr>
            <a:spLocks noChangeArrowheads="1"/>
          </p:cNvSpPr>
          <p:nvPr/>
        </p:nvSpPr>
        <p:spPr bwMode="auto">
          <a:xfrm>
            <a:off x="7483062" y="3579811"/>
            <a:ext cx="1211712" cy="91281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ascx</a:t>
            </a:r>
            <a:r>
              <a:rPr lang="en-US" b="0" dirty="0" smtClean="0"/>
              <a:t> &amp; </a:t>
            </a:r>
            <a:br>
              <a:rPr lang="en-US" b="0" dirty="0" smtClean="0"/>
            </a:br>
            <a:r>
              <a:rPr lang="en-US" b="0" dirty="0" err="1" smtClean="0"/>
              <a:t>ascx.cs</a:t>
            </a:r>
            <a:endParaRPr lang="en-US" b="0" dirty="0"/>
          </a:p>
          <a:p>
            <a:pPr algn="ctr"/>
            <a:r>
              <a:rPr lang="en-US" b="0" dirty="0"/>
              <a:t>files</a:t>
            </a:r>
          </a:p>
        </p:txBody>
      </p:sp>
      <p:sp>
        <p:nvSpPr>
          <p:cNvPr id="49" name="Rectangle 16"/>
          <p:cNvSpPr>
            <a:spLocks noChangeArrowheads="1"/>
          </p:cNvSpPr>
          <p:nvPr/>
        </p:nvSpPr>
        <p:spPr bwMode="auto">
          <a:xfrm>
            <a:off x="7406862" y="3502025"/>
            <a:ext cx="1211712" cy="91281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ascx</a:t>
            </a:r>
            <a:r>
              <a:rPr lang="en-US" b="0" dirty="0" smtClean="0"/>
              <a:t> &amp; </a:t>
            </a:r>
            <a:br>
              <a:rPr lang="en-US" b="0" dirty="0" smtClean="0"/>
            </a:br>
            <a:r>
              <a:rPr lang="en-US" b="0" dirty="0" err="1" smtClean="0"/>
              <a:t>ascx.cs</a:t>
            </a:r>
            <a:endParaRPr lang="en-US" b="0" dirty="0"/>
          </a:p>
          <a:p>
            <a:pPr algn="ctr"/>
            <a:r>
              <a:rPr lang="en-US" b="0" dirty="0"/>
              <a:t>files</a:t>
            </a:r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5959062" y="3578225"/>
            <a:ext cx="1225550" cy="8381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aspx</a:t>
            </a:r>
            <a:r>
              <a:rPr lang="en-US" b="0" dirty="0"/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/>
              <a:t>aspx.cs</a:t>
            </a:r>
            <a:endParaRPr lang="en-US" b="0" dirty="0" smtClean="0"/>
          </a:p>
          <a:p>
            <a:pPr algn="ctr"/>
            <a:r>
              <a:rPr lang="en-US" b="0" dirty="0" smtClean="0"/>
              <a:t>files</a:t>
            </a:r>
            <a:endParaRPr lang="en-US" b="0" dirty="0"/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5876512" y="3502025"/>
            <a:ext cx="1225550" cy="8381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/>
              <a:t>.</a:t>
            </a:r>
            <a:r>
              <a:rPr lang="en-US" b="0" dirty="0" err="1" smtClean="0"/>
              <a:t>aspx</a:t>
            </a:r>
            <a:r>
              <a:rPr lang="en-US" b="0" dirty="0"/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/>
              <a:t>aspx.cs</a:t>
            </a:r>
            <a:endParaRPr lang="en-US" b="0" dirty="0" smtClean="0"/>
          </a:p>
          <a:p>
            <a:pPr algn="ctr"/>
            <a:r>
              <a:rPr lang="en-US" b="0" dirty="0" smtClean="0"/>
              <a:t>files</a:t>
            </a:r>
            <a:endParaRPr lang="en-US" b="0" dirty="0"/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4BB681-F5EB-4B72-86F8-0D093A92FF90}" type="slidenum">
              <a:rPr lang="en-US" b="0" smtClean="0">
                <a:solidFill>
                  <a:schemeClr val="tx2"/>
                </a:solidFill>
              </a:rPr>
              <a:pPr/>
              <a:t>3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924800" cy="62388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Review: ASP </a:t>
            </a:r>
            <a:r>
              <a:rPr lang="en-US" sz="2800" dirty="0" err="1" smtClean="0"/>
              <a:t>.Net</a:t>
            </a:r>
            <a:r>
              <a:rPr lang="en-US" sz="2800" dirty="0" smtClean="0"/>
              <a:t> Web Application Architecture</a:t>
            </a:r>
          </a:p>
        </p:txBody>
      </p:sp>
      <p:sp>
        <p:nvSpPr>
          <p:cNvPr id="16397" name="Freeform 6"/>
          <p:cNvSpPr>
            <a:spLocks/>
          </p:cNvSpPr>
          <p:nvPr/>
        </p:nvSpPr>
        <p:spPr bwMode="auto">
          <a:xfrm>
            <a:off x="5689187" y="2587625"/>
            <a:ext cx="1314450" cy="204788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Text Box 8"/>
          <p:cNvSpPr txBox="1">
            <a:spLocks noChangeArrowheads="1"/>
          </p:cNvSpPr>
          <p:nvPr/>
        </p:nvSpPr>
        <p:spPr bwMode="auto">
          <a:xfrm>
            <a:off x="7029037" y="2446338"/>
            <a:ext cx="1749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MyWebApp root</a:t>
            </a:r>
          </a:p>
        </p:txBody>
      </p:sp>
      <p:sp>
        <p:nvSpPr>
          <p:cNvPr id="16401" name="Rectangle 13"/>
          <p:cNvSpPr>
            <a:spLocks noChangeArrowheads="1"/>
          </p:cNvSpPr>
          <p:nvPr/>
        </p:nvSpPr>
        <p:spPr bwMode="auto">
          <a:xfrm>
            <a:off x="5778087" y="3425826"/>
            <a:ext cx="1225550" cy="920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FF"/>
                </a:solidFill>
              </a:rPr>
              <a:t>.</a:t>
            </a:r>
            <a:r>
              <a:rPr lang="en-US" b="0" dirty="0" err="1" smtClean="0">
                <a:solidFill>
                  <a:srgbClr val="0000FF"/>
                </a:solidFill>
              </a:rPr>
              <a:t>aspx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>
                <a:solidFill>
                  <a:srgbClr val="FF0000"/>
                </a:solidFill>
              </a:rPr>
              <a:t>aspx.cs</a:t>
            </a:r>
            <a:endParaRPr lang="en-US" b="0" dirty="0" smtClean="0">
              <a:solidFill>
                <a:srgbClr val="FF0000"/>
              </a:solidFill>
            </a:endParaRPr>
          </a:p>
          <a:p>
            <a:pPr algn="ctr"/>
            <a:r>
              <a:rPr lang="en-US" b="0" dirty="0" smtClean="0"/>
              <a:t>files</a:t>
            </a:r>
            <a:endParaRPr lang="en-US" b="0" dirty="0"/>
          </a:p>
        </p:txBody>
      </p:sp>
      <p:sp>
        <p:nvSpPr>
          <p:cNvPr id="16404" name="Rectangle 16"/>
          <p:cNvSpPr>
            <a:spLocks noChangeArrowheads="1"/>
          </p:cNvSpPr>
          <p:nvPr/>
        </p:nvSpPr>
        <p:spPr bwMode="auto">
          <a:xfrm>
            <a:off x="7338149" y="3433762"/>
            <a:ext cx="1211712" cy="912814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solidFill>
                  <a:srgbClr val="0000FF"/>
                </a:solidFill>
              </a:rPr>
              <a:t>.</a:t>
            </a:r>
            <a:r>
              <a:rPr lang="en-US" b="0" dirty="0" err="1" smtClean="0">
                <a:solidFill>
                  <a:srgbClr val="0000FF"/>
                </a:solidFill>
              </a:rPr>
              <a:t>ascx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/>
              <a:t>&amp; </a:t>
            </a:r>
            <a:br>
              <a:rPr lang="en-US" b="0" dirty="0" smtClean="0"/>
            </a:br>
            <a:r>
              <a:rPr lang="en-US" b="0" dirty="0" err="1" smtClean="0">
                <a:solidFill>
                  <a:srgbClr val="FF0000"/>
                </a:solidFill>
              </a:rPr>
              <a:t>ascx.cs</a:t>
            </a:r>
            <a:endParaRPr lang="en-US" b="0" dirty="0">
              <a:solidFill>
                <a:srgbClr val="FF0000"/>
              </a:solidFill>
            </a:endParaRPr>
          </a:p>
          <a:p>
            <a:pPr algn="ctr"/>
            <a:r>
              <a:rPr lang="en-US" b="0" dirty="0"/>
              <a:t>files</a:t>
            </a:r>
          </a:p>
        </p:txBody>
      </p:sp>
      <p:sp>
        <p:nvSpPr>
          <p:cNvPr id="16405" name="Rectangle 17"/>
          <p:cNvSpPr>
            <a:spLocks noChangeArrowheads="1"/>
          </p:cNvSpPr>
          <p:nvPr/>
        </p:nvSpPr>
        <p:spPr bwMode="auto">
          <a:xfrm>
            <a:off x="5778087" y="2968626"/>
            <a:ext cx="122555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err="1" smtClean="0"/>
              <a:t>Global.asax</a:t>
            </a:r>
            <a:endParaRPr lang="en-US" b="0" dirty="0"/>
          </a:p>
        </p:txBody>
      </p:sp>
      <p:sp>
        <p:nvSpPr>
          <p:cNvPr id="16406" name="Rectangle 18"/>
          <p:cNvSpPr>
            <a:spLocks noChangeArrowheads="1"/>
          </p:cNvSpPr>
          <p:nvPr/>
        </p:nvSpPr>
        <p:spPr bwMode="auto">
          <a:xfrm>
            <a:off x="7333836" y="2968625"/>
            <a:ext cx="1216025" cy="3810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err="1" smtClean="0"/>
              <a:t>Web.config</a:t>
            </a:r>
            <a:endParaRPr lang="en-US" b="0" dirty="0"/>
          </a:p>
        </p:txBody>
      </p:sp>
      <p:cxnSp>
        <p:nvCxnSpPr>
          <p:cNvPr id="16418" name="AutoShape 41"/>
          <p:cNvCxnSpPr>
            <a:cxnSpLocks noChangeShapeType="1"/>
            <a:stCxn id="16396" idx="2"/>
            <a:endCxn id="16407" idx="0"/>
          </p:cNvCxnSpPr>
          <p:nvPr/>
        </p:nvCxnSpPr>
        <p:spPr bwMode="auto">
          <a:xfrm flipH="1">
            <a:off x="6172614" y="4572000"/>
            <a:ext cx="1077085" cy="940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175362" y="914400"/>
            <a:ext cx="5200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/>
              <a:t>ASP </a:t>
            </a:r>
            <a:r>
              <a:rPr lang="en-US" sz="2400" b="0" dirty="0" err="1" smtClean="0"/>
              <a:t>.Net</a:t>
            </a:r>
            <a:r>
              <a:rPr lang="en-US" sz="2400" b="0" dirty="0" smtClean="0"/>
              <a:t> places the presentation layer files (.</a:t>
            </a:r>
            <a:r>
              <a:rPr lang="en-US" sz="2400" b="0" dirty="0" err="1" smtClean="0"/>
              <a:t>aspx</a:t>
            </a:r>
            <a:r>
              <a:rPr lang="en-US" sz="2400" b="0" dirty="0" smtClean="0"/>
              <a:t>) and the controller file (.</a:t>
            </a:r>
            <a:r>
              <a:rPr lang="en-US" sz="2400" b="0" dirty="0" err="1" smtClean="0"/>
              <a:t>aspx.cs</a:t>
            </a:r>
            <a:r>
              <a:rPr lang="en-US" sz="2400" b="0" dirty="0" smtClean="0"/>
              <a:t>) together.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 smtClean="0"/>
              <a:t>advantages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0" dirty="0">
                <a:solidFill>
                  <a:srgbClr val="0000FF"/>
                </a:solidFill>
              </a:rPr>
              <a:t>R</a:t>
            </a:r>
            <a:r>
              <a:rPr lang="en-US" sz="2400" b="0" dirty="0" smtClean="0">
                <a:solidFill>
                  <a:srgbClr val="0000FF"/>
                </a:solidFill>
              </a:rPr>
              <a:t>elated </a:t>
            </a:r>
            <a:r>
              <a:rPr lang="en-US" sz="2400" b="0" dirty="0" smtClean="0">
                <a:solidFill>
                  <a:srgbClr val="0000FF"/>
                </a:solidFill>
              </a:rPr>
              <a:t>items are placed </a:t>
            </a:r>
            <a:r>
              <a:rPr lang="en-US" sz="2400" b="0" dirty="0" smtClean="0">
                <a:solidFill>
                  <a:srgbClr val="0000FF"/>
                </a:solidFill>
              </a:rPr>
              <a:t>together</a:t>
            </a:r>
            <a:r>
              <a:rPr lang="en-US" sz="2400" b="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0" dirty="0" smtClean="0">
                <a:solidFill>
                  <a:srgbClr val="0000FF"/>
                </a:solidFill>
              </a:rPr>
              <a:t>It matches OO and is easy </a:t>
            </a:r>
            <a:r>
              <a:rPr lang="en-US" sz="2400" b="0" dirty="0">
                <a:solidFill>
                  <a:srgbClr val="0000FF"/>
                </a:solidFill>
              </a:rPr>
              <a:t>to </a:t>
            </a:r>
            <a:r>
              <a:rPr lang="en-US" sz="2400" b="0" dirty="0" smtClean="0">
                <a:solidFill>
                  <a:srgbClr val="0000FF"/>
                </a:solidFill>
              </a:rPr>
              <a:t>develop</a:t>
            </a:r>
            <a:r>
              <a:rPr lang="en-US" sz="2400" b="0" dirty="0">
                <a:solidFill>
                  <a:srgbClr val="0000FF"/>
                </a:solidFill>
              </a:rPr>
              <a:t> </a:t>
            </a:r>
            <a:r>
              <a:rPr lang="en-US" sz="2400" b="0" dirty="0" smtClean="0">
                <a:solidFill>
                  <a:srgbClr val="0000FF"/>
                </a:solidFill>
              </a:rPr>
              <a:t>based on OO principles.</a:t>
            </a:r>
            <a:endParaRPr lang="en-US" sz="2400" b="0" dirty="0">
              <a:solidFill>
                <a:srgbClr val="0000FF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0" dirty="0" smtClean="0"/>
              <a:t>The </a:t>
            </a:r>
            <a:r>
              <a:rPr lang="en-US" sz="2400" b="0" dirty="0" smtClean="0"/>
              <a:t>disadvantages: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0" dirty="0">
                <a:solidFill>
                  <a:srgbClr val="990000"/>
                </a:solidFill>
              </a:rPr>
              <a:t>M</a:t>
            </a:r>
            <a:r>
              <a:rPr lang="en-US" sz="2400" b="0" dirty="0" smtClean="0">
                <a:solidFill>
                  <a:srgbClr val="990000"/>
                </a:solidFill>
              </a:rPr>
              <a:t>ix </a:t>
            </a:r>
            <a:r>
              <a:rPr lang="en-US" sz="2400" b="0" dirty="0" smtClean="0">
                <a:solidFill>
                  <a:srgbClr val="990000"/>
                </a:solidFill>
              </a:rPr>
              <a:t>two tiers together (View and Controller</a:t>
            </a:r>
            <a:r>
              <a:rPr lang="en-US" sz="2400" b="0" dirty="0" smtClean="0">
                <a:solidFill>
                  <a:srgbClr val="990000"/>
                </a:solidFill>
              </a:rPr>
              <a:t>) and add dependency.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0" dirty="0" err="1" smtClean="0">
                <a:solidFill>
                  <a:srgbClr val="990000"/>
                </a:solidFill>
              </a:rPr>
              <a:t>ViewState</a:t>
            </a:r>
            <a:r>
              <a:rPr lang="en-US" sz="2400" b="0" dirty="0" smtClean="0">
                <a:solidFill>
                  <a:srgbClr val="990000"/>
                </a:solidFill>
              </a:rPr>
              <a:t> is not well supported in server farms/cloud computing</a:t>
            </a:r>
            <a:endParaRPr lang="en-US" sz="2400" b="0" dirty="0">
              <a:solidFill>
                <a:srgbClr val="990000"/>
              </a:solidFill>
            </a:endParaRPr>
          </a:p>
        </p:txBody>
      </p:sp>
      <p:cxnSp>
        <p:nvCxnSpPr>
          <p:cNvPr id="44" name="AutoShape 41"/>
          <p:cNvCxnSpPr>
            <a:cxnSpLocks noChangeShapeType="1"/>
            <a:stCxn id="16396" idx="2"/>
            <a:endCxn id="16388" idx="0"/>
          </p:cNvCxnSpPr>
          <p:nvPr/>
        </p:nvCxnSpPr>
        <p:spPr bwMode="auto">
          <a:xfrm flipH="1">
            <a:off x="4289977" y="4572000"/>
            <a:ext cx="2959722" cy="940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AutoShape 41"/>
          <p:cNvCxnSpPr>
            <a:cxnSpLocks noChangeShapeType="1"/>
            <a:stCxn id="16396" idx="2"/>
            <a:endCxn id="16413" idx="0"/>
          </p:cNvCxnSpPr>
          <p:nvPr/>
        </p:nvCxnSpPr>
        <p:spPr bwMode="auto">
          <a:xfrm>
            <a:off x="7249699" y="4572000"/>
            <a:ext cx="911156" cy="9409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8" name="AutoShape 19"/>
          <p:cNvSpPr>
            <a:spLocks noChangeArrowheads="1"/>
          </p:cNvSpPr>
          <p:nvPr/>
        </p:nvSpPr>
        <p:spPr bwMode="auto">
          <a:xfrm>
            <a:off x="3398354" y="5512904"/>
            <a:ext cx="1783246" cy="11926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0"/>
          </a:p>
        </p:txBody>
      </p:sp>
      <p:sp>
        <p:nvSpPr>
          <p:cNvPr id="16389" name="Freeform 20"/>
          <p:cNvSpPr>
            <a:spLocks/>
          </p:cNvSpPr>
          <p:nvPr/>
        </p:nvSpPr>
        <p:spPr bwMode="auto">
          <a:xfrm>
            <a:off x="3398354" y="5334000"/>
            <a:ext cx="734668" cy="190086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16393" name="Rectangle 28"/>
          <p:cNvSpPr>
            <a:spLocks noChangeArrowheads="1"/>
          </p:cNvSpPr>
          <p:nvPr/>
        </p:nvSpPr>
        <p:spPr bwMode="auto">
          <a:xfrm>
            <a:off x="4465982" y="5989983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Web</a:t>
            </a:r>
          </a:p>
          <a:p>
            <a:pPr algn="ctr"/>
            <a:r>
              <a:rPr lang="en-US" sz="1200" b="0"/>
              <a:t>.config</a:t>
            </a:r>
          </a:p>
        </p:txBody>
      </p:sp>
      <p:sp>
        <p:nvSpPr>
          <p:cNvPr id="16394" name="Text Box 49"/>
          <p:cNvSpPr txBox="1">
            <a:spLocks noChangeArrowheads="1"/>
          </p:cNvSpPr>
          <p:nvPr/>
        </p:nvSpPr>
        <p:spPr bwMode="auto">
          <a:xfrm>
            <a:off x="3377883" y="5521601"/>
            <a:ext cx="934871" cy="2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0" dirty="0"/>
              <a:t>User defined </a:t>
            </a:r>
            <a:r>
              <a:rPr lang="en-US" sz="1200" dirty="0" err="1"/>
              <a:t>d</a:t>
            </a:r>
            <a:r>
              <a:rPr lang="en-US" sz="1200" b="0" dirty="0" err="1"/>
              <a:t>ir</a:t>
            </a:r>
            <a:endParaRPr lang="en-US" sz="1200" b="0" dirty="0"/>
          </a:p>
        </p:txBody>
      </p:sp>
      <p:sp>
        <p:nvSpPr>
          <p:cNvPr id="16407" name="AutoShape 29"/>
          <p:cNvSpPr>
            <a:spLocks noChangeArrowheads="1"/>
          </p:cNvSpPr>
          <p:nvPr/>
        </p:nvSpPr>
        <p:spPr bwMode="auto">
          <a:xfrm>
            <a:off x="5257800" y="5512904"/>
            <a:ext cx="1829628" cy="11926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0"/>
          </a:p>
        </p:txBody>
      </p:sp>
      <p:sp>
        <p:nvSpPr>
          <p:cNvPr id="16408" name="Freeform 30"/>
          <p:cNvSpPr>
            <a:spLocks/>
          </p:cNvSpPr>
          <p:nvPr/>
        </p:nvSpPr>
        <p:spPr bwMode="auto">
          <a:xfrm>
            <a:off x="5259711" y="5334000"/>
            <a:ext cx="722797" cy="190086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5406887" y="6074465"/>
            <a:ext cx="621196" cy="464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5466522" y="6032224"/>
            <a:ext cx="621196" cy="464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5551004" y="5989983"/>
            <a:ext cx="621196" cy="4646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 dirty="0"/>
              <a:t>DB file</a:t>
            </a:r>
          </a:p>
        </p:txBody>
      </p:sp>
      <p:sp>
        <p:nvSpPr>
          <p:cNvPr id="16412" name="Rectangle 34"/>
          <p:cNvSpPr>
            <a:spLocks noChangeArrowheads="1"/>
          </p:cNvSpPr>
          <p:nvPr/>
        </p:nvSpPr>
        <p:spPr bwMode="auto">
          <a:xfrm>
            <a:off x="6287328" y="6121676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XML</a:t>
            </a:r>
            <a:br>
              <a:rPr lang="en-US" sz="1200" b="0"/>
            </a:br>
            <a:r>
              <a:rPr lang="en-US" sz="1200" b="0"/>
              <a:t>file</a:t>
            </a:r>
          </a:p>
        </p:txBody>
      </p:sp>
      <p:sp>
        <p:nvSpPr>
          <p:cNvPr id="16413" name="AutoShape 35"/>
          <p:cNvSpPr>
            <a:spLocks noChangeArrowheads="1"/>
          </p:cNvSpPr>
          <p:nvPr/>
        </p:nvSpPr>
        <p:spPr bwMode="auto">
          <a:xfrm>
            <a:off x="7206698" y="5512904"/>
            <a:ext cx="1908313" cy="1192696"/>
          </a:xfrm>
          <a:prstGeom prst="flowChartProcess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414" name="Freeform 36"/>
          <p:cNvSpPr>
            <a:spLocks/>
          </p:cNvSpPr>
          <p:nvPr/>
        </p:nvSpPr>
        <p:spPr bwMode="auto">
          <a:xfrm>
            <a:off x="7206699" y="5333999"/>
            <a:ext cx="735150" cy="187601"/>
          </a:xfrm>
          <a:custGeom>
            <a:avLst/>
            <a:gdLst>
              <a:gd name="T0" fmla="*/ 0 w 576"/>
              <a:gd name="T1" fmla="*/ 2147483647 h 144"/>
              <a:gd name="T2" fmla="*/ 2147483647 w 576"/>
              <a:gd name="T3" fmla="*/ 0 h 144"/>
              <a:gd name="T4" fmla="*/ 2147483647 w 576"/>
              <a:gd name="T5" fmla="*/ 0 h 144"/>
              <a:gd name="T6" fmla="*/ 2147483647 w 576"/>
              <a:gd name="T7" fmla="*/ 2147483647 h 14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144"/>
              <a:gd name="T14" fmla="*/ 576 w 576"/>
              <a:gd name="T15" fmla="*/ 144 h 1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144">
                <a:moveTo>
                  <a:pt x="0" y="144"/>
                </a:moveTo>
                <a:lnTo>
                  <a:pt x="144" y="0"/>
                </a:lnTo>
                <a:lnTo>
                  <a:pt x="480" y="0"/>
                </a:lnTo>
                <a:lnTo>
                  <a:pt x="576" y="14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200"/>
          </a:p>
        </p:txBody>
      </p:sp>
      <p:sp>
        <p:nvSpPr>
          <p:cNvPr id="75" name="Rectangle 37"/>
          <p:cNvSpPr>
            <a:spLocks noChangeArrowheads="1"/>
          </p:cNvSpPr>
          <p:nvPr/>
        </p:nvSpPr>
        <p:spPr bwMode="auto">
          <a:xfrm>
            <a:off x="8220489" y="5985013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6" name="Rectangle 38"/>
          <p:cNvSpPr>
            <a:spLocks noChangeArrowheads="1"/>
          </p:cNvSpPr>
          <p:nvPr/>
        </p:nvSpPr>
        <p:spPr bwMode="auto">
          <a:xfrm>
            <a:off x="8280124" y="5942772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77" name="Rectangle 39"/>
          <p:cNvSpPr>
            <a:spLocks noChangeArrowheads="1"/>
          </p:cNvSpPr>
          <p:nvPr/>
        </p:nvSpPr>
        <p:spPr bwMode="auto">
          <a:xfrm>
            <a:off x="8364607" y="5900530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 dirty="0"/>
              <a:t>.</a:t>
            </a:r>
            <a:r>
              <a:rPr lang="en-US" sz="1200" b="0" dirty="0" err="1"/>
              <a:t>dll</a:t>
            </a:r>
            <a:endParaRPr lang="en-US" sz="1200" b="0" dirty="0"/>
          </a:p>
          <a:p>
            <a:pPr algn="ctr">
              <a:defRPr/>
            </a:pPr>
            <a:r>
              <a:rPr lang="en-US" sz="1200" b="0" dirty="0"/>
              <a:t>file</a:t>
            </a:r>
          </a:p>
        </p:txBody>
      </p:sp>
      <p:sp>
        <p:nvSpPr>
          <p:cNvPr id="16425" name="Text Box 50"/>
          <p:cNvSpPr txBox="1">
            <a:spLocks noChangeArrowheads="1"/>
          </p:cNvSpPr>
          <p:nvPr/>
        </p:nvSpPr>
        <p:spPr bwMode="auto">
          <a:xfrm>
            <a:off x="5303541" y="5574418"/>
            <a:ext cx="640059" cy="2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0" dirty="0" err="1"/>
              <a:t>App_Data</a:t>
            </a:r>
            <a:endParaRPr lang="en-US" sz="1200" b="0" dirty="0"/>
          </a:p>
        </p:txBody>
      </p:sp>
      <p:sp>
        <p:nvSpPr>
          <p:cNvPr id="16426" name="Text Box 51"/>
          <p:cNvSpPr txBox="1">
            <a:spLocks noChangeArrowheads="1"/>
          </p:cNvSpPr>
          <p:nvPr/>
        </p:nvSpPr>
        <p:spPr bwMode="auto">
          <a:xfrm>
            <a:off x="7206698" y="5524086"/>
            <a:ext cx="298828" cy="21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0"/>
              <a:t>bin</a:t>
            </a:r>
          </a:p>
        </p:txBody>
      </p:sp>
      <p:sp>
        <p:nvSpPr>
          <p:cNvPr id="16427" name="Rectangle 34"/>
          <p:cNvSpPr>
            <a:spLocks noChangeArrowheads="1"/>
          </p:cNvSpPr>
          <p:nvPr/>
        </p:nvSpPr>
        <p:spPr bwMode="auto">
          <a:xfrm>
            <a:off x="6346963" y="6027254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XML</a:t>
            </a:r>
            <a:br>
              <a:rPr lang="en-US" sz="1200" b="0"/>
            </a:br>
            <a:r>
              <a:rPr lang="en-US" sz="1200" b="0"/>
              <a:t>file</a:t>
            </a:r>
          </a:p>
        </p:txBody>
      </p:sp>
      <p:sp>
        <p:nvSpPr>
          <p:cNvPr id="16428" name="Rectangle 34"/>
          <p:cNvSpPr>
            <a:spLocks noChangeArrowheads="1"/>
          </p:cNvSpPr>
          <p:nvPr/>
        </p:nvSpPr>
        <p:spPr bwMode="auto">
          <a:xfrm>
            <a:off x="6406598" y="5932833"/>
            <a:ext cx="621196" cy="4646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0"/>
              <a:t>XML</a:t>
            </a:r>
            <a:br>
              <a:rPr lang="en-US" sz="1200" b="0"/>
            </a:br>
            <a:r>
              <a:rPr lang="en-US" sz="1200" b="0"/>
              <a:t>file</a:t>
            </a:r>
          </a:p>
        </p:txBody>
      </p:sp>
      <p:sp>
        <p:nvSpPr>
          <p:cNvPr id="89" name="Rectangle 37"/>
          <p:cNvSpPr>
            <a:spLocks noChangeArrowheads="1"/>
          </p:cNvSpPr>
          <p:nvPr/>
        </p:nvSpPr>
        <p:spPr bwMode="auto">
          <a:xfrm>
            <a:off x="7385602" y="6062041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90" name="Rectangle 38"/>
          <p:cNvSpPr>
            <a:spLocks noChangeArrowheads="1"/>
          </p:cNvSpPr>
          <p:nvPr/>
        </p:nvSpPr>
        <p:spPr bwMode="auto">
          <a:xfrm>
            <a:off x="7445237" y="6019800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/>
              <a:t>.aspx</a:t>
            </a:r>
          </a:p>
          <a:p>
            <a:pPr algn="ctr">
              <a:defRPr/>
            </a:pPr>
            <a:r>
              <a:rPr lang="en-US" sz="1200" b="0"/>
              <a:t>files</a:t>
            </a:r>
          </a:p>
        </p:txBody>
      </p:sp>
      <p:sp>
        <p:nvSpPr>
          <p:cNvPr id="91" name="Rectangle 39"/>
          <p:cNvSpPr>
            <a:spLocks noChangeArrowheads="1"/>
          </p:cNvSpPr>
          <p:nvPr/>
        </p:nvSpPr>
        <p:spPr bwMode="auto">
          <a:xfrm>
            <a:off x="7504872" y="5977559"/>
            <a:ext cx="621196" cy="46465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200" b="0" dirty="0"/>
              <a:t>.exe</a:t>
            </a:r>
          </a:p>
          <a:p>
            <a:pPr algn="ctr">
              <a:defRPr/>
            </a:pPr>
            <a:r>
              <a:rPr lang="en-US" sz="1200" b="0" dirty="0"/>
              <a:t>file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69585" y="5849592"/>
            <a:ext cx="959126" cy="775251"/>
            <a:chOff x="3206199" y="5849592"/>
            <a:chExt cx="1100758" cy="775251"/>
          </a:xfrm>
        </p:grpSpPr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3347831" y="5968861"/>
              <a:ext cx="959126" cy="6559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 dirty="0"/>
                <a:t>.</a:t>
              </a:r>
              <a:r>
                <a:rPr lang="en-US" sz="1200" b="0" dirty="0" err="1" smtClean="0"/>
                <a:t>aspx</a:t>
              </a:r>
              <a:r>
                <a:rPr lang="en-US" sz="1200" b="0" dirty="0"/>
                <a:t> </a:t>
              </a:r>
              <a:r>
                <a:rPr lang="en-US" sz="1200" b="0" dirty="0" smtClean="0"/>
                <a:t>&amp; </a:t>
              </a:r>
              <a:br>
                <a:rPr lang="en-US" sz="1200" b="0" dirty="0" smtClean="0"/>
              </a:br>
              <a:r>
                <a:rPr lang="en-US" sz="1200" b="0" dirty="0" err="1" smtClean="0"/>
                <a:t>aspx.cs</a:t>
              </a:r>
              <a:endParaRPr lang="en-US" sz="1200" b="0" dirty="0" smtClean="0"/>
            </a:p>
            <a:p>
              <a:pPr algn="ctr"/>
              <a:r>
                <a:rPr lang="en-US" sz="1200" b="0" dirty="0" smtClean="0"/>
                <a:t>files</a:t>
              </a:r>
              <a:endParaRPr lang="en-US" sz="1200" b="0" dirty="0"/>
            </a:p>
          </p:txBody>
        </p:sp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3283227" y="5909226"/>
              <a:ext cx="959126" cy="6559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 dirty="0"/>
                <a:t>.</a:t>
              </a:r>
              <a:r>
                <a:rPr lang="en-US" sz="1200" b="0" dirty="0" err="1" smtClean="0"/>
                <a:t>aspx</a:t>
              </a:r>
              <a:r>
                <a:rPr lang="en-US" sz="1200" b="0" dirty="0"/>
                <a:t> </a:t>
              </a:r>
              <a:r>
                <a:rPr lang="en-US" sz="1200" b="0" dirty="0" smtClean="0"/>
                <a:t>&amp; </a:t>
              </a:r>
              <a:br>
                <a:rPr lang="en-US" sz="1200" b="0" dirty="0" smtClean="0"/>
              </a:br>
              <a:r>
                <a:rPr lang="en-US" sz="1200" b="0" dirty="0" err="1" smtClean="0"/>
                <a:t>aspx.cs</a:t>
              </a:r>
              <a:endParaRPr lang="en-US" sz="1200" b="0" dirty="0" smtClean="0"/>
            </a:p>
            <a:p>
              <a:pPr algn="ctr"/>
              <a:r>
                <a:rPr lang="en-US" sz="1200" b="0" dirty="0" smtClean="0"/>
                <a:t>files</a:t>
              </a:r>
              <a:endParaRPr lang="en-US" sz="1200" b="0" dirty="0"/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3206199" y="5849592"/>
              <a:ext cx="959126" cy="72058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b="0" dirty="0">
                  <a:solidFill>
                    <a:srgbClr val="0000FF"/>
                  </a:solidFill>
                </a:rPr>
                <a:t>.</a:t>
              </a:r>
              <a:r>
                <a:rPr lang="en-US" sz="1200" b="0" dirty="0" err="1" smtClean="0">
                  <a:solidFill>
                    <a:srgbClr val="0000FF"/>
                  </a:solidFill>
                </a:rPr>
                <a:t>aspx</a:t>
              </a:r>
              <a:r>
                <a:rPr lang="en-US" sz="1200" b="0" dirty="0">
                  <a:solidFill>
                    <a:srgbClr val="0000FF"/>
                  </a:solidFill>
                </a:rPr>
                <a:t> </a:t>
              </a:r>
              <a:r>
                <a:rPr lang="en-US" sz="1200" b="0" dirty="0" smtClean="0"/>
                <a:t>&amp; </a:t>
              </a:r>
              <a:br>
                <a:rPr lang="en-US" sz="1200" b="0" dirty="0" smtClean="0"/>
              </a:br>
              <a:r>
                <a:rPr lang="en-US" sz="1200" b="0" dirty="0" err="1" smtClean="0">
                  <a:solidFill>
                    <a:srgbClr val="FF0000"/>
                  </a:solidFill>
                </a:rPr>
                <a:t>aspx.cs</a:t>
              </a:r>
              <a:endParaRPr lang="en-US" sz="1200" b="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en-US" sz="1200" b="0" dirty="0" smtClean="0"/>
                <a:t>files</a:t>
              </a:r>
              <a:endParaRPr lang="en-US" sz="12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45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38200" y="231775"/>
            <a:ext cx="8305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</a:rPr>
              <a:t>The Graduate Course is Extended to Undergraduate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4188" y="3117850"/>
            <a:ext cx="1804987" cy="1173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CSE460</a:t>
            </a:r>
          </a:p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Software Analysis and Design</a:t>
            </a:r>
          </a:p>
        </p:txBody>
      </p:sp>
      <p:sp>
        <p:nvSpPr>
          <p:cNvPr id="7" name="Rectangle 6"/>
          <p:cNvSpPr/>
          <p:nvPr/>
        </p:nvSpPr>
        <p:spPr>
          <a:xfrm>
            <a:off x="3024188" y="5111750"/>
            <a:ext cx="1804987" cy="1171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CSE445</a:t>
            </a:r>
          </a:p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Distributed Software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813" y="3944938"/>
            <a:ext cx="1804987" cy="11715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CSE360</a:t>
            </a:r>
          </a:p>
          <a:p>
            <a:pPr algn="ctr">
              <a:defRPr/>
            </a:pPr>
            <a:r>
              <a:rPr lang="en-US" b="0" dirty="0">
                <a:solidFill>
                  <a:schemeClr val="tx1"/>
                </a:solidFill>
              </a:rPr>
              <a:t>Introduction to Software Engineering</a:t>
            </a:r>
          </a:p>
        </p:txBody>
      </p:sp>
      <p:cxnSp>
        <p:nvCxnSpPr>
          <p:cNvPr id="11" name="Straight Arrow Connector 10"/>
          <p:cNvCxnSpPr>
            <a:stCxn id="9" idx="3"/>
            <a:endCxn id="7" idx="1"/>
          </p:cNvCxnSpPr>
          <p:nvPr/>
        </p:nvCxnSpPr>
        <p:spPr>
          <a:xfrm>
            <a:off x="2209800" y="4530725"/>
            <a:ext cx="814388" cy="1166813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5" idx="1"/>
          </p:cNvCxnSpPr>
          <p:nvPr/>
        </p:nvCxnSpPr>
        <p:spPr>
          <a:xfrm flipV="1">
            <a:off x="2209800" y="3705225"/>
            <a:ext cx="814388" cy="825500"/>
          </a:xfrm>
          <a:prstGeom prst="straightConnector1">
            <a:avLst/>
          </a:prstGeom>
          <a:ln w="28575">
            <a:solidFill>
              <a:srgbClr val="0000FF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181600" y="2971800"/>
            <a:ext cx="2149475" cy="1465263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 smtClean="0">
                <a:solidFill>
                  <a:schemeClr val="tx1"/>
                </a:solidFill>
              </a:rPr>
              <a:t>CSE464/598  Software </a:t>
            </a:r>
            <a:r>
              <a:rPr lang="en-US" b="0" dirty="0">
                <a:solidFill>
                  <a:schemeClr val="tx1"/>
                </a:solidFill>
              </a:rPr>
              <a:t>Quality Assurance and Testing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67325" y="4964113"/>
            <a:ext cx="2149475" cy="146526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0" dirty="0" smtClean="0">
                <a:solidFill>
                  <a:schemeClr val="tx1"/>
                </a:solidFill>
              </a:rPr>
              <a:t>CSE446/598 </a:t>
            </a:r>
            <a:r>
              <a:rPr lang="en-US" b="0" dirty="0" smtClean="0">
                <a:solidFill>
                  <a:srgbClr val="990000"/>
                </a:solidFill>
              </a:rPr>
              <a:t>Software </a:t>
            </a:r>
            <a:r>
              <a:rPr lang="en-US" b="0" dirty="0">
                <a:solidFill>
                  <a:srgbClr val="990000"/>
                </a:solidFill>
              </a:rPr>
              <a:t>Integration and Engineering</a:t>
            </a:r>
          </a:p>
        </p:txBody>
      </p:sp>
      <p:sp>
        <p:nvSpPr>
          <p:cNvPr id="11274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94F6BF0-B99F-4067-87C6-FE2DB7ADB235}" type="slidenum">
              <a:rPr lang="en-US" b="0" smtClean="0">
                <a:solidFill>
                  <a:schemeClr val="tx2"/>
                </a:solidFill>
              </a:rPr>
              <a:pPr/>
              <a:t>30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1275" name="Rectangle 1"/>
          <p:cNvSpPr>
            <a:spLocks noChangeArrowheads="1"/>
          </p:cNvSpPr>
          <p:nvPr/>
        </p:nvSpPr>
        <p:spPr bwMode="auto">
          <a:xfrm>
            <a:off x="1371600" y="895350"/>
            <a:ext cx="7054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0"/>
              <a:t>Software Engineering Concentration Course Map</a:t>
            </a:r>
          </a:p>
        </p:txBody>
      </p:sp>
      <p:sp>
        <p:nvSpPr>
          <p:cNvPr id="11276" name="Rectangle 3"/>
          <p:cNvSpPr>
            <a:spLocks noChangeArrowheads="1"/>
          </p:cNvSpPr>
          <p:nvPr/>
        </p:nvSpPr>
        <p:spPr bwMode="auto">
          <a:xfrm>
            <a:off x="5345113" y="6411913"/>
            <a:ext cx="198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/>
              <a:t>[7</a:t>
            </a:r>
            <a:r>
              <a:rPr lang="en-US" b="0" baseline="30000"/>
              <a:t>th</a:t>
            </a:r>
            <a:r>
              <a:rPr lang="en-US" b="0"/>
              <a:t> or 8</a:t>
            </a:r>
            <a:r>
              <a:rPr lang="en-US" b="0" baseline="30000"/>
              <a:t>th</a:t>
            </a:r>
            <a:r>
              <a:rPr lang="en-US" b="0"/>
              <a:t> semester]</a:t>
            </a:r>
          </a:p>
        </p:txBody>
      </p:sp>
      <p:sp>
        <p:nvSpPr>
          <p:cNvPr id="11277" name="Rectangle 28"/>
          <p:cNvSpPr>
            <a:spLocks noChangeArrowheads="1"/>
          </p:cNvSpPr>
          <p:nvPr/>
        </p:nvSpPr>
        <p:spPr bwMode="auto">
          <a:xfrm>
            <a:off x="5264150" y="4437063"/>
            <a:ext cx="198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/>
              <a:t>[7</a:t>
            </a:r>
            <a:r>
              <a:rPr lang="en-US" b="0" baseline="30000"/>
              <a:t>th</a:t>
            </a:r>
            <a:r>
              <a:rPr lang="en-US" b="0"/>
              <a:t> or 8</a:t>
            </a:r>
            <a:r>
              <a:rPr lang="en-US" b="0" baseline="30000"/>
              <a:t>th</a:t>
            </a:r>
            <a:r>
              <a:rPr lang="en-US" b="0"/>
              <a:t> semester]</a:t>
            </a:r>
          </a:p>
        </p:txBody>
      </p:sp>
      <p:sp>
        <p:nvSpPr>
          <p:cNvPr id="11278" name="Rectangle 29"/>
          <p:cNvSpPr>
            <a:spLocks noChangeArrowheads="1"/>
          </p:cNvSpPr>
          <p:nvPr/>
        </p:nvSpPr>
        <p:spPr bwMode="auto">
          <a:xfrm>
            <a:off x="3170238" y="4329113"/>
            <a:ext cx="1439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/>
              <a:t>[7</a:t>
            </a:r>
            <a:r>
              <a:rPr lang="en-US" b="0" baseline="30000"/>
              <a:t>th</a:t>
            </a:r>
            <a:r>
              <a:rPr lang="en-US" b="0"/>
              <a:t> semester]</a:t>
            </a:r>
          </a:p>
        </p:txBody>
      </p:sp>
      <p:sp>
        <p:nvSpPr>
          <p:cNvPr id="11279" name="Rectangle 30"/>
          <p:cNvSpPr>
            <a:spLocks noChangeArrowheads="1"/>
          </p:cNvSpPr>
          <p:nvPr/>
        </p:nvSpPr>
        <p:spPr bwMode="auto">
          <a:xfrm>
            <a:off x="3206750" y="6296025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/>
              <a:t>[7</a:t>
            </a:r>
            <a:r>
              <a:rPr lang="en-US" b="0" baseline="30000"/>
              <a:t>th</a:t>
            </a:r>
            <a:r>
              <a:rPr lang="en-US" b="0"/>
              <a:t> semester]</a:t>
            </a:r>
          </a:p>
        </p:txBody>
      </p:sp>
      <p:sp>
        <p:nvSpPr>
          <p:cNvPr id="11280" name="Rectangle 5"/>
          <p:cNvSpPr>
            <a:spLocks noChangeArrowheads="1"/>
          </p:cNvSpPr>
          <p:nvPr/>
        </p:nvSpPr>
        <p:spPr bwMode="auto">
          <a:xfrm>
            <a:off x="587375" y="5124450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b="0"/>
              <a:t>[6</a:t>
            </a:r>
            <a:r>
              <a:rPr lang="en-US" b="0" baseline="30000"/>
              <a:t>th</a:t>
            </a:r>
            <a:r>
              <a:rPr lang="en-US" b="0"/>
              <a:t> semester]</a:t>
            </a:r>
          </a:p>
        </p:txBody>
      </p:sp>
      <p:sp>
        <p:nvSpPr>
          <p:cNvPr id="11281" name="Rectangle 32"/>
          <p:cNvSpPr>
            <a:spLocks noChangeArrowheads="1"/>
          </p:cNvSpPr>
          <p:nvPr/>
        </p:nvSpPr>
        <p:spPr bwMode="auto">
          <a:xfrm>
            <a:off x="7416800" y="3276600"/>
            <a:ext cx="1574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First offer:</a:t>
            </a:r>
          </a:p>
          <a:p>
            <a:pPr algn="ctr"/>
            <a:r>
              <a:rPr lang="en-US" b="0" dirty="0"/>
              <a:t>Fall </a:t>
            </a:r>
            <a:r>
              <a:rPr lang="en-US" b="0" dirty="0" smtClean="0"/>
              <a:t>2011 and now every fall</a:t>
            </a:r>
            <a:endParaRPr lang="en-US" b="0" dirty="0"/>
          </a:p>
        </p:txBody>
      </p:sp>
      <p:sp>
        <p:nvSpPr>
          <p:cNvPr id="11282" name="Rectangle 34"/>
          <p:cNvSpPr>
            <a:spLocks noChangeArrowheads="1"/>
          </p:cNvSpPr>
          <p:nvPr/>
        </p:nvSpPr>
        <p:spPr bwMode="auto">
          <a:xfrm>
            <a:off x="7391400" y="5257800"/>
            <a:ext cx="163036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b="0" dirty="0"/>
              <a:t>First offer: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Spring </a:t>
            </a:r>
            <a:r>
              <a:rPr lang="en-US" dirty="0" smtClean="0">
                <a:solidFill>
                  <a:srgbClr val="990000"/>
                </a:solidFill>
              </a:rPr>
              <a:t>2012</a:t>
            </a:r>
          </a:p>
          <a:p>
            <a:pPr algn="ctr"/>
            <a:r>
              <a:rPr lang="en-US" dirty="0">
                <a:solidFill>
                  <a:srgbClr val="990000"/>
                </a:solidFill>
              </a:rPr>
              <a:t>a</a:t>
            </a:r>
            <a:r>
              <a:rPr lang="en-US" dirty="0" smtClean="0">
                <a:solidFill>
                  <a:srgbClr val="990000"/>
                </a:solidFill>
              </a:rPr>
              <a:t>nd now every spring</a:t>
            </a:r>
            <a:endParaRPr lang="en-US" dirty="0">
              <a:solidFill>
                <a:srgbClr val="990000"/>
              </a:solidFill>
            </a:endParaRPr>
          </a:p>
        </p:txBody>
      </p:sp>
      <p:pic>
        <p:nvPicPr>
          <p:cNvPr id="11283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295400"/>
            <a:ext cx="8890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1524000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Arial Narrow" pitchFamily="34" charset="0"/>
              </a:rPr>
              <a:t>(CSE 446)</a:t>
            </a:r>
            <a:endParaRPr lang="en-US" sz="14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cxnSp>
        <p:nvCxnSpPr>
          <p:cNvPr id="21" name="Straight Arrow Connector 20"/>
          <p:cNvCxnSpPr>
            <a:stCxn id="7" idx="3"/>
            <a:endCxn id="52" idx="1"/>
          </p:cNvCxnSpPr>
          <p:nvPr/>
        </p:nvCxnSpPr>
        <p:spPr>
          <a:xfrm flipV="1">
            <a:off x="4829175" y="5696744"/>
            <a:ext cx="438150" cy="794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r>
              <a:rPr lang="en-US" dirty="0" smtClean="0"/>
              <a:t>From CSE445 (SOC-I) to CSE446 (SOC-II)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458200" cy="5791200"/>
          </a:xfrm>
        </p:spPr>
        <p:txBody>
          <a:bodyPr/>
          <a:lstStyle/>
          <a:p>
            <a:r>
              <a:rPr lang="en-US" dirty="0" smtClean="0"/>
              <a:t>CSE445/598</a:t>
            </a:r>
          </a:p>
          <a:p>
            <a:pPr lvl="1"/>
            <a:r>
              <a:rPr lang="en-US" dirty="0" smtClean="0"/>
              <a:t>Language-based SOC software development;</a:t>
            </a:r>
          </a:p>
          <a:p>
            <a:pPr lvl="1"/>
            <a:r>
              <a:rPr lang="en-US" dirty="0" smtClean="0"/>
              <a:t>Must have strong CS background and object-oriented programming skill;</a:t>
            </a:r>
          </a:p>
          <a:p>
            <a:pPr lvl="1"/>
            <a:r>
              <a:rPr lang="en-US" dirty="0" smtClean="0"/>
              <a:t>Largely bottom-up approach</a:t>
            </a:r>
          </a:p>
          <a:p>
            <a:r>
              <a:rPr lang="en-US" dirty="0" smtClean="0"/>
              <a:t>CSE446/598: </a:t>
            </a:r>
            <a:r>
              <a:rPr lang="en-US" dirty="0" smtClean="0">
                <a:solidFill>
                  <a:srgbClr val="990000"/>
                </a:solidFill>
              </a:rPr>
              <a:t>Emphasis on software integration</a:t>
            </a:r>
            <a:endParaRPr lang="en-US" dirty="0" smtClean="0"/>
          </a:p>
          <a:p>
            <a:pPr lvl="1"/>
            <a:r>
              <a:rPr lang="en-US" dirty="0" smtClean="0"/>
              <a:t>Less emphasis on language-based development</a:t>
            </a:r>
          </a:p>
          <a:p>
            <a:pPr lvl="1"/>
            <a:r>
              <a:rPr lang="en-US" dirty="0" smtClean="0"/>
              <a:t>Workflow composition at component level</a:t>
            </a:r>
          </a:p>
          <a:p>
            <a:pPr lvl="1"/>
            <a:r>
              <a:rPr lang="en-US" dirty="0" smtClean="0"/>
              <a:t>Resource-oriented (REST) and data-driven approaches</a:t>
            </a:r>
          </a:p>
          <a:p>
            <a:pPr lvl="1"/>
            <a:r>
              <a:rPr lang="en-US" dirty="0" smtClean="0"/>
              <a:t>Data services: </a:t>
            </a:r>
            <a:r>
              <a:rPr lang="en-US" dirty="0"/>
              <a:t>Database interfacing, </a:t>
            </a:r>
            <a:r>
              <a:rPr lang="en-US" dirty="0" smtClean="0"/>
              <a:t>Big Data, ontology and, Cloud computing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D1949DB-47A5-4AC1-90B3-7BDFE7EE63F0}" type="slidenum">
              <a:rPr lang="en-US" b="0" smtClean="0">
                <a:solidFill>
                  <a:schemeClr val="tx2"/>
                </a:solidFill>
              </a:rPr>
              <a:pPr/>
              <a:t>31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7086600" cy="609600"/>
          </a:xfrm>
        </p:spPr>
        <p:txBody>
          <a:bodyPr/>
          <a:lstStyle/>
          <a:p>
            <a:r>
              <a:rPr lang="en-US" smtClean="0"/>
              <a:t>One Text for Two Courses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8229600" cy="5715000"/>
          </a:xfrm>
        </p:spPr>
        <p:txBody>
          <a:bodyPr/>
          <a:lstStyle/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Part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I</a:t>
            </a:r>
            <a:r>
              <a:rPr lang="en-US" sz="1800" dirty="0" smtClean="0"/>
              <a:t>	</a:t>
            </a:r>
            <a:r>
              <a:rPr lang="en-US" sz="1800" dirty="0" smtClean="0">
                <a:solidFill>
                  <a:srgbClr val="0000FF"/>
                </a:solidFill>
              </a:rPr>
              <a:t>Distributed Service-Oriented Software Development and </a:t>
            </a:r>
            <a:br>
              <a:rPr lang="en-US" sz="1800" dirty="0" smtClean="0">
                <a:solidFill>
                  <a:srgbClr val="0000FF"/>
                </a:solidFill>
              </a:rPr>
            </a:br>
            <a:r>
              <a:rPr lang="en-US" sz="1800" dirty="0" smtClean="0">
                <a:solidFill>
                  <a:srgbClr val="0000FF"/>
                </a:solidFill>
              </a:rPr>
              <a:t>Web Data Management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/>
              <a:t>Chapter 1	Introduction to Distributed Service-Oriented Computing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/>
              <a:t>Chapter 2	Distributed Computing with Multithreading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/>
              <a:t>Chapter 3	Essentials in Service-Oriented Software Development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/>
              <a:t>Chapter 4	XML Data Representation and Processing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/>
              <a:t>Chapter 5	Web Application and Data Management	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/>
              <a:t>Chapter 6	Dependability of Service-Oriented Software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0000FF"/>
                </a:solidFill>
              </a:rPr>
              <a:t>Part II	Advanced Service-Oriented Computing and System Integration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7	Service-Oriented and REST Architecture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8	Service-Oriented Software Development and Integration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9	Internet of Things and Robot as a Service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10	Interfacing Service-Oriented Software with Databases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11	Big Data and Ontology Systems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12	Service-Oriented Application Architecture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13	A Mini Walkthrough of Service-Oriented Software Development	</a:t>
            </a:r>
          </a:p>
          <a:p>
            <a:pPr marL="1309688" indent="-1309688">
              <a:buFont typeface="Wingdings" pitchFamily="2" charset="2"/>
              <a:buNone/>
              <a:tabLst>
                <a:tab pos="1309688" algn="l"/>
              </a:tabLst>
            </a:pPr>
            <a:r>
              <a:rPr lang="en-US" sz="1800" dirty="0" smtClean="0">
                <a:solidFill>
                  <a:srgbClr val="C00000"/>
                </a:solidFill>
              </a:rPr>
              <a:t>Chapter 14	Cloud Computing and Software as a Service (SaaS)</a:t>
            </a:r>
          </a:p>
        </p:txBody>
      </p:sp>
      <p:sp>
        <p:nvSpPr>
          <p:cNvPr id="1331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B2EAE-4AEC-44C8-9E83-B24295F920A0}" type="slidenum">
              <a:rPr lang="en-US" b="0" smtClean="0">
                <a:solidFill>
                  <a:schemeClr val="tx2"/>
                </a:solidFill>
              </a:rPr>
              <a:pPr/>
              <a:t>32</a:t>
            </a:fld>
            <a:endParaRPr lang="en-US" b="0" smtClean="0">
              <a:solidFill>
                <a:schemeClr val="tx2"/>
              </a:solidFill>
            </a:endParaRPr>
          </a:p>
        </p:txBody>
      </p:sp>
      <p:cxnSp>
        <p:nvCxnSpPr>
          <p:cNvPr id="13317" name="Straight Connector 7"/>
          <p:cNvCxnSpPr>
            <a:cxnSpLocks noChangeShapeType="1"/>
          </p:cNvCxnSpPr>
          <p:nvPr/>
        </p:nvCxnSpPr>
        <p:spPr bwMode="auto">
          <a:xfrm>
            <a:off x="228600" y="990600"/>
            <a:ext cx="685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Straight Connector 8"/>
          <p:cNvCxnSpPr>
            <a:cxnSpLocks noChangeShapeType="1"/>
          </p:cNvCxnSpPr>
          <p:nvPr/>
        </p:nvCxnSpPr>
        <p:spPr bwMode="auto">
          <a:xfrm>
            <a:off x="228600" y="3581400"/>
            <a:ext cx="685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Straight Connector 9"/>
          <p:cNvCxnSpPr>
            <a:cxnSpLocks noChangeShapeType="1"/>
          </p:cNvCxnSpPr>
          <p:nvPr/>
        </p:nvCxnSpPr>
        <p:spPr bwMode="auto">
          <a:xfrm>
            <a:off x="228600" y="6477000"/>
            <a:ext cx="685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Straight Connector 11"/>
          <p:cNvCxnSpPr>
            <a:cxnSpLocks noChangeShapeType="1"/>
          </p:cNvCxnSpPr>
          <p:nvPr/>
        </p:nvCxnSpPr>
        <p:spPr bwMode="auto">
          <a:xfrm rot="5400000">
            <a:off x="-762000" y="2286000"/>
            <a:ext cx="2590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Straight Connector 12"/>
          <p:cNvCxnSpPr>
            <a:cxnSpLocks noChangeShapeType="1"/>
          </p:cNvCxnSpPr>
          <p:nvPr/>
        </p:nvCxnSpPr>
        <p:spPr bwMode="auto">
          <a:xfrm rot="5400000">
            <a:off x="-914400" y="5029200"/>
            <a:ext cx="2895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 rot="-5400000">
            <a:off x="-206624" y="2068661"/>
            <a:ext cx="133241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Arial" charset="0"/>
                <a:cs typeface="Arial" charset="0"/>
              </a:rPr>
              <a:t>CSE445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 rot="-5400000">
            <a:off x="-135187" y="4812655"/>
            <a:ext cx="133241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Arial" charset="0"/>
                <a:cs typeface="Arial" charset="0"/>
              </a:rPr>
              <a:t>CSE446</a:t>
            </a:r>
            <a:endParaRPr lang="en-US" sz="2400" dirty="0">
              <a:latin typeface="Arial" charset="0"/>
              <a:cs typeface="Arial" charset="0"/>
            </a:endParaRPr>
          </a:p>
        </p:txBody>
      </p:sp>
      <p:pic>
        <p:nvPicPr>
          <p:cNvPr id="13" name="Picture 12" descr="http://www.public.asu.edu/~ychen10/images/SocWsiCov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867317"/>
            <a:ext cx="1344168" cy="17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943695" y="3500490"/>
            <a:ext cx="1459451" cy="1223910"/>
            <a:chOff x="5160335" y="2330516"/>
            <a:chExt cx="1459451" cy="1223910"/>
          </a:xfrm>
          <a:solidFill>
            <a:schemeClr val="accent1">
              <a:lumMod val="75000"/>
            </a:schemeClr>
          </a:solidFill>
        </p:grpSpPr>
        <p:sp>
          <p:nvSpPr>
            <p:cNvPr id="9" name="Oval 8"/>
            <p:cNvSpPr/>
            <p:nvPr/>
          </p:nvSpPr>
          <p:spPr>
            <a:xfrm>
              <a:off x="5181600" y="2330516"/>
              <a:ext cx="1346301" cy="122391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endParaRPr lang="en-US" b="1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160335" y="2523755"/>
              <a:ext cx="1459451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XML</a:t>
              </a:r>
            </a:p>
            <a:p>
              <a:pPr algn="ctr">
                <a:lnSpc>
                  <a:spcPts val="2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XHTML</a:t>
              </a:r>
            </a:p>
            <a:p>
              <a:pPr algn="ctr">
                <a:lnSpc>
                  <a:spcPts val="2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XAML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/>
              <a:t>Service-Oriented Computing &amp; Web Software Integration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E3EFF-8D01-493C-8E66-E51F3E228CAB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2499" y="5248702"/>
            <a:ext cx="1346301" cy="12239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 smtClean="0"/>
              <a:t>SOA</a:t>
            </a:r>
          </a:p>
          <a:p>
            <a:pPr algn="ctr">
              <a:lnSpc>
                <a:spcPts val="2000"/>
              </a:lnSpc>
            </a:pPr>
            <a:r>
              <a:rPr lang="en-US" b="1" dirty="0" smtClean="0"/>
              <a:t>SOC</a:t>
            </a:r>
          </a:p>
          <a:p>
            <a:pPr algn="ctr">
              <a:lnSpc>
                <a:spcPts val="2000"/>
              </a:lnSpc>
            </a:pPr>
            <a:r>
              <a:rPr lang="en-US" b="1" dirty="0" smtClean="0"/>
              <a:t>SOD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5003693" y="4262490"/>
            <a:ext cx="1346301" cy="12239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/>
              <a:t>Data State</a:t>
            </a:r>
            <a:endParaRPr lang="en-US" b="1" dirty="0" smtClean="0"/>
          </a:p>
        </p:txBody>
      </p:sp>
      <p:sp>
        <p:nvSpPr>
          <p:cNvPr id="8" name="Oval 7"/>
          <p:cNvSpPr/>
          <p:nvPr/>
        </p:nvSpPr>
        <p:spPr>
          <a:xfrm>
            <a:off x="2297746" y="1524000"/>
            <a:ext cx="1371600" cy="1246909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>
                <a:solidFill>
                  <a:srgbClr val="990000"/>
                </a:solidFill>
              </a:rPr>
              <a:t>IoT</a:t>
            </a:r>
            <a:br>
              <a:rPr lang="en-US" b="1" dirty="0">
                <a:solidFill>
                  <a:srgbClr val="990000"/>
                </a:solidFill>
              </a:rPr>
            </a:br>
            <a:r>
              <a:rPr lang="en-US" b="1" dirty="0">
                <a:solidFill>
                  <a:srgbClr val="990000"/>
                </a:solidFill>
              </a:rPr>
              <a:t>RaaS</a:t>
            </a:r>
          </a:p>
        </p:txBody>
      </p:sp>
      <p:sp>
        <p:nvSpPr>
          <p:cNvPr id="10" name="Oval 9"/>
          <p:cNvSpPr/>
          <p:nvPr/>
        </p:nvSpPr>
        <p:spPr>
          <a:xfrm>
            <a:off x="3614274" y="4255928"/>
            <a:ext cx="1346301" cy="12239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 smtClean="0"/>
              <a:t>WSDL</a:t>
            </a:r>
          </a:p>
          <a:p>
            <a:pPr algn="ctr">
              <a:lnSpc>
                <a:spcPts val="2000"/>
              </a:lnSpc>
            </a:pPr>
            <a:r>
              <a:rPr lang="en-US" b="1" dirty="0" smtClean="0"/>
              <a:t>SOAP</a:t>
            </a:r>
          </a:p>
          <a:p>
            <a:pPr algn="ctr">
              <a:lnSpc>
                <a:spcPts val="2000"/>
              </a:lnSpc>
            </a:pPr>
            <a:r>
              <a:rPr lang="en-US" b="1" dirty="0" smtClean="0"/>
              <a:t>REST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4978394" y="1219200"/>
            <a:ext cx="1346301" cy="1223910"/>
          </a:xfrm>
          <a:prstGeom prst="ellipse">
            <a:avLst/>
          </a:prstGeom>
          <a:solidFill>
            <a:srgbClr val="FFC000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b="1" dirty="0" smtClean="0">
                <a:solidFill>
                  <a:srgbClr val="990000"/>
                </a:solidFill>
              </a:rPr>
              <a:t>Big Data</a:t>
            </a:r>
            <a:endParaRPr lang="en-US" b="1" dirty="0">
              <a:solidFill>
                <a:srgbClr val="99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54946" y="3348090"/>
            <a:ext cx="1436054" cy="1223910"/>
            <a:chOff x="2298993" y="5385757"/>
            <a:chExt cx="1219200" cy="1143000"/>
          </a:xfrm>
          <a:solidFill>
            <a:schemeClr val="accent1">
              <a:lumMod val="75000"/>
            </a:schemeClr>
          </a:solidFill>
        </p:grpSpPr>
        <p:sp>
          <p:nvSpPr>
            <p:cNvPr id="13" name="Oval 12"/>
            <p:cNvSpPr/>
            <p:nvPr/>
          </p:nvSpPr>
          <p:spPr>
            <a:xfrm>
              <a:off x="2362200" y="5385757"/>
              <a:ext cx="1143000" cy="1143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98993" y="5633083"/>
              <a:ext cx="1219200" cy="565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>
                  <a:solidFill>
                    <a:schemeClr val="bg1"/>
                  </a:solidFill>
                </a:rPr>
                <a:t>UDDI </a:t>
              </a:r>
              <a:r>
                <a:rPr lang="en-US" b="1" dirty="0" smtClean="0">
                  <a:solidFill>
                    <a:schemeClr val="bg1"/>
                  </a:solidFill>
                </a:rPr>
                <a:t/>
              </a:r>
              <a:br>
                <a:rPr lang="en-US" b="1" dirty="0" smtClean="0">
                  <a:solidFill>
                    <a:schemeClr val="bg1"/>
                  </a:solidFill>
                </a:rPr>
              </a:br>
              <a:r>
                <a:rPr lang="en-US" b="1" dirty="0" err="1" smtClean="0">
                  <a:solidFill>
                    <a:schemeClr val="bg1"/>
                  </a:solidFill>
                </a:rPr>
                <a:t>eBXML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17146" y="2337822"/>
            <a:ext cx="1436055" cy="1223910"/>
            <a:chOff x="2413115" y="5438044"/>
            <a:chExt cx="1219200" cy="1143000"/>
          </a:xfrm>
          <a:solidFill>
            <a:srgbClr val="FFC000"/>
          </a:solidFill>
        </p:grpSpPr>
        <p:sp>
          <p:nvSpPr>
            <p:cNvPr id="16" name="Oval 15"/>
            <p:cNvSpPr/>
            <p:nvPr/>
          </p:nvSpPr>
          <p:spPr>
            <a:xfrm>
              <a:off x="2476914" y="5438044"/>
              <a:ext cx="1143000" cy="1143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99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3115" y="5596235"/>
              <a:ext cx="1219200" cy="8048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990000"/>
                  </a:solidFill>
                </a:rPr>
                <a:t>XPATH</a:t>
              </a:r>
            </a:p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990000"/>
                  </a:solidFill>
                </a:rPr>
                <a:t>XQL</a:t>
              </a:r>
            </a:p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990000"/>
                  </a:solidFill>
                </a:rPr>
                <a:t>LINQ</a:t>
              </a:r>
              <a:endParaRPr lang="en-US" b="1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0731" y="1249445"/>
            <a:ext cx="1430018" cy="1223910"/>
            <a:chOff x="2326814" y="5486400"/>
            <a:chExt cx="1219200" cy="1143000"/>
          </a:xfrm>
        </p:grpSpPr>
        <p:sp>
          <p:nvSpPr>
            <p:cNvPr id="19" name="Oval 18"/>
            <p:cNvSpPr/>
            <p:nvPr/>
          </p:nvSpPr>
          <p:spPr>
            <a:xfrm>
              <a:off x="2362200" y="5486400"/>
              <a:ext cx="1143000" cy="11430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326814" y="5727746"/>
              <a:ext cx="1219200" cy="5652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Cloud</a:t>
              </a:r>
            </a:p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Computing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41146" y="2586090"/>
            <a:ext cx="1436054" cy="1223910"/>
            <a:chOff x="2338450" y="5486400"/>
            <a:chExt cx="1219200" cy="1143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2" name="Oval 21"/>
            <p:cNvSpPr/>
            <p:nvPr/>
          </p:nvSpPr>
          <p:spPr>
            <a:xfrm>
              <a:off x="2362200" y="5486400"/>
              <a:ext cx="1143001" cy="114300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99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38450" y="5754469"/>
              <a:ext cx="1219200" cy="565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990000"/>
                  </a:solidFill>
                </a:rPr>
                <a:t>Mobile</a:t>
              </a:r>
            </a:p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990000"/>
                  </a:solidFill>
                </a:rPr>
                <a:t>Computing</a:t>
              </a:r>
              <a:endParaRPr lang="en-US" b="1" dirty="0">
                <a:solidFill>
                  <a:srgbClr val="99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 rot="2612179">
            <a:off x="2533979" y="5170994"/>
            <a:ext cx="1485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Security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rot="19007095">
            <a:off x="5902306" y="5137611"/>
            <a:ext cx="1394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00B0F0"/>
                </a:solidFill>
              </a:rPr>
              <a:t>Reliability</a:t>
            </a:r>
            <a:endParaRPr lang="en-US" b="1" dirty="0">
              <a:solidFill>
                <a:srgbClr val="00B0F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343400" y="3271890"/>
            <a:ext cx="1349019" cy="1223910"/>
            <a:chOff x="2924033" y="4795890"/>
            <a:chExt cx="1349019" cy="1223910"/>
          </a:xfrm>
          <a:solidFill>
            <a:srgbClr val="FFC000"/>
          </a:solidFill>
        </p:grpSpPr>
        <p:sp>
          <p:nvSpPr>
            <p:cNvPr id="30" name="Oval 29"/>
            <p:cNvSpPr/>
            <p:nvPr/>
          </p:nvSpPr>
          <p:spPr>
            <a:xfrm>
              <a:off x="2924033" y="4795890"/>
              <a:ext cx="1346301" cy="1223910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99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72695" y="5077700"/>
              <a:ext cx="1300357" cy="6052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 smtClean="0">
                  <a:solidFill>
                    <a:srgbClr val="990000"/>
                  </a:solidFill>
                </a:rPr>
                <a:t>Message</a:t>
              </a:r>
              <a:br>
                <a:rPr lang="en-US" b="1" dirty="0" smtClean="0">
                  <a:solidFill>
                    <a:srgbClr val="990000"/>
                  </a:solidFill>
                </a:rPr>
              </a:br>
              <a:r>
                <a:rPr lang="en-US" b="1" dirty="0" smtClean="0">
                  <a:solidFill>
                    <a:srgbClr val="990000"/>
                  </a:solidFill>
                </a:rPr>
                <a:t>Integration</a:t>
              </a:r>
              <a:endParaRPr lang="en-US" b="1" dirty="0">
                <a:solidFill>
                  <a:srgbClr val="990000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992946" y="2607607"/>
            <a:ext cx="1371600" cy="1246909"/>
            <a:chOff x="457200" y="3934691"/>
            <a:chExt cx="1371600" cy="1246909"/>
          </a:xfrm>
          <a:solidFill>
            <a:srgbClr val="FFC000"/>
          </a:solidFill>
        </p:grpSpPr>
        <p:sp>
          <p:nvSpPr>
            <p:cNvPr id="33" name="Oval 32"/>
            <p:cNvSpPr/>
            <p:nvPr/>
          </p:nvSpPr>
          <p:spPr>
            <a:xfrm>
              <a:off x="457200" y="3934691"/>
              <a:ext cx="1371600" cy="1246909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99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68675" y="4386752"/>
              <a:ext cx="1172179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990000"/>
                  </a:solidFill>
                </a:rPr>
                <a:t>Workflow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260146" y="1447800"/>
            <a:ext cx="1498442" cy="1246909"/>
            <a:chOff x="5213499" y="3913497"/>
            <a:chExt cx="1498442" cy="1246909"/>
          </a:xfrm>
          <a:solidFill>
            <a:srgbClr val="FFC000"/>
          </a:solidFill>
        </p:grpSpPr>
        <p:sp>
          <p:nvSpPr>
            <p:cNvPr id="36" name="Oval 35"/>
            <p:cNvSpPr/>
            <p:nvPr/>
          </p:nvSpPr>
          <p:spPr>
            <a:xfrm>
              <a:off x="5257800" y="3913497"/>
              <a:ext cx="1371600" cy="1246909"/>
            </a:xfrm>
            <a:prstGeom prst="ellips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99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13499" y="4272888"/>
              <a:ext cx="1498442" cy="6052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b="1" dirty="0">
                  <a:solidFill>
                    <a:srgbClr val="990000"/>
                  </a:solidFill>
                </a:rPr>
                <a:t>MapReduce</a:t>
              </a:r>
              <a:br>
                <a:rPr lang="en-US" b="1" dirty="0">
                  <a:solidFill>
                    <a:srgbClr val="990000"/>
                  </a:solidFill>
                </a:rPr>
              </a:br>
              <a:r>
                <a:rPr lang="en-US" b="1" dirty="0">
                  <a:solidFill>
                    <a:srgbClr val="990000"/>
                  </a:solidFill>
                </a:rPr>
                <a:t>Hadoop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16946" y="2325871"/>
            <a:ext cx="1346301" cy="1223910"/>
            <a:chOff x="2235099" y="5562600"/>
            <a:chExt cx="1346301" cy="1223910"/>
          </a:xfrm>
          <a:solidFill>
            <a:srgbClr val="00FFFF"/>
          </a:solidFill>
        </p:grpSpPr>
        <p:sp>
          <p:nvSpPr>
            <p:cNvPr id="25" name="Oval 24"/>
            <p:cNvSpPr/>
            <p:nvPr/>
          </p:nvSpPr>
          <p:spPr>
            <a:xfrm>
              <a:off x="2235099" y="5562600"/>
              <a:ext cx="1346301" cy="12239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286000" y="5844570"/>
              <a:ext cx="1260144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b="1" dirty="0" smtClean="0">
                  <a:solidFill>
                    <a:srgbClr val="C00000"/>
                  </a:solidFill>
                </a:rPr>
                <a:t>Software</a:t>
              </a:r>
              <a:br>
                <a:rPr lang="en-US" b="1" dirty="0" smtClean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as </a:t>
              </a:r>
              <a:r>
                <a:rPr lang="en-US" b="1" dirty="0">
                  <a:solidFill>
                    <a:srgbClr val="C00000"/>
                  </a:solidFill>
                </a:rPr>
                <a:t>a </a:t>
              </a:r>
              <a:br>
                <a:rPr lang="en-US" b="1" dirty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Service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2400" y="486061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CSE445/598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1833" y="227637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990000"/>
                </a:solidFill>
              </a:rPr>
              <a:t>CSE446/598</a:t>
            </a:r>
            <a:endParaRPr lang="en-US" sz="24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45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27" grpId="0"/>
      <p:bldP spid="28" grpId="0"/>
      <p:bldP spid="38" grpId="0"/>
      <p:bldP spid="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DB0665-9764-40BA-BAF5-C609CEA6D793}" type="slidenum">
              <a:rPr lang="en-US" b="0" smtClean="0">
                <a:solidFill>
                  <a:schemeClr val="tx2"/>
                </a:solidFill>
              </a:rPr>
              <a:pPr/>
              <a:t>34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848600" cy="623888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ea typeface="SimSun" pitchFamily="2" charset="-122"/>
              </a:rPr>
              <a:t>Programming .Net Remoting and REST in WCF</a:t>
            </a:r>
            <a:endParaRPr lang="en-US" sz="280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" y="1676400"/>
          <a:ext cx="8610600" cy="3779840"/>
        </p:xfrm>
        <a:graphic>
          <a:graphicData uri="http://schemas.openxmlformats.org/drawingml/2006/table">
            <a:tbl>
              <a:tblPr/>
              <a:tblGrid>
                <a:gridCol w="1619250"/>
                <a:gridCol w="1471613"/>
                <a:gridCol w="1325562"/>
                <a:gridCol w="1397000"/>
                <a:gridCol w="1546225"/>
                <a:gridCol w="1250950"/>
              </a:tblGrid>
              <a:tr h="1219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715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SOC Software 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Development Environment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Platform-</a:t>
                      </a:r>
                      <a:b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independent Web service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WS-Security WS-Reliability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Distributed transactions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Platform-</a:t>
                      </a:r>
                      <a:b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</a:b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dependent service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RESTful service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ASP .Net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.Net Remoting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   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  <a:cs typeface="+mn-cs"/>
                        </a:rPr>
                        <a:t>X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Enterprise Services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WSE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</a:rPr>
                        <a:t>WCF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SimSun" pitchFamily="2" charset="-122"/>
                        </a:rPr>
                        <a:t>X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SimSun" pitchFamily="2" charset="-122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5075238"/>
            <a:ext cx="8610600" cy="381000"/>
          </a:xfrm>
          <a:prstGeom prst="rect">
            <a:avLst/>
          </a:prstGeom>
          <a:noFill/>
          <a:ln w="571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92" name="Up Arrow 6"/>
          <p:cNvSpPr>
            <a:spLocks noChangeArrowheads="1"/>
          </p:cNvSpPr>
          <p:nvPr/>
        </p:nvSpPr>
        <p:spPr bwMode="auto">
          <a:xfrm>
            <a:off x="6477000" y="5456238"/>
            <a:ext cx="533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93" name="Up Arrow 7"/>
          <p:cNvSpPr>
            <a:spLocks noChangeArrowheads="1"/>
          </p:cNvSpPr>
          <p:nvPr/>
        </p:nvSpPr>
        <p:spPr bwMode="auto">
          <a:xfrm>
            <a:off x="7848600" y="5456238"/>
            <a:ext cx="533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486400" y="2609850"/>
            <a:ext cx="2514600" cy="2590800"/>
          </a:xfrm>
          <a:prstGeom prst="ellipse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b="0"/>
          </a:p>
          <a:p>
            <a:pPr algn="ctr"/>
            <a:endParaRPr lang="en-US" b="0"/>
          </a:p>
          <a:p>
            <a:pPr algn="ctr"/>
            <a:endParaRPr lang="en-US" b="0"/>
          </a:p>
          <a:p>
            <a:pPr algn="ctr"/>
            <a:endParaRPr lang="en-US" b="0"/>
          </a:p>
          <a:p>
            <a:pPr algn="ctr"/>
            <a:endParaRPr lang="en-US" b="0"/>
          </a:p>
          <a:p>
            <a:pPr algn="ctr"/>
            <a:r>
              <a:rPr lang="en-US" b="0"/>
              <a:t>Self-Hosting</a:t>
            </a:r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924800" cy="762000"/>
          </a:xfrm>
        </p:spPr>
        <p:txBody>
          <a:bodyPr/>
          <a:lstStyle/>
          <a:p>
            <a:pPr algn="ctr"/>
            <a:r>
              <a:rPr lang="en-US" sz="2400" smtClean="0"/>
              <a:t>Creating a Platform-Dependent (.Net Remoting) Service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9113D2-6692-4F93-B674-2276799E012F}" type="slidenum">
              <a:rPr lang="en-US" b="0" smtClean="0">
                <a:solidFill>
                  <a:schemeClr val="tx2"/>
                </a:solidFill>
              </a:rPr>
              <a:pPr/>
              <a:t>35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09600" y="3143250"/>
            <a:ext cx="1600200" cy="1600200"/>
            <a:chOff x="1066800" y="2438400"/>
            <a:chExt cx="1600200" cy="1600200"/>
          </a:xfrm>
        </p:grpSpPr>
        <p:sp>
          <p:nvSpPr>
            <p:cNvPr id="15373" name="Oval 11"/>
            <p:cNvSpPr>
              <a:spLocks noChangeArrowheads="1"/>
            </p:cNvSpPr>
            <p:nvPr/>
          </p:nvSpPr>
          <p:spPr bwMode="auto">
            <a:xfrm>
              <a:off x="1066800" y="2438400"/>
              <a:ext cx="1600200" cy="16002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Oval 10"/>
            <p:cNvSpPr>
              <a:spLocks noChangeArrowheads="1"/>
            </p:cNvSpPr>
            <p:nvPr/>
          </p:nvSpPr>
          <p:spPr bwMode="auto">
            <a:xfrm>
              <a:off x="1371600" y="2743200"/>
              <a:ext cx="990600" cy="990600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6" name="TextBox 12"/>
          <p:cNvSpPr txBox="1">
            <a:spLocks noChangeArrowheads="1"/>
          </p:cNvSpPr>
          <p:nvPr/>
        </p:nvSpPr>
        <p:spPr bwMode="auto">
          <a:xfrm>
            <a:off x="152400" y="5240338"/>
            <a:ext cx="24288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Define an interface</a:t>
            </a:r>
          </a:p>
          <a:p>
            <a:pPr algn="ctr"/>
            <a:r>
              <a:rPr lang="en-US" b="0"/>
              <a:t>with method signatures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352800" y="3448050"/>
            <a:ext cx="990600" cy="990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43200" y="5240338"/>
            <a:ext cx="24272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Define a class as a service with methods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486400" y="5276850"/>
            <a:ext cx="25225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b="0"/>
              <a:t>Define a .Net application class to host the service</a:t>
            </a:r>
          </a:p>
          <a:p>
            <a:pPr algn="ctr"/>
            <a:r>
              <a:rPr lang="en-US" b="0"/>
              <a:t>in console application template</a:t>
            </a:r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5570538" y="1141413"/>
            <a:ext cx="2659062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b="0"/>
              <a:t>.Net client access the services in C# interface</a:t>
            </a:r>
          </a:p>
        </p:txBody>
      </p: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rot="5400000">
            <a:off x="5524501" y="2854325"/>
            <a:ext cx="1905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6133307" y="2856706"/>
            <a:ext cx="1905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5875 -2.22222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0.32084 -2.22222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4" grpId="1" animBg="1"/>
      <p:bldP spid="15" grpId="0"/>
      <p:bldP spid="18" grpId="0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RSS as XML in RESTful Services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ED539A-8B7F-4966-87ED-899117A376F3}" type="slidenum">
              <a:rPr lang="en-US" b="0" smtClean="0">
                <a:solidFill>
                  <a:schemeClr val="tx2"/>
                </a:solidFill>
              </a:rPr>
              <a:pPr/>
              <a:t>36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4676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2743200" cy="1676400"/>
          </a:xfrm>
        </p:spPr>
        <p:txBody>
          <a:bodyPr/>
          <a:lstStyle/>
          <a:p>
            <a:r>
              <a:rPr lang="en-US" dirty="0" smtClean="0"/>
              <a:t>Atom as XML in RESTful Services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12E2DD1-1E11-478A-8661-BBE3FA68E9F0}" type="slidenum">
              <a:rPr lang="en-US" b="0" smtClean="0">
                <a:solidFill>
                  <a:schemeClr val="tx2"/>
                </a:solidFill>
              </a:rPr>
              <a:pPr/>
              <a:t>37</a:t>
            </a:fld>
            <a:endParaRPr lang="en-US" b="0" smtClean="0">
              <a:solidFill>
                <a:schemeClr val="tx2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"/>
            <a:ext cx="57642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7D7F05C-99D3-4468-B45C-D78F6BACF13C}" type="slidenum">
              <a:rPr lang="en-US" b="0" smtClean="0">
                <a:solidFill>
                  <a:schemeClr val="tx2"/>
                </a:solidFill>
              </a:rPr>
              <a:pPr/>
              <a:t>38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524000" y="1524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sz="2800" dirty="0" smtClean="0">
                <a:solidFill>
                  <a:schemeClr val="tx2"/>
                </a:solidFill>
              </a:rPr>
              <a:t>Architecture-Driven Development: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Oracle’ SOA </a:t>
            </a:r>
            <a:r>
              <a:rPr lang="en-US" sz="2800" dirty="0">
                <a:solidFill>
                  <a:schemeClr val="tx2"/>
                </a:solidFill>
              </a:rPr>
              <a:t>Suite </a:t>
            </a:r>
            <a:r>
              <a:rPr lang="en-US" sz="2800" dirty="0" smtClean="0">
                <a:solidFill>
                  <a:schemeClr val="tx2"/>
                </a:solidFill>
              </a:rPr>
              <a:t>for BPEL </a:t>
            </a:r>
            <a:r>
              <a:rPr lang="en-US" sz="2800" dirty="0">
                <a:solidFill>
                  <a:schemeClr val="tx2"/>
                </a:solidFill>
              </a:rPr>
              <a:t>Applications </a:t>
            </a:r>
          </a:p>
        </p:txBody>
      </p:sp>
      <p:pic>
        <p:nvPicPr>
          <p:cNvPr id="245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914400"/>
            <a:ext cx="5621948" cy="5823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124092" cy="69532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3333CC"/>
                </a:solidFill>
              </a:rPr>
              <a:t>BPEL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990000"/>
                </a:solidFill>
              </a:rPr>
              <a:t>Workflow</a:t>
            </a:r>
            <a:r>
              <a:rPr lang="en-US" sz="2800" dirty="0" smtClean="0">
                <a:solidFill>
                  <a:srgbClr val="3333CC"/>
                </a:solidFill>
              </a:rPr>
              <a:t>-Based Software Development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B50DF67-9E68-4778-98FD-5B1E2C45E10D}" type="slidenum">
              <a:rPr lang="en-US" b="0" smtClean="0">
                <a:solidFill>
                  <a:schemeClr val="tx2"/>
                </a:solidFill>
              </a:rPr>
              <a:pPr/>
              <a:t>39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5605" name="Rounded Rectangular Callout 5"/>
          <p:cNvSpPr>
            <a:spLocks noChangeArrowheads="1"/>
          </p:cNvSpPr>
          <p:nvPr/>
        </p:nvSpPr>
        <p:spPr bwMode="auto">
          <a:xfrm>
            <a:off x="7134225" y="1966546"/>
            <a:ext cx="1828800" cy="381000"/>
          </a:xfrm>
          <a:prstGeom prst="wedgeRoundRectCallout">
            <a:avLst>
              <a:gd name="adj1" fmla="val -68628"/>
              <a:gd name="adj2" fmla="val 25032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Enter WS URL:</a:t>
            </a:r>
          </a:p>
        </p:txBody>
      </p:sp>
      <p:sp>
        <p:nvSpPr>
          <p:cNvPr id="25608" name="Rounded Rectangular Callout 8"/>
          <p:cNvSpPr>
            <a:spLocks noChangeArrowheads="1"/>
          </p:cNvSpPr>
          <p:nvPr/>
        </p:nvSpPr>
        <p:spPr bwMode="auto">
          <a:xfrm>
            <a:off x="76200" y="2133600"/>
            <a:ext cx="1828800" cy="381000"/>
          </a:xfrm>
          <a:prstGeom prst="wedgeRoundRectCallout">
            <a:avLst>
              <a:gd name="adj1" fmla="val 49421"/>
              <a:gd name="adj2" fmla="val 1972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0" dirty="0"/>
              <a:t>Enter WS URL: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/>
              <a:t>MVC as an Architecture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421688" cy="42672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dirty="0" smtClean="0">
                <a:solidFill>
                  <a:srgbClr val="0000FF"/>
                </a:solidFill>
              </a:rPr>
              <a:t>MVC</a:t>
            </a:r>
            <a:r>
              <a:rPr lang="en-US" sz="2400" dirty="0" smtClean="0"/>
              <a:t> </a:t>
            </a:r>
            <a:r>
              <a:rPr lang="en-US" sz="2400" dirty="0"/>
              <a:t>pattern was originally formulated in the late 1970s by </a:t>
            </a:r>
            <a:r>
              <a:rPr lang="en-US" sz="2400" dirty="0" err="1"/>
              <a:t>Trygve</a:t>
            </a:r>
            <a:r>
              <a:rPr lang="en-US" sz="2400" dirty="0"/>
              <a:t> </a:t>
            </a:r>
            <a:r>
              <a:rPr lang="en-US" sz="2400" dirty="0" err="1"/>
              <a:t>Reenskaug</a:t>
            </a:r>
            <a:r>
              <a:rPr lang="en-US" sz="2400" dirty="0"/>
              <a:t> at Xerox PARC, as part of the </a:t>
            </a:r>
            <a:r>
              <a:rPr lang="en-US" sz="2400" dirty="0" smtClean="0"/>
              <a:t>Smalltalk. </a:t>
            </a:r>
            <a:r>
              <a:rPr lang="en-US" sz="2400" dirty="0"/>
              <a:t>[</a:t>
            </a:r>
            <a:r>
              <a:rPr lang="en-US" sz="1600" dirty="0"/>
              <a:t>http://en.wikipedia.org/wiki/Model%E2%80%93view%E2%80%93controller</a:t>
            </a:r>
            <a:r>
              <a:rPr lang="en-US" sz="2400" dirty="0"/>
              <a:t>].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smtClean="0">
                <a:solidFill>
                  <a:srgbClr val="0000FF"/>
                </a:solidFill>
              </a:rPr>
              <a:t>MVC</a:t>
            </a:r>
            <a:r>
              <a:rPr lang="en-US" sz="2400" dirty="0" smtClean="0"/>
              <a:t>, the system is divided into three groups of components: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M</a:t>
            </a:r>
            <a:r>
              <a:rPr lang="en-US" sz="2400" dirty="0" smtClean="0"/>
              <a:t>odel: contains the components representing data and application logic for data processing;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V</a:t>
            </a:r>
            <a:r>
              <a:rPr lang="en-US" sz="2400" dirty="0" smtClean="0"/>
              <a:t>iew: Display the results from model;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C</a:t>
            </a:r>
            <a:r>
              <a:rPr lang="en-US" sz="2400" dirty="0" smtClean="0"/>
              <a:t>ontroller: It is between the Model and View. It takes input from the user, provides handlers of the inputs (simple processing), and let the model to process more complex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828800" y="9144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4863" algn="l"/>
                <a:tab pos="2803525" algn="l"/>
              </a:tabLs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>
                <a:sym typeface="Wingdings" pitchFamily="2" charset="2"/>
              </a:rPr>
              <a:t>Hardware Patterns</a:t>
            </a:r>
            <a:endParaRPr lang="en-US" b="0"/>
          </a:p>
          <a:p>
            <a:endParaRPr lang="en-US" b="0">
              <a:sym typeface="Wingdings" pitchFamily="2" charset="2"/>
            </a:endParaRPr>
          </a:p>
          <a:p>
            <a:r>
              <a:rPr lang="en-US" b="0">
                <a:sym typeface="Wingdings" pitchFamily="2" charset="2"/>
              </a:rPr>
              <a:t>Software Patters</a:t>
            </a:r>
            <a:endParaRPr lang="en-US" b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7200" y="1182688"/>
            <a:ext cx="1219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Patterns </a:t>
            </a:r>
            <a:r>
              <a:rPr lang="en-US" b="0">
                <a:sym typeface="Wingdings" pitchFamily="2" charset="2"/>
              </a:rPr>
              <a:t> </a:t>
            </a:r>
            <a:r>
              <a:rPr lang="en-US" b="0"/>
              <a:t>		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62400" y="1219200"/>
            <a:ext cx="49926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tabLst>
                <a:tab pos="804863" algn="l"/>
                <a:tab pos="2803525" algn="l"/>
              </a:tabLst>
            </a:pP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Architecture Patterns (Client-server, tiered, MVC)</a:t>
            </a:r>
            <a:endParaRPr lang="en-US" b="0" dirty="0">
              <a:solidFill>
                <a:srgbClr val="0000FF"/>
              </a:solidFill>
              <a:sym typeface="Wingdings" pitchFamily="2" charset="2"/>
            </a:endParaRPr>
          </a:p>
          <a:p>
            <a:pPr>
              <a:tabLst>
                <a:tab pos="804863" algn="l"/>
                <a:tab pos="2803525" algn="l"/>
              </a:tabLst>
            </a:pPr>
            <a:r>
              <a:rPr lang="en-US" b="0" dirty="0">
                <a:sym typeface="Wingdings" pitchFamily="2" charset="2"/>
              </a:rPr>
              <a:t>Computing Patterns (Computing paradigms)</a:t>
            </a:r>
          </a:p>
          <a:p>
            <a:pPr>
              <a:tabLst>
                <a:tab pos="804863" algn="l"/>
                <a:tab pos="2803525" algn="l"/>
              </a:tabLst>
            </a:pPr>
            <a:r>
              <a:rPr lang="en-US" b="0" dirty="0">
                <a:solidFill>
                  <a:srgbClr val="0000FF"/>
                </a:solidFill>
                <a:sym typeface="Wingdings" pitchFamily="2" charset="2"/>
              </a:rPr>
              <a:t>Design </a:t>
            </a:r>
            <a:r>
              <a:rPr lang="en-US" b="0" dirty="0" smtClean="0">
                <a:solidFill>
                  <a:srgbClr val="0000FF"/>
                </a:solidFill>
                <a:sym typeface="Wingdings" pitchFamily="2" charset="2"/>
              </a:rPr>
              <a:t>Patterns (Creational, structural, behavioral, and currency patterns)  </a:t>
            </a:r>
            <a:endParaRPr lang="en-US" b="0" dirty="0">
              <a:solidFill>
                <a:srgbClr val="0000FF"/>
              </a:solidFill>
            </a:endParaRPr>
          </a:p>
        </p:txBody>
      </p: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1371600" y="1112838"/>
            <a:ext cx="457200" cy="487362"/>
            <a:chOff x="1371600" y="1494183"/>
            <a:chExt cx="457200" cy="487017"/>
          </a:xfrm>
        </p:grpSpPr>
        <p:sp>
          <p:nvSpPr>
            <p:cNvPr id="9" name="Freeform 10"/>
            <p:cNvSpPr>
              <a:spLocks noChangeArrowheads="1"/>
            </p:cNvSpPr>
            <p:nvPr/>
          </p:nvSpPr>
          <p:spPr bwMode="auto">
            <a:xfrm>
              <a:off x="1600200" y="1494183"/>
              <a:ext cx="228600" cy="487017"/>
            </a:xfrm>
            <a:custGeom>
              <a:avLst/>
              <a:gdLst>
                <a:gd name="T0" fmla="*/ 621821 w 208722"/>
                <a:gd name="T1" fmla="*/ 0 h 805069"/>
                <a:gd name="T2" fmla="*/ 0 w 208722"/>
                <a:gd name="T3" fmla="*/ 0 h 805069"/>
                <a:gd name="T4" fmla="*/ 0 w 208722"/>
                <a:gd name="T5" fmla="*/ 1933 h 805069"/>
                <a:gd name="T6" fmla="*/ 621821 w 208722"/>
                <a:gd name="T7" fmla="*/ 1933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" name="Straight Connector 12"/>
            <p:cNvCxnSpPr>
              <a:cxnSpLocks noChangeShapeType="1"/>
            </p:cNvCxnSpPr>
            <p:nvPr/>
          </p:nvCxnSpPr>
          <p:spPr bwMode="auto">
            <a:xfrm rot="10800000">
              <a:off x="1371600" y="1752600"/>
              <a:ext cx="228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>
            <a:off x="3505200" y="1371600"/>
            <a:ext cx="457200" cy="609600"/>
            <a:chOff x="3505210" y="1752600"/>
            <a:chExt cx="457191" cy="609600"/>
          </a:xfrm>
        </p:grpSpPr>
        <p:sp>
          <p:nvSpPr>
            <p:cNvPr id="12" name="Freeform 13"/>
            <p:cNvSpPr>
              <a:spLocks noChangeArrowheads="1"/>
            </p:cNvSpPr>
            <p:nvPr/>
          </p:nvSpPr>
          <p:spPr bwMode="auto">
            <a:xfrm>
              <a:off x="3733800" y="1752600"/>
              <a:ext cx="228599" cy="609600"/>
            </a:xfrm>
            <a:custGeom>
              <a:avLst/>
              <a:gdLst>
                <a:gd name="T0" fmla="*/ 621787 w 208722"/>
                <a:gd name="T1" fmla="*/ 0 h 805069"/>
                <a:gd name="T2" fmla="*/ 0 w 208722"/>
                <a:gd name="T3" fmla="*/ 0 h 805069"/>
                <a:gd name="T4" fmla="*/ 0 w 208722"/>
                <a:gd name="T5" fmla="*/ 28601 h 805069"/>
                <a:gd name="T6" fmla="*/ 621787 w 208722"/>
                <a:gd name="T7" fmla="*/ 28601 h 8050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8722"/>
                <a:gd name="T13" fmla="*/ 0 h 805069"/>
                <a:gd name="T14" fmla="*/ 208722 w 208722"/>
                <a:gd name="T15" fmla="*/ 805069 h 8050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8722" h="805069">
                  <a:moveTo>
                    <a:pt x="208722" y="0"/>
                  </a:moveTo>
                  <a:lnTo>
                    <a:pt x="0" y="0"/>
                  </a:lnTo>
                  <a:lnTo>
                    <a:pt x="0" y="805069"/>
                  </a:lnTo>
                  <a:lnTo>
                    <a:pt x="208722" y="805069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" name="Straight Connector 14"/>
            <p:cNvCxnSpPr>
              <a:cxnSpLocks noChangeShapeType="1"/>
            </p:cNvCxnSpPr>
            <p:nvPr/>
          </p:nvCxnSpPr>
          <p:spPr bwMode="auto">
            <a:xfrm rot="10800000">
              <a:off x="3505210" y="2052941"/>
              <a:ext cx="457191" cy="4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729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7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93675" y="762000"/>
            <a:ext cx="2343150" cy="19812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990000"/>
                </a:solidFill>
              </a:rPr>
              <a:t>Workflow </a:t>
            </a:r>
            <a:r>
              <a:rPr lang="en-US" sz="2800" dirty="0" smtClean="0">
                <a:solidFill>
                  <a:srgbClr val="990000"/>
                </a:solidFill>
              </a:rPr>
              <a:t>Foundation Implementing flowchart</a:t>
            </a:r>
            <a:endParaRPr lang="en-US" sz="2800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41B420-646D-4BD2-A899-A310FA1F6D64}" type="slidenum">
              <a:rPr lang="en-US" b="0" smtClean="0">
                <a:solidFill>
                  <a:srgbClr val="898989"/>
                </a:solidFill>
                <a:latin typeface="Calibri" pitchFamily="34" charset="0"/>
                <a:ea typeface="MS PGothic" pitchFamily="34" charset="-128"/>
              </a:rPr>
              <a:pPr/>
              <a:t>40</a:t>
            </a:fld>
            <a:endParaRPr lang="en-US" b="0" smtClean="0">
              <a:solidFill>
                <a:srgbClr val="898989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725" y="0"/>
            <a:ext cx="65833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29" name="Group 1"/>
          <p:cNvGrpSpPr>
            <a:grpSpLocks/>
          </p:cNvGrpSpPr>
          <p:nvPr/>
        </p:nvGrpSpPr>
        <p:grpSpPr bwMode="auto">
          <a:xfrm>
            <a:off x="298450" y="3379788"/>
            <a:ext cx="3587750" cy="3159125"/>
            <a:chOff x="897407" y="3736240"/>
            <a:chExt cx="2577297" cy="2381111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1474448" y="3736240"/>
              <a:ext cx="806261" cy="2680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b="0"/>
                <a:t>Submitted</a:t>
              </a: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1474448" y="4196907"/>
              <a:ext cx="806261" cy="26922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b="0"/>
                <a:t>Assigned</a:t>
              </a:r>
            </a:p>
          </p:txBody>
        </p:sp>
        <p:cxnSp>
          <p:nvCxnSpPr>
            <p:cNvPr id="26633" name="Straight Arrow Connector 8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rot="16200000" flipH="1">
              <a:off x="1780721" y="4101087"/>
              <a:ext cx="192026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Rounded Rectangle 9"/>
            <p:cNvSpPr/>
            <p:nvPr/>
          </p:nvSpPr>
          <p:spPr bwMode="auto">
            <a:xfrm>
              <a:off x="897407" y="4772442"/>
              <a:ext cx="806261" cy="2704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b="0"/>
                <a:t>Approved</a:t>
              </a: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087981" y="4772442"/>
              <a:ext cx="805120" cy="27041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b="0"/>
                <a:t>Rejected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435674" y="5349173"/>
              <a:ext cx="805120" cy="2680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b="0"/>
                <a:t>Ordered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1435674" y="5849326"/>
              <a:ext cx="805120" cy="2680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1400" b="0"/>
                <a:t>Completed</a:t>
              </a:r>
            </a:p>
          </p:txBody>
        </p:sp>
        <p:cxnSp>
          <p:nvCxnSpPr>
            <p:cNvPr id="26638" name="Elbow Connector 13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rot="5400000">
              <a:off x="1435078" y="4331519"/>
              <a:ext cx="307240" cy="576075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9" name="Elbow Connector 14"/>
            <p:cNvCxnSpPr>
              <a:cxnSpLocks noChangeShapeType="1"/>
              <a:stCxn id="8" idx="2"/>
              <a:endCxn id="11" idx="0"/>
            </p:cNvCxnSpPr>
            <p:nvPr/>
          </p:nvCxnSpPr>
          <p:spPr bwMode="auto">
            <a:xfrm rot="16200000" flipH="1">
              <a:off x="2030355" y="4312316"/>
              <a:ext cx="307240" cy="61448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0" name="Elbow Connector 15"/>
            <p:cNvCxnSpPr>
              <a:cxnSpLocks noChangeShapeType="1"/>
              <a:stCxn id="11" idx="3"/>
              <a:endCxn id="8" idx="3"/>
            </p:cNvCxnSpPr>
            <p:nvPr/>
          </p:nvCxnSpPr>
          <p:spPr bwMode="auto">
            <a:xfrm flipH="1" flipV="1">
              <a:off x="2279987" y="4331519"/>
              <a:ext cx="614480" cy="576075"/>
            </a:xfrm>
            <a:prstGeom prst="bentConnector3">
              <a:avLst>
                <a:gd name="adj1" fmla="val -37204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1" name="Elbow Connector 16"/>
            <p:cNvCxnSpPr>
              <a:cxnSpLocks noChangeShapeType="1"/>
              <a:stCxn id="11" idx="2"/>
              <a:endCxn id="13" idx="3"/>
            </p:cNvCxnSpPr>
            <p:nvPr/>
          </p:nvCxnSpPr>
          <p:spPr bwMode="auto">
            <a:xfrm rot="5400000">
              <a:off x="1895938" y="5387656"/>
              <a:ext cx="940923" cy="249633"/>
            </a:xfrm>
            <a:prstGeom prst="bent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2" name="Elbow Connector 17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rot="16200000" flipH="1">
              <a:off x="1415875" y="4926796"/>
              <a:ext cx="307240" cy="53767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43" name="Straight Arrow Connector 18"/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723115" y="5733301"/>
              <a:ext cx="23043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44" name="TextBox 19"/>
            <p:cNvSpPr txBox="1">
              <a:spLocks noChangeArrowheads="1"/>
            </p:cNvSpPr>
            <p:nvPr/>
          </p:nvSpPr>
          <p:spPr bwMode="auto">
            <a:xfrm>
              <a:off x="935812" y="4427530"/>
              <a:ext cx="596762" cy="23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0">
                  <a:latin typeface="Arial" charset="0"/>
                  <a:ea typeface="MS PGothic" pitchFamily="34" charset="-128"/>
                </a:rPr>
                <a:t>approve</a:t>
              </a:r>
            </a:p>
          </p:txBody>
        </p:sp>
        <p:sp>
          <p:nvSpPr>
            <p:cNvPr id="26645" name="TextBox 20"/>
            <p:cNvSpPr txBox="1">
              <a:spLocks noChangeArrowheads="1"/>
            </p:cNvSpPr>
            <p:nvPr/>
          </p:nvSpPr>
          <p:spPr bwMode="auto">
            <a:xfrm>
              <a:off x="2472012" y="5118820"/>
              <a:ext cx="504633" cy="23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0">
                  <a:latin typeface="Arial" charset="0"/>
                  <a:ea typeface="MS PGothic" pitchFamily="34" charset="-128"/>
                </a:rPr>
                <a:t>cancel</a:t>
              </a:r>
            </a:p>
          </p:txBody>
        </p:sp>
        <p:sp>
          <p:nvSpPr>
            <p:cNvPr id="26646" name="TextBox 21"/>
            <p:cNvSpPr txBox="1">
              <a:spLocks noChangeArrowheads="1"/>
            </p:cNvSpPr>
            <p:nvPr/>
          </p:nvSpPr>
          <p:spPr bwMode="auto">
            <a:xfrm>
              <a:off x="2856062" y="4849985"/>
              <a:ext cx="618642" cy="231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b="0">
                  <a:latin typeface="Arial" charset="0"/>
                  <a:ea typeface="MS PGothic" pitchFamily="34" charset="-128"/>
                </a:rPr>
                <a:t>reassign</a:t>
              </a:r>
            </a:p>
          </p:txBody>
        </p:sp>
      </p:grpSp>
      <p:sp>
        <p:nvSpPr>
          <p:cNvPr id="26630" name="TextBox 21"/>
          <p:cNvSpPr txBox="1">
            <a:spLocks noChangeArrowheads="1"/>
          </p:cNvSpPr>
          <p:nvPr/>
        </p:nvSpPr>
        <p:spPr bwMode="auto">
          <a:xfrm>
            <a:off x="523875" y="3090863"/>
            <a:ext cx="22193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b="0">
                <a:latin typeface="Arial" charset="0"/>
                <a:ea typeface="MS PGothic" pitchFamily="34" charset="-128"/>
              </a:rPr>
              <a:t>User submits request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Message-Based Integration and ESB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DCE67E6-B6F1-47E8-A041-77E2A536EF26}" type="slidenum">
              <a:rPr lang="en-US" b="0" smtClean="0">
                <a:solidFill>
                  <a:schemeClr val="tx2"/>
                </a:solidFill>
              </a:rPr>
              <a:pPr/>
              <a:t>41</a:t>
            </a:fld>
            <a:endParaRPr lang="en-US" b="0" smtClean="0">
              <a:solidFill>
                <a:schemeClr val="tx2"/>
              </a:solidFill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33400" y="2708275"/>
            <a:ext cx="8272463" cy="3692525"/>
            <a:chOff x="2229294" y="2776115"/>
            <a:chExt cx="4301361" cy="1920250"/>
          </a:xfrm>
        </p:grpSpPr>
        <p:sp>
          <p:nvSpPr>
            <p:cNvPr id="27656" name="Rounded Rectangle 5"/>
            <p:cNvSpPr>
              <a:spLocks noChangeArrowheads="1"/>
            </p:cNvSpPr>
            <p:nvPr/>
          </p:nvSpPr>
          <p:spPr bwMode="auto">
            <a:xfrm>
              <a:off x="5954580" y="2968140"/>
              <a:ext cx="576075" cy="345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Client</a:t>
              </a:r>
            </a:p>
          </p:txBody>
        </p:sp>
        <p:sp>
          <p:nvSpPr>
            <p:cNvPr id="27657" name="Rounded Rectangle 6"/>
            <p:cNvSpPr>
              <a:spLocks noChangeArrowheads="1"/>
            </p:cNvSpPr>
            <p:nvPr/>
          </p:nvSpPr>
          <p:spPr bwMode="auto">
            <a:xfrm>
              <a:off x="5916175" y="2929735"/>
              <a:ext cx="576075" cy="345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Client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611904" y="2814917"/>
              <a:ext cx="1459376" cy="13440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880997" y="2929669"/>
              <a:ext cx="959985" cy="1923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880997" y="3122024"/>
              <a:ext cx="959985" cy="1915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880997" y="3313554"/>
              <a:ext cx="959985" cy="19235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94785" y="3006446"/>
              <a:ext cx="609999" cy="36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b="0" dirty="0"/>
                <a:t>Board for</a:t>
              </a:r>
            </a:p>
            <a:p>
              <a:pPr algn="ctr">
                <a:defRPr/>
              </a:pPr>
              <a:r>
                <a:rPr lang="en-US" sz="2000" b="0" dirty="0"/>
                <a:t>topics</a:t>
              </a:r>
            </a:p>
          </p:txBody>
        </p:sp>
        <p:sp>
          <p:nvSpPr>
            <p:cNvPr id="27663" name="Rounded Rectangle 12"/>
            <p:cNvSpPr>
              <a:spLocks noChangeArrowheads="1"/>
            </p:cNvSpPr>
            <p:nvPr/>
          </p:nvSpPr>
          <p:spPr bwMode="auto">
            <a:xfrm>
              <a:off x="3803899" y="4389125"/>
              <a:ext cx="1113745" cy="307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Administrator</a:t>
              </a:r>
            </a:p>
          </p:txBody>
        </p:sp>
        <p:cxnSp>
          <p:nvCxnSpPr>
            <p:cNvPr id="27664" name="Straight Arrow Connector 13"/>
            <p:cNvCxnSpPr>
              <a:cxnSpLocks noChangeShapeType="1"/>
            </p:cNvCxnSpPr>
            <p:nvPr/>
          </p:nvCxnSpPr>
          <p:spPr bwMode="auto">
            <a:xfrm rot="5400000" flipH="1" flipV="1">
              <a:off x="4283962" y="4197100"/>
              <a:ext cx="384050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5" name="TextBox 14"/>
            <p:cNvSpPr txBox="1">
              <a:spLocks noChangeArrowheads="1"/>
            </p:cNvSpPr>
            <p:nvPr/>
          </p:nvSpPr>
          <p:spPr bwMode="auto">
            <a:xfrm>
              <a:off x="4520528" y="4171317"/>
              <a:ext cx="1036935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Create queue</a:t>
              </a:r>
            </a:p>
          </p:txBody>
        </p:sp>
        <p:sp>
          <p:nvSpPr>
            <p:cNvPr id="27666" name="Rounded Rectangle 15"/>
            <p:cNvSpPr>
              <a:spLocks noChangeArrowheads="1"/>
            </p:cNvSpPr>
            <p:nvPr/>
          </p:nvSpPr>
          <p:spPr bwMode="auto">
            <a:xfrm>
              <a:off x="2229294" y="2852925"/>
              <a:ext cx="576075" cy="345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 dirty="0" smtClean="0"/>
                <a:t>Client</a:t>
              </a:r>
            </a:p>
            <a:p>
              <a:pPr algn="ctr"/>
              <a:r>
                <a:rPr lang="en-US" sz="2000" b="0" dirty="0" smtClean="0"/>
                <a:t>Web</a:t>
              </a:r>
              <a:endParaRPr lang="en-US" sz="2000" b="0" dirty="0"/>
            </a:p>
          </p:txBody>
        </p:sp>
        <p:cxnSp>
          <p:nvCxnSpPr>
            <p:cNvPr id="27667" name="Straight Arrow Connector 16"/>
            <p:cNvCxnSpPr>
              <a:cxnSpLocks noChangeShapeType="1"/>
              <a:stCxn id="27666" idx="3"/>
              <a:endCxn id="9" idx="1"/>
            </p:cNvCxnSpPr>
            <p:nvPr/>
          </p:nvCxnSpPr>
          <p:spPr bwMode="auto">
            <a:xfrm>
              <a:off x="2805369" y="3025748"/>
              <a:ext cx="1075341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8" name="Rounded Rectangle 17"/>
            <p:cNvSpPr>
              <a:spLocks noChangeArrowheads="1"/>
            </p:cNvSpPr>
            <p:nvPr/>
          </p:nvSpPr>
          <p:spPr bwMode="auto">
            <a:xfrm>
              <a:off x="2229295" y="3659430"/>
              <a:ext cx="576075" cy="3459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 dirty="0" smtClean="0"/>
                <a:t>Client</a:t>
              </a:r>
            </a:p>
            <a:p>
              <a:pPr algn="ctr"/>
              <a:r>
                <a:rPr lang="en-US" sz="2000" b="0" dirty="0" smtClean="0"/>
                <a:t>Phone</a:t>
              </a:r>
              <a:endParaRPr lang="en-US" sz="2000" b="0" dirty="0"/>
            </a:p>
          </p:txBody>
        </p:sp>
        <p:cxnSp>
          <p:nvCxnSpPr>
            <p:cNvPr id="27669" name="Straight Arrow Connector 18"/>
            <p:cNvCxnSpPr>
              <a:cxnSpLocks noChangeShapeType="1"/>
              <a:stCxn id="27668" idx="3"/>
              <a:endCxn id="32" idx="1"/>
            </p:cNvCxnSpPr>
            <p:nvPr/>
          </p:nvCxnSpPr>
          <p:spPr bwMode="auto">
            <a:xfrm>
              <a:off x="2805370" y="3832401"/>
              <a:ext cx="1036831" cy="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0" name="TextBox 19"/>
            <p:cNvSpPr txBox="1">
              <a:spLocks noChangeArrowheads="1"/>
            </p:cNvSpPr>
            <p:nvPr/>
          </p:nvSpPr>
          <p:spPr bwMode="auto">
            <a:xfrm>
              <a:off x="2882180" y="3582620"/>
              <a:ext cx="729695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send</a:t>
              </a:r>
            </a:p>
          </p:txBody>
        </p:sp>
        <p:sp>
          <p:nvSpPr>
            <p:cNvPr id="27671" name="TextBox 20"/>
            <p:cNvSpPr txBox="1">
              <a:spLocks noChangeArrowheads="1"/>
            </p:cNvSpPr>
            <p:nvPr/>
          </p:nvSpPr>
          <p:spPr bwMode="auto">
            <a:xfrm>
              <a:off x="2843775" y="2776115"/>
              <a:ext cx="729695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publish</a:t>
              </a:r>
            </a:p>
          </p:txBody>
        </p:sp>
        <p:sp>
          <p:nvSpPr>
            <p:cNvPr id="27672" name="Rounded Rectangle 21"/>
            <p:cNvSpPr>
              <a:spLocks noChangeArrowheads="1"/>
            </p:cNvSpPr>
            <p:nvPr/>
          </p:nvSpPr>
          <p:spPr bwMode="auto">
            <a:xfrm>
              <a:off x="5877770" y="2891330"/>
              <a:ext cx="576075" cy="345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Client</a:t>
              </a:r>
            </a:p>
          </p:txBody>
        </p:sp>
        <p:cxnSp>
          <p:nvCxnSpPr>
            <p:cNvPr id="27673" name="Straight Arrow Connector 22"/>
            <p:cNvCxnSpPr>
              <a:cxnSpLocks noChangeShapeType="1"/>
            </p:cNvCxnSpPr>
            <p:nvPr/>
          </p:nvCxnSpPr>
          <p:spPr bwMode="auto">
            <a:xfrm rot="10800000" flipV="1">
              <a:off x="4840835" y="3006545"/>
              <a:ext cx="1036934" cy="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4" name="TextBox 23"/>
            <p:cNvSpPr txBox="1">
              <a:spLocks noChangeArrowheads="1"/>
            </p:cNvSpPr>
            <p:nvPr/>
          </p:nvSpPr>
          <p:spPr bwMode="auto">
            <a:xfrm>
              <a:off x="5109670" y="2776115"/>
              <a:ext cx="729695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subscribe</a:t>
              </a:r>
            </a:p>
          </p:txBody>
        </p:sp>
        <p:cxnSp>
          <p:nvCxnSpPr>
            <p:cNvPr id="27675" name="Straight Arrow Connector 24"/>
            <p:cNvCxnSpPr>
              <a:cxnSpLocks noChangeShapeType="1"/>
            </p:cNvCxnSpPr>
            <p:nvPr/>
          </p:nvCxnSpPr>
          <p:spPr bwMode="auto">
            <a:xfrm>
              <a:off x="4840835" y="3083355"/>
              <a:ext cx="103693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6" name="TextBox 25"/>
            <p:cNvSpPr txBox="1">
              <a:spLocks noChangeArrowheads="1"/>
            </p:cNvSpPr>
            <p:nvPr/>
          </p:nvSpPr>
          <p:spPr bwMode="auto">
            <a:xfrm>
              <a:off x="5148075" y="3044950"/>
              <a:ext cx="614480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deliver</a:t>
              </a:r>
            </a:p>
          </p:txBody>
        </p:sp>
        <p:sp>
          <p:nvSpPr>
            <p:cNvPr id="27677" name="Rounded Rectangle 26"/>
            <p:cNvSpPr>
              <a:spLocks noChangeArrowheads="1"/>
            </p:cNvSpPr>
            <p:nvPr/>
          </p:nvSpPr>
          <p:spPr bwMode="auto">
            <a:xfrm>
              <a:off x="5916175" y="3659430"/>
              <a:ext cx="576075" cy="34564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Client</a:t>
              </a:r>
            </a:p>
          </p:txBody>
        </p:sp>
        <p:cxnSp>
          <p:nvCxnSpPr>
            <p:cNvPr id="27678" name="Straight Arrow Connector 27"/>
            <p:cNvCxnSpPr>
              <a:cxnSpLocks noChangeShapeType="1"/>
              <a:stCxn id="40" idx="3"/>
              <a:endCxn id="27677" idx="1"/>
            </p:cNvCxnSpPr>
            <p:nvPr/>
          </p:nvCxnSpPr>
          <p:spPr bwMode="auto">
            <a:xfrm>
              <a:off x="4879240" y="3832253"/>
              <a:ext cx="103693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9" name="TextBox 28"/>
            <p:cNvSpPr txBox="1">
              <a:spLocks noChangeArrowheads="1"/>
            </p:cNvSpPr>
            <p:nvPr/>
          </p:nvSpPr>
          <p:spPr bwMode="auto">
            <a:xfrm>
              <a:off x="5186480" y="3813050"/>
              <a:ext cx="614480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deliver</a:t>
              </a:r>
            </a:p>
          </p:txBody>
        </p:sp>
        <p:sp>
          <p:nvSpPr>
            <p:cNvPr id="27680" name="TextBox 29"/>
            <p:cNvSpPr txBox="1">
              <a:spLocks noChangeArrowheads="1"/>
            </p:cNvSpPr>
            <p:nvPr/>
          </p:nvSpPr>
          <p:spPr bwMode="auto">
            <a:xfrm>
              <a:off x="3450759" y="4158695"/>
              <a:ext cx="1036935" cy="20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Create board</a:t>
              </a:r>
            </a:p>
          </p:txBody>
        </p:sp>
        <p:cxnSp>
          <p:nvCxnSpPr>
            <p:cNvPr id="27681" name="Straight Arrow Connector 30"/>
            <p:cNvCxnSpPr>
              <a:cxnSpLocks noChangeShapeType="1"/>
            </p:cNvCxnSpPr>
            <p:nvPr/>
          </p:nvCxnSpPr>
          <p:spPr bwMode="auto">
            <a:xfrm rot="5400000" flipH="1" flipV="1">
              <a:off x="3808220" y="3949443"/>
              <a:ext cx="883316" cy="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Rectangle 31"/>
            <p:cNvSpPr/>
            <p:nvPr/>
          </p:nvSpPr>
          <p:spPr bwMode="auto">
            <a:xfrm>
              <a:off x="3842201" y="3659463"/>
              <a:ext cx="115561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957763" y="3659463"/>
              <a:ext cx="114736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072499" y="3659463"/>
              <a:ext cx="115561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188060" y="3659463"/>
              <a:ext cx="114736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302796" y="3659463"/>
              <a:ext cx="115561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418357" y="3659463"/>
              <a:ext cx="115561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33919" y="3659463"/>
              <a:ext cx="114736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4648655" y="3659463"/>
              <a:ext cx="115561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764216" y="3659463"/>
              <a:ext cx="114736" cy="34590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3600" b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93378" y="3782472"/>
              <a:ext cx="943477" cy="1345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ts val="1100"/>
                </a:lnSpc>
                <a:defRPr/>
              </a:pPr>
              <a:r>
                <a:rPr lang="en-US" sz="2000" b="0" dirty="0"/>
                <a:t>Message Queue</a:t>
              </a:r>
            </a:p>
          </p:txBody>
        </p:sp>
      </p:grpSp>
      <p:sp>
        <p:nvSpPr>
          <p:cNvPr id="27653" name="TextBox 41"/>
          <p:cNvSpPr txBox="1">
            <a:spLocks noChangeArrowheads="1"/>
          </p:cNvSpPr>
          <p:nvPr/>
        </p:nvSpPr>
        <p:spPr bwMode="auto">
          <a:xfrm>
            <a:off x="3635375" y="2133600"/>
            <a:ext cx="1987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/>
              <a:t>Messaging services</a:t>
            </a:r>
          </a:p>
        </p:txBody>
      </p:sp>
      <p:sp>
        <p:nvSpPr>
          <p:cNvPr id="27654" name="TextBox 1"/>
          <p:cNvSpPr txBox="1">
            <a:spLocks noChangeArrowheads="1"/>
          </p:cNvSpPr>
          <p:nvPr/>
        </p:nvSpPr>
        <p:spPr bwMode="auto">
          <a:xfrm>
            <a:off x="914400" y="1447800"/>
            <a:ext cx="6935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400" b="0"/>
              <a:t>Message Board: One-to-Many with subscription</a:t>
            </a:r>
          </a:p>
          <a:p>
            <a:pPr>
              <a:buFont typeface="Wingdings" pitchFamily="2" charset="2"/>
              <a:buChar char="Ø"/>
            </a:pPr>
            <a:r>
              <a:rPr lang="en-US" sz="2400" b="0"/>
              <a:t>Message Queue: One-to-One with off-line delivery</a:t>
            </a:r>
          </a:p>
        </p:txBody>
      </p:sp>
      <p:sp>
        <p:nvSpPr>
          <p:cNvPr id="27655" name="Rectangle 2"/>
          <p:cNvSpPr>
            <a:spLocks noChangeArrowheads="1"/>
          </p:cNvSpPr>
          <p:nvPr/>
        </p:nvSpPr>
        <p:spPr bwMode="auto">
          <a:xfrm>
            <a:off x="1349375" y="739775"/>
            <a:ext cx="730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0"/>
              <a:t>http://venus.eas.asu.edu/WSRepository/Services/Messenger/Service.svc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A0F3A7-DBE1-4655-9E50-F6B9708CB567}" type="slidenum">
              <a:rPr lang="en-US" b="0" smtClean="0">
                <a:solidFill>
                  <a:schemeClr val="tx2"/>
                </a:solidFill>
              </a:rPr>
              <a:pPr/>
              <a:t>42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"/>
            <a:ext cx="8067486" cy="685800"/>
          </a:xfrm>
        </p:spPr>
        <p:txBody>
          <a:bodyPr/>
          <a:lstStyle/>
          <a:p>
            <a:pPr algn="ctr" eaLnBrk="1" hangingPunct="1">
              <a:lnSpc>
                <a:spcPct val="130000"/>
              </a:lnSpc>
            </a:pPr>
            <a:r>
              <a:rPr lang="en-US" dirty="0" smtClean="0"/>
              <a:t>LINQ: Language Integrated Query</a:t>
            </a:r>
            <a:endParaRPr lang="en-GB" dirty="0" smtClean="0"/>
          </a:p>
        </p:txBody>
      </p:sp>
      <p:grpSp>
        <p:nvGrpSpPr>
          <p:cNvPr id="29700" name="Group 42"/>
          <p:cNvGrpSpPr>
            <a:grpSpLocks/>
          </p:cNvGrpSpPr>
          <p:nvPr/>
        </p:nvGrpSpPr>
        <p:grpSpPr bwMode="auto">
          <a:xfrm>
            <a:off x="76200" y="1600200"/>
            <a:ext cx="8988425" cy="4103688"/>
            <a:chOff x="228600" y="2220748"/>
            <a:chExt cx="8568076" cy="3341362"/>
          </a:xfrm>
        </p:grpSpPr>
        <p:sp>
          <p:nvSpPr>
            <p:cNvPr id="29701" name="Rectangle 152"/>
            <p:cNvSpPr>
              <a:spLocks noChangeArrowheads="1"/>
            </p:cNvSpPr>
            <p:nvPr/>
          </p:nvSpPr>
          <p:spPr bwMode="auto">
            <a:xfrm>
              <a:off x="3203545" y="2238327"/>
              <a:ext cx="1424665" cy="7914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0"/>
            </a:p>
          </p:txBody>
        </p:sp>
        <p:sp>
          <p:nvSpPr>
            <p:cNvPr id="29702" name="Rectangle 153"/>
            <p:cNvSpPr>
              <a:spLocks noChangeArrowheads="1"/>
            </p:cNvSpPr>
            <p:nvPr/>
          </p:nvSpPr>
          <p:spPr bwMode="auto">
            <a:xfrm>
              <a:off x="5050334" y="2238327"/>
              <a:ext cx="1424665" cy="7914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0"/>
            </a:p>
          </p:txBody>
        </p:sp>
        <p:sp>
          <p:nvSpPr>
            <p:cNvPr id="29703" name="Rectangle 154"/>
            <p:cNvSpPr>
              <a:spLocks noChangeArrowheads="1"/>
            </p:cNvSpPr>
            <p:nvPr/>
          </p:nvSpPr>
          <p:spPr bwMode="auto">
            <a:xfrm>
              <a:off x="7372011" y="2238327"/>
              <a:ext cx="1424665" cy="7914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0"/>
            </a:p>
          </p:txBody>
        </p:sp>
        <p:sp>
          <p:nvSpPr>
            <p:cNvPr id="29704" name="Rectangle 151"/>
            <p:cNvSpPr>
              <a:spLocks noChangeArrowheads="1"/>
            </p:cNvSpPr>
            <p:nvPr/>
          </p:nvSpPr>
          <p:spPr bwMode="auto">
            <a:xfrm>
              <a:off x="1356757" y="2238327"/>
              <a:ext cx="1424665" cy="79149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0"/>
            </a:p>
          </p:txBody>
        </p:sp>
        <p:sp>
          <p:nvSpPr>
            <p:cNvPr id="29705" name="TextBox 4"/>
            <p:cNvSpPr txBox="1">
              <a:spLocks noChangeArrowheads="1"/>
            </p:cNvSpPr>
            <p:nvPr/>
          </p:nvSpPr>
          <p:spPr bwMode="auto">
            <a:xfrm>
              <a:off x="1423407" y="2291093"/>
              <a:ext cx="1266369" cy="32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/>
                <a:t>C#</a:t>
              </a:r>
            </a:p>
          </p:txBody>
        </p:sp>
        <p:sp>
          <p:nvSpPr>
            <p:cNvPr id="29706" name="TextBox 12"/>
            <p:cNvSpPr txBox="1">
              <a:spLocks noChangeArrowheads="1"/>
            </p:cNvSpPr>
            <p:nvPr/>
          </p:nvSpPr>
          <p:spPr bwMode="auto">
            <a:xfrm>
              <a:off x="3282972" y="2290538"/>
              <a:ext cx="1266369" cy="32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/>
                <a:t>VB</a:t>
              </a:r>
            </a:p>
          </p:txBody>
        </p:sp>
        <p:sp>
          <p:nvSpPr>
            <p:cNvPr id="29707" name="TextBox 16"/>
            <p:cNvSpPr txBox="1">
              <a:spLocks noChangeArrowheads="1"/>
            </p:cNvSpPr>
            <p:nvPr/>
          </p:nvSpPr>
          <p:spPr bwMode="auto">
            <a:xfrm>
              <a:off x="5142536" y="2238327"/>
              <a:ext cx="1266369" cy="32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/>
                <a:t>C++</a:t>
              </a:r>
            </a:p>
          </p:txBody>
        </p:sp>
        <p:sp>
          <p:nvSpPr>
            <p:cNvPr id="29708" name="TextBox 20"/>
            <p:cNvSpPr txBox="1">
              <a:spLocks noChangeArrowheads="1"/>
            </p:cNvSpPr>
            <p:nvPr/>
          </p:nvSpPr>
          <p:spPr bwMode="auto">
            <a:xfrm>
              <a:off x="7451437" y="2238327"/>
              <a:ext cx="1266369" cy="32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2000" b="0"/>
                <a:t>X</a:t>
              </a:r>
            </a:p>
          </p:txBody>
        </p:sp>
        <p:sp>
          <p:nvSpPr>
            <p:cNvPr id="29709" name="TextBox 22"/>
            <p:cNvSpPr txBox="1">
              <a:spLocks noChangeArrowheads="1"/>
            </p:cNvSpPr>
            <p:nvPr/>
          </p:nvSpPr>
          <p:spPr bwMode="auto">
            <a:xfrm>
              <a:off x="6633295" y="2343859"/>
              <a:ext cx="665002" cy="476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200" b="0"/>
                <a:t>. . .</a:t>
              </a:r>
            </a:p>
          </p:txBody>
        </p:sp>
        <p:sp>
          <p:nvSpPr>
            <p:cNvPr id="29710" name="Rounded Rectangle 23"/>
            <p:cNvSpPr>
              <a:spLocks noChangeArrowheads="1"/>
            </p:cNvSpPr>
            <p:nvPr/>
          </p:nvSpPr>
          <p:spPr bwMode="auto">
            <a:xfrm>
              <a:off x="3625668" y="4032379"/>
              <a:ext cx="2585504" cy="474896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0"/>
                <a:t>In-memory objects</a:t>
              </a:r>
            </a:p>
          </p:txBody>
        </p:sp>
        <p:cxnSp>
          <p:nvCxnSpPr>
            <p:cNvPr id="29711" name="Straight Arrow Connector 27"/>
            <p:cNvCxnSpPr>
              <a:cxnSpLocks noChangeShapeType="1"/>
              <a:endCxn id="29710" idx="0"/>
            </p:cNvCxnSpPr>
            <p:nvPr/>
          </p:nvCxnSpPr>
          <p:spPr bwMode="auto">
            <a:xfrm rot="16200000" flipH="1">
              <a:off x="3253107" y="2367065"/>
              <a:ext cx="467943" cy="286268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Straight Arrow Connector 29"/>
            <p:cNvCxnSpPr>
              <a:cxnSpLocks noChangeShapeType="1"/>
              <a:endCxn id="29710" idx="0"/>
            </p:cNvCxnSpPr>
            <p:nvPr/>
          </p:nvCxnSpPr>
          <p:spPr bwMode="auto">
            <a:xfrm rot="16200000" flipH="1">
              <a:off x="4192892" y="3306851"/>
              <a:ext cx="474896" cy="97616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Straight Arrow Connector 43"/>
            <p:cNvCxnSpPr>
              <a:cxnSpLocks noChangeShapeType="1"/>
              <a:endCxn id="29710" idx="0"/>
            </p:cNvCxnSpPr>
            <p:nvPr/>
          </p:nvCxnSpPr>
          <p:spPr bwMode="auto">
            <a:xfrm rot="5400000">
              <a:off x="6280218" y="2201869"/>
              <a:ext cx="468712" cy="319230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Straight Arrow Connector 44"/>
            <p:cNvCxnSpPr>
              <a:cxnSpLocks noChangeShapeType="1"/>
              <a:endCxn id="29710" idx="0"/>
            </p:cNvCxnSpPr>
            <p:nvPr/>
          </p:nvCxnSpPr>
          <p:spPr bwMode="auto">
            <a:xfrm rot="5400000">
              <a:off x="5116286" y="3359617"/>
              <a:ext cx="474896" cy="87062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5" name="TextBox 63"/>
            <p:cNvSpPr txBox="1">
              <a:spLocks noChangeArrowheads="1"/>
            </p:cNvSpPr>
            <p:nvPr/>
          </p:nvSpPr>
          <p:spPr bwMode="auto">
            <a:xfrm>
              <a:off x="228600" y="2220748"/>
              <a:ext cx="1143000" cy="5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OO languages</a:t>
              </a:r>
            </a:p>
          </p:txBody>
        </p:sp>
        <p:sp>
          <p:nvSpPr>
            <p:cNvPr id="29716" name="TextBox 64"/>
            <p:cNvSpPr txBox="1">
              <a:spLocks noChangeArrowheads="1"/>
            </p:cNvSpPr>
            <p:nvPr/>
          </p:nvSpPr>
          <p:spPr bwMode="auto">
            <a:xfrm>
              <a:off x="230995" y="2895600"/>
              <a:ext cx="1371600" cy="57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>
                  <a:solidFill>
                    <a:srgbClr val="0066FF"/>
                  </a:solidFill>
                </a:rPr>
                <a:t>LINQ addition</a:t>
              </a:r>
            </a:p>
          </p:txBody>
        </p:sp>
        <p:sp>
          <p:nvSpPr>
            <p:cNvPr id="29717" name="TextBox 65"/>
            <p:cNvSpPr txBox="1">
              <a:spLocks noChangeArrowheads="1"/>
            </p:cNvSpPr>
            <p:nvPr/>
          </p:nvSpPr>
          <p:spPr bwMode="auto">
            <a:xfrm>
              <a:off x="623787" y="4916269"/>
              <a:ext cx="1588408" cy="576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Different data entities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3942139" y="4877034"/>
              <a:ext cx="1952105" cy="68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Relational database records</a:t>
              </a:r>
            </a:p>
          </p:txBody>
        </p:sp>
        <p:sp>
          <p:nvSpPr>
            <p:cNvPr id="25" name="Rounded Rectangle 24"/>
            <p:cNvSpPr/>
            <p:nvPr/>
          </p:nvSpPr>
          <p:spPr bwMode="auto">
            <a:xfrm>
              <a:off x="6106100" y="4877034"/>
              <a:ext cx="1476941" cy="68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sz="2000" b="0" dirty="0"/>
                <a:t>XML nodes</a:t>
              </a: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2253341" y="4877034"/>
              <a:ext cx="1478455" cy="68507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sz="2000" b="0" dirty="0"/>
                <a:t>ADO </a:t>
              </a:r>
              <a:r>
                <a:rPr lang="en-US" sz="2000" b="0" dirty="0" err="1"/>
                <a:t>.Net</a:t>
              </a:r>
              <a:r>
                <a:rPr lang="en-US" sz="2000" b="0" dirty="0"/>
                <a:t> </a:t>
              </a:r>
              <a:br>
                <a:rPr lang="en-US" sz="2000" b="0" dirty="0"/>
              </a:br>
              <a:r>
                <a:rPr lang="en-US" sz="2000" b="0" dirty="0"/>
                <a:t>data entities</a:t>
              </a:r>
            </a:p>
          </p:txBody>
        </p:sp>
        <p:cxnSp>
          <p:nvCxnSpPr>
            <p:cNvPr id="29721" name="Straight Arrow Connector 110"/>
            <p:cNvCxnSpPr>
              <a:cxnSpLocks noChangeShapeType="1"/>
              <a:stCxn id="26" idx="0"/>
              <a:endCxn id="29710" idx="2"/>
            </p:cNvCxnSpPr>
            <p:nvPr/>
          </p:nvCxnSpPr>
          <p:spPr bwMode="auto">
            <a:xfrm rot="5400000" flipH="1" flipV="1">
              <a:off x="3770770" y="3728989"/>
              <a:ext cx="369364" cy="1925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Straight Arrow Connector 113"/>
            <p:cNvCxnSpPr>
              <a:cxnSpLocks noChangeShapeType="1"/>
              <a:stCxn id="25" idx="0"/>
              <a:endCxn id="29710" idx="2"/>
            </p:cNvCxnSpPr>
            <p:nvPr/>
          </p:nvCxnSpPr>
          <p:spPr bwMode="auto">
            <a:xfrm rot="16200000" flipV="1">
              <a:off x="5696707" y="3728989"/>
              <a:ext cx="369364" cy="192593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Straight Arrow Connector 114"/>
            <p:cNvCxnSpPr>
              <a:cxnSpLocks noChangeShapeType="1"/>
              <a:stCxn id="24" idx="0"/>
              <a:endCxn id="29710" idx="2"/>
            </p:cNvCxnSpPr>
            <p:nvPr/>
          </p:nvCxnSpPr>
          <p:spPr bwMode="auto">
            <a:xfrm rot="5400000" flipH="1" flipV="1">
              <a:off x="4733738" y="4691957"/>
              <a:ext cx="369364" cy="2199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TextBox 121"/>
            <p:cNvSpPr txBox="1">
              <a:spLocks noChangeArrowheads="1"/>
            </p:cNvSpPr>
            <p:nvPr/>
          </p:nvSpPr>
          <p:spPr bwMode="auto">
            <a:xfrm>
              <a:off x="1066547" y="4085145"/>
              <a:ext cx="2585504" cy="325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b="0"/>
                <a:t>Uniformed data objects</a:t>
              </a:r>
            </a:p>
          </p:txBody>
        </p:sp>
        <p:grpSp>
          <p:nvGrpSpPr>
            <p:cNvPr id="29725" name="Group 141"/>
            <p:cNvGrpSpPr>
              <a:grpSpLocks/>
            </p:cNvGrpSpPr>
            <p:nvPr/>
          </p:nvGrpSpPr>
          <p:grpSpPr bwMode="auto">
            <a:xfrm>
              <a:off x="1356757" y="2678093"/>
              <a:ext cx="1424665" cy="826659"/>
              <a:chOff x="2504572" y="1689134"/>
              <a:chExt cx="962527" cy="596891"/>
            </a:xfrm>
          </p:grpSpPr>
          <p:sp>
            <p:nvSpPr>
              <p:cNvPr id="29735" name="Freeform 40"/>
              <p:cNvSpPr>
                <a:spLocks/>
              </p:cNvSpPr>
              <p:nvPr/>
            </p:nvSpPr>
            <p:spPr bwMode="auto">
              <a:xfrm>
                <a:off x="2504572" y="1689134"/>
                <a:ext cx="962527" cy="596891"/>
              </a:xfrm>
              <a:custGeom>
                <a:avLst/>
                <a:gdLst>
                  <a:gd name="T0" fmla="*/ 0 w 962527"/>
                  <a:gd name="T1" fmla="*/ 164378 h 596767"/>
                  <a:gd name="T2" fmla="*/ 259883 w 962527"/>
                  <a:gd name="T3" fmla="*/ 164378 h 596767"/>
                  <a:gd name="T4" fmla="*/ 259883 w 962527"/>
                  <a:gd name="T5" fmla="*/ 0 h 596767"/>
                  <a:gd name="T6" fmla="*/ 741146 w 962527"/>
                  <a:gd name="T7" fmla="*/ 0 h 596767"/>
                  <a:gd name="T8" fmla="*/ 741146 w 962527"/>
                  <a:gd name="T9" fmla="*/ 154709 h 596767"/>
                  <a:gd name="T10" fmla="*/ 962527 w 962527"/>
                  <a:gd name="T11" fmla="*/ 154709 h 596767"/>
                  <a:gd name="T12" fmla="*/ 962527 w 962527"/>
                  <a:gd name="T13" fmla="*/ 599497 h 596767"/>
                  <a:gd name="T14" fmla="*/ 0 w 962527"/>
                  <a:gd name="T15" fmla="*/ 589827 h 596767"/>
                  <a:gd name="T16" fmla="*/ 0 w 962527"/>
                  <a:gd name="T17" fmla="*/ 164378 h 5967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62527"/>
                  <a:gd name="T28" fmla="*/ 0 h 596767"/>
                  <a:gd name="T29" fmla="*/ 962527 w 962527"/>
                  <a:gd name="T30" fmla="*/ 596767 h 5967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62527" h="596767">
                    <a:moveTo>
                      <a:pt x="0" y="163630"/>
                    </a:moveTo>
                    <a:lnTo>
                      <a:pt x="259883" y="163630"/>
                    </a:lnTo>
                    <a:lnTo>
                      <a:pt x="259883" y="0"/>
                    </a:lnTo>
                    <a:lnTo>
                      <a:pt x="741146" y="0"/>
                    </a:lnTo>
                    <a:lnTo>
                      <a:pt x="741146" y="154005"/>
                    </a:lnTo>
                    <a:lnTo>
                      <a:pt x="962527" y="154005"/>
                    </a:lnTo>
                    <a:lnTo>
                      <a:pt x="962527" y="596767"/>
                    </a:lnTo>
                    <a:lnTo>
                      <a:pt x="0" y="587141"/>
                    </a:lnTo>
                    <a:lnTo>
                      <a:pt x="0" y="16363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6" name="TextBox 5"/>
              <p:cNvSpPr txBox="1">
                <a:spLocks noChangeArrowheads="1"/>
              </p:cNvSpPr>
              <p:nvPr/>
            </p:nvSpPr>
            <p:spPr bwMode="auto">
              <a:xfrm>
                <a:off x="2514600" y="1862435"/>
                <a:ext cx="924426" cy="41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2000" b="0"/>
                  <a:t>Standard constructs</a:t>
                </a:r>
              </a:p>
            </p:txBody>
          </p:sp>
        </p:grpSp>
        <p:grpSp>
          <p:nvGrpSpPr>
            <p:cNvPr id="29726" name="Group 142"/>
            <p:cNvGrpSpPr>
              <a:grpSpLocks/>
            </p:cNvGrpSpPr>
            <p:nvPr/>
          </p:nvGrpSpPr>
          <p:grpSpPr bwMode="auto">
            <a:xfrm>
              <a:off x="3203545" y="2678093"/>
              <a:ext cx="1424665" cy="826659"/>
              <a:chOff x="2504573" y="1689134"/>
              <a:chExt cx="962527" cy="596891"/>
            </a:xfrm>
          </p:grpSpPr>
          <p:sp>
            <p:nvSpPr>
              <p:cNvPr id="29733" name="Freeform 38"/>
              <p:cNvSpPr>
                <a:spLocks/>
              </p:cNvSpPr>
              <p:nvPr/>
            </p:nvSpPr>
            <p:spPr bwMode="auto">
              <a:xfrm>
                <a:off x="2504573" y="1689134"/>
                <a:ext cx="962527" cy="596891"/>
              </a:xfrm>
              <a:custGeom>
                <a:avLst/>
                <a:gdLst>
                  <a:gd name="T0" fmla="*/ 0 w 962527"/>
                  <a:gd name="T1" fmla="*/ 164378 h 596767"/>
                  <a:gd name="T2" fmla="*/ 259883 w 962527"/>
                  <a:gd name="T3" fmla="*/ 164378 h 596767"/>
                  <a:gd name="T4" fmla="*/ 259883 w 962527"/>
                  <a:gd name="T5" fmla="*/ 0 h 596767"/>
                  <a:gd name="T6" fmla="*/ 741146 w 962527"/>
                  <a:gd name="T7" fmla="*/ 0 h 596767"/>
                  <a:gd name="T8" fmla="*/ 741146 w 962527"/>
                  <a:gd name="T9" fmla="*/ 154709 h 596767"/>
                  <a:gd name="T10" fmla="*/ 962527 w 962527"/>
                  <a:gd name="T11" fmla="*/ 154709 h 596767"/>
                  <a:gd name="T12" fmla="*/ 962527 w 962527"/>
                  <a:gd name="T13" fmla="*/ 599497 h 596767"/>
                  <a:gd name="T14" fmla="*/ 0 w 962527"/>
                  <a:gd name="T15" fmla="*/ 589827 h 596767"/>
                  <a:gd name="T16" fmla="*/ 0 w 962527"/>
                  <a:gd name="T17" fmla="*/ 164378 h 5967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62527"/>
                  <a:gd name="T28" fmla="*/ 0 h 596767"/>
                  <a:gd name="T29" fmla="*/ 962527 w 962527"/>
                  <a:gd name="T30" fmla="*/ 596767 h 5967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62527" h="596767">
                    <a:moveTo>
                      <a:pt x="0" y="163630"/>
                    </a:moveTo>
                    <a:lnTo>
                      <a:pt x="259883" y="163630"/>
                    </a:lnTo>
                    <a:lnTo>
                      <a:pt x="259883" y="0"/>
                    </a:lnTo>
                    <a:lnTo>
                      <a:pt x="741146" y="0"/>
                    </a:lnTo>
                    <a:lnTo>
                      <a:pt x="741146" y="154005"/>
                    </a:lnTo>
                    <a:lnTo>
                      <a:pt x="962527" y="154005"/>
                    </a:lnTo>
                    <a:lnTo>
                      <a:pt x="962527" y="596767"/>
                    </a:lnTo>
                    <a:lnTo>
                      <a:pt x="0" y="587141"/>
                    </a:lnTo>
                    <a:lnTo>
                      <a:pt x="0" y="16363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TextBox 144"/>
              <p:cNvSpPr txBox="1">
                <a:spLocks noChangeArrowheads="1"/>
              </p:cNvSpPr>
              <p:nvPr/>
            </p:nvSpPr>
            <p:spPr bwMode="auto">
              <a:xfrm>
                <a:off x="2514600" y="1862435"/>
                <a:ext cx="924426" cy="41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2000" b="0"/>
                  <a:t>Standard constructs</a:t>
                </a:r>
              </a:p>
            </p:txBody>
          </p:sp>
        </p:grpSp>
        <p:grpSp>
          <p:nvGrpSpPr>
            <p:cNvPr id="29727" name="Group 145"/>
            <p:cNvGrpSpPr>
              <a:grpSpLocks/>
            </p:cNvGrpSpPr>
            <p:nvPr/>
          </p:nvGrpSpPr>
          <p:grpSpPr bwMode="auto">
            <a:xfrm>
              <a:off x="5050334" y="2678093"/>
              <a:ext cx="1424665" cy="826659"/>
              <a:chOff x="2504573" y="1689134"/>
              <a:chExt cx="962527" cy="596891"/>
            </a:xfrm>
          </p:grpSpPr>
          <p:sp>
            <p:nvSpPr>
              <p:cNvPr id="29731" name="Freeform 36"/>
              <p:cNvSpPr>
                <a:spLocks/>
              </p:cNvSpPr>
              <p:nvPr/>
            </p:nvSpPr>
            <p:spPr bwMode="auto">
              <a:xfrm>
                <a:off x="2504573" y="1689134"/>
                <a:ext cx="962527" cy="596891"/>
              </a:xfrm>
              <a:custGeom>
                <a:avLst/>
                <a:gdLst>
                  <a:gd name="T0" fmla="*/ 0 w 962527"/>
                  <a:gd name="T1" fmla="*/ 164378 h 596767"/>
                  <a:gd name="T2" fmla="*/ 259883 w 962527"/>
                  <a:gd name="T3" fmla="*/ 164378 h 596767"/>
                  <a:gd name="T4" fmla="*/ 259883 w 962527"/>
                  <a:gd name="T5" fmla="*/ 0 h 596767"/>
                  <a:gd name="T6" fmla="*/ 741146 w 962527"/>
                  <a:gd name="T7" fmla="*/ 0 h 596767"/>
                  <a:gd name="T8" fmla="*/ 741146 w 962527"/>
                  <a:gd name="T9" fmla="*/ 154709 h 596767"/>
                  <a:gd name="T10" fmla="*/ 962527 w 962527"/>
                  <a:gd name="T11" fmla="*/ 154709 h 596767"/>
                  <a:gd name="T12" fmla="*/ 962527 w 962527"/>
                  <a:gd name="T13" fmla="*/ 599497 h 596767"/>
                  <a:gd name="T14" fmla="*/ 0 w 962527"/>
                  <a:gd name="T15" fmla="*/ 589827 h 596767"/>
                  <a:gd name="T16" fmla="*/ 0 w 962527"/>
                  <a:gd name="T17" fmla="*/ 164378 h 5967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62527"/>
                  <a:gd name="T28" fmla="*/ 0 h 596767"/>
                  <a:gd name="T29" fmla="*/ 962527 w 962527"/>
                  <a:gd name="T30" fmla="*/ 596767 h 5967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62527" h="596767">
                    <a:moveTo>
                      <a:pt x="0" y="163630"/>
                    </a:moveTo>
                    <a:lnTo>
                      <a:pt x="259883" y="163630"/>
                    </a:lnTo>
                    <a:lnTo>
                      <a:pt x="259883" y="0"/>
                    </a:lnTo>
                    <a:lnTo>
                      <a:pt x="741146" y="0"/>
                    </a:lnTo>
                    <a:lnTo>
                      <a:pt x="741146" y="154005"/>
                    </a:lnTo>
                    <a:lnTo>
                      <a:pt x="962527" y="154005"/>
                    </a:lnTo>
                    <a:lnTo>
                      <a:pt x="962527" y="596767"/>
                    </a:lnTo>
                    <a:lnTo>
                      <a:pt x="0" y="587141"/>
                    </a:lnTo>
                    <a:lnTo>
                      <a:pt x="0" y="16363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TextBox 147"/>
              <p:cNvSpPr txBox="1">
                <a:spLocks noChangeArrowheads="1"/>
              </p:cNvSpPr>
              <p:nvPr/>
            </p:nvSpPr>
            <p:spPr bwMode="auto">
              <a:xfrm>
                <a:off x="2514600" y="1862435"/>
                <a:ext cx="924426" cy="41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2000" b="0"/>
                  <a:t>Standard constructs</a:t>
                </a:r>
              </a:p>
            </p:txBody>
          </p:sp>
        </p:grpSp>
        <p:grpSp>
          <p:nvGrpSpPr>
            <p:cNvPr id="29728" name="Group 148"/>
            <p:cNvGrpSpPr>
              <a:grpSpLocks/>
            </p:cNvGrpSpPr>
            <p:nvPr/>
          </p:nvGrpSpPr>
          <p:grpSpPr bwMode="auto">
            <a:xfrm>
              <a:off x="7372011" y="2678093"/>
              <a:ext cx="1424665" cy="826659"/>
              <a:chOff x="2504573" y="1689134"/>
              <a:chExt cx="962527" cy="596891"/>
            </a:xfrm>
          </p:grpSpPr>
          <p:sp>
            <p:nvSpPr>
              <p:cNvPr id="29729" name="Freeform 34"/>
              <p:cNvSpPr>
                <a:spLocks/>
              </p:cNvSpPr>
              <p:nvPr/>
            </p:nvSpPr>
            <p:spPr bwMode="auto">
              <a:xfrm>
                <a:off x="2504573" y="1689134"/>
                <a:ext cx="962527" cy="596891"/>
              </a:xfrm>
              <a:custGeom>
                <a:avLst/>
                <a:gdLst>
                  <a:gd name="T0" fmla="*/ 0 w 962527"/>
                  <a:gd name="T1" fmla="*/ 164378 h 596767"/>
                  <a:gd name="T2" fmla="*/ 259883 w 962527"/>
                  <a:gd name="T3" fmla="*/ 164378 h 596767"/>
                  <a:gd name="T4" fmla="*/ 259883 w 962527"/>
                  <a:gd name="T5" fmla="*/ 0 h 596767"/>
                  <a:gd name="T6" fmla="*/ 741146 w 962527"/>
                  <a:gd name="T7" fmla="*/ 0 h 596767"/>
                  <a:gd name="T8" fmla="*/ 741146 w 962527"/>
                  <a:gd name="T9" fmla="*/ 154709 h 596767"/>
                  <a:gd name="T10" fmla="*/ 962527 w 962527"/>
                  <a:gd name="T11" fmla="*/ 154709 h 596767"/>
                  <a:gd name="T12" fmla="*/ 962527 w 962527"/>
                  <a:gd name="T13" fmla="*/ 599497 h 596767"/>
                  <a:gd name="T14" fmla="*/ 0 w 962527"/>
                  <a:gd name="T15" fmla="*/ 589827 h 596767"/>
                  <a:gd name="T16" fmla="*/ 0 w 962527"/>
                  <a:gd name="T17" fmla="*/ 164378 h 59676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62527"/>
                  <a:gd name="T28" fmla="*/ 0 h 596767"/>
                  <a:gd name="T29" fmla="*/ 962527 w 962527"/>
                  <a:gd name="T30" fmla="*/ 596767 h 59676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62527" h="596767">
                    <a:moveTo>
                      <a:pt x="0" y="163630"/>
                    </a:moveTo>
                    <a:lnTo>
                      <a:pt x="259883" y="163630"/>
                    </a:lnTo>
                    <a:lnTo>
                      <a:pt x="259883" y="0"/>
                    </a:lnTo>
                    <a:lnTo>
                      <a:pt x="741146" y="0"/>
                    </a:lnTo>
                    <a:lnTo>
                      <a:pt x="741146" y="154005"/>
                    </a:lnTo>
                    <a:lnTo>
                      <a:pt x="962527" y="154005"/>
                    </a:lnTo>
                    <a:lnTo>
                      <a:pt x="962527" y="596767"/>
                    </a:lnTo>
                    <a:lnTo>
                      <a:pt x="0" y="587141"/>
                    </a:lnTo>
                    <a:lnTo>
                      <a:pt x="0" y="16363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TextBox 150"/>
              <p:cNvSpPr txBox="1">
                <a:spLocks noChangeArrowheads="1"/>
              </p:cNvSpPr>
              <p:nvPr/>
            </p:nvSpPr>
            <p:spPr bwMode="auto">
              <a:xfrm>
                <a:off x="2514600" y="1862435"/>
                <a:ext cx="924426" cy="41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sz="2000" b="0"/>
                  <a:t>Standard constructs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219199"/>
            <a:ext cx="4913313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-19050"/>
            <a:ext cx="7840662" cy="7715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Internet of Things and Robot as a Service</a:t>
            </a:r>
            <a:endParaRPr lang="en-US" altLang="zh-CN" sz="2800" dirty="0" smtClean="0">
              <a:ea typeface="SimSun" pitchFamily="2" charset="-122"/>
            </a:endParaRPr>
          </a:p>
        </p:txBody>
      </p:sp>
      <p:sp>
        <p:nvSpPr>
          <p:cNvPr id="33796" name="TextBox 2"/>
          <p:cNvSpPr txBox="1">
            <a:spLocks noChangeArrowheads="1"/>
          </p:cNvSpPr>
          <p:nvPr/>
        </p:nvSpPr>
        <p:spPr bwMode="auto">
          <a:xfrm>
            <a:off x="211138" y="1697038"/>
            <a:ext cx="4691062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</a:pPr>
            <a:r>
              <a:rPr lang="en-US" sz="2400" b="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Software as a Service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Platform as a Service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Infrastructure as a Service</a:t>
            </a:r>
          </a:p>
          <a:p>
            <a:pPr algn="ctr" eaLnBrk="1" hangingPunct="1">
              <a:spcBef>
                <a:spcPts val="600"/>
              </a:spcBef>
            </a:pPr>
            <a:r>
              <a:rPr lang="en-US" sz="2400" b="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X as a Service</a:t>
            </a:r>
          </a:p>
        </p:txBody>
      </p:sp>
      <p:sp>
        <p:nvSpPr>
          <p:cNvPr id="33797" name="TextBox 70"/>
          <p:cNvSpPr txBox="1">
            <a:spLocks noChangeArrowheads="1"/>
          </p:cNvSpPr>
          <p:nvPr/>
        </p:nvSpPr>
        <p:spPr bwMode="auto">
          <a:xfrm>
            <a:off x="5690634" y="1936160"/>
            <a:ext cx="330096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Robot as a Service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Cyber 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Physical Devices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Device as a </a:t>
            </a:r>
            <a:r>
              <a:rPr lang="en-US" sz="2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</a:rPr>
              <a:t>Service</a:t>
            </a:r>
            <a:endParaRPr lang="en-US" sz="2000" dirty="0">
              <a:solidFill>
                <a:srgbClr val="0000FF"/>
              </a:solidFill>
              <a:latin typeface="Arial" charset="0"/>
              <a:ea typeface="MS PGothic" pitchFamily="34" charset="-128"/>
            </a:endParaRPr>
          </a:p>
        </p:txBody>
      </p:sp>
      <p:sp>
        <p:nvSpPr>
          <p:cNvPr id="33798" name="TextBox 1"/>
          <p:cNvSpPr txBox="1">
            <a:spLocks noChangeArrowheads="1"/>
          </p:cNvSpPr>
          <p:nvPr/>
        </p:nvSpPr>
        <p:spPr bwMode="auto">
          <a:xfrm>
            <a:off x="5653678" y="3744913"/>
            <a:ext cx="33131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400" b="0" dirty="0">
                <a:latin typeface="Arial" charset="0"/>
                <a:ea typeface="MS PGothic" pitchFamily="34" charset="-128"/>
              </a:rPr>
              <a:t>Service Interface in HTTP, URI, REST. WSDL, SOAP, etc.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10188" y="3540125"/>
            <a:ext cx="380446" cy="42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085356" y="1963270"/>
            <a:ext cx="424069" cy="42406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091984" y="2539734"/>
            <a:ext cx="424069" cy="42406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98612" y="3116198"/>
            <a:ext cx="424069" cy="424069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34" name="Left-Right Arrow 4133"/>
          <p:cNvSpPr/>
          <p:nvPr/>
        </p:nvSpPr>
        <p:spPr>
          <a:xfrm>
            <a:off x="4535488" y="2070100"/>
            <a:ext cx="762000" cy="21113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3" name="Left-Right Arrow 72"/>
          <p:cNvSpPr/>
          <p:nvPr/>
        </p:nvSpPr>
        <p:spPr>
          <a:xfrm>
            <a:off x="4572000" y="2620963"/>
            <a:ext cx="692150" cy="21907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74" name="Left-Right Arrow 73"/>
          <p:cNvSpPr/>
          <p:nvPr/>
        </p:nvSpPr>
        <p:spPr>
          <a:xfrm>
            <a:off x="4497388" y="3195638"/>
            <a:ext cx="812800" cy="212725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3812" name="Rectangle 1"/>
          <p:cNvSpPr>
            <a:spLocks noChangeArrowheads="1"/>
          </p:cNvSpPr>
          <p:nvPr/>
        </p:nvSpPr>
        <p:spPr bwMode="auto">
          <a:xfrm>
            <a:off x="850352" y="3613412"/>
            <a:ext cx="31085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 dirty="0">
                <a:ea typeface="SimSun" pitchFamily="2" charset="-122"/>
              </a:rPr>
              <a:t>Cloud </a:t>
            </a:r>
            <a:r>
              <a:rPr lang="en-US" altLang="zh-CN" b="0" dirty="0" smtClean="0">
                <a:ea typeface="SimSun" pitchFamily="2" charset="-122"/>
              </a:rPr>
              <a:t>Computing Environment</a:t>
            </a:r>
            <a:endParaRPr lang="en-US" b="0" dirty="0"/>
          </a:p>
        </p:txBody>
      </p:sp>
      <p:pic>
        <p:nvPicPr>
          <p:cNvPr id="19" name="Picture 8" descr="https://www.t-mobilepictures.com/myalbum/photos/photo15/50/e7/6155578d9689__129857753900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933016"/>
            <a:ext cx="1371600" cy="102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2590800" y="5160197"/>
            <a:ext cx="6447494" cy="1413662"/>
            <a:chOff x="1676400" y="5160197"/>
            <a:chExt cx="6447494" cy="1413662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160197"/>
              <a:ext cx="4753907" cy="1413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676400" y="5643274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User hardware</a:t>
              </a:r>
              <a:endParaRPr lang="en-US" sz="1400" b="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58000" y="5621531"/>
              <a:ext cx="12658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Client application</a:t>
              </a:r>
              <a:endParaRPr lang="en-US" sz="14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77126" y="5610772"/>
              <a:ext cx="6426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 smtClean="0"/>
                <a:t>API</a:t>
              </a:r>
              <a:endParaRPr lang="en-US" sz="14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5381664"/>
              <a:ext cx="6611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0" dirty="0" smtClean="0"/>
                <a:t>User data</a:t>
              </a:r>
              <a:endParaRPr lang="en-US" sz="14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76457" y="5254823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smtClean="0"/>
                <a:t>Server</a:t>
              </a:r>
              <a:endParaRPr lang="en-US" sz="1400" b="0" dirty="0"/>
            </a:p>
          </p:txBody>
        </p:sp>
      </p:grpSp>
      <p:pic>
        <p:nvPicPr>
          <p:cNvPr id="27" name="Picture 2" descr="http://www.blogcdn.com/www.engadget.com/media/2010/09/netduino-01-top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4945063"/>
            <a:ext cx="2233612" cy="148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185" y="933016"/>
            <a:ext cx="2028013" cy="104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237" y="152400"/>
            <a:ext cx="8219563" cy="623888"/>
          </a:xfrm>
        </p:spPr>
        <p:txBody>
          <a:bodyPr/>
          <a:lstStyle/>
          <a:p>
            <a:pPr algn="r"/>
            <a:r>
              <a:rPr lang="en-US" dirty="0"/>
              <a:t>From Big Data Concepts to Domains of Study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D2745-7A0F-4CD4-AC38-645F64E4022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9" name="Rounded Rectangle 28"/>
          <p:cNvSpPr/>
          <p:nvPr/>
        </p:nvSpPr>
        <p:spPr bwMode="auto">
          <a:xfrm>
            <a:off x="3898575" y="914400"/>
            <a:ext cx="5093025" cy="5867400"/>
          </a:xfrm>
          <a:prstGeom prst="roundRect">
            <a:avLst/>
          </a:prstGeom>
          <a:solidFill>
            <a:srgbClr val="A4D9E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10"/>
          <p:cNvSpPr>
            <a:spLocks noChangeArrowheads="1"/>
          </p:cNvSpPr>
          <p:nvPr/>
        </p:nvSpPr>
        <p:spPr bwMode="gray">
          <a:xfrm>
            <a:off x="3998465" y="2612389"/>
            <a:ext cx="1779587" cy="175946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0" dirty="0" smtClean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rPr>
              <a:t>Collection</a:t>
            </a:r>
            <a:endParaRPr lang="en-GB" sz="2400" b="0" dirty="0">
              <a:effectLst>
                <a:outerShdw blurRad="38100" dist="38100" dir="2700000" algn="tl">
                  <a:srgbClr val="C0C0C0"/>
                </a:outerShdw>
              </a:effectLst>
              <a:cs typeface="Andalus" pitchFamily="2" charset="-78"/>
            </a:endParaRPr>
          </a:p>
        </p:txBody>
      </p:sp>
      <p:sp>
        <p:nvSpPr>
          <p:cNvPr id="32" name="Right Arrow 31"/>
          <p:cNvSpPr/>
          <p:nvPr/>
        </p:nvSpPr>
        <p:spPr bwMode="auto">
          <a:xfrm>
            <a:off x="3505507" y="3253870"/>
            <a:ext cx="621975" cy="6799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17438" y="990600"/>
            <a:ext cx="3361961" cy="5112269"/>
            <a:chOff x="5517438" y="990600"/>
            <a:chExt cx="3361961" cy="5112269"/>
          </a:xfrm>
        </p:grpSpPr>
        <p:sp>
          <p:nvSpPr>
            <p:cNvPr id="35" name="Oval 10"/>
            <p:cNvSpPr>
              <a:spLocks noChangeArrowheads="1"/>
            </p:cNvSpPr>
            <p:nvPr/>
          </p:nvSpPr>
          <p:spPr bwMode="gray">
            <a:xfrm>
              <a:off x="5522465" y="990600"/>
              <a:ext cx="1779587" cy="17594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Data </a:t>
              </a:r>
              <a:b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</a:b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Processing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Analytics</a:t>
              </a:r>
              <a:endParaRPr lang="en-GB" sz="2400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endParaRPr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gray">
            <a:xfrm>
              <a:off x="5522464" y="4343400"/>
              <a:ext cx="1779587" cy="17594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accent1">
                  <a:lumMod val="20000"/>
                  <a:lumOff val="80000"/>
                </a:schemeClr>
              </a:solidFill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Data </a:t>
              </a: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Store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Management</a:t>
              </a:r>
              <a:endParaRPr lang="en-GB" sz="2400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endParaRPr>
            </a:p>
          </p:txBody>
        </p:sp>
        <p:sp>
          <p:nvSpPr>
            <p:cNvPr id="37" name="Oval 10"/>
            <p:cNvSpPr>
              <a:spLocks noChangeArrowheads="1"/>
            </p:cNvSpPr>
            <p:nvPr/>
          </p:nvSpPr>
          <p:spPr bwMode="gray">
            <a:xfrm>
              <a:off x="7099812" y="2662602"/>
              <a:ext cx="1779587" cy="175946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Data-App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400" b="0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Integration</a:t>
              </a:r>
              <a:endParaRPr lang="en-GB" sz="2400" b="0" dirty="0">
                <a:effectLst>
                  <a:outerShdw blurRad="38100" dist="38100" dir="2700000" algn="tl">
                    <a:srgbClr val="C0C0C0"/>
                  </a:outerShdw>
                </a:effectLst>
                <a:cs typeface="Andalus" pitchFamily="2" charset="-78"/>
              </a:endParaRPr>
            </a:p>
          </p:txBody>
        </p:sp>
        <p:cxnSp>
          <p:nvCxnSpPr>
            <p:cNvPr id="39" name="Straight Arrow Connector 38"/>
            <p:cNvCxnSpPr>
              <a:stCxn id="30" idx="7"/>
              <a:endCxn id="35" idx="3"/>
            </p:cNvCxnSpPr>
            <p:nvPr/>
          </p:nvCxnSpPr>
          <p:spPr bwMode="auto">
            <a:xfrm flipV="1">
              <a:off x="5517438" y="2492401"/>
              <a:ext cx="265641" cy="377656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>
              <a:stCxn id="30" idx="5"/>
              <a:endCxn id="36" idx="1"/>
            </p:cNvCxnSpPr>
            <p:nvPr/>
          </p:nvCxnSpPr>
          <p:spPr bwMode="auto">
            <a:xfrm>
              <a:off x="5517438" y="4114190"/>
              <a:ext cx="265640" cy="486878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stCxn id="35" idx="4"/>
              <a:endCxn id="36" idx="0"/>
            </p:cNvCxnSpPr>
            <p:nvPr/>
          </p:nvCxnSpPr>
          <p:spPr bwMode="auto">
            <a:xfrm flipH="1">
              <a:off x="6412258" y="2750069"/>
              <a:ext cx="1" cy="159333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stCxn id="35" idx="5"/>
              <a:endCxn id="37" idx="1"/>
            </p:cNvCxnSpPr>
            <p:nvPr/>
          </p:nvCxnSpPr>
          <p:spPr bwMode="auto">
            <a:xfrm>
              <a:off x="7041438" y="2492401"/>
              <a:ext cx="318988" cy="42786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stCxn id="36" idx="7"/>
              <a:endCxn id="37" idx="3"/>
            </p:cNvCxnSpPr>
            <p:nvPr/>
          </p:nvCxnSpPr>
          <p:spPr bwMode="auto">
            <a:xfrm flipV="1">
              <a:off x="7041437" y="4164403"/>
              <a:ext cx="318989" cy="43666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6" name="TextBox 45"/>
          <p:cNvSpPr txBox="1"/>
          <p:nvPr/>
        </p:nvSpPr>
        <p:spPr>
          <a:xfrm>
            <a:off x="4630538" y="6172200"/>
            <a:ext cx="3581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Infrastructure and Facilities</a:t>
            </a:r>
            <a:endParaRPr lang="en-US" sz="2400" b="0" dirty="0">
              <a:solidFill>
                <a:srgbClr val="0000FF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7651" y="2133600"/>
            <a:ext cx="3381349" cy="2964273"/>
            <a:chOff x="1228998" y="804388"/>
            <a:chExt cx="6772002" cy="5936702"/>
          </a:xfrm>
        </p:grpSpPr>
        <p:sp>
          <p:nvSpPr>
            <p:cNvPr id="48" name="Rectangle 6"/>
            <p:cNvSpPr>
              <a:spLocks noChangeArrowheads="1"/>
            </p:cNvSpPr>
            <p:nvPr/>
          </p:nvSpPr>
          <p:spPr bwMode="gray">
            <a:xfrm rot="7649701" flipH="1">
              <a:off x="3506567" y="4862038"/>
              <a:ext cx="1044575" cy="174625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gray">
            <a:xfrm>
              <a:off x="2787143" y="370111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gray">
            <a:xfrm>
              <a:off x="1228998" y="2946336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/>
                <a:t>Variety</a:t>
              </a: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gray">
            <a:xfrm rot="2774297" flipH="1">
              <a:off x="3324688" y="2646341"/>
              <a:ext cx="1044575" cy="174625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gray">
            <a:xfrm rot="18848238" flipH="1">
              <a:off x="5051712" y="2683158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gray">
            <a:xfrm>
              <a:off x="5420022" y="822849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 smtClean="0">
                  <a:latin typeface="+mn-lt"/>
                  <a:cs typeface="Andalus" pitchFamily="2" charset="-78"/>
                </a:rPr>
                <a:t>Velocity</a:t>
              </a: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gray">
            <a:xfrm>
              <a:off x="2524422" y="804388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 smtClean="0">
                  <a:latin typeface="+mn-lt"/>
                  <a:cs typeface="Andalus" pitchFamily="2" charset="-78"/>
                </a:rPr>
                <a:t>Volume</a:t>
              </a: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5" name="Oval 21"/>
            <p:cNvSpPr>
              <a:spLocks noChangeArrowheads="1"/>
            </p:cNvSpPr>
            <p:nvPr/>
          </p:nvSpPr>
          <p:spPr bwMode="gray">
            <a:xfrm>
              <a:off x="2425479" y="5096440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/>
                <a:t>Variability</a:t>
              </a: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gray">
            <a:xfrm rot="13950299">
              <a:off x="4897734" y="4764209"/>
              <a:ext cx="1044575" cy="174625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gray">
            <a:xfrm>
              <a:off x="5392882" y="5096440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 smtClean="0">
                  <a:latin typeface="+mn-lt"/>
                  <a:cs typeface="Andalus" pitchFamily="2" charset="-78"/>
                </a:rPr>
                <a:t>Veracity</a:t>
              </a: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8" name="Rectangle 7"/>
            <p:cNvSpPr>
              <a:spLocks noChangeArrowheads="1"/>
            </p:cNvSpPr>
            <p:nvPr/>
          </p:nvSpPr>
          <p:spPr bwMode="gray">
            <a:xfrm flipH="1">
              <a:off x="5482626" y="3701117"/>
              <a:ext cx="969962" cy="165100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50000">
                  <a:srgbClr val="969696"/>
                </a:gs>
                <a:gs pos="100000">
                  <a:srgbClr val="454545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59" name="Oval 21"/>
            <p:cNvSpPr>
              <a:spLocks noChangeArrowheads="1"/>
            </p:cNvSpPr>
            <p:nvPr/>
          </p:nvSpPr>
          <p:spPr bwMode="gray">
            <a:xfrm>
              <a:off x="6397625" y="2888926"/>
              <a:ext cx="1603375" cy="164465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0" dirty="0"/>
                <a:t>Volatile</a:t>
              </a:r>
              <a:endParaRPr lang="en-US" b="0" dirty="0">
                <a:latin typeface="+mn-lt"/>
                <a:cs typeface="Andalus" pitchFamily="2" charset="-78"/>
              </a:endParaRPr>
            </a:p>
          </p:txBody>
        </p:sp>
        <p:sp>
          <p:nvSpPr>
            <p:cNvPr id="60" name="Oval 10"/>
            <p:cNvSpPr>
              <a:spLocks noChangeArrowheads="1"/>
            </p:cNvSpPr>
            <p:nvPr/>
          </p:nvSpPr>
          <p:spPr bwMode="gray">
            <a:xfrm>
              <a:off x="3757105" y="2831517"/>
              <a:ext cx="1779587" cy="1759469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0" dirty="0">
                  <a:effectLst>
                    <a:outerShdw blurRad="38100" dist="38100" dir="2700000" algn="tl">
                      <a:srgbClr val="C0C0C0"/>
                    </a:outerShdw>
                  </a:effectLst>
                  <a:cs typeface="Andalus" pitchFamily="2" charset="-78"/>
                </a:rPr>
                <a:t>Value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180927" y="5486400"/>
            <a:ext cx="1101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/>
              <a:t>Concepts </a:t>
            </a:r>
          </a:p>
        </p:txBody>
      </p:sp>
    </p:spTree>
    <p:extLst>
      <p:ext uri="{BB962C8B-B14F-4D97-AF65-F5344CB8AC3E}">
        <p14:creationId xmlns:p14="http://schemas.microsoft.com/office/powerpoint/2010/main" val="7129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Web Language Stack</a:t>
            </a: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C901164-5FC7-4D1C-A8BB-D53B16103AD7}" type="slidenum">
              <a:rPr lang="en-US" b="0" smtClean="0">
                <a:solidFill>
                  <a:schemeClr val="tx2"/>
                </a:solidFill>
              </a:rPr>
              <a:pPr/>
              <a:t>45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5" name="Rounded Rectangle 4"/>
          <p:cNvSpPr>
            <a:spLocks noChangeArrowheads="1"/>
          </p:cNvSpPr>
          <p:nvPr/>
        </p:nvSpPr>
        <p:spPr bwMode="auto">
          <a:xfrm>
            <a:off x="45720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Unicode</a:t>
            </a: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1828800" y="4800600"/>
            <a:ext cx="2743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URI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1828800" y="4343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XML and XML Schema</a:t>
            </a:r>
          </a:p>
          <a:p>
            <a:pPr algn="ctr"/>
            <a:endParaRPr lang="en-US" sz="2400" b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828800" y="3886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Ontology Languages: RDF, RDFS, OWL</a:t>
            </a:r>
          </a:p>
          <a:p>
            <a:pPr algn="ctr"/>
            <a:endParaRPr lang="en-US" sz="2400" b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34290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Ontology Vocabulary</a:t>
            </a:r>
          </a:p>
          <a:p>
            <a:pPr algn="ctr"/>
            <a:endParaRPr lang="en-US" sz="2400" b="0"/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1828800" y="29718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 dirty="0"/>
              <a:t>Ontology </a:t>
            </a:r>
            <a:r>
              <a:rPr lang="en-US" sz="2400" b="0" dirty="0" smtClean="0"/>
              <a:t>Instance / Big Data</a:t>
            </a:r>
            <a:endParaRPr lang="en-US" sz="2400" b="0" dirty="0"/>
          </a:p>
          <a:p>
            <a:pPr algn="ctr"/>
            <a:endParaRPr lang="en-US" sz="2400" b="0" dirty="0"/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828800" y="2514600"/>
            <a:ext cx="2781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000" b="0" dirty="0" smtClean="0"/>
              <a:t>Reasoning/</a:t>
            </a:r>
            <a:r>
              <a:rPr lang="en-US" sz="2000" b="0" dirty="0" err="1" smtClean="0"/>
              <a:t>Datamining</a:t>
            </a:r>
            <a:endParaRPr lang="en-US" sz="2000" b="0" dirty="0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4610100" y="2514600"/>
            <a:ext cx="27051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Data Access</a:t>
            </a: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1828800" y="20574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 dirty="0"/>
              <a:t>Semantic Web Programmer’s interface</a:t>
            </a:r>
          </a:p>
          <a:p>
            <a:pPr algn="ctr"/>
            <a:endParaRPr lang="en-US" sz="2400" b="0" dirty="0"/>
          </a:p>
        </p:txBody>
      </p:sp>
      <p:sp>
        <p:nvSpPr>
          <p:cNvPr id="15" name="Rounded Rectangle 14"/>
          <p:cNvSpPr>
            <a:spLocks noChangeArrowheads="1"/>
          </p:cNvSpPr>
          <p:nvPr/>
        </p:nvSpPr>
        <p:spPr bwMode="auto">
          <a:xfrm>
            <a:off x="1828800" y="1600200"/>
            <a:ext cx="548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b="0"/>
              <a:t>Semantic Web Human User interface</a:t>
            </a:r>
          </a:p>
          <a:p>
            <a:pPr algn="ctr"/>
            <a:endParaRPr lang="en-US" sz="2400" b="0"/>
          </a:p>
        </p:txBody>
      </p:sp>
      <p:sp>
        <p:nvSpPr>
          <p:cNvPr id="30734" name="Freeform 18"/>
          <p:cNvSpPr>
            <a:spLocks/>
          </p:cNvSpPr>
          <p:nvPr/>
        </p:nvSpPr>
        <p:spPr bwMode="auto">
          <a:xfrm>
            <a:off x="892175" y="1600200"/>
            <a:ext cx="7337425" cy="4583113"/>
          </a:xfrm>
          <a:custGeom>
            <a:avLst/>
            <a:gdLst>
              <a:gd name="T0" fmla="*/ 894605 w 7336716"/>
              <a:gd name="T1" fmla="*/ 0 h 4582758"/>
              <a:gd name="T2" fmla="*/ 894605 w 7336716"/>
              <a:gd name="T3" fmla="*/ 3684826 h 4582758"/>
              <a:gd name="T4" fmla="*/ 6445499 w 7336716"/>
              <a:gd name="T5" fmla="*/ 3684826 h 4582758"/>
              <a:gd name="T6" fmla="*/ 6456272 w 7336716"/>
              <a:gd name="T7" fmla="*/ 0 h 4582758"/>
              <a:gd name="T8" fmla="*/ 7340125 w 7336716"/>
              <a:gd name="T9" fmla="*/ 0 h 4582758"/>
              <a:gd name="T10" fmla="*/ 7350898 w 7336716"/>
              <a:gd name="T11" fmla="*/ 4579109 h 4582758"/>
              <a:gd name="T12" fmla="*/ 0 w 7336716"/>
              <a:gd name="T13" fmla="*/ 4589866 h 4582758"/>
              <a:gd name="T14" fmla="*/ 10778 w 7336716"/>
              <a:gd name="T15" fmla="*/ 0 h 4582758"/>
              <a:gd name="T16" fmla="*/ 894605 w 7336716"/>
              <a:gd name="T17" fmla="*/ 0 h 45827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36716"/>
              <a:gd name="T28" fmla="*/ 0 h 4582758"/>
              <a:gd name="T29" fmla="*/ 7336716 w 7336716"/>
              <a:gd name="T30" fmla="*/ 4582758 h 45827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36716" h="4582758">
                <a:moveTo>
                  <a:pt x="892885" y="0"/>
                </a:moveTo>
                <a:lnTo>
                  <a:pt x="892885" y="3679116"/>
                </a:lnTo>
                <a:lnTo>
                  <a:pt x="6433073" y="3679116"/>
                </a:lnTo>
                <a:lnTo>
                  <a:pt x="6443831" y="0"/>
                </a:lnTo>
                <a:lnTo>
                  <a:pt x="7325958" y="0"/>
                </a:lnTo>
                <a:lnTo>
                  <a:pt x="7336716" y="4572000"/>
                </a:lnTo>
                <a:lnTo>
                  <a:pt x="0" y="4582758"/>
                </a:lnTo>
                <a:lnTo>
                  <a:pt x="10758" y="0"/>
                </a:lnTo>
                <a:lnTo>
                  <a:pt x="892885" y="0"/>
                </a:lnTo>
                <a:close/>
              </a:path>
            </a:pathLst>
          </a:cu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735" name="TextBox 19"/>
          <p:cNvSpPr txBox="1">
            <a:spLocks noChangeArrowheads="1"/>
          </p:cNvSpPr>
          <p:nvPr/>
        </p:nvSpPr>
        <p:spPr bwMode="auto">
          <a:xfrm>
            <a:off x="1946275" y="5634038"/>
            <a:ext cx="5368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0"/>
              <a:t>Semantic Web Development Environment</a:t>
            </a:r>
          </a:p>
        </p:txBody>
      </p:sp>
      <p:sp>
        <p:nvSpPr>
          <p:cNvPr id="30736" name="Left-Right Arrow 21"/>
          <p:cNvSpPr>
            <a:spLocks noChangeArrowheads="1"/>
          </p:cNvSpPr>
          <p:nvPr/>
        </p:nvSpPr>
        <p:spPr bwMode="auto">
          <a:xfrm>
            <a:off x="533400" y="2133600"/>
            <a:ext cx="1524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37" name="Left-Right Arrow 22"/>
          <p:cNvSpPr>
            <a:spLocks noChangeArrowheads="1"/>
          </p:cNvSpPr>
          <p:nvPr/>
        </p:nvSpPr>
        <p:spPr bwMode="auto">
          <a:xfrm rot="-5400000">
            <a:off x="4267200" y="1371600"/>
            <a:ext cx="4572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736" grpId="0" animBg="1"/>
      <p:bldP spid="307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742EF1-74CD-4857-9F26-8BD6475925A9}" type="slidenum">
              <a:rPr lang="en-US" b="0" smtClean="0">
                <a:solidFill>
                  <a:schemeClr val="tx2"/>
                </a:solidFill>
              </a:rPr>
              <a:pPr/>
              <a:t>46</a:t>
            </a:fld>
            <a:endParaRPr lang="en-US" b="0" smtClean="0">
              <a:solidFill>
                <a:schemeClr val="tx2"/>
              </a:solidFill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 rot="-5400000">
            <a:off x="-92075" y="5268913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>
                <a:cs typeface="Arial" charset="0"/>
              </a:rPr>
              <a:t>Static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746125" y="4803775"/>
            <a:ext cx="22717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3000">
                <a:cs typeface="Arial" charset="0"/>
              </a:rPr>
              <a:t>WWW</a:t>
            </a:r>
          </a:p>
          <a:p>
            <a:r>
              <a:rPr lang="en-US" sz="2000">
                <a:cs typeface="Arial" charset="0"/>
              </a:rPr>
              <a:t>URI, HTML, HTTP</a:t>
            </a:r>
          </a:p>
        </p:txBody>
      </p:sp>
      <p:sp>
        <p:nvSpPr>
          <p:cNvPr id="31749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52400"/>
            <a:ext cx="7696200" cy="623888"/>
          </a:xfrm>
        </p:spPr>
        <p:txBody>
          <a:bodyPr/>
          <a:lstStyle/>
          <a:p>
            <a:r>
              <a:rPr lang="de-DE" sz="2800" smtClean="0"/>
              <a:t>Web 2.0,  Web 3.0, and Cloud Computing</a:t>
            </a:r>
          </a:p>
        </p:txBody>
      </p:sp>
      <p:cxnSp>
        <p:nvCxnSpPr>
          <p:cNvPr id="31750" name="Straight Arrow Connector 17"/>
          <p:cNvCxnSpPr>
            <a:cxnSpLocks noChangeShapeType="1"/>
          </p:cNvCxnSpPr>
          <p:nvPr/>
        </p:nvCxnSpPr>
        <p:spPr bwMode="auto">
          <a:xfrm>
            <a:off x="608013" y="6015038"/>
            <a:ext cx="7240587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1" name="Straight Arrow Connector 19"/>
          <p:cNvCxnSpPr>
            <a:cxnSpLocks noChangeShapeType="1"/>
          </p:cNvCxnSpPr>
          <p:nvPr/>
        </p:nvCxnSpPr>
        <p:spPr bwMode="auto">
          <a:xfrm rot="5400000" flipH="1" flipV="1">
            <a:off x="-1373981" y="4033044"/>
            <a:ext cx="3963987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2400" y="2205038"/>
            <a:ext cx="3894138" cy="2057400"/>
            <a:chOff x="152401" y="2205037"/>
            <a:chExt cx="3894138" cy="2057400"/>
          </a:xfrm>
        </p:grpSpPr>
        <p:sp>
          <p:nvSpPr>
            <p:cNvPr id="31768" name="Text Box 13"/>
            <p:cNvSpPr txBox="1">
              <a:spLocks noChangeArrowheads="1"/>
            </p:cNvSpPr>
            <p:nvPr/>
          </p:nvSpPr>
          <p:spPr bwMode="auto">
            <a:xfrm rot="-5400000">
              <a:off x="-304097" y="2661535"/>
              <a:ext cx="137019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>
                  <a:cs typeface="Arial" charset="0"/>
                </a:rPr>
                <a:t>Dynamic</a:t>
              </a:r>
            </a:p>
          </p:txBody>
        </p:sp>
        <p:sp>
          <p:nvSpPr>
            <p:cNvPr id="31769" name="Text Box 14"/>
            <p:cNvSpPr txBox="1">
              <a:spLocks noChangeArrowheads="1"/>
            </p:cNvSpPr>
            <p:nvPr/>
          </p:nvSpPr>
          <p:spPr bwMode="auto">
            <a:xfrm>
              <a:off x="746338" y="2486263"/>
              <a:ext cx="3300201" cy="861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000">
                  <a:solidFill>
                    <a:schemeClr val="tx2"/>
                  </a:solidFill>
                  <a:cs typeface="Arial" charset="0"/>
                </a:rPr>
                <a:t>SOC-based Web 2.0</a:t>
              </a:r>
            </a:p>
            <a:p>
              <a:r>
                <a:rPr lang="en-US" sz="2000">
                  <a:cs typeface="Arial" charset="0"/>
                </a:rPr>
                <a:t>UDDI, WSDL, SOAP</a:t>
              </a:r>
            </a:p>
          </p:txBody>
        </p:sp>
        <p:sp>
          <p:nvSpPr>
            <p:cNvPr id="27" name="Striped Right Arrow 26"/>
            <p:cNvSpPr/>
            <p:nvPr/>
          </p:nvSpPr>
          <p:spPr bwMode="auto">
            <a:xfrm rot="16200000">
              <a:off x="1104901" y="3614737"/>
              <a:ext cx="685800" cy="609600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753" name="Text Box 2"/>
          <p:cNvSpPr txBox="1">
            <a:spLocks noChangeArrowheads="1"/>
          </p:cNvSpPr>
          <p:nvPr/>
        </p:nvSpPr>
        <p:spPr bwMode="auto">
          <a:xfrm>
            <a:off x="990600" y="6091238"/>
            <a:ext cx="109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>
                <a:cs typeface="Arial" charset="0"/>
              </a:rPr>
              <a:t>Syntax</a:t>
            </a: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505200" y="4732338"/>
            <a:ext cx="3757613" cy="1820862"/>
            <a:chOff x="3505201" y="4732337"/>
            <a:chExt cx="3757613" cy="1820863"/>
          </a:xfrm>
        </p:grpSpPr>
        <p:sp>
          <p:nvSpPr>
            <p:cNvPr id="31765" name="Text Box 12"/>
            <p:cNvSpPr txBox="1">
              <a:spLocks noChangeArrowheads="1"/>
            </p:cNvSpPr>
            <p:nvPr/>
          </p:nvSpPr>
          <p:spPr bwMode="auto">
            <a:xfrm>
              <a:off x="4343401" y="4732337"/>
              <a:ext cx="2919413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3000">
                  <a:solidFill>
                    <a:schemeClr val="tx2"/>
                  </a:solidFill>
                  <a:cs typeface="Arial" charset="0"/>
                </a:rPr>
                <a:t>Semantics-based</a:t>
              </a:r>
            </a:p>
            <a:p>
              <a:r>
                <a:rPr lang="en-US" sz="3000">
                  <a:solidFill>
                    <a:schemeClr val="tx2"/>
                  </a:solidFill>
                  <a:cs typeface="Arial" charset="0"/>
                </a:rPr>
                <a:t> Web 3.0</a:t>
              </a:r>
            </a:p>
            <a:p>
              <a:r>
                <a:rPr lang="en-US" sz="2000">
                  <a:cs typeface="Arial" charset="0"/>
                </a:rPr>
                <a:t>RDF, RDFS, OWL</a:t>
              </a:r>
            </a:p>
          </p:txBody>
        </p:sp>
        <p:sp>
          <p:nvSpPr>
            <p:cNvPr id="25" name="Striped Right Arrow 24"/>
            <p:cNvSpPr/>
            <p:nvPr/>
          </p:nvSpPr>
          <p:spPr bwMode="auto">
            <a:xfrm>
              <a:off x="3505201" y="5024437"/>
              <a:ext cx="685800" cy="609600"/>
            </a:xfrm>
            <a:prstGeom prst="stripedRightArrow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7" name="Text Box 2"/>
            <p:cNvSpPr txBox="1">
              <a:spLocks noChangeArrowheads="1"/>
            </p:cNvSpPr>
            <p:nvPr/>
          </p:nvSpPr>
          <p:spPr bwMode="auto">
            <a:xfrm>
              <a:off x="5181601" y="6091237"/>
              <a:ext cx="15176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>
                  <a:cs typeface="Arial" charset="0"/>
                </a:rPr>
                <a:t>Semantics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4267200" y="3733800"/>
            <a:ext cx="1928813" cy="954088"/>
            <a:chOff x="4267200" y="3733800"/>
            <a:chExt cx="1928814" cy="954087"/>
          </a:xfrm>
        </p:grpSpPr>
        <p:sp>
          <p:nvSpPr>
            <p:cNvPr id="28" name="Striped Right Arrow 27"/>
            <p:cNvSpPr/>
            <p:nvPr/>
          </p:nvSpPr>
          <p:spPr bwMode="auto">
            <a:xfrm rot="16200000">
              <a:off x="5548314" y="3995737"/>
              <a:ext cx="685799" cy="609600"/>
            </a:xfrm>
            <a:prstGeom prst="stripedRightArrow">
              <a:avLst/>
            </a:prstGeom>
            <a:solidFill>
              <a:srgbClr val="00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4" name="Rectangle 17"/>
            <p:cNvSpPr>
              <a:spLocks noChangeArrowheads="1"/>
            </p:cNvSpPr>
            <p:nvPr/>
          </p:nvSpPr>
          <p:spPr bwMode="auto">
            <a:xfrm>
              <a:off x="4267200" y="3733800"/>
              <a:ext cx="1422400" cy="95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  <a:cs typeface="Arial" charset="0"/>
                </a:rPr>
                <a:t>Web 3.0</a:t>
              </a:r>
            </a:p>
            <a:p>
              <a:r>
                <a:rPr lang="en-US" sz="2800">
                  <a:solidFill>
                    <a:schemeClr val="tx2"/>
                  </a:solidFill>
                  <a:cs typeface="Arial" charset="0"/>
                </a:rPr>
                <a:t>mashup</a:t>
              </a:r>
              <a:endParaRPr lang="en-US" sz="2800"/>
            </a:p>
          </p:txBody>
        </p:sp>
      </p:grp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95538"/>
            <a:ext cx="21336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898900" y="1524000"/>
            <a:ext cx="1511300" cy="1595438"/>
            <a:chOff x="3898824" y="1524000"/>
            <a:chExt cx="1511376" cy="1595437"/>
          </a:xfrm>
        </p:grpSpPr>
        <p:sp>
          <p:nvSpPr>
            <p:cNvPr id="26" name="Striped Right Arrow 25"/>
            <p:cNvSpPr/>
            <p:nvPr/>
          </p:nvSpPr>
          <p:spPr bwMode="auto">
            <a:xfrm>
              <a:off x="4190939" y="2509837"/>
              <a:ext cx="685834" cy="609600"/>
            </a:xfrm>
            <a:prstGeom prst="stripedRightArrow">
              <a:avLst/>
            </a:prstGeom>
            <a:solidFill>
              <a:srgbClr val="0066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762" name="Rectangle 16"/>
            <p:cNvSpPr>
              <a:spLocks noChangeArrowheads="1"/>
            </p:cNvSpPr>
            <p:nvPr/>
          </p:nvSpPr>
          <p:spPr bwMode="auto">
            <a:xfrm>
              <a:off x="3898824" y="1524000"/>
              <a:ext cx="15113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chemeClr val="tx2"/>
                  </a:solidFill>
                  <a:cs typeface="Arial" charset="0"/>
                </a:rPr>
                <a:t>Web 2.0 </a:t>
              </a:r>
            </a:p>
            <a:p>
              <a:r>
                <a:rPr lang="en-US" sz="2800">
                  <a:solidFill>
                    <a:schemeClr val="tx2"/>
                  </a:solidFill>
                  <a:cs typeface="Arial" charset="0"/>
                </a:rPr>
                <a:t>mashup</a:t>
              </a:r>
              <a:endParaRPr lang="en-US" sz="2800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667500" y="914400"/>
            <a:ext cx="2324100" cy="2057400"/>
            <a:chOff x="6667414" y="914400"/>
            <a:chExt cx="2324186" cy="2057400"/>
          </a:xfrm>
        </p:grpSpPr>
        <p:sp>
          <p:nvSpPr>
            <p:cNvPr id="24" name="Oval 23"/>
            <p:cNvSpPr/>
            <p:nvPr/>
          </p:nvSpPr>
          <p:spPr bwMode="auto">
            <a:xfrm>
              <a:off x="6934124" y="914400"/>
              <a:ext cx="2057476" cy="20574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US" dirty="0">
                  <a:solidFill>
                    <a:srgbClr val="FFFFCC"/>
                  </a:solidFill>
                </a:rPr>
                <a:t>Intelligent Web with Web 2.0 + Web 3.0 composition</a:t>
              </a:r>
            </a:p>
          </p:txBody>
        </p:sp>
        <p:sp>
          <p:nvSpPr>
            <p:cNvPr id="29" name="Striped Right Arrow 28"/>
            <p:cNvSpPr/>
            <p:nvPr/>
          </p:nvSpPr>
          <p:spPr bwMode="auto">
            <a:xfrm rot="-2220000">
              <a:off x="6667414" y="2278063"/>
              <a:ext cx="685825" cy="609600"/>
            </a:xfrm>
            <a:prstGeom prst="stripedRightArrow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Cloud Environments to be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74088" cy="5638800"/>
          </a:xfrm>
        </p:spPr>
        <p:txBody>
          <a:bodyPr/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00FF"/>
                </a:solidFill>
              </a:rPr>
              <a:t>Google App Engine</a:t>
            </a:r>
            <a:r>
              <a:rPr lang="en-US" sz="2400" dirty="0"/>
              <a:t>: Free account with limited resources; Java and Python based; Supported by Google APIs and services;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00FF"/>
                </a:solidFill>
              </a:rPr>
              <a:t>Microsoft Windows Azure</a:t>
            </a:r>
            <a:r>
              <a:rPr lang="en-US" sz="2400" dirty="0"/>
              <a:t>: C# and </a:t>
            </a:r>
            <a:r>
              <a:rPr lang="en-US" sz="2400" dirty="0" err="1"/>
              <a:t>.Net</a:t>
            </a:r>
            <a:r>
              <a:rPr lang="en-US" sz="2400" dirty="0"/>
              <a:t> based; Supported by Microsoft CRM (Customer Relationship Management), ERP (Enterprise Resource Planning ), and Web services;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00FF"/>
                </a:solidFill>
              </a:rPr>
              <a:t>Oracle </a:t>
            </a:r>
            <a:r>
              <a:rPr lang="en-US" sz="2400" dirty="0" err="1">
                <a:solidFill>
                  <a:srgbClr val="0000FF"/>
                </a:solidFill>
              </a:rPr>
              <a:t>Exalogic</a:t>
            </a:r>
            <a:r>
              <a:rPr lang="en-US" sz="2400" dirty="0">
                <a:solidFill>
                  <a:srgbClr val="0000FF"/>
                </a:solidFill>
              </a:rPr>
              <a:t> Elastic Cloud </a:t>
            </a:r>
            <a:r>
              <a:rPr lang="en-US" sz="2400" dirty="0" smtClean="0"/>
              <a:t>in a Box</a:t>
            </a:r>
            <a:r>
              <a:rPr lang="en-US" sz="2400" dirty="0"/>
              <a:t>: From hardware to software in a box. </a:t>
            </a:r>
            <a:r>
              <a:rPr lang="en-US" sz="2400" dirty="0" smtClean="0"/>
              <a:t>Designed </a:t>
            </a:r>
            <a:r>
              <a:rPr lang="en-US" sz="2400" dirty="0"/>
              <a:t>to provide the an environment for enterprise Java applications and Java-based infrastructure; It scales horizontally with no degradation of system performance as the size of the cloud </a:t>
            </a:r>
            <a:r>
              <a:rPr lang="en-US" sz="2400" dirty="0" smtClean="0"/>
              <a:t>increases.</a:t>
            </a:r>
            <a:endParaRPr lang="en-US" sz="24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Saleforce.com</a:t>
            </a:r>
            <a:r>
              <a:rPr lang="en-US" sz="2400" dirty="0"/>
              <a:t>: Large number of services in CRM and ERP;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>
                <a:solidFill>
                  <a:srgbClr val="0000FF"/>
                </a:solidFill>
              </a:rPr>
              <a:t>Amazon Elastic Compute Cloud</a:t>
            </a:r>
            <a:r>
              <a:rPr lang="en-US" sz="2400" dirty="0"/>
              <a:t>: Large number of services in e-commerce, supported by development platform and infrastructure</a:t>
            </a:r>
            <a:r>
              <a:rPr lang="en-US" sz="2400" dirty="0" smtClean="0"/>
              <a:t>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B82D925-5606-4CB3-95FC-907B85F3639B}" type="slidenum">
              <a:rPr lang="en-US" b="0" smtClean="0">
                <a:solidFill>
                  <a:schemeClr val="tx2"/>
                </a:solidFill>
              </a:rPr>
              <a:pPr/>
              <a:t>47</a:t>
            </a:fld>
            <a:endParaRPr lang="en-US" b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3124200" y="4014211"/>
            <a:ext cx="914400" cy="11129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4495800" y="2100398"/>
            <a:ext cx="3048000" cy="11522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View (html)</a:t>
            </a:r>
            <a:r>
              <a:rPr lang="en-US" sz="2400" b="0" dirty="0" smtClean="0"/>
              <a:t>: </a:t>
            </a:r>
            <a:endParaRPr lang="en-US" sz="2400" b="0" dirty="0"/>
          </a:p>
          <a:p>
            <a:pPr>
              <a:defRPr/>
            </a:pPr>
            <a:r>
              <a:rPr lang="en-US" sz="2400" b="0" dirty="0"/>
              <a:t>What is sent to </a:t>
            </a:r>
            <a:endParaRPr lang="en-US" sz="2400" b="0" dirty="0" smtClean="0"/>
          </a:p>
          <a:p>
            <a:pPr>
              <a:defRPr/>
            </a:pPr>
            <a:r>
              <a:rPr lang="en-US" sz="2400" b="0" dirty="0" smtClean="0"/>
              <a:t>the </a:t>
            </a:r>
            <a:r>
              <a:rPr lang="en-US" sz="2400" b="0" dirty="0"/>
              <a:t>client browser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5716031" y="3261258"/>
            <a:ext cx="3046970" cy="1183046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Controller</a:t>
            </a:r>
            <a:r>
              <a:rPr lang="en-US" sz="2400" b="0" dirty="0"/>
              <a:t>: </a:t>
            </a:r>
            <a:br>
              <a:rPr lang="en-US" sz="2400" b="0" dirty="0"/>
            </a:br>
            <a:r>
              <a:rPr lang="en-US" sz="2400" b="0" dirty="0" smtClean="0"/>
              <a:t>Handlers of inputs</a:t>
            </a:r>
            <a:endParaRPr lang="en-US" sz="2400" b="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4572000" y="4444305"/>
            <a:ext cx="4191001" cy="992439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lvl="1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Model</a:t>
            </a:r>
            <a:r>
              <a:rPr lang="en-US" sz="2400" b="0" dirty="0"/>
              <a:t>: </a:t>
            </a:r>
            <a:endParaRPr lang="en-US" sz="2400" b="0" dirty="0" smtClean="0"/>
          </a:p>
          <a:p>
            <a:pPr>
              <a:defRPr/>
            </a:pPr>
            <a:r>
              <a:rPr lang="en-US" sz="2400" b="0" dirty="0" smtClean="0"/>
              <a:t>Conceptual </a:t>
            </a:r>
            <a:r>
              <a:rPr lang="en-US" sz="2400" b="0" dirty="0"/>
              <a:t>Model of </a:t>
            </a:r>
            <a:r>
              <a:rPr lang="en-US" sz="2400" b="0" dirty="0" smtClean="0"/>
              <a:t>Data</a:t>
            </a:r>
            <a:endParaRPr lang="en-US" sz="24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Three-Tier, ASP </a:t>
            </a:r>
            <a:r>
              <a:rPr lang="en-US" dirty="0" err="1" smtClean="0"/>
              <a:t>.Net</a:t>
            </a:r>
            <a:r>
              <a:rPr lang="en-US" dirty="0" smtClean="0"/>
              <a:t> Web Form, and  MVC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76200" y="2743200"/>
            <a:ext cx="1710002" cy="12716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/>
              <a:t>Presentation </a:t>
            </a:r>
          </a:p>
          <a:p>
            <a:r>
              <a:rPr lang="en-US" b="0" dirty="0"/>
              <a:t>Layer (GUI)</a:t>
            </a:r>
            <a:endParaRPr lang="en-GB" b="0" dirty="0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76199" y="4014869"/>
            <a:ext cx="1710003" cy="11129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/>
              <a:t>Application </a:t>
            </a:r>
          </a:p>
          <a:p>
            <a:r>
              <a:rPr lang="en-US" b="0" dirty="0"/>
              <a:t>Processing Layer</a:t>
            </a:r>
            <a:endParaRPr lang="en-GB" b="0" dirty="0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76200" y="5127830"/>
            <a:ext cx="1710002" cy="96817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/>
              <a:t>Data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Management </a:t>
            </a:r>
            <a:br>
              <a:rPr lang="en-US" b="0" dirty="0" smtClean="0"/>
            </a:br>
            <a:r>
              <a:rPr lang="en-US" b="0" dirty="0" smtClean="0"/>
              <a:t>Layer</a:t>
            </a:r>
            <a:endParaRPr lang="en-GB" b="0" dirty="0"/>
          </a:p>
        </p:txBody>
      </p:sp>
      <p:sp>
        <p:nvSpPr>
          <p:cNvPr id="42" name="Up Arrow 41"/>
          <p:cNvSpPr/>
          <p:nvPr/>
        </p:nvSpPr>
        <p:spPr bwMode="auto">
          <a:xfrm flipV="1">
            <a:off x="7610475" y="4304290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" name="Picture 34" descr="C:\Users\yinong\Pictures\Figure 8.2 147269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17" y="1505033"/>
            <a:ext cx="971062" cy="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1371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Client Browser page</a:t>
            </a:r>
            <a:endParaRPr 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6339156" y="1505033"/>
            <a:ext cx="227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Client Browser page</a:t>
            </a:r>
            <a:endParaRPr lang="en-US" b="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4572000" y="5416298"/>
            <a:ext cx="4191001" cy="679702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0" dirty="0" smtClean="0"/>
              <a:t>States </a:t>
            </a:r>
            <a:r>
              <a:rPr lang="en-US" sz="2400" b="0" dirty="0"/>
              <a:t>and Data Sources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095875" y="3261258"/>
            <a:ext cx="19050" cy="11830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0" name="Up Arrow 29"/>
          <p:cNvSpPr/>
          <p:nvPr/>
        </p:nvSpPr>
        <p:spPr bwMode="auto">
          <a:xfrm rot="16200000" flipV="1">
            <a:off x="2219326" y="6391274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715001" y="6651736"/>
            <a:ext cx="470395" cy="65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723819" y="6473605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Control Flow / Method Call</a:t>
            </a:r>
            <a:endParaRPr lang="en-US" b="0" dirty="0"/>
          </a:p>
        </p:txBody>
      </p:sp>
      <p:sp>
        <p:nvSpPr>
          <p:cNvPr id="36" name="TextBox 35"/>
          <p:cNvSpPr txBox="1"/>
          <p:nvPr/>
        </p:nvSpPr>
        <p:spPr>
          <a:xfrm>
            <a:off x="6134726" y="64605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Data / Event</a:t>
            </a:r>
            <a:endParaRPr lang="en-US" b="0" dirty="0"/>
          </a:p>
        </p:txBody>
      </p:sp>
      <p:sp>
        <p:nvSpPr>
          <p:cNvPr id="38" name="Up Arrow 37"/>
          <p:cNvSpPr/>
          <p:nvPr/>
        </p:nvSpPr>
        <p:spPr bwMode="auto">
          <a:xfrm flipV="1">
            <a:off x="7648288" y="5406552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8333750" y="4239597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8524875" y="5181600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8524875" y="4217167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8296275" y="5207834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1404257" y="249086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1595382" y="246843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404257" y="3816306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1595382" y="3793876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1404257" y="492926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 flipV="1">
            <a:off x="1595382" y="490683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57" name="Up Arrow 56"/>
          <p:cNvSpPr/>
          <p:nvPr/>
        </p:nvSpPr>
        <p:spPr bwMode="auto">
          <a:xfrm flipV="1">
            <a:off x="685800" y="2474110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Up Arrow 57"/>
          <p:cNvSpPr/>
          <p:nvPr/>
        </p:nvSpPr>
        <p:spPr bwMode="auto">
          <a:xfrm flipV="1">
            <a:off x="7798879" y="1943825"/>
            <a:ext cx="381000" cy="1557995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>
            <a:off x="7696200" y="1943825"/>
            <a:ext cx="0" cy="15636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pic>
        <p:nvPicPr>
          <p:cNvPr id="60" name="Picture 34" descr="C:\Users\yinong\Pictures\Figure 8.2 147269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4141" y="1287234"/>
            <a:ext cx="933008" cy="74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Straight Arrow Connector 60"/>
          <p:cNvCxnSpPr/>
          <p:nvPr/>
        </p:nvCxnSpPr>
        <p:spPr bwMode="auto">
          <a:xfrm flipV="1">
            <a:off x="6858000" y="1874783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209800" y="2743200"/>
            <a:ext cx="1828800" cy="127166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0" dirty="0" smtClean="0">
                <a:solidFill>
                  <a:srgbClr val="FF0000"/>
                </a:solidFill>
              </a:rPr>
              <a:t>ASPX.aspx</a:t>
            </a:r>
            <a:br>
              <a:rPr lang="en-US" b="0" dirty="0" smtClean="0">
                <a:solidFill>
                  <a:srgbClr val="FF0000"/>
                </a:solidFill>
              </a:rPr>
            </a:br>
            <a:r>
              <a:rPr lang="en-US" b="0" dirty="0" smtClean="0">
                <a:solidFill>
                  <a:srgbClr val="FF0000"/>
                </a:solidFill>
              </a:rPr>
              <a:t>GUI and </a:t>
            </a:r>
          </a:p>
          <a:p>
            <a:r>
              <a:rPr lang="en-US" b="0" dirty="0" smtClean="0">
                <a:solidFill>
                  <a:srgbClr val="FF0000"/>
                </a:solidFill>
              </a:rPr>
              <a:t>Server Controls</a:t>
            </a:r>
            <a:endParaRPr lang="en-GB" b="0" dirty="0"/>
          </a:p>
        </p:txBody>
      </p:sp>
      <p:sp>
        <p:nvSpPr>
          <p:cNvPr id="63" name="Rectangle 6"/>
          <p:cNvSpPr>
            <a:spLocks noChangeArrowheads="1"/>
          </p:cNvSpPr>
          <p:nvPr/>
        </p:nvSpPr>
        <p:spPr bwMode="auto">
          <a:xfrm>
            <a:off x="2209800" y="4014869"/>
            <a:ext cx="914400" cy="111296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b="0" dirty="0"/>
          </a:p>
        </p:txBody>
      </p:sp>
      <p:sp>
        <p:nvSpPr>
          <p:cNvPr id="64" name="Rectangle 7"/>
          <p:cNvSpPr>
            <a:spLocks noChangeArrowheads="1"/>
          </p:cNvSpPr>
          <p:nvPr/>
        </p:nvSpPr>
        <p:spPr bwMode="auto">
          <a:xfrm>
            <a:off x="2209800" y="5127830"/>
            <a:ext cx="1828800" cy="96817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 smtClean="0"/>
              <a:t>Database / files</a:t>
            </a:r>
            <a:endParaRPr lang="en-GB" b="0" dirty="0"/>
          </a:p>
        </p:txBody>
      </p:sp>
      <p:pic>
        <p:nvPicPr>
          <p:cNvPr id="67" name="Picture 34" descr="C:\Users\yinong\Pictures\Figure 8.2 147269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5817" y="1505033"/>
            <a:ext cx="971062" cy="77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3276600" y="1371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Client Browser page</a:t>
            </a:r>
            <a:endParaRPr lang="en-US" b="0" dirty="0"/>
          </a:p>
        </p:txBody>
      </p:sp>
      <p:cxnSp>
        <p:nvCxnSpPr>
          <p:cNvPr id="69" name="Straight Arrow Connector 68"/>
          <p:cNvCxnSpPr/>
          <p:nvPr/>
        </p:nvCxnSpPr>
        <p:spPr bwMode="auto">
          <a:xfrm>
            <a:off x="3657600" y="249086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V="1">
            <a:off x="3848725" y="246843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3657600" y="3816306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3848725" y="3793876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>
            <a:off x="2590800" y="492926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2743200" y="490683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Up Arrow 74"/>
          <p:cNvSpPr/>
          <p:nvPr/>
        </p:nvSpPr>
        <p:spPr bwMode="auto">
          <a:xfrm flipV="1">
            <a:off x="2939143" y="2474110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414" y="1036420"/>
            <a:ext cx="1266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Three-Tier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939369"/>
            <a:ext cx="227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ASP </a:t>
            </a:r>
            <a:r>
              <a:rPr lang="en-US" dirty="0" err="1"/>
              <a:t>.Net</a:t>
            </a:r>
            <a:r>
              <a:rPr lang="en-US" dirty="0"/>
              <a:t> Web </a:t>
            </a:r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34726" y="928396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5814" y="4274808"/>
            <a:ext cx="12027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0" dirty="0" smtClean="0"/>
              <a:t>Local Modules</a:t>
            </a:r>
            <a:endParaRPr lang="en-GB" sz="1600" b="0" dirty="0"/>
          </a:p>
        </p:txBody>
      </p:sp>
      <p:sp>
        <p:nvSpPr>
          <p:cNvPr id="13" name="Rectangle 12"/>
          <p:cNvSpPr/>
          <p:nvPr/>
        </p:nvSpPr>
        <p:spPr>
          <a:xfrm>
            <a:off x="3090598" y="4243467"/>
            <a:ext cx="1047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0" dirty="0"/>
              <a:t>Web Services</a:t>
            </a:r>
          </a:p>
        </p:txBody>
      </p:sp>
      <p:cxnSp>
        <p:nvCxnSpPr>
          <p:cNvPr id="77" name="Straight Arrow Connector 76"/>
          <p:cNvCxnSpPr/>
          <p:nvPr/>
        </p:nvCxnSpPr>
        <p:spPr bwMode="auto">
          <a:xfrm>
            <a:off x="2286000" y="3852781"/>
            <a:ext cx="0" cy="15273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2438400" y="3852781"/>
            <a:ext cx="0" cy="15049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8078230" y="2209800"/>
            <a:ext cx="837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Java</a:t>
            </a:r>
          </a:p>
          <a:p>
            <a:r>
              <a:rPr lang="en-US" b="0" dirty="0" smtClean="0"/>
              <a:t>Script</a:t>
            </a:r>
            <a:br>
              <a:rPr lang="en-US" b="0" dirty="0" smtClean="0"/>
            </a:br>
            <a:r>
              <a:rPr lang="en-US" b="0" dirty="0" smtClean="0"/>
              <a:t>calls</a:t>
            </a:r>
            <a:endParaRPr lang="en-US" b="0" dirty="0"/>
          </a:p>
        </p:txBody>
      </p:sp>
      <p:sp>
        <p:nvSpPr>
          <p:cNvPr id="80" name="Up Arrow 79"/>
          <p:cNvSpPr/>
          <p:nvPr/>
        </p:nvSpPr>
        <p:spPr bwMode="auto">
          <a:xfrm flipV="1">
            <a:off x="685800" y="3714750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1" name="Up Arrow 80"/>
          <p:cNvSpPr/>
          <p:nvPr/>
        </p:nvSpPr>
        <p:spPr bwMode="auto">
          <a:xfrm flipV="1">
            <a:off x="685800" y="4876800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2" name="Up Arrow 81"/>
          <p:cNvSpPr/>
          <p:nvPr/>
        </p:nvSpPr>
        <p:spPr bwMode="auto">
          <a:xfrm flipV="1">
            <a:off x="3200400" y="3810000"/>
            <a:ext cx="381000" cy="4360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3" name="Up Arrow 82"/>
          <p:cNvSpPr/>
          <p:nvPr/>
        </p:nvSpPr>
        <p:spPr bwMode="auto">
          <a:xfrm flipV="1">
            <a:off x="2667000" y="3810000"/>
            <a:ext cx="381000" cy="4360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4" name="Up Arrow 83"/>
          <p:cNvSpPr/>
          <p:nvPr/>
        </p:nvSpPr>
        <p:spPr bwMode="auto">
          <a:xfrm rot="16200000" flipV="1">
            <a:off x="2923137" y="4696864"/>
            <a:ext cx="381000" cy="43607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flipH="1">
            <a:off x="2939143" y="4343400"/>
            <a:ext cx="33745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3021521" y="4495800"/>
            <a:ext cx="33127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387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229600" cy="623888"/>
          </a:xfrm>
        </p:spPr>
        <p:txBody>
          <a:bodyPr/>
          <a:lstStyle/>
          <a:p>
            <a:pPr algn="ctr"/>
            <a:r>
              <a:rPr lang="en-US" dirty="0" smtClean="0"/>
              <a:t>J2EE’s MVC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81447" y="3801980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/>
              <a:t>Java EE Server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29400" y="6112891"/>
            <a:ext cx="2514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dirty="0" smtClean="0"/>
              <a:t>Enterprise Information System Database Server</a:t>
            </a:r>
            <a:endParaRPr lang="en-US" b="0" dirty="0"/>
          </a:p>
        </p:txBody>
      </p:sp>
      <p:grpSp>
        <p:nvGrpSpPr>
          <p:cNvPr id="55" name="Group 54"/>
          <p:cNvGrpSpPr/>
          <p:nvPr/>
        </p:nvGrpSpPr>
        <p:grpSpPr>
          <a:xfrm>
            <a:off x="6746046" y="2057400"/>
            <a:ext cx="310116" cy="3979292"/>
            <a:chOff x="6932428" y="2466753"/>
            <a:chExt cx="310116" cy="2943447"/>
          </a:xfrm>
        </p:grpSpPr>
        <p:sp>
          <p:nvSpPr>
            <p:cNvPr id="54" name="Freeform 53"/>
            <p:cNvSpPr/>
            <p:nvPr/>
          </p:nvSpPr>
          <p:spPr bwMode="auto">
            <a:xfrm>
              <a:off x="6932428" y="2466753"/>
              <a:ext cx="308344" cy="1477926"/>
            </a:xfrm>
            <a:custGeom>
              <a:avLst/>
              <a:gdLst>
                <a:gd name="connsiteX0" fmla="*/ 0 w 308344"/>
                <a:gd name="connsiteY0" fmla="*/ 0 h 1477926"/>
                <a:gd name="connsiteX1" fmla="*/ 170121 w 308344"/>
                <a:gd name="connsiteY1" fmla="*/ 127591 h 1477926"/>
                <a:gd name="connsiteX2" fmla="*/ 170121 w 308344"/>
                <a:gd name="connsiteY2" fmla="*/ 1329070 h 1477926"/>
                <a:gd name="connsiteX3" fmla="*/ 308344 w 308344"/>
                <a:gd name="connsiteY3" fmla="*/ 1477926 h 147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344" h="1477926">
                  <a:moveTo>
                    <a:pt x="0" y="0"/>
                  </a:moveTo>
                  <a:lnTo>
                    <a:pt x="170121" y="127591"/>
                  </a:lnTo>
                  <a:lnTo>
                    <a:pt x="170121" y="1329070"/>
                  </a:lnTo>
                  <a:lnTo>
                    <a:pt x="308344" y="1477926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Freeform 56"/>
            <p:cNvSpPr/>
            <p:nvPr/>
          </p:nvSpPr>
          <p:spPr bwMode="auto">
            <a:xfrm flipV="1">
              <a:off x="6934200" y="3932274"/>
              <a:ext cx="308344" cy="1477926"/>
            </a:xfrm>
            <a:custGeom>
              <a:avLst/>
              <a:gdLst>
                <a:gd name="connsiteX0" fmla="*/ 0 w 308344"/>
                <a:gd name="connsiteY0" fmla="*/ 0 h 1477926"/>
                <a:gd name="connsiteX1" fmla="*/ 170121 w 308344"/>
                <a:gd name="connsiteY1" fmla="*/ 127591 h 1477926"/>
                <a:gd name="connsiteX2" fmla="*/ 170121 w 308344"/>
                <a:gd name="connsiteY2" fmla="*/ 1329070 h 1477926"/>
                <a:gd name="connsiteX3" fmla="*/ 308344 w 308344"/>
                <a:gd name="connsiteY3" fmla="*/ 1477926 h 147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344" h="1477926">
                  <a:moveTo>
                    <a:pt x="0" y="0"/>
                  </a:moveTo>
                  <a:lnTo>
                    <a:pt x="170121" y="127591"/>
                  </a:lnTo>
                  <a:lnTo>
                    <a:pt x="170121" y="1329070"/>
                  </a:lnTo>
                  <a:lnTo>
                    <a:pt x="308344" y="1477926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4059709" y="3864991"/>
            <a:ext cx="2569691" cy="1219200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800"/>
              </a:spcBef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Controller</a:t>
            </a:r>
            <a:r>
              <a:rPr lang="en-US" sz="2400" b="0" dirty="0"/>
              <a:t>: </a:t>
            </a:r>
            <a:br>
              <a:rPr lang="en-US" sz="2400" b="0" dirty="0"/>
            </a:br>
            <a:r>
              <a:rPr lang="en-US" sz="2400" b="0" dirty="0">
                <a:solidFill>
                  <a:srgbClr val="990000"/>
                </a:solidFill>
              </a:rPr>
              <a:t>Servlet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490020" y="3034613"/>
            <a:ext cx="5139380" cy="830377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0" dirty="0" smtClean="0"/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990000"/>
                </a:solidFill>
              </a:rPr>
              <a:t>JSP </a:t>
            </a:r>
            <a:r>
              <a:rPr lang="en-US" sz="2400" b="0" dirty="0" smtClean="0">
                <a:solidFill>
                  <a:srgbClr val="990000"/>
                </a:solidFill>
              </a:rPr>
              <a:t>Pages</a:t>
            </a:r>
            <a:endParaRPr lang="en-US" sz="2400" b="0" dirty="0">
              <a:solidFill>
                <a:srgbClr val="990000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490019" y="5084191"/>
            <a:ext cx="5139381" cy="1028700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dirty="0" smtClean="0">
                <a:solidFill>
                  <a:srgbClr val="0000FF"/>
                </a:solidFill>
              </a:rPr>
              <a:t>Model</a:t>
            </a:r>
            <a:r>
              <a:rPr lang="en-US" sz="2400" b="0" dirty="0"/>
              <a:t>: </a:t>
            </a:r>
            <a:endParaRPr lang="en-US" sz="2400" b="0" dirty="0" smtClean="0"/>
          </a:p>
          <a:p>
            <a:pPr>
              <a:defRPr/>
            </a:pPr>
            <a:r>
              <a:rPr lang="en-US" sz="2400" b="0" dirty="0" smtClean="0">
                <a:solidFill>
                  <a:srgbClr val="990000"/>
                </a:solidFill>
              </a:rPr>
              <a:t>Enterprise Java Bean (EJB)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1490018" y="6112891"/>
            <a:ext cx="5139381" cy="609600"/>
          </a:xfrm>
          <a:prstGeom prst="rect">
            <a:avLst/>
          </a:prstGeom>
          <a:solidFill>
            <a:srgbClr val="C5F3E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2400" b="0" dirty="0" smtClean="0"/>
              <a:t>States </a:t>
            </a:r>
            <a:r>
              <a:rPr lang="en-US" sz="2400" b="0" dirty="0"/>
              <a:t>and Data Sources</a:t>
            </a:r>
          </a:p>
        </p:txBody>
      </p:sp>
      <p:sp>
        <p:nvSpPr>
          <p:cNvPr id="45" name="Up Arrow 44"/>
          <p:cNvSpPr/>
          <p:nvPr/>
        </p:nvSpPr>
        <p:spPr bwMode="auto">
          <a:xfrm flipV="1">
            <a:off x="4157021" y="2267404"/>
            <a:ext cx="381000" cy="38100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1499545" y="2057400"/>
            <a:ext cx="5129855" cy="10074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</a:rPr>
              <a:t>View</a:t>
            </a:r>
            <a:r>
              <a:rPr lang="en-US" sz="2400" b="0" dirty="0"/>
              <a:t>: </a:t>
            </a:r>
            <a:endParaRPr lang="en-US" sz="2400" b="0" dirty="0" smtClean="0"/>
          </a:p>
          <a:p>
            <a:pPr>
              <a:defRPr/>
            </a:pPr>
            <a:r>
              <a:rPr lang="en-US" sz="2400" b="0" dirty="0" smtClean="0"/>
              <a:t>What </a:t>
            </a:r>
            <a:r>
              <a:rPr lang="en-US" sz="2400" b="0" dirty="0"/>
              <a:t>is sent to </a:t>
            </a:r>
            <a:r>
              <a:rPr lang="en-US" sz="2400" b="0" dirty="0" smtClean="0"/>
              <a:t>client </a:t>
            </a:r>
            <a:r>
              <a:rPr lang="en-US" sz="2400" b="0" dirty="0"/>
              <a:t>browser</a:t>
            </a:r>
          </a:p>
        </p:txBody>
      </p:sp>
      <p:pic>
        <p:nvPicPr>
          <p:cNvPr id="56" name="Picture 34" descr="C:\Users\yinong\Pictures\Figure 8.2 1472694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1272067"/>
            <a:ext cx="91440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TextBox 57"/>
          <p:cNvSpPr txBox="1"/>
          <p:nvPr/>
        </p:nvSpPr>
        <p:spPr>
          <a:xfrm>
            <a:off x="3557136" y="1418833"/>
            <a:ext cx="224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Client Browser page</a:t>
            </a:r>
            <a:endParaRPr lang="en-US" b="0" dirty="0"/>
          </a:p>
        </p:txBody>
      </p:sp>
      <p:sp>
        <p:nvSpPr>
          <p:cNvPr id="30" name="Up Arrow 29"/>
          <p:cNvSpPr/>
          <p:nvPr/>
        </p:nvSpPr>
        <p:spPr bwMode="auto">
          <a:xfrm flipV="1">
            <a:off x="5553932" y="4796075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3124200" y="3674491"/>
            <a:ext cx="0" cy="14798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175221" y="3644214"/>
            <a:ext cx="0" cy="5186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5" name="Up Arrow 34"/>
          <p:cNvSpPr/>
          <p:nvPr/>
        </p:nvSpPr>
        <p:spPr bwMode="auto">
          <a:xfrm flipV="1">
            <a:off x="5554789" y="5883606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Up Arrow 24"/>
          <p:cNvSpPr/>
          <p:nvPr/>
        </p:nvSpPr>
        <p:spPr bwMode="auto">
          <a:xfrm flipV="1">
            <a:off x="5623963" y="3668297"/>
            <a:ext cx="381000" cy="55245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6413480" y="5796226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6483511" y="4761852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V="1">
            <a:off x="6483511" y="3644214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175221" y="4796075"/>
            <a:ext cx="0" cy="5186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175221" y="5884291"/>
            <a:ext cx="0" cy="5186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 flipV="1">
            <a:off x="3124200" y="2871868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31" name="Up Arrow 30"/>
          <p:cNvSpPr/>
          <p:nvPr/>
        </p:nvSpPr>
        <p:spPr bwMode="auto">
          <a:xfrm flipV="1">
            <a:off x="5616498" y="1862804"/>
            <a:ext cx="381000" cy="1489996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4343400" y="1816934"/>
            <a:ext cx="0" cy="4809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103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8001000" cy="1524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dirty="0" smtClean="0"/>
              <a:t>MVC in ASP </a:t>
            </a:r>
            <a:r>
              <a:rPr lang="en-US" dirty="0" err="1" smtClean="0"/>
              <a:t>.Net</a:t>
            </a:r>
            <a:r>
              <a:rPr lang="en-US" dirty="0" smtClean="0"/>
              <a:t>: A </a:t>
            </a:r>
            <a:r>
              <a:rPr lang="en-US" dirty="0" smtClean="0"/>
              <a:t>Four </a:t>
            </a:r>
            <a:r>
              <a:rPr lang="en-US" dirty="0"/>
              <a:t>T</a:t>
            </a:r>
            <a:r>
              <a:rPr lang="en-US" dirty="0" smtClean="0"/>
              <a:t>ier </a:t>
            </a:r>
            <a:r>
              <a:rPr lang="en-US" dirty="0" smtClean="0"/>
              <a:t>Architecture</a:t>
            </a:r>
            <a:br>
              <a:rPr lang="en-US" dirty="0" smtClean="0"/>
            </a:br>
            <a:r>
              <a:rPr lang="en-US" b="0" dirty="0" smtClean="0"/>
              <a:t>with</a:t>
            </a:r>
            <a:r>
              <a:rPr lang="en-US" dirty="0" smtClean="0"/>
              <a:t> </a:t>
            </a:r>
            <a:r>
              <a:rPr lang="en-US" b="0" dirty="0" smtClean="0"/>
              <a:t>loosely coupling among the tiers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1898028"/>
            <a:ext cx="7543801" cy="91303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796925" indent="-796925">
              <a:defRPr/>
            </a:pPr>
            <a:r>
              <a:rPr lang="en-US" sz="2400" b="0" dirty="0" smtClean="0">
                <a:solidFill>
                  <a:srgbClr val="0000FF"/>
                </a:solidFill>
              </a:rPr>
              <a:t>View</a:t>
            </a:r>
            <a:r>
              <a:rPr lang="en-US" sz="2400" b="0" dirty="0" smtClean="0"/>
              <a:t>:	The files that will generate the HTML files for client: the </a:t>
            </a:r>
            <a:r>
              <a:rPr lang="en-US" sz="2400" b="0" dirty="0" smtClean="0">
                <a:solidFill>
                  <a:srgbClr val="990000"/>
                </a:solidFill>
              </a:rPr>
              <a:t>.</a:t>
            </a:r>
            <a:r>
              <a:rPr lang="en-US" sz="2400" b="0" dirty="0" err="1" smtClean="0">
                <a:solidFill>
                  <a:srgbClr val="990000"/>
                </a:solidFill>
              </a:rPr>
              <a:t>aspx</a:t>
            </a:r>
            <a:r>
              <a:rPr lang="en-US" sz="2400" b="0" dirty="0" smtClean="0">
                <a:solidFill>
                  <a:srgbClr val="990000"/>
                </a:solidFill>
              </a:rPr>
              <a:t> pages </a:t>
            </a:r>
            <a:r>
              <a:rPr lang="en-US" sz="2400" b="0" dirty="0" smtClean="0"/>
              <a:t>without .</a:t>
            </a:r>
            <a:r>
              <a:rPr lang="en-US" sz="2400" b="0" dirty="0" err="1" smtClean="0"/>
              <a:t>cs</a:t>
            </a:r>
            <a:r>
              <a:rPr lang="en-US" sz="2400" b="0" dirty="0" smtClean="0"/>
              <a:t> files</a:t>
            </a:r>
            <a:endParaRPr lang="en-US" sz="2400" b="0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698102" y="3244764"/>
            <a:ext cx="4331688" cy="6437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>
                <a:solidFill>
                  <a:srgbClr val="0000FF"/>
                </a:solidFill>
              </a:rPr>
              <a:t>Controller</a:t>
            </a:r>
            <a:r>
              <a:rPr lang="en-US" sz="2400" b="0" dirty="0"/>
              <a:t>: </a:t>
            </a:r>
            <a:r>
              <a:rPr lang="en-US" sz="2400" b="0" dirty="0" smtClean="0"/>
              <a:t>The </a:t>
            </a:r>
            <a:r>
              <a:rPr lang="en-US" sz="2400" b="0" dirty="0" err="1" smtClean="0">
                <a:solidFill>
                  <a:srgbClr val="990000"/>
                </a:solidFill>
              </a:rPr>
              <a:t>aspx.cs</a:t>
            </a:r>
            <a:r>
              <a:rPr lang="en-US" sz="2400" b="0" dirty="0" smtClean="0">
                <a:solidFill>
                  <a:srgbClr val="990000"/>
                </a:solidFill>
              </a:rPr>
              <a:t> </a:t>
            </a:r>
            <a:r>
              <a:rPr lang="en-US" sz="2400" b="0" dirty="0" smtClean="0"/>
              <a:t>files</a:t>
            </a:r>
            <a:endParaRPr lang="en-US" sz="2400" b="0" dirty="0"/>
          </a:p>
        </p:txBody>
      </p:sp>
      <p:sp>
        <p:nvSpPr>
          <p:cNvPr id="9" name="Rounded Rectangle 8"/>
          <p:cNvSpPr/>
          <p:nvPr/>
        </p:nvSpPr>
        <p:spPr bwMode="auto">
          <a:xfrm>
            <a:off x="914402" y="4322252"/>
            <a:ext cx="5115390" cy="85934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971550" indent="-971550">
              <a:defRPr/>
            </a:pPr>
            <a:r>
              <a:rPr lang="en-US" sz="2400" b="0" dirty="0" smtClean="0">
                <a:solidFill>
                  <a:srgbClr val="0000FF"/>
                </a:solidFill>
              </a:rPr>
              <a:t>Model</a:t>
            </a:r>
            <a:r>
              <a:rPr lang="en-US" sz="2400" b="0" dirty="0" smtClean="0"/>
              <a:t>:	</a:t>
            </a:r>
            <a:r>
              <a:rPr lang="en-US" sz="2400" b="0" dirty="0" smtClean="0">
                <a:solidFill>
                  <a:srgbClr val="990000"/>
                </a:solidFill>
              </a:rPr>
              <a:t>Objects </a:t>
            </a:r>
            <a:r>
              <a:rPr lang="en-US" sz="2400" b="0" dirty="0" smtClean="0"/>
              <a:t>that are process domain data for business logic</a:t>
            </a:r>
            <a:endParaRPr lang="en-US" sz="2400" b="0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914400" y="5626726"/>
            <a:ext cx="7543801" cy="64378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400" b="0" dirty="0"/>
              <a:t>States and Data Sources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7001" y="3244281"/>
            <a:ext cx="1981200" cy="193731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b="0" dirty="0"/>
              <a:t>Other </a:t>
            </a:r>
            <a:r>
              <a:rPr lang="en-US" sz="2000" b="0" dirty="0" smtClean="0"/>
              <a:t>controls and Computing </a:t>
            </a:r>
            <a:r>
              <a:rPr lang="en-US" sz="2000" b="0" dirty="0"/>
              <a:t>Components and Services</a:t>
            </a:r>
          </a:p>
        </p:txBody>
      </p:sp>
      <p:sp>
        <p:nvSpPr>
          <p:cNvPr id="20" name="Up Arrow 19"/>
          <p:cNvSpPr/>
          <p:nvPr/>
        </p:nvSpPr>
        <p:spPr bwMode="auto">
          <a:xfrm flipV="1">
            <a:off x="3429000" y="3889797"/>
            <a:ext cx="381000" cy="4324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V="1">
            <a:off x="1295400" y="2810239"/>
            <a:ext cx="0" cy="14798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4572000" y="2836019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4" name="Up Arrow 23"/>
          <p:cNvSpPr/>
          <p:nvPr/>
        </p:nvSpPr>
        <p:spPr bwMode="auto">
          <a:xfrm flipV="1">
            <a:off x="3429000" y="2810239"/>
            <a:ext cx="381000" cy="434042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Up Arrow 26"/>
          <p:cNvSpPr/>
          <p:nvPr/>
        </p:nvSpPr>
        <p:spPr bwMode="auto">
          <a:xfrm flipV="1">
            <a:off x="3429000" y="5194272"/>
            <a:ext cx="381000" cy="4324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 flipV="1">
            <a:off x="7277101" y="5194272"/>
            <a:ext cx="381000" cy="432454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4572000" y="3955239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572000" y="5237268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257800" y="5181600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6246813" y="43712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5257800" y="3886200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16200000" flipV="1">
            <a:off x="6233796" y="33044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rot="5400000" flipH="1" flipV="1">
            <a:off x="6296766" y="46760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6296766" y="3533034"/>
            <a:ext cx="0" cy="4015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4526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620000" cy="623888"/>
          </a:xfrm>
        </p:spPr>
        <p:txBody>
          <a:bodyPr/>
          <a:lstStyle/>
          <a:p>
            <a:r>
              <a:rPr lang="en-US" dirty="0" smtClean="0"/>
              <a:t>Different Computing Models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12A0A5-1C9A-466C-8292-78D6B6518B31}" type="slidenum">
              <a:rPr lang="en-US" smtClean="0">
                <a:solidFill>
                  <a:schemeClr val="tx2"/>
                </a:solidFill>
              </a:rPr>
              <a:pPr/>
              <a:t>8</a:t>
            </a:fld>
            <a:endParaRPr lang="en-US" smtClean="0">
              <a:solidFill>
                <a:schemeClr val="tx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45231" y="668340"/>
            <a:ext cx="5993969" cy="2760660"/>
            <a:chOff x="76200" y="1371600"/>
            <a:chExt cx="5993969" cy="2971800"/>
          </a:xfrm>
        </p:grpSpPr>
        <p:pic>
          <p:nvPicPr>
            <p:cNvPr id="16390" name="Picture 2" descr="C:\Users\yinong\AppData\Local\Microsoft\Windows\Temporary Internet Files\Content.IE5\0KSEN3QS\MCj04348450000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9847" y="1371600"/>
              <a:ext cx="2770322" cy="2770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88" name="Rounded Rectangle 4"/>
            <p:cNvSpPr>
              <a:spLocks noChangeArrowheads="1"/>
            </p:cNvSpPr>
            <p:nvPr/>
          </p:nvSpPr>
          <p:spPr bwMode="auto">
            <a:xfrm>
              <a:off x="479156" y="1623447"/>
              <a:ext cx="2115518" cy="221625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0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731003" y="1976034"/>
              <a:ext cx="1511085" cy="129832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Browser refresh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551694" y="2303435"/>
              <a:ext cx="1208868" cy="453326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lnSpc>
                  <a:spcPct val="150000"/>
                </a:lnSpc>
              </a:pPr>
              <a:r>
                <a:rPr lang="en-US" sz="1400" b="0" dirty="0"/>
                <a:t>Server Page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76200" y="3839705"/>
              <a:ext cx="2871061" cy="50369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0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77678" y="3960382"/>
              <a:ext cx="654803" cy="304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 b="0"/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328092" y="2278251"/>
              <a:ext cx="2335885" cy="208824"/>
            </a:xfrm>
            <a:custGeom>
              <a:avLst/>
              <a:gdLst>
                <a:gd name="T0" fmla="*/ 0 w 3534508"/>
                <a:gd name="T1" fmla="*/ 0 h 316523"/>
                <a:gd name="T2" fmla="*/ 2666768 w 3534508"/>
                <a:gd name="T3" fmla="*/ 0 h 316523"/>
                <a:gd name="T4" fmla="*/ 2666768 w 3534508"/>
                <a:gd name="T5" fmla="*/ 309878 h 316523"/>
                <a:gd name="T6" fmla="*/ 3526449 w 3534508"/>
                <a:gd name="T7" fmla="*/ 309878 h 3165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34508"/>
                <a:gd name="T13" fmla="*/ 0 h 316523"/>
                <a:gd name="T14" fmla="*/ 3534508 w 3534508"/>
                <a:gd name="T15" fmla="*/ 316523 h 3165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34508" h="316523">
                  <a:moveTo>
                    <a:pt x="0" y="0"/>
                  </a:moveTo>
                  <a:lnTo>
                    <a:pt x="2672861" y="0"/>
                  </a:lnTo>
                  <a:lnTo>
                    <a:pt x="2672861" y="316523"/>
                  </a:lnTo>
                  <a:lnTo>
                    <a:pt x="3534508" y="316523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 b="0"/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514600" y="1981200"/>
              <a:ext cx="12135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400" b="0" dirty="0"/>
                <a:t>A mouse click</a:t>
              </a:r>
            </a:p>
          </p:txBody>
        </p:sp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2493935" y="2781946"/>
              <a:ext cx="984304" cy="125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1400" b="0" dirty="0"/>
                <a:t>Server </a:t>
              </a:r>
              <a:r>
                <a:rPr lang="en-US" sz="1400" b="0" dirty="0" err="1" smtClean="0"/>
                <a:t>postbacks</a:t>
              </a:r>
              <a:r>
                <a:rPr lang="en-US" sz="1400" b="0" dirty="0" smtClean="0"/>
                <a:t/>
              </a:r>
              <a:br>
                <a:rPr lang="en-US" sz="1400" b="0" dirty="0" smtClean="0"/>
              </a:br>
              <a:r>
                <a:rPr lang="en-US" sz="1400" b="0" dirty="0" smtClean="0"/>
                <a:t>a </a:t>
              </a:r>
              <a:r>
                <a:rPr lang="en-US" sz="1400" b="0" dirty="0"/>
                <a:t>new HTML page</a:t>
              </a:r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790445" y="2647102"/>
              <a:ext cx="1168061" cy="168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ASU Engineering Building 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790445" y="2831912"/>
              <a:ext cx="1168061" cy="168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699 S Mill Avenue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731003" y="1976034"/>
              <a:ext cx="1511085" cy="129832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400" b="0"/>
                <a:t>Page refreshed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88766" y="2641499"/>
              <a:ext cx="1168061" cy="168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788766" y="2826308"/>
              <a:ext cx="1168061" cy="1689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2208673" y="2699046"/>
              <a:ext cx="1461599" cy="90246"/>
            </a:xfrm>
            <a:custGeom>
              <a:avLst/>
              <a:gdLst>
                <a:gd name="T0" fmla="*/ 2463070 w 2451652"/>
                <a:gd name="T1" fmla="*/ 0 h 198783"/>
                <a:gd name="T2" fmla="*/ 1597667 w 2451652"/>
                <a:gd name="T3" fmla="*/ 0 h 198783"/>
                <a:gd name="T4" fmla="*/ 1597667 w 2451652"/>
                <a:gd name="T5" fmla="*/ 195010 h 198783"/>
                <a:gd name="T6" fmla="*/ 0 w 2451652"/>
                <a:gd name="T7" fmla="*/ 195010 h 1987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51652"/>
                <a:gd name="T13" fmla="*/ 0 h 198783"/>
                <a:gd name="T14" fmla="*/ 2451652 w 2451652"/>
                <a:gd name="T15" fmla="*/ 198783 h 1987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51652" h="198783">
                  <a:moveTo>
                    <a:pt x="2451652" y="0"/>
                  </a:moveTo>
                  <a:lnTo>
                    <a:pt x="1590261" y="0"/>
                  </a:lnTo>
                  <a:lnTo>
                    <a:pt x="1590261" y="198783"/>
                  </a:lnTo>
                  <a:lnTo>
                    <a:pt x="0" y="198783"/>
                  </a:lnTo>
                </a:path>
              </a:pathLst>
            </a:cu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 b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774842" y="3657600"/>
            <a:ext cx="5521325" cy="3119756"/>
            <a:chOff x="393700" y="1933575"/>
            <a:chExt cx="8445500" cy="4772025"/>
          </a:xfrm>
        </p:grpSpPr>
        <p:sp>
          <p:nvSpPr>
            <p:cNvPr id="23" name="Rounded Rectangle 22"/>
            <p:cNvSpPr/>
            <p:nvPr/>
          </p:nvSpPr>
          <p:spPr>
            <a:xfrm>
              <a:off x="393700" y="1933575"/>
              <a:ext cx="3873500" cy="4772025"/>
            </a:xfrm>
            <a:prstGeom prst="round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b="0"/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685800" y="2286000"/>
              <a:ext cx="3311525" cy="402748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200" b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470525" y="2312988"/>
              <a:ext cx="3368675" cy="4164012"/>
            </a:xfrm>
            <a:prstGeom prst="round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b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38200" y="2725738"/>
              <a:ext cx="2947988" cy="8524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Action Button: Information 26">
              <a:hlinkClick r:id="" action="ppaction://noaction" highlightClick="1"/>
            </p:cNvPr>
            <p:cNvSpPr/>
            <p:nvPr/>
          </p:nvSpPr>
          <p:spPr>
            <a:xfrm>
              <a:off x="1230313" y="2974975"/>
              <a:ext cx="525462" cy="379413"/>
            </a:xfrm>
            <a:prstGeom prst="actionButtonInform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b="0">
                <a:latin typeface="+mj-lt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38200" y="4335463"/>
              <a:ext cx="2947988" cy="16081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576388" y="2362200"/>
              <a:ext cx="7056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Browser</a:t>
              </a:r>
            </a:p>
          </p:txBody>
        </p:sp>
        <p:sp>
          <p:nvSpPr>
            <p:cNvPr id="30" name="Action Button: Home 29">
              <a:hlinkClick r:id="" action="ppaction://hlinkshowjump?jump=firstslide" highlightClick="1"/>
            </p:cNvPr>
            <p:cNvSpPr/>
            <p:nvPr/>
          </p:nvSpPr>
          <p:spPr>
            <a:xfrm>
              <a:off x="3049588" y="2974975"/>
              <a:ext cx="420687" cy="379413"/>
            </a:xfrm>
            <a:prstGeom prst="actionButtonHo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b="0">
                <a:latin typeface="+mj-lt"/>
              </a:endParaRPr>
            </a:p>
          </p:txBody>
        </p:sp>
        <p:sp>
          <p:nvSpPr>
            <p:cNvPr id="31" name="Action Button: Movie 30">
              <a:hlinkClick r:id="" action="ppaction://noaction" highlightClick="1"/>
            </p:cNvPr>
            <p:cNvSpPr/>
            <p:nvPr/>
          </p:nvSpPr>
          <p:spPr>
            <a:xfrm>
              <a:off x="2139950" y="2974975"/>
              <a:ext cx="527050" cy="284163"/>
            </a:xfrm>
            <a:prstGeom prst="actionButtonMov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200" b="0">
                <a:latin typeface="+mj-lt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28650" y="5943600"/>
              <a:ext cx="2329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Application workflow / processing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071688" y="3732213"/>
              <a:ext cx="8659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JavaScript </a:t>
              </a:r>
            </a:p>
            <a:p>
              <a:pPr>
                <a:defRPr/>
              </a:pPr>
              <a:r>
                <a:rPr lang="en-US" sz="1200" b="0" dirty="0">
                  <a:latin typeface="+mj-lt"/>
                </a:rPr>
                <a:t>call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73213" y="4713288"/>
              <a:ext cx="1297150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 err="1">
                  <a:latin typeface="+mj-lt"/>
                </a:rPr>
                <a:t>XMLHttpRequest</a:t>
              </a:r>
              <a:endParaRPr lang="en-US" sz="1200" b="0" dirty="0">
                <a:latin typeface="+mj-lt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891213" y="2725738"/>
              <a:ext cx="2632075" cy="17033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sz="1200" b="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15025" y="2441575"/>
              <a:ext cx="18115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Web server / Web services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07125" y="2725738"/>
              <a:ext cx="1327608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Server side </a:t>
              </a:r>
            </a:p>
            <a:p>
              <a:pPr>
                <a:defRPr/>
              </a:pPr>
              <a:r>
                <a:rPr lang="en-US" sz="1200" b="0" dirty="0">
                  <a:latin typeface="+mj-lt"/>
                </a:rPr>
                <a:t>request processing</a:t>
              </a:r>
            </a:p>
          </p:txBody>
        </p:sp>
        <p:sp>
          <p:nvSpPr>
            <p:cNvPr id="38" name="Flowchart: Magnetic Disk 37"/>
            <p:cNvSpPr/>
            <p:nvPr/>
          </p:nvSpPr>
          <p:spPr>
            <a:xfrm>
              <a:off x="6207125" y="4997450"/>
              <a:ext cx="2000250" cy="1135063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b="0" dirty="0">
                  <a:solidFill>
                    <a:schemeClr val="tx1"/>
                  </a:solidFill>
                  <a:latin typeface="+mj-lt"/>
                </a:rPr>
                <a:t>Database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6259513" y="4713288"/>
              <a:ext cx="947737" cy="1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6630194" y="4239419"/>
              <a:ext cx="189230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546975" y="4429125"/>
              <a:ext cx="630301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Data</a:t>
              </a:r>
            </a:p>
            <a:p>
              <a:pPr>
                <a:defRPr/>
              </a:pPr>
              <a:r>
                <a:rPr lang="en-US" sz="1200" b="0" dirty="0">
                  <a:latin typeface="+mj-lt"/>
                </a:rPr>
                <a:t>request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02350" y="4524375"/>
              <a:ext cx="476412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Data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00775" y="3667125"/>
              <a:ext cx="8435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Data</a:t>
              </a:r>
            </a:p>
            <a:p>
              <a:pPr>
                <a:defRPr/>
              </a:pPr>
              <a:r>
                <a:rPr lang="en-US" sz="1200" b="0" dirty="0">
                  <a:latin typeface="+mj-lt"/>
                </a:rPr>
                <a:t>processing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44563" y="5314950"/>
              <a:ext cx="129715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 err="1">
                  <a:latin typeface="+mj-lt"/>
                </a:rPr>
                <a:t>XMLHttpRequest</a:t>
              </a:r>
              <a:endParaRPr lang="en-US" sz="1200" b="0" dirty="0">
                <a:latin typeface="+mj-lt"/>
              </a:endParaRPr>
            </a:p>
            <a:p>
              <a:pPr>
                <a:defRPr/>
              </a:pPr>
              <a:r>
                <a:rPr lang="en-US" sz="1200" b="0" dirty="0">
                  <a:latin typeface="+mj-lt"/>
                </a:rPr>
                <a:t>Callback()</a:t>
              </a:r>
            </a:p>
          </p:txBody>
        </p:sp>
        <p:cxnSp>
          <p:nvCxnSpPr>
            <p:cNvPr id="45" name="Straight Arrow Connector 44"/>
            <p:cNvCxnSpPr>
              <a:stCxn id="43" idx="1"/>
              <a:endCxn id="44" idx="3"/>
            </p:cNvCxnSpPr>
            <p:nvPr/>
          </p:nvCxnSpPr>
          <p:spPr>
            <a:xfrm flipH="1">
              <a:off x="2241713" y="3897958"/>
              <a:ext cx="3959062" cy="16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1997075" y="1933575"/>
              <a:ext cx="11416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Client Machine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734175" y="1933575"/>
              <a:ext cx="58702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Server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0700" y="3973513"/>
              <a:ext cx="630301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200" b="0" dirty="0">
                  <a:latin typeface="+mj-lt"/>
                </a:rPr>
                <a:t>Update</a:t>
              </a:r>
            </a:p>
          </p:txBody>
        </p:sp>
        <p:sp>
          <p:nvSpPr>
            <p:cNvPr id="49" name="Rectangle 32"/>
            <p:cNvSpPr>
              <a:spLocks noChangeArrowheads="1"/>
            </p:cNvSpPr>
            <p:nvPr/>
          </p:nvSpPr>
          <p:spPr bwMode="auto">
            <a:xfrm>
              <a:off x="1700213" y="2971800"/>
              <a:ext cx="43338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</a:t>
              </a:r>
              <a:endParaRPr lang="en-US" sz="1200" b="0"/>
            </a:p>
          </p:txBody>
        </p:sp>
        <p:sp>
          <p:nvSpPr>
            <p:cNvPr id="50" name="Rectangle 33"/>
            <p:cNvSpPr>
              <a:spLocks noChangeArrowheads="1"/>
            </p:cNvSpPr>
            <p:nvPr/>
          </p:nvSpPr>
          <p:spPr bwMode="auto">
            <a:xfrm>
              <a:off x="1700213" y="3636963"/>
              <a:ext cx="4778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</a:t>
              </a:r>
              <a:endParaRPr lang="en-US" sz="1200" b="0"/>
            </a:p>
          </p:txBody>
        </p:sp>
        <p:sp>
          <p:nvSpPr>
            <p:cNvPr id="51" name="Rectangle 34"/>
            <p:cNvSpPr>
              <a:spLocks noChangeArrowheads="1"/>
            </p:cNvSpPr>
            <p:nvPr/>
          </p:nvSpPr>
          <p:spPr bwMode="auto">
            <a:xfrm>
              <a:off x="4419600" y="3636963"/>
              <a:ext cx="4762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</a:t>
              </a:r>
              <a:endParaRPr lang="en-US" sz="1200" b="0"/>
            </a:p>
          </p:txBody>
        </p:sp>
        <p:sp>
          <p:nvSpPr>
            <p:cNvPr id="52" name="Rectangle 35"/>
            <p:cNvSpPr>
              <a:spLocks noChangeArrowheads="1"/>
            </p:cNvSpPr>
            <p:nvPr/>
          </p:nvSpPr>
          <p:spPr bwMode="auto">
            <a:xfrm>
              <a:off x="7575550" y="3543300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</a:t>
              </a:r>
              <a:endParaRPr lang="en-US" sz="1200" b="0"/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6708775" y="4584700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</a:t>
              </a:r>
              <a:endParaRPr lang="en-US" sz="1200" b="0"/>
            </a:p>
          </p:txBody>
        </p:sp>
        <p:sp>
          <p:nvSpPr>
            <p:cNvPr id="54" name="Rectangle 37"/>
            <p:cNvSpPr>
              <a:spLocks noChangeArrowheads="1"/>
            </p:cNvSpPr>
            <p:nvPr/>
          </p:nvSpPr>
          <p:spPr bwMode="auto">
            <a:xfrm>
              <a:off x="4486275" y="4724400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</a:t>
              </a:r>
              <a:endParaRPr lang="en-US" sz="1200" b="0"/>
            </a:p>
          </p:txBody>
        </p:sp>
        <p:sp>
          <p:nvSpPr>
            <p:cNvPr id="55" name="Rectangle 38"/>
            <p:cNvSpPr>
              <a:spLocks noChangeArrowheads="1"/>
            </p:cNvSpPr>
            <p:nvPr/>
          </p:nvSpPr>
          <p:spPr bwMode="auto">
            <a:xfrm>
              <a:off x="982663" y="3744913"/>
              <a:ext cx="3225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200" b="0">
                  <a:sym typeface="Wingdings" pitchFamily="2" charset="2"/>
                </a:rPr>
                <a:t></a:t>
              </a:r>
              <a:endParaRPr lang="en-US" sz="1200" b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16200000" flipH="1">
              <a:off x="1146969" y="3753644"/>
              <a:ext cx="1323975" cy="5254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5400000" flipH="1" flipV="1">
              <a:off x="340519" y="4347369"/>
              <a:ext cx="198755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4" idx="3"/>
              <a:endCxn id="37" idx="1"/>
            </p:cNvCxnSpPr>
            <p:nvPr/>
          </p:nvCxnSpPr>
          <p:spPr>
            <a:xfrm flipV="1">
              <a:off x="2870363" y="2956571"/>
              <a:ext cx="3336762" cy="189521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42"/>
            <p:cNvSpPr>
              <a:spLocks noChangeArrowheads="1"/>
            </p:cNvSpPr>
            <p:nvPr/>
          </p:nvSpPr>
          <p:spPr bwMode="auto">
            <a:xfrm>
              <a:off x="3997325" y="3354388"/>
              <a:ext cx="136842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 b="0"/>
                <a:t>HttpRequest</a:t>
              </a:r>
            </a:p>
          </p:txBody>
        </p: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>
              <a:off x="4190210" y="4962525"/>
              <a:ext cx="136842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200" b="0" dirty="0"/>
                <a:t>XML Data post back in the same page</a:t>
              </a:r>
            </a:p>
          </p:txBody>
        </p:sp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2598738" y="4340225"/>
              <a:ext cx="7200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000" b="0"/>
                <a:t>JavaScript</a:t>
              </a:r>
            </a:p>
          </p:txBody>
        </p:sp>
      </p:grpSp>
      <p:cxnSp>
        <p:nvCxnSpPr>
          <p:cNvPr id="19" name="Straight Connector 18"/>
          <p:cNvCxnSpPr/>
          <p:nvPr/>
        </p:nvCxnSpPr>
        <p:spPr bwMode="auto">
          <a:xfrm>
            <a:off x="0" y="3526970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97637" y="1295400"/>
            <a:ext cx="26308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b="0" dirty="0" smtClean="0"/>
              <a:t>In ASP </a:t>
            </a:r>
            <a:r>
              <a:rPr lang="en-US" b="0" dirty="0" err="1" smtClean="0"/>
              <a:t>.Net</a:t>
            </a:r>
            <a:r>
              <a:rPr lang="en-US" b="0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Web Forms</a:t>
            </a:r>
            <a:r>
              <a:rPr lang="en-US" b="0" dirty="0" smtClean="0">
                <a:solidFill>
                  <a:srgbClr val="0000FF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 smtClean="0"/>
              <a:t>entire ASPX page is a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ASP </a:t>
            </a:r>
            <a:r>
              <a:rPr lang="en-US" b="0" dirty="0" err="1"/>
              <a:t>.Net</a:t>
            </a:r>
            <a:r>
              <a:rPr lang="en-US" b="0" dirty="0"/>
              <a:t> Web Form uses postback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21886" y="3628072"/>
            <a:ext cx="220932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ASP </a:t>
            </a:r>
            <a:r>
              <a:rPr lang="en-US" b="0" dirty="0" err="1"/>
              <a:t>.Net</a:t>
            </a:r>
            <a:r>
              <a:rPr lang="en-US" b="0" dirty="0"/>
              <a:t> </a:t>
            </a:r>
            <a:r>
              <a:rPr lang="en-US" dirty="0">
                <a:solidFill>
                  <a:srgbClr val="0000FF"/>
                </a:solidFill>
              </a:rPr>
              <a:t>MVC</a:t>
            </a:r>
            <a:r>
              <a:rPr lang="en-US" b="0" dirty="0"/>
              <a:t> page </a:t>
            </a:r>
            <a:r>
              <a:rPr lang="en-US" b="0" dirty="0" smtClean="0"/>
              <a:t>is not one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It uses JavaScript calls similar </a:t>
            </a:r>
            <a:r>
              <a:rPr lang="en-US" b="0" dirty="0"/>
              <a:t>to </a:t>
            </a:r>
            <a:r>
              <a:rPr lang="en-US" b="0" dirty="0" smtClean="0"/>
              <a:t>AJAX.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JavaScript calls are harder to write.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smtClean="0"/>
              <a:t>ASP </a:t>
            </a:r>
            <a:r>
              <a:rPr lang="en-US" b="0" dirty="0" err="1" smtClean="0"/>
              <a:t>.Net</a:t>
            </a:r>
            <a:r>
              <a:rPr lang="en-US" b="0" dirty="0" smtClean="0"/>
              <a:t> MVC makes it easier.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2006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8001000" cy="623888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rgbClr val="0000FF"/>
                </a:solidFill>
              </a:rPr>
              <a:t>View State and Hidden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69288" cy="5562600"/>
          </a:xfrm>
        </p:spPr>
        <p:txBody>
          <a:bodyPr/>
          <a:lstStyle/>
          <a:p>
            <a:r>
              <a:rPr lang="en-US" sz="2400" dirty="0" smtClean="0"/>
              <a:t>We can explicitly use View State (dictionary array) to store state information (Chapter 3)</a:t>
            </a:r>
          </a:p>
          <a:p>
            <a:r>
              <a:rPr lang="en-US" sz="2400" dirty="0" smtClean="0"/>
              <a:t>Some of the server controls, such a </a:t>
            </a:r>
            <a:r>
              <a:rPr lang="en-US" sz="2400" dirty="0" err="1" smtClean="0"/>
              <a:t>Gridview</a:t>
            </a:r>
            <a:r>
              <a:rPr lang="en-US" sz="2400" dirty="0" smtClean="0"/>
              <a:t>, use View State (hidden field), so that the information user entered will stay after a user browse away from the page and comes back to the same page.</a:t>
            </a:r>
          </a:p>
          <a:p>
            <a:r>
              <a:rPr lang="en-US" sz="2400" dirty="0" smtClean="0"/>
              <a:t>The View State information is encrypted. A server farm may use a different VM to deal with the page when the page return</a:t>
            </a:r>
            <a:r>
              <a:rPr lang="en-US" sz="2400" dirty="0"/>
              <a:t>. </a:t>
            </a:r>
            <a:r>
              <a:rPr lang="en-US" sz="2400" dirty="0" smtClean="0"/>
              <a:t>We must configure to use &lt;</a:t>
            </a:r>
            <a:r>
              <a:rPr lang="en-US" sz="2400" dirty="0" err="1" smtClean="0"/>
              <a:t>machineKey</a:t>
            </a:r>
            <a:r>
              <a:rPr lang="en-US" sz="2400" dirty="0"/>
              <a:t>&gt; in </a:t>
            </a:r>
            <a:r>
              <a:rPr lang="en-US" sz="2400" dirty="0" err="1"/>
              <a:t>machine.config</a:t>
            </a:r>
            <a:r>
              <a:rPr lang="en-US" sz="2400" dirty="0"/>
              <a:t> </a:t>
            </a:r>
            <a:r>
              <a:rPr lang="en-US" sz="2400" dirty="0" smtClean="0"/>
              <a:t>as the specifies </a:t>
            </a:r>
            <a:r>
              <a:rPr lang="en-US" sz="2400" dirty="0"/>
              <a:t>the </a:t>
            </a:r>
            <a:r>
              <a:rPr lang="en-US" sz="2400" dirty="0" err="1" smtClean="0"/>
              <a:t>validationKey</a:t>
            </a:r>
            <a:r>
              <a:rPr lang="en-US" sz="2400" dirty="0" smtClean="0"/>
              <a:t> for encryption/decryption of View State information.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.Net</a:t>
            </a:r>
            <a:r>
              <a:rPr lang="en-US" sz="2400" dirty="0"/>
              <a:t> </a:t>
            </a:r>
            <a:r>
              <a:rPr lang="en-US" sz="2400" dirty="0" smtClean="0"/>
              <a:t>Framework 4 </a:t>
            </a:r>
            <a:r>
              <a:rPr lang="en-US" sz="2400" dirty="0"/>
              <a:t>and later, you can disable View State in </a:t>
            </a:r>
            <a:r>
              <a:rPr lang="en-US" sz="2400" dirty="0" err="1"/>
              <a:t>Web.config</a:t>
            </a:r>
            <a:r>
              <a:rPr lang="en-US" sz="2400" dirty="0"/>
              <a:t> by adding an attribute, e.g.: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asp:LoginView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ID="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HeadLoginView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runat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="server" </a:t>
            </a:r>
            <a:r>
              <a:rPr lang="en-US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EnableViewState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="false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D201B-9E9B-49EA-8062-50DBF0F3C7A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7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24091</TotalTime>
  <Words>2794</Words>
  <Application>Microsoft Office PowerPoint</Application>
  <PresentationFormat>On-screen Show (4:3)</PresentationFormat>
  <Paragraphs>644</Paragraphs>
  <Slides>47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Blends</vt:lpstr>
      <vt:lpstr>The Final Lecture  Every End is a New Beginning</vt:lpstr>
      <vt:lpstr>Lecture Outline</vt:lpstr>
      <vt:lpstr>Review: ASP .Net Web Application Architecture</vt:lpstr>
      <vt:lpstr>MVC as an Architecture Pattern</vt:lpstr>
      <vt:lpstr>Three-Tier, ASP .Net Web Form, and  MVC</vt:lpstr>
      <vt:lpstr>J2EE’s MVC Architecture</vt:lpstr>
      <vt:lpstr>MVC in ASP .Net: A Four Tier Architecture with loosely coupling among the tiers</vt:lpstr>
      <vt:lpstr>Different Computing Models</vt:lpstr>
      <vt:lpstr>View State and Hidden Fields</vt:lpstr>
      <vt:lpstr>MVC Model</vt:lpstr>
      <vt:lpstr>Model, View, and Controller in ASP .Net</vt:lpstr>
      <vt:lpstr>ASP .Net MVC Architecture</vt:lpstr>
      <vt:lpstr>MVC can be applied for developing different apps</vt:lpstr>
      <vt:lpstr>A New MVC Project: Organized Differently</vt:lpstr>
      <vt:lpstr>Add my Controller</vt:lpstr>
      <vt:lpstr>New Items are Added to the MVC Project</vt:lpstr>
      <vt:lpstr>How are Browser and Controller Connected?</vt:lpstr>
      <vt:lpstr>ChangePassword in ChangePassword.aspx, making JS calls</vt:lpstr>
      <vt:lpstr>ChangePassword method in AccountController.cs</vt:lpstr>
      <vt:lpstr>ChangePassword method in AccountModels.cs</vt:lpstr>
      <vt:lpstr>Automatically Generate Unit Test</vt:lpstr>
      <vt:lpstr>Benefits of MVC Architecture</vt:lpstr>
      <vt:lpstr>Lecture Outline</vt:lpstr>
      <vt:lpstr>Summary of the Course: Chapters 1 - 2</vt:lpstr>
      <vt:lpstr>Summary of the Course: Chapters 3 - 4</vt:lpstr>
      <vt:lpstr>Summary of the Course: Chapters 5 - 7</vt:lpstr>
      <vt:lpstr>Outlook of the Next Course</vt:lpstr>
      <vt:lpstr>PowerPoint Presentation</vt:lpstr>
      <vt:lpstr>SOC-II for Graduate Students</vt:lpstr>
      <vt:lpstr>PowerPoint Presentation</vt:lpstr>
      <vt:lpstr>From CSE445 (SOC-I) to CSE446 (SOC-II)</vt:lpstr>
      <vt:lpstr>One Text for Two Courses</vt:lpstr>
      <vt:lpstr>Service-Oriented Computing &amp; Web Software Integration</vt:lpstr>
      <vt:lpstr>Programming .Net Remoting and REST in WCF</vt:lpstr>
      <vt:lpstr>Creating a Platform-Dependent (.Net Remoting) Service</vt:lpstr>
      <vt:lpstr>RSS as XML in RESTful Services</vt:lpstr>
      <vt:lpstr>Atom as XML in RESTful Services</vt:lpstr>
      <vt:lpstr>PowerPoint Presentation</vt:lpstr>
      <vt:lpstr>BPEL Workflow-Based Software Development</vt:lpstr>
      <vt:lpstr>Workflow Foundation Implementing flowchart</vt:lpstr>
      <vt:lpstr>Message-Based Integration and ESB</vt:lpstr>
      <vt:lpstr>LINQ: Language Integrated Query</vt:lpstr>
      <vt:lpstr>Internet of Things and Robot as a Service</vt:lpstr>
      <vt:lpstr>From Big Data Concepts to Domains of Study</vt:lpstr>
      <vt:lpstr>Semantic Web Language Stack</vt:lpstr>
      <vt:lpstr>Web 2.0,  Web 3.0, and Cloud Computing</vt:lpstr>
      <vt:lpstr>Cloud Environments to be Discussed</vt:lpstr>
    </vt:vector>
  </TitlesOfParts>
  <Company>ASU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445</dc:title>
  <dc:creator>Dr. Yinong Chen</dc:creator>
  <cp:lastModifiedBy>Yinong Chen</cp:lastModifiedBy>
  <cp:revision>1860</cp:revision>
  <dcterms:created xsi:type="dcterms:W3CDTF">2005-09-17T18:09:54Z</dcterms:created>
  <dcterms:modified xsi:type="dcterms:W3CDTF">2014-12-04T14:35:30Z</dcterms:modified>
</cp:coreProperties>
</file>