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6" r:id="rId2"/>
    <p:sldId id="257" r:id="rId3"/>
    <p:sldId id="258" r:id="rId4"/>
    <p:sldId id="260" r:id="rId5"/>
    <p:sldId id="278" r:id="rId6"/>
    <p:sldId id="279" r:id="rId7"/>
    <p:sldId id="280" r:id="rId8"/>
    <p:sldId id="263" r:id="rId9"/>
    <p:sldId id="275" r:id="rId10"/>
    <p:sldId id="264" r:id="rId11"/>
    <p:sldId id="276" r:id="rId12"/>
    <p:sldId id="265" r:id="rId13"/>
    <p:sldId id="266" r:id="rId14"/>
    <p:sldId id="267" r:id="rId15"/>
    <p:sldId id="268" r:id="rId16"/>
    <p:sldId id="269" r:id="rId17"/>
    <p:sldId id="270" r:id="rId18"/>
    <p:sldId id="281" r:id="rId19"/>
    <p:sldId id="284" r:id="rId20"/>
    <p:sldId id="282" r:id="rId21"/>
    <p:sldId id="283" r:id="rId22"/>
    <p:sldId id="286" r:id="rId23"/>
    <p:sldId id="271" r:id="rId24"/>
    <p:sldId id="272" r:id="rId25"/>
    <p:sldId id="273" r:id="rId26"/>
    <p:sldId id="277" r:id="rId27"/>
    <p:sldId id="274" r:id="rId28"/>
    <p:sldId id="285" r:id="rId29"/>
    <p:sldId id="259"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31" autoAdjust="0"/>
    <p:restoredTop sz="94660"/>
  </p:normalViewPr>
  <p:slideViewPr>
    <p:cSldViewPr>
      <p:cViewPr varScale="1">
        <p:scale>
          <a:sx n="66" d="100"/>
          <a:sy n="66" d="100"/>
        </p:scale>
        <p:origin x="16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C2C47C2-D828-43B6-A8F2-ADF553C6099E}" type="datetimeFigureOut">
              <a:rPr lang="en-US" smtClean="0"/>
              <a:pPr/>
              <a:t>11/23/2014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2D8B9B1-A089-4A6E-946A-63BAE1A60B79}" type="slidenum">
              <a:rPr lang="en-US" smtClean="0"/>
              <a:pPr/>
              <a:t>‹#›</a:t>
            </a:fld>
            <a:endParaRPr lang="en-US"/>
          </a:p>
        </p:txBody>
      </p:sp>
    </p:spTree>
    <p:extLst>
      <p:ext uri="{BB962C8B-B14F-4D97-AF65-F5344CB8AC3E}">
        <p14:creationId xmlns:p14="http://schemas.microsoft.com/office/powerpoint/2010/main" val="2341366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1</a:t>
            </a:fld>
            <a:endParaRPr lang="en-US"/>
          </a:p>
        </p:txBody>
      </p:sp>
    </p:spTree>
    <p:extLst>
      <p:ext uri="{BB962C8B-B14F-4D97-AF65-F5344CB8AC3E}">
        <p14:creationId xmlns:p14="http://schemas.microsoft.com/office/powerpoint/2010/main" val="3138660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10</a:t>
            </a:fld>
            <a:endParaRPr lang="en-US"/>
          </a:p>
        </p:txBody>
      </p:sp>
    </p:spTree>
    <p:extLst>
      <p:ext uri="{BB962C8B-B14F-4D97-AF65-F5344CB8AC3E}">
        <p14:creationId xmlns:p14="http://schemas.microsoft.com/office/powerpoint/2010/main" val="2526161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11</a:t>
            </a:fld>
            <a:endParaRPr lang="en-US"/>
          </a:p>
        </p:txBody>
      </p:sp>
    </p:spTree>
    <p:extLst>
      <p:ext uri="{BB962C8B-B14F-4D97-AF65-F5344CB8AC3E}">
        <p14:creationId xmlns:p14="http://schemas.microsoft.com/office/powerpoint/2010/main" val="885577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12</a:t>
            </a:fld>
            <a:endParaRPr lang="en-US"/>
          </a:p>
        </p:txBody>
      </p:sp>
    </p:spTree>
    <p:extLst>
      <p:ext uri="{BB962C8B-B14F-4D97-AF65-F5344CB8AC3E}">
        <p14:creationId xmlns:p14="http://schemas.microsoft.com/office/powerpoint/2010/main" val="1212910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13</a:t>
            </a:fld>
            <a:endParaRPr lang="en-US"/>
          </a:p>
        </p:txBody>
      </p:sp>
    </p:spTree>
    <p:extLst>
      <p:ext uri="{BB962C8B-B14F-4D97-AF65-F5344CB8AC3E}">
        <p14:creationId xmlns:p14="http://schemas.microsoft.com/office/powerpoint/2010/main" val="2175017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14</a:t>
            </a:fld>
            <a:endParaRPr lang="en-US"/>
          </a:p>
        </p:txBody>
      </p:sp>
    </p:spTree>
    <p:extLst>
      <p:ext uri="{BB962C8B-B14F-4D97-AF65-F5344CB8AC3E}">
        <p14:creationId xmlns:p14="http://schemas.microsoft.com/office/powerpoint/2010/main" val="3093817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15</a:t>
            </a:fld>
            <a:endParaRPr lang="en-US"/>
          </a:p>
        </p:txBody>
      </p:sp>
    </p:spTree>
    <p:extLst>
      <p:ext uri="{BB962C8B-B14F-4D97-AF65-F5344CB8AC3E}">
        <p14:creationId xmlns:p14="http://schemas.microsoft.com/office/powerpoint/2010/main" val="492273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16</a:t>
            </a:fld>
            <a:endParaRPr lang="en-US"/>
          </a:p>
        </p:txBody>
      </p:sp>
    </p:spTree>
    <p:extLst>
      <p:ext uri="{BB962C8B-B14F-4D97-AF65-F5344CB8AC3E}">
        <p14:creationId xmlns:p14="http://schemas.microsoft.com/office/powerpoint/2010/main" val="4253804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17</a:t>
            </a:fld>
            <a:endParaRPr lang="en-US"/>
          </a:p>
        </p:txBody>
      </p:sp>
    </p:spTree>
    <p:extLst>
      <p:ext uri="{BB962C8B-B14F-4D97-AF65-F5344CB8AC3E}">
        <p14:creationId xmlns:p14="http://schemas.microsoft.com/office/powerpoint/2010/main" val="3238523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18</a:t>
            </a:fld>
            <a:endParaRPr lang="en-US"/>
          </a:p>
        </p:txBody>
      </p:sp>
    </p:spTree>
    <p:extLst>
      <p:ext uri="{BB962C8B-B14F-4D97-AF65-F5344CB8AC3E}">
        <p14:creationId xmlns:p14="http://schemas.microsoft.com/office/powerpoint/2010/main" val="3238523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19</a:t>
            </a:fld>
            <a:endParaRPr lang="en-US"/>
          </a:p>
        </p:txBody>
      </p:sp>
    </p:spTree>
    <p:extLst>
      <p:ext uri="{BB962C8B-B14F-4D97-AF65-F5344CB8AC3E}">
        <p14:creationId xmlns:p14="http://schemas.microsoft.com/office/powerpoint/2010/main" val="323852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2</a:t>
            </a:fld>
            <a:endParaRPr lang="en-US"/>
          </a:p>
        </p:txBody>
      </p:sp>
    </p:spTree>
    <p:extLst>
      <p:ext uri="{BB962C8B-B14F-4D97-AF65-F5344CB8AC3E}">
        <p14:creationId xmlns:p14="http://schemas.microsoft.com/office/powerpoint/2010/main" val="2839960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20</a:t>
            </a:fld>
            <a:endParaRPr lang="en-US"/>
          </a:p>
        </p:txBody>
      </p:sp>
    </p:spTree>
    <p:extLst>
      <p:ext uri="{BB962C8B-B14F-4D97-AF65-F5344CB8AC3E}">
        <p14:creationId xmlns:p14="http://schemas.microsoft.com/office/powerpoint/2010/main" val="3238523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21</a:t>
            </a:fld>
            <a:endParaRPr lang="en-US"/>
          </a:p>
        </p:txBody>
      </p:sp>
    </p:spTree>
    <p:extLst>
      <p:ext uri="{BB962C8B-B14F-4D97-AF65-F5344CB8AC3E}">
        <p14:creationId xmlns:p14="http://schemas.microsoft.com/office/powerpoint/2010/main" val="3238523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22</a:t>
            </a:fld>
            <a:endParaRPr lang="en-US"/>
          </a:p>
        </p:txBody>
      </p:sp>
    </p:spTree>
    <p:extLst>
      <p:ext uri="{BB962C8B-B14F-4D97-AF65-F5344CB8AC3E}">
        <p14:creationId xmlns:p14="http://schemas.microsoft.com/office/powerpoint/2010/main" val="3238523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23</a:t>
            </a:fld>
            <a:endParaRPr lang="en-US"/>
          </a:p>
        </p:txBody>
      </p:sp>
    </p:spTree>
    <p:extLst>
      <p:ext uri="{BB962C8B-B14F-4D97-AF65-F5344CB8AC3E}">
        <p14:creationId xmlns:p14="http://schemas.microsoft.com/office/powerpoint/2010/main" val="1745022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24</a:t>
            </a:fld>
            <a:endParaRPr lang="en-US"/>
          </a:p>
        </p:txBody>
      </p:sp>
    </p:spTree>
    <p:extLst>
      <p:ext uri="{BB962C8B-B14F-4D97-AF65-F5344CB8AC3E}">
        <p14:creationId xmlns:p14="http://schemas.microsoft.com/office/powerpoint/2010/main" val="2672254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25</a:t>
            </a:fld>
            <a:endParaRPr lang="en-US"/>
          </a:p>
        </p:txBody>
      </p:sp>
    </p:spTree>
    <p:extLst>
      <p:ext uri="{BB962C8B-B14F-4D97-AF65-F5344CB8AC3E}">
        <p14:creationId xmlns:p14="http://schemas.microsoft.com/office/powerpoint/2010/main" val="3659395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26</a:t>
            </a:fld>
            <a:endParaRPr lang="en-US"/>
          </a:p>
        </p:txBody>
      </p:sp>
    </p:spTree>
    <p:extLst>
      <p:ext uri="{BB962C8B-B14F-4D97-AF65-F5344CB8AC3E}">
        <p14:creationId xmlns:p14="http://schemas.microsoft.com/office/powerpoint/2010/main" val="131434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27</a:t>
            </a:fld>
            <a:endParaRPr lang="en-US"/>
          </a:p>
        </p:txBody>
      </p:sp>
    </p:spTree>
    <p:extLst>
      <p:ext uri="{BB962C8B-B14F-4D97-AF65-F5344CB8AC3E}">
        <p14:creationId xmlns:p14="http://schemas.microsoft.com/office/powerpoint/2010/main" val="3614400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28</a:t>
            </a:fld>
            <a:endParaRPr lang="en-US"/>
          </a:p>
        </p:txBody>
      </p:sp>
    </p:spTree>
    <p:extLst>
      <p:ext uri="{BB962C8B-B14F-4D97-AF65-F5344CB8AC3E}">
        <p14:creationId xmlns:p14="http://schemas.microsoft.com/office/powerpoint/2010/main" val="36144004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29</a:t>
            </a:fld>
            <a:endParaRPr lang="en-US"/>
          </a:p>
        </p:txBody>
      </p:sp>
    </p:spTree>
    <p:extLst>
      <p:ext uri="{BB962C8B-B14F-4D97-AF65-F5344CB8AC3E}">
        <p14:creationId xmlns:p14="http://schemas.microsoft.com/office/powerpoint/2010/main" val="19369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3</a:t>
            </a:fld>
            <a:endParaRPr lang="en-US"/>
          </a:p>
        </p:txBody>
      </p:sp>
    </p:spTree>
    <p:extLst>
      <p:ext uri="{BB962C8B-B14F-4D97-AF65-F5344CB8AC3E}">
        <p14:creationId xmlns:p14="http://schemas.microsoft.com/office/powerpoint/2010/main" val="107673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4</a:t>
            </a:fld>
            <a:endParaRPr lang="en-US"/>
          </a:p>
        </p:txBody>
      </p:sp>
    </p:spTree>
    <p:extLst>
      <p:ext uri="{BB962C8B-B14F-4D97-AF65-F5344CB8AC3E}">
        <p14:creationId xmlns:p14="http://schemas.microsoft.com/office/powerpoint/2010/main" val="426288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177911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6</a:t>
            </a:fld>
            <a:endParaRPr lang="en-US"/>
          </a:p>
        </p:txBody>
      </p:sp>
    </p:spTree>
    <p:extLst>
      <p:ext uri="{BB962C8B-B14F-4D97-AF65-F5344CB8AC3E}">
        <p14:creationId xmlns:p14="http://schemas.microsoft.com/office/powerpoint/2010/main" val="376158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435841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8</a:t>
            </a:fld>
            <a:endParaRPr lang="en-US"/>
          </a:p>
        </p:txBody>
      </p:sp>
    </p:spTree>
    <p:extLst>
      <p:ext uri="{BB962C8B-B14F-4D97-AF65-F5344CB8AC3E}">
        <p14:creationId xmlns:p14="http://schemas.microsoft.com/office/powerpoint/2010/main" val="4141382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8B9B1-A089-4A6E-946A-63BAE1A60B79}" type="slidenum">
              <a:rPr lang="en-US" smtClean="0"/>
              <a:pPr/>
              <a:t>9</a:t>
            </a:fld>
            <a:endParaRPr lang="en-US"/>
          </a:p>
        </p:txBody>
      </p:sp>
    </p:spTree>
    <p:extLst>
      <p:ext uri="{BB962C8B-B14F-4D97-AF65-F5344CB8AC3E}">
        <p14:creationId xmlns:p14="http://schemas.microsoft.com/office/powerpoint/2010/main" val="3363852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64B03B2-5B55-4CFD-9FFD-D6F877A1DF2C}" type="datetimeFigureOut">
              <a:rPr lang="en-US" smtClean="0"/>
              <a:pPr/>
              <a:t>11/23/2014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0FA2F99-87FA-4518-9A88-ABC85AC73C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4B03B2-5B55-4CFD-9FFD-D6F877A1DF2C}" type="datetimeFigureOut">
              <a:rPr lang="en-US" smtClean="0"/>
              <a:pPr/>
              <a:t>11/23/2014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FA2F99-87FA-4518-9A88-ABC85AC73C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4B03B2-5B55-4CFD-9FFD-D6F877A1DF2C}" type="datetimeFigureOut">
              <a:rPr lang="en-US" smtClean="0"/>
              <a:pPr/>
              <a:t>11/23/2014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FA2F99-87FA-4518-9A88-ABC85AC73C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4B03B2-5B55-4CFD-9FFD-D6F877A1DF2C}" type="datetimeFigureOut">
              <a:rPr lang="en-US" smtClean="0"/>
              <a:pPr/>
              <a:t>11/23/2014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FA2F99-87FA-4518-9A88-ABC85AC73CD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64B03B2-5B55-4CFD-9FFD-D6F877A1DF2C}" type="datetimeFigureOut">
              <a:rPr lang="en-US" smtClean="0"/>
              <a:pPr/>
              <a:t>11/23/2014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FA2F99-87FA-4518-9A88-ABC85AC73CD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4B03B2-5B55-4CFD-9FFD-D6F877A1DF2C}" type="datetimeFigureOut">
              <a:rPr lang="en-US" smtClean="0"/>
              <a:pPr/>
              <a:t>11/23/2014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FA2F99-87FA-4518-9A88-ABC85AC73CD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64B03B2-5B55-4CFD-9FFD-D6F877A1DF2C}" type="datetimeFigureOut">
              <a:rPr lang="en-US" smtClean="0"/>
              <a:pPr/>
              <a:t>11/23/2014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0FA2F99-87FA-4518-9A88-ABC85AC73CD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64B03B2-5B55-4CFD-9FFD-D6F877A1DF2C}" type="datetimeFigureOut">
              <a:rPr lang="en-US" smtClean="0"/>
              <a:pPr/>
              <a:t>11/23/2014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0FA2F99-87FA-4518-9A88-ABC85AC73CD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64B03B2-5B55-4CFD-9FFD-D6F877A1DF2C}" type="datetimeFigureOut">
              <a:rPr lang="en-US" smtClean="0"/>
              <a:pPr/>
              <a:t>11/23/2014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0FA2F99-87FA-4518-9A88-ABC85AC73C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64B03B2-5B55-4CFD-9FFD-D6F877A1DF2C}" type="datetimeFigureOut">
              <a:rPr lang="en-US" smtClean="0"/>
              <a:pPr/>
              <a:t>11/23/2014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FA2F99-87FA-4518-9A88-ABC85AC73CD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64B03B2-5B55-4CFD-9FFD-D6F877A1DF2C}" type="datetimeFigureOut">
              <a:rPr lang="en-US" smtClean="0"/>
              <a:pPr/>
              <a:t>11/23/2014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0FA2F99-87FA-4518-9A88-ABC85AC73CD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64B03B2-5B55-4CFD-9FFD-D6F877A1DF2C}" type="datetimeFigureOut">
              <a:rPr lang="en-US" smtClean="0"/>
              <a:pPr/>
              <a:t>11/23/2014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0FA2F99-87FA-4518-9A88-ABC85AC73C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362200"/>
            <a:ext cx="7620000" cy="1077218"/>
          </a:xfrm>
          <a:prstGeom prst="rect">
            <a:avLst/>
          </a:prstGeom>
        </p:spPr>
        <p:txBody>
          <a:bodyPr wrap="square">
            <a:spAutoFit/>
          </a:bodyPr>
          <a:lstStyle/>
          <a:p>
            <a:pPr algn="ctr"/>
            <a:r>
              <a:rPr lang="en-US" sz="3200" b="1" dirty="0">
                <a:latin typeface="Arial Rounded MT Bold" pitchFamily="34" charset="0"/>
              </a:rPr>
              <a:t>Control Techniques for the Common Password Attacks</a:t>
            </a:r>
          </a:p>
        </p:txBody>
      </p:sp>
      <p:sp>
        <p:nvSpPr>
          <p:cNvPr id="5" name="Rectangle 4"/>
          <p:cNvSpPr/>
          <p:nvPr/>
        </p:nvSpPr>
        <p:spPr>
          <a:xfrm>
            <a:off x="2286000" y="524470"/>
            <a:ext cx="4572000" cy="923330"/>
          </a:xfrm>
          <a:prstGeom prst="rect">
            <a:avLst/>
          </a:prstGeom>
        </p:spPr>
        <p:txBody>
          <a:bodyPr>
            <a:spAutoFit/>
          </a:bodyPr>
          <a:lstStyle/>
          <a:p>
            <a:pPr algn="ctr"/>
            <a:r>
              <a:rPr lang="en-US" dirty="0" smtClean="0">
                <a:latin typeface="Arial Black" pitchFamily="34" charset="0"/>
              </a:rPr>
              <a:t> </a:t>
            </a:r>
            <a:r>
              <a:rPr lang="en-US" b="1" dirty="0" smtClean="0">
                <a:latin typeface="Arial Black" pitchFamily="34" charset="0"/>
              </a:rPr>
              <a:t>CSE 543 </a:t>
            </a:r>
          </a:p>
          <a:p>
            <a:pPr algn="ctr"/>
            <a:r>
              <a:rPr lang="en-US" b="1" dirty="0">
                <a:latin typeface="Arial Black" pitchFamily="34" charset="0"/>
              </a:rPr>
              <a:t>Information Assurance &amp; </a:t>
            </a:r>
            <a:r>
              <a:rPr lang="en-US" b="1" dirty="0" smtClean="0">
                <a:latin typeface="Arial Black" pitchFamily="34" charset="0"/>
              </a:rPr>
              <a:t>Security</a:t>
            </a:r>
          </a:p>
          <a:p>
            <a:pPr algn="ctr"/>
            <a:r>
              <a:rPr lang="en-US" b="1" dirty="0" smtClean="0">
                <a:latin typeface="Arial Black" pitchFamily="34" charset="0"/>
              </a:rPr>
              <a:t>(2014, Fall) </a:t>
            </a:r>
            <a:endParaRPr lang="en-US" b="1" dirty="0">
              <a:latin typeface="Arial Black" pitchFamily="34" charset="0"/>
            </a:endParaRPr>
          </a:p>
        </p:txBody>
      </p:sp>
      <p:sp>
        <p:nvSpPr>
          <p:cNvPr id="6" name="Rectangle 5"/>
          <p:cNvSpPr/>
          <p:nvPr/>
        </p:nvSpPr>
        <p:spPr>
          <a:xfrm>
            <a:off x="0" y="3886200"/>
            <a:ext cx="9144000" cy="923330"/>
          </a:xfrm>
          <a:prstGeom prst="rect">
            <a:avLst/>
          </a:prstGeom>
        </p:spPr>
        <p:txBody>
          <a:bodyPr wrap="square">
            <a:spAutoFit/>
          </a:bodyPr>
          <a:lstStyle/>
          <a:p>
            <a:pPr algn="ctr"/>
            <a:r>
              <a:rPr lang="en-US" dirty="0" smtClean="0">
                <a:latin typeface="Arial Rounded MT Bold" pitchFamily="34" charset="0"/>
              </a:rPr>
              <a:t>Group 14</a:t>
            </a:r>
          </a:p>
          <a:p>
            <a:pPr algn="ctr"/>
            <a:r>
              <a:rPr lang="en-US" dirty="0" smtClean="0">
                <a:latin typeface="Arial Rounded MT Bold" pitchFamily="34" charset="0"/>
              </a:rPr>
              <a:t>Madhu Meghana Talasila, Mridul Agarwal, Nikhil </a:t>
            </a:r>
            <a:r>
              <a:rPr lang="en-US" dirty="0" err="1" smtClean="0">
                <a:latin typeface="Arial Rounded MT Bold" pitchFamily="34" charset="0"/>
              </a:rPr>
              <a:t>SunkesulaBhaskar</a:t>
            </a:r>
            <a:r>
              <a:rPr lang="en-US" dirty="0" smtClean="0">
                <a:latin typeface="Arial Rounded MT Bold" pitchFamily="34" charset="0"/>
              </a:rPr>
              <a:t>, Omkar Deshpande</a:t>
            </a:r>
            <a:r>
              <a:rPr lang="en-US" dirty="0">
                <a:latin typeface="Arial Rounded MT Bold" pitchFamily="34" charset="0"/>
              </a:rPr>
              <a:t>, </a:t>
            </a:r>
            <a:r>
              <a:rPr lang="en-US" dirty="0" smtClean="0">
                <a:latin typeface="Arial Rounded MT Bold" pitchFamily="34" charset="0"/>
              </a:rPr>
              <a:t>Shivam Prakash</a:t>
            </a:r>
            <a:endParaRPr lang="en-US" dirty="0">
              <a:latin typeface="Arial Rounded MT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Hacking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PolyPasswordHasher</a:t>
            </a:r>
            <a:endPar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endParaRPr>
          </a:p>
        </p:txBody>
      </p:sp>
      <p:sp>
        <p:nvSpPr>
          <p:cNvPr id="7" name="Rectangle 6"/>
          <p:cNvSpPr/>
          <p:nvPr/>
        </p:nvSpPr>
        <p:spPr>
          <a:xfrm>
            <a:off x="800100" y="2382560"/>
            <a:ext cx="7543800" cy="2092881"/>
          </a:xfrm>
          <a:prstGeom prst="rect">
            <a:avLst/>
          </a:prstGeom>
        </p:spPr>
        <p:txBody>
          <a:bodyPr wrap="square">
            <a:spAutoFit/>
          </a:bodyPr>
          <a:lstStyle/>
          <a:p>
            <a:pPr algn="just">
              <a:lnSpc>
                <a:spcPct val="150000"/>
              </a:lnSpc>
            </a:pPr>
            <a:r>
              <a:rPr lang="en-US" sz="2000" b="1" dirty="0" smtClean="0">
                <a:latin typeface="Arial" pitchFamily="34" charset="0"/>
                <a:cs typeface="Arial" pitchFamily="34" charset="0"/>
              </a:rPr>
              <a:t>Advantages</a:t>
            </a:r>
            <a:endParaRPr lang="en-US" sz="2400" b="1"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Efficient in terms of memory, disk space and CPU time when compared to existing techniques.</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Uses SHA256 with salt for password storage &amp;  Shamir secret value for dividing &amp; storing the individual shares separately.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Hacking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PolyPasswordHasher</a:t>
            </a:r>
            <a:endPar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endParaRPr>
          </a:p>
        </p:txBody>
      </p:sp>
      <p:sp>
        <p:nvSpPr>
          <p:cNvPr id="7" name="Rectangle 6"/>
          <p:cNvSpPr/>
          <p:nvPr/>
        </p:nvSpPr>
        <p:spPr>
          <a:xfrm>
            <a:off x="800100" y="1767007"/>
            <a:ext cx="7543800" cy="3323987"/>
          </a:xfrm>
          <a:prstGeom prst="rect">
            <a:avLst/>
          </a:prstGeom>
        </p:spPr>
        <p:txBody>
          <a:bodyPr wrap="square">
            <a:spAutoFit/>
          </a:bodyPr>
          <a:lstStyle/>
          <a:p>
            <a:pPr algn="just">
              <a:lnSpc>
                <a:spcPct val="150000"/>
              </a:lnSpc>
            </a:pPr>
            <a:r>
              <a:rPr lang="en-US" sz="2000" b="1" dirty="0" smtClean="0">
                <a:latin typeface="Arial" pitchFamily="34" charset="0"/>
                <a:cs typeface="Arial" pitchFamily="34" charset="0"/>
              </a:rPr>
              <a:t>Limitations</a:t>
            </a:r>
          </a:p>
          <a:p>
            <a:pPr algn="just">
              <a:buFont typeface="Wingdings" pitchFamily="2" charset="2"/>
              <a:buChar char="§"/>
            </a:pPr>
            <a:r>
              <a:rPr lang="en-US" sz="2000" dirty="0" smtClean="0">
                <a:latin typeface="Arial" pitchFamily="34" charset="0"/>
                <a:cs typeface="Arial" pitchFamily="34" charset="0"/>
              </a:rPr>
              <a:t> Threat model assumes lot of things like attacker cannot read memory on server etc.</a:t>
            </a:r>
          </a:p>
          <a:p>
            <a:pPr algn="just"/>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Requires certain threshold users to be strong enough</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If all threshold accounts choose weak passwords ?</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Password shares cannot be recreated if the threshold user forgets the password.</a:t>
            </a:r>
            <a:endParaRPr lang="en-US" sz="20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Phishing attack</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1885950" y="1536174"/>
            <a:ext cx="5372100" cy="3785652"/>
          </a:xfrm>
          <a:prstGeom prst="rect">
            <a:avLst/>
          </a:prstGeom>
        </p:spPr>
        <p:txBody>
          <a:bodyPr wrap="square">
            <a:spAutoFit/>
          </a:bodyPr>
          <a:lstStyle/>
          <a:p>
            <a:pPr>
              <a:lnSpc>
                <a:spcPct val="200000"/>
              </a:lnSpc>
              <a:buFont typeface="Wingdings" pitchFamily="2" charset="2"/>
              <a:buChar char="§"/>
            </a:pPr>
            <a:r>
              <a:rPr lang="en-US" sz="2400" b="1" dirty="0" smtClean="0">
                <a:latin typeface="Arial" pitchFamily="34" charset="0"/>
                <a:cs typeface="Arial" pitchFamily="34" charset="0"/>
              </a:rPr>
              <a:t> Spam Filter</a:t>
            </a:r>
          </a:p>
          <a:p>
            <a:pPr>
              <a:lnSpc>
                <a:spcPct val="200000"/>
              </a:lnSpc>
              <a:buFont typeface="Wingdings" pitchFamily="2" charset="2"/>
              <a:buChar char="§"/>
            </a:pPr>
            <a:r>
              <a:rPr lang="en-US" sz="2400" b="1" dirty="0">
                <a:latin typeface="Arial" pitchFamily="34" charset="0"/>
                <a:cs typeface="Arial" pitchFamily="34" charset="0"/>
              </a:rPr>
              <a:t> </a:t>
            </a:r>
            <a:r>
              <a:rPr lang="en-US" sz="2400" b="1" dirty="0" smtClean="0">
                <a:latin typeface="Arial" pitchFamily="34" charset="0"/>
                <a:cs typeface="Arial" pitchFamily="34" charset="0"/>
              </a:rPr>
              <a:t>Anti-Phishing toolbar</a:t>
            </a:r>
          </a:p>
          <a:p>
            <a:pPr>
              <a:lnSpc>
                <a:spcPct val="200000"/>
              </a:lnSpc>
              <a:buFont typeface="Wingdings" pitchFamily="2" charset="2"/>
              <a:buChar char="§"/>
            </a:pPr>
            <a:r>
              <a:rPr lang="en-US" sz="2400" b="1" dirty="0">
                <a:latin typeface="Arial" pitchFamily="34" charset="0"/>
                <a:cs typeface="Arial" pitchFamily="34" charset="0"/>
              </a:rPr>
              <a:t> </a:t>
            </a:r>
            <a:r>
              <a:rPr lang="en-US" sz="2400" b="1" dirty="0" smtClean="0">
                <a:latin typeface="Arial" pitchFamily="34" charset="0"/>
                <a:cs typeface="Arial" pitchFamily="34" charset="0"/>
              </a:rPr>
              <a:t>Password Protection Mechanism</a:t>
            </a:r>
          </a:p>
          <a:p>
            <a:pPr>
              <a:lnSpc>
                <a:spcPct val="200000"/>
              </a:lnSpc>
              <a:buFont typeface="Wingdings" pitchFamily="2" charset="2"/>
              <a:buChar char="§"/>
            </a:pPr>
            <a:r>
              <a:rPr lang="en-US" sz="2400" b="1" dirty="0">
                <a:latin typeface="Arial" pitchFamily="34" charset="0"/>
                <a:cs typeface="Arial" pitchFamily="34" charset="0"/>
              </a:rPr>
              <a:t> </a:t>
            </a:r>
            <a:r>
              <a:rPr lang="en-US" sz="2400" b="1" dirty="0" smtClean="0">
                <a:latin typeface="Arial" pitchFamily="34" charset="0"/>
                <a:cs typeface="Arial" pitchFamily="34" charset="0"/>
              </a:rPr>
              <a:t>Moody Keyboard</a:t>
            </a:r>
          </a:p>
          <a:p>
            <a:pPr>
              <a:lnSpc>
                <a:spcPct val="200000"/>
              </a:lnSpc>
              <a:buFont typeface="Wingdings" pitchFamily="2" charset="2"/>
              <a:buChar char="§"/>
            </a:pPr>
            <a:r>
              <a:rPr lang="en-US" sz="2400" b="1" dirty="0">
                <a:latin typeface="Arial" pitchFamily="34" charset="0"/>
                <a:cs typeface="Arial" pitchFamily="34" charset="0"/>
              </a:rPr>
              <a:t> </a:t>
            </a:r>
            <a:r>
              <a:rPr lang="en-US" sz="2400" b="1" dirty="0" smtClean="0">
                <a:latin typeface="Arial" pitchFamily="34" charset="0"/>
                <a:cs typeface="Arial" pitchFamily="34" charset="0"/>
              </a:rPr>
              <a:t>One Time Password (OTP)</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Phishing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Spam Filter</a:t>
            </a:r>
          </a:p>
        </p:txBody>
      </p:sp>
      <p:sp>
        <p:nvSpPr>
          <p:cNvPr id="3" name="TextBox 2"/>
          <p:cNvSpPr txBox="1"/>
          <p:nvPr/>
        </p:nvSpPr>
        <p:spPr>
          <a:xfrm>
            <a:off x="533400" y="1997839"/>
            <a:ext cx="8077200" cy="2862322"/>
          </a:xfrm>
          <a:prstGeom prst="rect">
            <a:avLst/>
          </a:prstGeom>
          <a:noFill/>
        </p:spPr>
        <p:txBody>
          <a:bodyPr wrap="square" rtlCol="0">
            <a:spAutoFit/>
          </a:bodyPr>
          <a:lstStyle/>
          <a:p>
            <a:pPr marL="285750" indent="-285750" algn="just">
              <a:buFont typeface="Wingdings" pitchFamily="2" charset="2"/>
              <a:buChar char="§"/>
            </a:pPr>
            <a:r>
              <a:rPr lang="en-US" sz="2000" dirty="0" smtClean="0">
                <a:latin typeface="Arial" pitchFamily="34" charset="0"/>
                <a:cs typeface="Arial" pitchFamily="34" charset="0"/>
              </a:rPr>
              <a:t>Spam Filter filters out the spam mail consisting links of fraudulent website.</a:t>
            </a:r>
          </a:p>
          <a:p>
            <a:pPr algn="just">
              <a:buFont typeface="Wingdings" pitchFamily="2" charset="2"/>
              <a:buChar char="§"/>
            </a:pPr>
            <a:endParaRPr lang="en-US" sz="2000" dirty="0" smtClean="0">
              <a:latin typeface="Arial" pitchFamily="34" charset="0"/>
              <a:cs typeface="Arial" pitchFamily="34" charset="0"/>
            </a:endParaRPr>
          </a:p>
          <a:p>
            <a:pPr marL="285750" indent="-285750" algn="just">
              <a:buFont typeface="Wingdings" pitchFamily="2" charset="2"/>
              <a:buChar char="§"/>
            </a:pPr>
            <a:r>
              <a:rPr lang="en-US" sz="2000" dirty="0" smtClean="0">
                <a:latin typeface="Arial" pitchFamily="34" charset="0"/>
                <a:cs typeface="Arial" pitchFamily="34" charset="0"/>
              </a:rPr>
              <a:t>This is achieved by training of </a:t>
            </a:r>
            <a:r>
              <a:rPr lang="en-US" sz="2000" dirty="0" smtClean="0">
                <a:latin typeface="Arial" pitchFamily="34" charset="0"/>
                <a:cs typeface="Arial" pitchFamily="34" charset="0"/>
              </a:rPr>
              <a:t>classifiers.</a:t>
            </a:r>
            <a:endParaRPr lang="en-US" sz="2000" dirty="0" smtClean="0">
              <a:latin typeface="Arial" pitchFamily="34" charset="0"/>
              <a:cs typeface="Arial" pitchFamily="34" charset="0"/>
            </a:endParaRPr>
          </a:p>
          <a:p>
            <a:pPr marL="285750" indent="-285750" algn="just">
              <a:buFont typeface="Wingdings" pitchFamily="2" charset="2"/>
              <a:buChar char="§"/>
            </a:pPr>
            <a:endParaRPr lang="en-US" sz="2000" dirty="0" smtClean="0">
              <a:latin typeface="Arial" pitchFamily="34" charset="0"/>
              <a:cs typeface="Arial" pitchFamily="34" charset="0"/>
            </a:endParaRPr>
          </a:p>
          <a:p>
            <a:pPr marL="285750" indent="-285750" algn="just">
              <a:buFont typeface="Wingdings" pitchFamily="2" charset="2"/>
              <a:buChar char="§"/>
            </a:pPr>
            <a:endParaRPr lang="en-US" sz="2000" dirty="0" smtClean="0">
              <a:latin typeface="Arial" pitchFamily="34" charset="0"/>
              <a:cs typeface="Arial" pitchFamily="34" charset="0"/>
            </a:endParaRPr>
          </a:p>
          <a:p>
            <a:pPr algn="just">
              <a:lnSpc>
                <a:spcPct val="200000"/>
              </a:lnSpc>
            </a:pPr>
            <a:r>
              <a:rPr lang="en-US" sz="2000" b="1" dirty="0" smtClean="0">
                <a:latin typeface="Arial" pitchFamily="34" charset="0"/>
                <a:cs typeface="Arial" pitchFamily="34" charset="0"/>
              </a:rPr>
              <a:t>Disadvantage</a:t>
            </a:r>
          </a:p>
          <a:p>
            <a:pPr marL="285750" indent="-285750" algn="just">
              <a:buFont typeface="Wingdings" pitchFamily="2" charset="2"/>
              <a:buChar char="§"/>
            </a:pPr>
            <a:r>
              <a:rPr lang="en-US" sz="2000" dirty="0" smtClean="0">
                <a:latin typeface="Arial" pitchFamily="34" charset="0"/>
                <a:cs typeface="Arial" pitchFamily="34" charset="0"/>
              </a:rPr>
              <a:t>Filters relies on training of classifier by the user.</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Phishing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Anti-Phishing toolbar</a:t>
            </a:r>
          </a:p>
        </p:txBody>
      </p:sp>
      <p:sp>
        <p:nvSpPr>
          <p:cNvPr id="2" name="TextBox 1"/>
          <p:cNvSpPr txBox="1"/>
          <p:nvPr/>
        </p:nvSpPr>
        <p:spPr>
          <a:xfrm>
            <a:off x="152400" y="1443841"/>
            <a:ext cx="8839200" cy="3970318"/>
          </a:xfrm>
          <a:prstGeom prst="rect">
            <a:avLst/>
          </a:prstGeom>
          <a:noFill/>
        </p:spPr>
        <p:txBody>
          <a:bodyPr wrap="square" rtlCol="0">
            <a:spAutoFit/>
          </a:bodyPr>
          <a:lstStyle/>
          <a:p>
            <a:pPr marL="285750" indent="-285750" algn="just">
              <a:buFont typeface="Wingdings" pitchFamily="2" charset="2"/>
              <a:buChar char="§"/>
            </a:pPr>
            <a:r>
              <a:rPr lang="en-US" sz="2000" dirty="0" err="1" smtClean="0">
                <a:latin typeface="Arial" pitchFamily="34" charset="0"/>
                <a:cs typeface="Arial" pitchFamily="34" charset="0"/>
              </a:rPr>
              <a:t>Antiphishing</a:t>
            </a:r>
            <a:r>
              <a:rPr lang="en-US" sz="2000" dirty="0" smtClean="0">
                <a:latin typeface="Arial" pitchFamily="34" charset="0"/>
                <a:cs typeface="Arial" pitchFamily="34" charset="0"/>
              </a:rPr>
              <a:t> Toolbars </a:t>
            </a:r>
            <a:r>
              <a:rPr lang="en-US" sz="2000" dirty="0" smtClean="0">
                <a:latin typeface="Arial" pitchFamily="34" charset="0"/>
                <a:cs typeface="Arial" pitchFamily="34" charset="0"/>
              </a:rPr>
              <a:t>predicts </a:t>
            </a:r>
            <a:r>
              <a:rPr lang="en-US" sz="2000" dirty="0" smtClean="0">
                <a:latin typeface="Arial" pitchFamily="34" charset="0"/>
                <a:cs typeface="Arial" pitchFamily="34" charset="0"/>
              </a:rPr>
              <a:t>whether a website is </a:t>
            </a:r>
            <a:r>
              <a:rPr lang="en-US" sz="2000" dirty="0">
                <a:latin typeface="Arial" pitchFamily="34" charset="0"/>
                <a:cs typeface="Arial" pitchFamily="34" charset="0"/>
              </a:rPr>
              <a:t>genuine or fraudulent .</a:t>
            </a:r>
            <a:endParaRPr lang="en-US" sz="2000" dirty="0" smtClean="0">
              <a:latin typeface="Arial" pitchFamily="34" charset="0"/>
              <a:cs typeface="Arial" pitchFamily="34" charset="0"/>
            </a:endParaRPr>
          </a:p>
          <a:p>
            <a:pPr algn="just">
              <a:buFont typeface="Wingdings" pitchFamily="2" charset="2"/>
              <a:buChar char="§"/>
            </a:pPr>
            <a:endParaRPr lang="en-US" sz="800" dirty="0" smtClean="0">
              <a:latin typeface="Arial" pitchFamily="34" charset="0"/>
              <a:cs typeface="Arial" pitchFamily="34" charset="0"/>
            </a:endParaRPr>
          </a:p>
          <a:p>
            <a:pPr marL="285750" indent="-285750" algn="just">
              <a:buFont typeface="Wingdings" pitchFamily="2" charset="2"/>
              <a:buChar char="§"/>
            </a:pPr>
            <a:r>
              <a:rPr lang="en-US" sz="2000" dirty="0" smtClean="0">
                <a:latin typeface="Arial" pitchFamily="34" charset="0"/>
                <a:cs typeface="Arial" pitchFamily="34" charset="0"/>
              </a:rPr>
              <a:t>Relies on Whitelist, Blacklist</a:t>
            </a:r>
            <a:r>
              <a:rPr lang="en-US" sz="2000" dirty="0">
                <a:latin typeface="Arial" pitchFamily="34" charset="0"/>
                <a:cs typeface="Arial" pitchFamily="34" charset="0"/>
              </a:rPr>
              <a:t> </a:t>
            </a:r>
            <a:r>
              <a:rPr lang="en-US" sz="2000" dirty="0" smtClean="0">
                <a:latin typeface="Arial" pitchFamily="34" charset="0"/>
                <a:cs typeface="Arial" pitchFamily="34" charset="0"/>
              </a:rPr>
              <a:t>and </a:t>
            </a:r>
            <a:r>
              <a:rPr lang="en-US" sz="2000" dirty="0" smtClean="0">
                <a:latin typeface="Arial" pitchFamily="34" charset="0"/>
                <a:cs typeface="Arial" pitchFamily="34" charset="0"/>
              </a:rPr>
              <a:t>heuristics which see </a:t>
            </a:r>
            <a:r>
              <a:rPr lang="en-US" sz="2000" dirty="0" smtClean="0">
                <a:latin typeface="Arial" pitchFamily="34" charset="0"/>
                <a:cs typeface="Arial" pitchFamily="34" charset="0"/>
              </a:rPr>
              <a:t>the difference between the URL used.</a:t>
            </a:r>
          </a:p>
          <a:p>
            <a:pPr marL="285750" indent="-285750" algn="just">
              <a:buFont typeface="Arial" panose="020B0604020202020204" pitchFamily="34" charset="0"/>
              <a:buChar char="•"/>
            </a:pPr>
            <a:endParaRPr lang="en-US" sz="2000" dirty="0" smtClean="0">
              <a:latin typeface="Arial" pitchFamily="34" charset="0"/>
              <a:cs typeface="Arial" pitchFamily="34" charset="0"/>
            </a:endParaRPr>
          </a:p>
          <a:p>
            <a:pPr algn="just"/>
            <a:r>
              <a:rPr lang="en-US" sz="2000" b="1" dirty="0" smtClean="0">
                <a:latin typeface="Arial" pitchFamily="34" charset="0"/>
                <a:cs typeface="Arial" pitchFamily="34" charset="0"/>
              </a:rPr>
              <a:t>Disadvantage</a:t>
            </a:r>
          </a:p>
          <a:p>
            <a:pPr algn="just"/>
            <a:endParaRPr lang="en-US" sz="800" b="1" dirty="0" smtClean="0">
              <a:latin typeface="Arial" pitchFamily="34" charset="0"/>
              <a:cs typeface="Arial" pitchFamily="34" charset="0"/>
            </a:endParaRPr>
          </a:p>
          <a:p>
            <a:pPr marL="285750" indent="-285750" algn="just">
              <a:buFont typeface="Wingdings" pitchFamily="2" charset="2"/>
              <a:buChar char="§"/>
            </a:pPr>
            <a:r>
              <a:rPr lang="en-US" sz="2000" dirty="0" smtClean="0">
                <a:latin typeface="Arial" pitchFamily="34" charset="0"/>
                <a:cs typeface="Arial" pitchFamily="34" charset="0"/>
              </a:rPr>
              <a:t>Difficult to maintain a huge list for </a:t>
            </a:r>
            <a:r>
              <a:rPr lang="en-US" sz="2000" dirty="0" err="1" smtClean="0">
                <a:latin typeface="Arial" pitchFamily="34" charset="0"/>
                <a:cs typeface="Arial" pitchFamily="34" charset="0"/>
              </a:rPr>
              <a:t>Whitelisted</a:t>
            </a:r>
            <a:r>
              <a:rPr lang="en-US" sz="2000" dirty="0" smtClean="0">
                <a:latin typeface="Arial" pitchFamily="34" charset="0"/>
                <a:cs typeface="Arial" pitchFamily="34" charset="0"/>
              </a:rPr>
              <a:t> and Blacklisted sites.</a:t>
            </a:r>
          </a:p>
          <a:p>
            <a:pPr marL="285750" indent="-285750" algn="just">
              <a:buFont typeface="Wingdings" pitchFamily="2" charset="2"/>
              <a:buChar char="§"/>
            </a:pPr>
            <a:endParaRPr lang="en-US" sz="800" dirty="0" smtClean="0">
              <a:latin typeface="Arial" pitchFamily="34" charset="0"/>
              <a:cs typeface="Arial" pitchFamily="34" charset="0"/>
            </a:endParaRPr>
          </a:p>
          <a:p>
            <a:pPr marL="285750" indent="-285750" algn="just">
              <a:buFont typeface="Wingdings" pitchFamily="2" charset="2"/>
              <a:buChar char="§"/>
            </a:pPr>
            <a:r>
              <a:rPr lang="en-US" sz="2000" dirty="0" err="1" smtClean="0">
                <a:latin typeface="Arial" pitchFamily="34" charset="0"/>
                <a:cs typeface="Arial" pitchFamily="34" charset="0"/>
              </a:rPr>
              <a:t>Spoofguard</a:t>
            </a:r>
            <a:r>
              <a:rPr lang="en-US" sz="2000" dirty="0" smtClean="0">
                <a:latin typeface="Arial" pitchFamily="34" charset="0"/>
                <a:cs typeface="Arial" pitchFamily="34" charset="0"/>
              </a:rPr>
              <a:t> which used heuristics together with </a:t>
            </a:r>
            <a:r>
              <a:rPr lang="en-US" sz="2000" dirty="0" err="1" smtClean="0">
                <a:latin typeface="Arial" pitchFamily="34" charset="0"/>
                <a:cs typeface="Arial" pitchFamily="34" charset="0"/>
              </a:rPr>
              <a:t>whitelist</a:t>
            </a:r>
            <a:r>
              <a:rPr lang="en-US" sz="2000" dirty="0" smtClean="0">
                <a:latin typeface="Arial" pitchFamily="34" charset="0"/>
                <a:cs typeface="Arial" pitchFamily="34" charset="0"/>
              </a:rPr>
              <a:t> is practical and efficient when focused on a particular sector only (e.g. Banking). Otherwise number of </a:t>
            </a:r>
            <a:r>
              <a:rPr lang="en-US" sz="2000" dirty="0" err="1" smtClean="0">
                <a:latin typeface="Arial" pitchFamily="34" charset="0"/>
                <a:cs typeface="Arial" pitchFamily="34" charset="0"/>
              </a:rPr>
              <a:t>whitelisted</a:t>
            </a:r>
            <a:r>
              <a:rPr lang="en-US" sz="2000" dirty="0" smtClean="0">
                <a:latin typeface="Arial" pitchFamily="34" charset="0"/>
                <a:cs typeface="Arial" pitchFamily="34" charset="0"/>
              </a:rPr>
              <a:t> site will be very large.</a:t>
            </a:r>
          </a:p>
          <a:p>
            <a:pPr marL="285750" indent="-285750" algn="just">
              <a:buFont typeface="Wingdings" pitchFamily="2" charset="2"/>
              <a:buChar char="§"/>
            </a:pPr>
            <a:endParaRPr lang="en-US" sz="800" dirty="0" smtClean="0">
              <a:latin typeface="Arial" pitchFamily="34" charset="0"/>
              <a:cs typeface="Arial" pitchFamily="34" charset="0"/>
            </a:endParaRPr>
          </a:p>
          <a:p>
            <a:pPr marL="285750" indent="-285750" algn="just">
              <a:buFont typeface="Wingdings" pitchFamily="2" charset="2"/>
              <a:buChar char="§"/>
            </a:pPr>
            <a:r>
              <a:rPr lang="en-US" sz="2000" dirty="0" smtClean="0">
                <a:latin typeface="Arial" pitchFamily="34" charset="0"/>
                <a:cs typeface="Arial" pitchFamily="34" charset="0"/>
              </a:rPr>
              <a:t>Some example of </a:t>
            </a:r>
            <a:r>
              <a:rPr lang="en-US" sz="2000" dirty="0" err="1" smtClean="0">
                <a:latin typeface="Arial" pitchFamily="34" charset="0"/>
                <a:cs typeface="Arial" pitchFamily="34" charset="0"/>
              </a:rPr>
              <a:t>AntiPhishing</a:t>
            </a:r>
            <a:r>
              <a:rPr lang="en-US" sz="2000" dirty="0" smtClean="0">
                <a:latin typeface="Arial" pitchFamily="34" charset="0"/>
                <a:cs typeface="Arial" pitchFamily="34" charset="0"/>
              </a:rPr>
              <a:t> Toolbars are Google Safe Browsing, McAfee Site Advisor, </a:t>
            </a:r>
            <a:r>
              <a:rPr lang="en-US" sz="2000" dirty="0" err="1" smtClean="0">
                <a:latin typeface="Arial" pitchFamily="34" charset="0"/>
                <a:cs typeface="Arial" pitchFamily="34" charset="0"/>
              </a:rPr>
              <a:t>Spoofguard</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Antiphish</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Phishing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Password Protection Mechanism</a:t>
            </a:r>
          </a:p>
        </p:txBody>
      </p:sp>
      <p:sp>
        <p:nvSpPr>
          <p:cNvPr id="3" name="TextBox 2"/>
          <p:cNvSpPr txBox="1"/>
          <p:nvPr/>
        </p:nvSpPr>
        <p:spPr>
          <a:xfrm>
            <a:off x="114300" y="1263908"/>
            <a:ext cx="8915400" cy="4832092"/>
          </a:xfrm>
          <a:prstGeom prst="rect">
            <a:avLst/>
          </a:prstGeom>
          <a:noFill/>
        </p:spPr>
        <p:txBody>
          <a:bodyPr wrap="square" rtlCol="0">
            <a:spAutoFit/>
          </a:bodyPr>
          <a:lstStyle/>
          <a:p>
            <a:pPr marL="285750" indent="-285750" algn="just">
              <a:buFont typeface="Wingdings" pitchFamily="2" charset="2"/>
              <a:buChar char="§"/>
            </a:pPr>
            <a:r>
              <a:rPr lang="en-US" sz="2000" dirty="0" smtClean="0">
                <a:latin typeface="Arial" pitchFamily="34" charset="0"/>
                <a:cs typeface="Arial" pitchFamily="34" charset="0"/>
              </a:rPr>
              <a:t>Mechanism in which toolbars hash master </a:t>
            </a:r>
            <a:r>
              <a:rPr lang="en-US" sz="2000" dirty="0" smtClean="0">
                <a:latin typeface="Arial" pitchFamily="34" charset="0"/>
                <a:cs typeface="Arial" pitchFamily="34" charset="0"/>
              </a:rPr>
              <a:t>password to prevent providing credential information to phishers.</a:t>
            </a:r>
          </a:p>
          <a:p>
            <a:pPr marL="285750" indent="-285750" algn="just">
              <a:buFont typeface="Wingdings" pitchFamily="2" charset="2"/>
              <a:buChar char="§"/>
            </a:pPr>
            <a:r>
              <a:rPr lang="en-US" sz="2000" dirty="0" smtClean="0">
                <a:latin typeface="Arial" pitchFamily="34" charset="0"/>
                <a:cs typeface="Arial" pitchFamily="34" charset="0"/>
              </a:rPr>
              <a:t>PwdHash++ used MD5 to hash the master password with the domain name of the website.</a:t>
            </a:r>
          </a:p>
          <a:p>
            <a:pPr marL="285750" indent="-285750" algn="just">
              <a:buFont typeface="Wingdings" pitchFamily="2" charset="2"/>
              <a:buChar char="§"/>
            </a:pPr>
            <a:r>
              <a:rPr lang="en-US" sz="2000" dirty="0" smtClean="0">
                <a:latin typeface="Arial" pitchFamily="34" charset="0"/>
                <a:cs typeface="Arial" pitchFamily="34" charset="0"/>
              </a:rPr>
              <a:t>Hashing with salt value technique used SHA-1 to hash the master password with a salt.</a:t>
            </a:r>
          </a:p>
          <a:p>
            <a:pPr marL="285750" indent="-285750" algn="just">
              <a:buFont typeface="Wingdings" pitchFamily="2" charset="2"/>
              <a:buChar char="§"/>
            </a:pPr>
            <a:r>
              <a:rPr lang="en-US" sz="2000" dirty="0" smtClean="0">
                <a:latin typeface="Arial" pitchFamily="34" charset="0"/>
                <a:cs typeface="Arial" pitchFamily="34" charset="0"/>
              </a:rPr>
              <a:t>SHA-1 </a:t>
            </a:r>
            <a:r>
              <a:rPr lang="en-US" sz="2000" dirty="0" smtClean="0">
                <a:latin typeface="Arial" pitchFamily="34" charset="0"/>
                <a:cs typeface="Arial" pitchFamily="34" charset="0"/>
              </a:rPr>
              <a:t>is more </a:t>
            </a:r>
            <a:r>
              <a:rPr lang="en-US" sz="2000" dirty="0" smtClean="0">
                <a:latin typeface="Arial" pitchFamily="34" charset="0"/>
                <a:cs typeface="Arial" pitchFamily="34" charset="0"/>
              </a:rPr>
              <a:t>secure than MD5 since SHA-1 performs more round to derive 80 word message and also no such potential collision attack has been developed for SHA-1 compared to MD5.</a:t>
            </a:r>
          </a:p>
          <a:p>
            <a:pPr marL="285750" indent="-285750" algn="just">
              <a:buFont typeface="Wingdings" pitchFamily="2" charset="2"/>
              <a:buChar char="§"/>
            </a:pPr>
            <a:r>
              <a:rPr lang="en-US" sz="2000" dirty="0" smtClean="0">
                <a:latin typeface="Arial" pitchFamily="34" charset="0"/>
                <a:cs typeface="Arial" pitchFamily="34" charset="0"/>
              </a:rPr>
              <a:t>Hashing with salt value is better than PwdHash++</a:t>
            </a:r>
          </a:p>
          <a:p>
            <a:pPr algn="just"/>
            <a:endParaRPr lang="en-US" sz="2000" dirty="0">
              <a:latin typeface="Arial" pitchFamily="34" charset="0"/>
              <a:cs typeface="Arial" pitchFamily="34" charset="0"/>
            </a:endParaRPr>
          </a:p>
          <a:p>
            <a:pPr algn="just"/>
            <a:r>
              <a:rPr lang="en-US" sz="2000" b="1" dirty="0" smtClean="0">
                <a:latin typeface="Arial" pitchFamily="34" charset="0"/>
                <a:cs typeface="Arial" pitchFamily="34" charset="0"/>
              </a:rPr>
              <a:t>Disadvantage</a:t>
            </a:r>
          </a:p>
          <a:p>
            <a:pPr algn="just"/>
            <a:endParaRPr lang="en-US" sz="800" b="1" dirty="0" smtClean="0">
              <a:latin typeface="Arial" pitchFamily="34" charset="0"/>
              <a:cs typeface="Arial" pitchFamily="34" charset="0"/>
            </a:endParaRPr>
          </a:p>
          <a:p>
            <a:pPr marL="285750" indent="-285750" algn="just">
              <a:buFont typeface="Wingdings" pitchFamily="2" charset="2"/>
              <a:buChar char="§"/>
            </a:pPr>
            <a:r>
              <a:rPr lang="en-US" sz="2000" dirty="0" smtClean="0">
                <a:latin typeface="Arial" pitchFamily="34" charset="0"/>
                <a:cs typeface="Arial" pitchFamily="34" charset="0"/>
              </a:rPr>
              <a:t>Prone to shoulder surfing</a:t>
            </a:r>
          </a:p>
          <a:p>
            <a:pPr marL="285750" indent="-285750" algn="just">
              <a:buFont typeface="Wingdings" pitchFamily="2" charset="2"/>
              <a:buChar char="§"/>
            </a:pPr>
            <a:r>
              <a:rPr lang="en-US" sz="2000" dirty="0" smtClean="0">
                <a:latin typeface="Arial" pitchFamily="34" charset="0"/>
                <a:cs typeface="Arial" pitchFamily="34" charset="0"/>
              </a:rPr>
              <a:t>Toolbar needs to be installed on every system through which user </a:t>
            </a:r>
            <a:r>
              <a:rPr lang="en-US" sz="2000" dirty="0" smtClean="0">
                <a:latin typeface="Arial" pitchFamily="34" charset="0"/>
                <a:cs typeface="Arial" pitchFamily="34" charset="0"/>
              </a:rPr>
              <a:t>accesses </a:t>
            </a:r>
            <a:r>
              <a:rPr lang="en-US" sz="2000" dirty="0" smtClean="0">
                <a:latin typeface="Arial" pitchFamily="34" charset="0"/>
                <a:cs typeface="Arial" pitchFamily="34" charset="0"/>
              </a:rPr>
              <a:t>website for which hashed password was used.</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Phishing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Moody Keyboard</a:t>
            </a:r>
          </a:p>
        </p:txBody>
      </p:sp>
      <p:sp>
        <p:nvSpPr>
          <p:cNvPr id="2" name="TextBox 1"/>
          <p:cNvSpPr txBox="1"/>
          <p:nvPr/>
        </p:nvSpPr>
        <p:spPr>
          <a:xfrm>
            <a:off x="533400" y="2667000"/>
            <a:ext cx="3429000" cy="830997"/>
          </a:xfrm>
          <a:prstGeom prst="rect">
            <a:avLst/>
          </a:prstGeom>
          <a:noFill/>
        </p:spPr>
        <p:txBody>
          <a:bodyPr wrap="square" rtlCol="0">
            <a:spAutoFit/>
          </a:bodyPr>
          <a:lstStyle/>
          <a:p>
            <a:pPr algn="just"/>
            <a:r>
              <a:rPr lang="en-US" sz="2000" b="1" dirty="0" smtClean="0">
                <a:latin typeface="Arial" pitchFamily="34" charset="0"/>
                <a:cs typeface="Arial" pitchFamily="34" charset="0"/>
              </a:rPr>
              <a:t>Disadvantage</a:t>
            </a:r>
          </a:p>
          <a:p>
            <a:pPr algn="just"/>
            <a:endParaRPr lang="en-US" sz="800" dirty="0">
              <a:latin typeface="Arial" pitchFamily="34" charset="0"/>
              <a:cs typeface="Arial" pitchFamily="34" charset="0"/>
            </a:endParaRPr>
          </a:p>
          <a:p>
            <a:pPr marL="285750" indent="-285750" algn="just">
              <a:buFont typeface="Wingdings" pitchFamily="2" charset="2"/>
              <a:buChar char="§"/>
            </a:pPr>
            <a:r>
              <a:rPr lang="en-US" sz="2000" dirty="0" smtClean="0">
                <a:latin typeface="Arial" pitchFamily="34" charset="0"/>
                <a:cs typeface="Arial" pitchFamily="34" charset="0"/>
              </a:rPr>
              <a:t>Low accuracy rate.</a:t>
            </a:r>
            <a:endParaRPr lang="en-US" sz="2000" dirty="0">
              <a:latin typeface="Arial" pitchFamily="34" charset="0"/>
              <a:cs typeface="Arial" pitchFamily="34" charset="0"/>
            </a:endParaRPr>
          </a:p>
        </p:txBody>
      </p:sp>
      <p:sp>
        <p:nvSpPr>
          <p:cNvPr id="6" name="Rectangle 5"/>
          <p:cNvSpPr/>
          <p:nvPr/>
        </p:nvSpPr>
        <p:spPr>
          <a:xfrm>
            <a:off x="342900" y="1524000"/>
            <a:ext cx="8458200" cy="707886"/>
          </a:xfrm>
          <a:prstGeom prst="rect">
            <a:avLst/>
          </a:prstGeom>
        </p:spPr>
        <p:txBody>
          <a:bodyPr wrap="square">
            <a:spAutoFit/>
          </a:bodyPr>
          <a:lstStyle/>
          <a:p>
            <a:pPr marL="285750" indent="-285750" algn="just">
              <a:buFont typeface="Wingdings" pitchFamily="2" charset="2"/>
              <a:buChar char="§"/>
            </a:pPr>
            <a:r>
              <a:rPr lang="en-US" sz="2000" dirty="0" smtClean="0">
                <a:latin typeface="Arial" pitchFamily="34" charset="0"/>
                <a:cs typeface="Arial" pitchFamily="34" charset="0"/>
              </a:rPr>
              <a:t>A keyboard with multi color LED light </a:t>
            </a:r>
            <a:r>
              <a:rPr lang="en-US" sz="2000" dirty="0" smtClean="0">
                <a:latin typeface="Arial" pitchFamily="34" charset="0"/>
                <a:cs typeface="Arial" pitchFamily="34" charset="0"/>
              </a:rPr>
              <a:t>and a HELP </a:t>
            </a:r>
            <a:r>
              <a:rPr lang="en-US" sz="2000" dirty="0" smtClean="0">
                <a:latin typeface="Arial" pitchFamily="34" charset="0"/>
                <a:cs typeface="Arial" pitchFamily="34" charset="0"/>
              </a:rPr>
              <a:t>button which warns user through ambient security notification.</a:t>
            </a:r>
            <a:endParaRPr lang="en-US" dirty="0" smtClean="0">
              <a:latin typeface="Arial" pitchFamily="34" charset="0"/>
              <a:cs typeface="Arial" pitchFamily="34" charset="0"/>
            </a:endParaRPr>
          </a:p>
        </p:txBody>
      </p:sp>
      <p:sp>
        <p:nvSpPr>
          <p:cNvPr id="7" name="TextBox 6"/>
          <p:cNvSpPr txBox="1"/>
          <p:nvPr/>
        </p:nvSpPr>
        <p:spPr>
          <a:xfrm>
            <a:off x="4495800" y="6304002"/>
            <a:ext cx="4648200" cy="553998"/>
          </a:xfrm>
          <a:prstGeom prst="rect">
            <a:avLst/>
          </a:prstGeom>
          <a:noFill/>
        </p:spPr>
        <p:txBody>
          <a:bodyPr wrap="square" rtlCol="0">
            <a:spAutoFit/>
          </a:bodyPr>
          <a:lstStyle/>
          <a:p>
            <a:pPr algn="just"/>
            <a:r>
              <a:rPr lang="en-US" sz="1000" dirty="0">
                <a:latin typeface="Arial" pitchFamily="34" charset="0"/>
                <a:cs typeface="Arial" pitchFamily="34" charset="0"/>
              </a:rPr>
              <a:t>De Luca, A., </a:t>
            </a:r>
            <a:r>
              <a:rPr lang="en-US" sz="1000" dirty="0" err="1">
                <a:latin typeface="Arial" pitchFamily="34" charset="0"/>
                <a:cs typeface="Arial" pitchFamily="34" charset="0"/>
              </a:rPr>
              <a:t>Frauendienst</a:t>
            </a:r>
            <a:r>
              <a:rPr lang="en-US" sz="1000" dirty="0">
                <a:latin typeface="Arial" pitchFamily="34" charset="0"/>
                <a:cs typeface="Arial" pitchFamily="34" charset="0"/>
              </a:rPr>
              <a:t>, B., Maurer, M., and </a:t>
            </a:r>
            <a:r>
              <a:rPr lang="en-US" sz="1000" dirty="0" err="1" smtClean="0">
                <a:latin typeface="Arial" pitchFamily="34" charset="0"/>
                <a:cs typeface="Arial" pitchFamily="34" charset="0"/>
              </a:rPr>
              <a:t>Hausen</a:t>
            </a:r>
            <a:r>
              <a:rPr lang="en-US" sz="1000" dirty="0" smtClean="0">
                <a:latin typeface="Arial" pitchFamily="34" charset="0"/>
                <a:cs typeface="Arial" pitchFamily="34" charset="0"/>
              </a:rPr>
              <a:t>, D. 2010. On the design of a “moody” keyboard. In Proc. DIS ’10. Aarhus, Denmark, August 16 - 20, 2010. </a:t>
            </a:r>
            <a:endParaRPr lang="en-US" sz="1000" dirty="0">
              <a:latin typeface="Arial" pitchFamily="34" charset="0"/>
              <a:cs typeface="Arial"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81400"/>
            <a:ext cx="7467600" cy="2057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Phishing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One Time Password (OTP) – Delivery Methods</a:t>
            </a:r>
          </a:p>
        </p:txBody>
      </p:sp>
      <p:sp>
        <p:nvSpPr>
          <p:cNvPr id="6" name="Rectangle 5"/>
          <p:cNvSpPr/>
          <p:nvPr/>
        </p:nvSpPr>
        <p:spPr>
          <a:xfrm>
            <a:off x="1943100" y="1997839"/>
            <a:ext cx="5257800" cy="2862322"/>
          </a:xfrm>
          <a:prstGeom prst="rect">
            <a:avLst/>
          </a:prstGeom>
        </p:spPr>
        <p:txBody>
          <a:bodyPr wrap="square">
            <a:spAutoFit/>
          </a:bodyPr>
          <a:lstStyle/>
          <a:p>
            <a:pPr algn="just">
              <a:buFont typeface="Wingdings" pitchFamily="2" charset="2"/>
              <a:buChar char="§"/>
            </a:pPr>
            <a:r>
              <a:rPr lang="en-US" sz="2000" dirty="0" smtClean="0">
                <a:latin typeface="Arial" pitchFamily="34" charset="0"/>
                <a:cs typeface="Arial" pitchFamily="34" charset="0"/>
              </a:rPr>
              <a:t> text messaging, </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mobile phones,</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proprietary tokens, </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web based methods(using IM service), and</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paper</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Phishing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One Time Password (OTP) – Benefits of using IM</a:t>
            </a:r>
          </a:p>
        </p:txBody>
      </p:sp>
      <p:sp>
        <p:nvSpPr>
          <p:cNvPr id="7" name="Rectangle 6"/>
          <p:cNvSpPr/>
          <p:nvPr/>
        </p:nvSpPr>
        <p:spPr>
          <a:xfrm>
            <a:off x="1524000" y="1843951"/>
            <a:ext cx="6096000" cy="3170099"/>
          </a:xfrm>
          <a:prstGeom prst="rect">
            <a:avLst/>
          </a:prstGeom>
        </p:spPr>
        <p:txBody>
          <a:bodyPr wrap="square">
            <a:spAutoFit/>
          </a:bodyPr>
          <a:lstStyle/>
          <a:p>
            <a:pPr algn="just">
              <a:buFont typeface="Wingdings" pitchFamily="2" charset="2"/>
              <a:buChar char="§"/>
            </a:pPr>
            <a:r>
              <a:rPr lang="en-US" sz="2000" dirty="0" smtClean="0">
                <a:latin typeface="Arial" pitchFamily="34" charset="0"/>
                <a:cs typeface="Arial" pitchFamily="34" charset="0"/>
              </a:rPr>
              <a:t> delivers messages in real time, </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almost ubiquitous, </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cost effective, </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infrastructure is already available on the internet,</a:t>
            </a:r>
          </a:p>
          <a:p>
            <a:pPr algn="just"/>
            <a:r>
              <a:rPr lang="en-US" sz="2000" dirty="0" smtClean="0">
                <a:latin typeface="Arial" pitchFamily="34" charset="0"/>
                <a:cs typeface="Arial" pitchFamily="34" charset="0"/>
              </a:rPr>
              <a:t> </a:t>
            </a:r>
          </a:p>
          <a:p>
            <a:pPr algn="just">
              <a:buFont typeface="Wingdings" pitchFamily="2" charset="2"/>
              <a:buChar char="§"/>
            </a:pPr>
            <a:r>
              <a:rPr lang="en-US" sz="2000" dirty="0" smtClean="0">
                <a:latin typeface="Arial" pitchFamily="34" charset="0"/>
                <a:cs typeface="Arial" pitchFamily="34" charset="0"/>
              </a:rPr>
              <a:t> downloading the client side program and obtaining a user account are free of charge.</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Phishing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One Time Password (OTP) - Mechanism</a:t>
            </a:r>
          </a:p>
        </p:txBody>
      </p:sp>
      <p:sp>
        <p:nvSpPr>
          <p:cNvPr id="6" name="Rectangle 5"/>
          <p:cNvSpPr/>
          <p:nvPr/>
        </p:nvSpPr>
        <p:spPr>
          <a:xfrm>
            <a:off x="304800" y="2613392"/>
            <a:ext cx="8534400" cy="1631216"/>
          </a:xfrm>
          <a:prstGeom prst="rect">
            <a:avLst/>
          </a:prstGeom>
        </p:spPr>
        <p:txBody>
          <a:bodyPr wrap="square">
            <a:spAutoFit/>
          </a:bodyPr>
          <a:lstStyle/>
          <a:p>
            <a:pPr algn="just"/>
            <a:r>
              <a:rPr lang="en-US" sz="2000" dirty="0" smtClean="0">
                <a:latin typeface="Arial" pitchFamily="34" charset="0"/>
                <a:cs typeface="Arial" pitchFamily="34" charset="0"/>
              </a:rPr>
              <a:t>OTP using Instant Messaging (IM) mechanism involves two processes:</a:t>
            </a:r>
          </a:p>
          <a:p>
            <a:pPr algn="just"/>
            <a:endParaRPr lang="en-US" sz="2000" dirty="0" smtClean="0">
              <a:latin typeface="Arial" pitchFamily="34" charset="0"/>
              <a:cs typeface="Arial" pitchFamily="34" charset="0"/>
            </a:endParaRPr>
          </a:p>
          <a:p>
            <a:pPr marL="342900" indent="-342900" algn="just">
              <a:buFont typeface="+mj-lt"/>
              <a:buAutoNum type="arabicPeriod"/>
            </a:pPr>
            <a:r>
              <a:rPr lang="en-US" sz="2000" dirty="0" smtClean="0">
                <a:latin typeface="Arial" pitchFamily="34" charset="0"/>
                <a:cs typeface="Arial" pitchFamily="34" charset="0"/>
              </a:rPr>
              <a:t>a registration process, and</a:t>
            </a:r>
          </a:p>
          <a:p>
            <a:pPr marL="342900" indent="-342900" algn="just">
              <a:buFont typeface="+mj-lt"/>
              <a:buAutoNum type="arabicPeriod"/>
            </a:pPr>
            <a:endParaRPr lang="en-US" sz="2000" dirty="0" smtClean="0">
              <a:latin typeface="Arial" pitchFamily="34" charset="0"/>
              <a:cs typeface="Arial" pitchFamily="34" charset="0"/>
            </a:endParaRPr>
          </a:p>
          <a:p>
            <a:pPr marL="342900" indent="-342900" algn="just">
              <a:buFont typeface="+mj-lt"/>
              <a:buAutoNum type="arabicPeriod"/>
            </a:pPr>
            <a:r>
              <a:rPr lang="en-US" sz="2000" dirty="0" smtClean="0">
                <a:latin typeface="Arial" pitchFamily="34" charset="0"/>
                <a:cs typeface="Arial" pitchFamily="34" charset="0"/>
              </a:rPr>
              <a:t>a login process.</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Motivation</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800100" y="2459504"/>
            <a:ext cx="7543800" cy="1938992"/>
          </a:xfrm>
          <a:prstGeom prst="rect">
            <a:avLst/>
          </a:prstGeom>
        </p:spPr>
        <p:txBody>
          <a:bodyPr wrap="square">
            <a:spAutoFit/>
          </a:bodyPr>
          <a:lstStyle/>
          <a:p>
            <a:pPr algn="just">
              <a:buFont typeface="Wingdings" pitchFamily="2" charset="2"/>
              <a:buChar char="§"/>
            </a:pPr>
            <a:r>
              <a:rPr lang="en-US" sz="2400" dirty="0" smtClean="0">
                <a:latin typeface="Arial" pitchFamily="34" charset="0"/>
                <a:cs typeface="Arial" pitchFamily="34" charset="0"/>
              </a:rPr>
              <a:t> Passwords </a:t>
            </a:r>
            <a:r>
              <a:rPr lang="en-US" sz="2400" dirty="0">
                <a:latin typeface="Arial" pitchFamily="34" charset="0"/>
                <a:cs typeface="Arial" pitchFamily="34" charset="0"/>
              </a:rPr>
              <a:t>are the basic means of authentication </a:t>
            </a:r>
            <a:r>
              <a:rPr lang="en-US" sz="2400" dirty="0" smtClean="0">
                <a:latin typeface="Arial" pitchFamily="34" charset="0"/>
                <a:cs typeface="Arial" pitchFamily="34" charset="0"/>
              </a:rPr>
              <a:t>and authorization</a:t>
            </a:r>
            <a:r>
              <a:rPr lang="en-US" sz="2400" dirty="0">
                <a:latin typeface="Arial" pitchFamily="34" charset="0"/>
                <a:cs typeface="Arial" pitchFamily="34" charset="0"/>
              </a:rPr>
              <a:t>.</a:t>
            </a:r>
            <a:endParaRPr lang="en-US" sz="2400" dirty="0" smtClean="0">
              <a:latin typeface="Arial" pitchFamily="34" charset="0"/>
              <a:cs typeface="Arial" pitchFamily="34" charset="0"/>
            </a:endParaRPr>
          </a:p>
          <a:p>
            <a:pPr algn="just">
              <a:buFont typeface="Wingdings" pitchFamily="2" charset="2"/>
              <a:buChar char="§"/>
            </a:pPr>
            <a:endParaRPr lang="en-US" sz="2400" dirty="0">
              <a:latin typeface="Arial" pitchFamily="34" charset="0"/>
              <a:cs typeface="Arial" pitchFamily="34" charset="0"/>
            </a:endParaRPr>
          </a:p>
          <a:p>
            <a:pPr algn="just">
              <a:buFont typeface="Wingdings" pitchFamily="2" charset="2"/>
              <a:buChar char="§"/>
            </a:pPr>
            <a:r>
              <a:rPr lang="en-US" sz="2400" dirty="0" smtClean="0">
                <a:latin typeface="Arial" pitchFamily="34" charset="0"/>
                <a:cs typeface="Arial" pitchFamily="34" charset="0"/>
              </a:rPr>
              <a:t> In </a:t>
            </a:r>
            <a:r>
              <a:rPr lang="en-US" sz="2400" dirty="0">
                <a:latin typeface="Arial" pitchFamily="34" charset="0"/>
                <a:cs typeface="Arial" pitchFamily="34" charset="0"/>
              </a:rPr>
              <a:t>the recent </a:t>
            </a:r>
            <a:r>
              <a:rPr lang="en-US" sz="2400" dirty="0" smtClean="0">
                <a:latin typeface="Arial" pitchFamily="34" charset="0"/>
                <a:cs typeface="Arial" pitchFamily="34" charset="0"/>
              </a:rPr>
              <a:t>past, some </a:t>
            </a:r>
            <a:r>
              <a:rPr lang="en-US" sz="2400" dirty="0">
                <a:latin typeface="Arial" pitchFamily="34" charset="0"/>
                <a:cs typeface="Arial" pitchFamily="34" charset="0"/>
              </a:rPr>
              <a:t>of the IT giants have faced the issue of password </a:t>
            </a:r>
            <a:r>
              <a:rPr lang="en-US" sz="2400" dirty="0" smtClean="0">
                <a:latin typeface="Arial" pitchFamily="34" charset="0"/>
                <a:cs typeface="Arial" pitchFamily="34" charset="0"/>
              </a:rPr>
              <a:t>leak.</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Phishing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One Time Password (OTP) - Mechanism</a:t>
            </a:r>
          </a:p>
        </p:txBody>
      </p:sp>
      <p:sp>
        <p:nvSpPr>
          <p:cNvPr id="6" name="Rectangle 5"/>
          <p:cNvSpPr/>
          <p:nvPr/>
        </p:nvSpPr>
        <p:spPr>
          <a:xfrm>
            <a:off x="4038600" y="6457890"/>
            <a:ext cx="5105400" cy="400110"/>
          </a:xfrm>
          <a:prstGeom prst="rect">
            <a:avLst/>
          </a:prstGeom>
        </p:spPr>
        <p:txBody>
          <a:bodyPr wrap="square">
            <a:spAutoFit/>
          </a:bodyPr>
          <a:lstStyle/>
          <a:p>
            <a:r>
              <a:rPr lang="en-US" sz="1000" dirty="0" smtClean="0">
                <a:latin typeface="Arial" pitchFamily="34" charset="0"/>
                <a:cs typeface="Arial" pitchFamily="34" charset="0"/>
              </a:rPr>
              <a:t>C.-Y. Huang et al. / Journal of Network and Computer Applications 34 (2011) 1292–1301 </a:t>
            </a:r>
            <a:endParaRPr lang="en-US" sz="1000" dirty="0">
              <a:latin typeface="Arial" pitchFamily="34" charset="0"/>
              <a:cs typeface="Arial" pitchFamily="34" charset="0"/>
            </a:endParaRPr>
          </a:p>
        </p:txBody>
      </p:sp>
      <p:pic>
        <p:nvPicPr>
          <p:cNvPr id="2" name="Picture 2"/>
          <p:cNvPicPr>
            <a:picLocks noChangeAspect="1" noChangeArrowheads="1"/>
          </p:cNvPicPr>
          <p:nvPr/>
        </p:nvPicPr>
        <p:blipFill>
          <a:blip r:embed="rId3"/>
          <a:srcRect r="62250" b="30476"/>
          <a:stretch>
            <a:fillRect/>
          </a:stretch>
        </p:blipFill>
        <p:spPr bwMode="auto">
          <a:xfrm>
            <a:off x="909638" y="1295400"/>
            <a:ext cx="3052762" cy="5562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848225" y="1295400"/>
            <a:ext cx="3533775" cy="5114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Phishing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One Time Password (OTP) – Security Analysis</a:t>
            </a:r>
          </a:p>
        </p:txBody>
      </p:sp>
      <p:sp>
        <p:nvSpPr>
          <p:cNvPr id="6" name="Rectangle 5"/>
          <p:cNvSpPr/>
          <p:nvPr/>
        </p:nvSpPr>
        <p:spPr>
          <a:xfrm>
            <a:off x="571500" y="1443841"/>
            <a:ext cx="8001000" cy="4462760"/>
          </a:xfrm>
          <a:prstGeom prst="rect">
            <a:avLst/>
          </a:prstGeom>
        </p:spPr>
        <p:txBody>
          <a:bodyPr wrap="square">
            <a:spAutoFit/>
          </a:bodyPr>
          <a:lstStyle/>
          <a:p>
            <a:pPr algn="just">
              <a:buFont typeface="Wingdings" pitchFamily="2" charset="2"/>
              <a:buChar char="§"/>
            </a:pPr>
            <a:r>
              <a:rPr lang="en-US" sz="2000" dirty="0" smtClean="0">
                <a:latin typeface="Arial" pitchFamily="34" charset="0"/>
                <a:cs typeface="Arial" pitchFamily="34" charset="0"/>
              </a:rPr>
              <a:t> </a:t>
            </a:r>
            <a:r>
              <a:rPr lang="en-US" sz="2000" b="1" dirty="0" smtClean="0">
                <a:latin typeface="Arial" pitchFamily="34" charset="0"/>
                <a:cs typeface="Arial" pitchFamily="34" charset="0"/>
              </a:rPr>
              <a:t>Mutual authentication </a:t>
            </a:r>
          </a:p>
          <a:p>
            <a:pPr algn="just"/>
            <a:r>
              <a:rPr lang="en-US" sz="1600" dirty="0" smtClean="0">
                <a:latin typeface="Arial" pitchFamily="34" charset="0"/>
                <a:cs typeface="Arial" pitchFamily="34" charset="0"/>
              </a:rPr>
              <a:t>Website authenticates user by asking to enter OTP which is already assigned by the website. </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a:t>
            </a:r>
            <a:r>
              <a:rPr lang="en-US" sz="2000" b="1" dirty="0" smtClean="0">
                <a:latin typeface="Arial" pitchFamily="34" charset="0"/>
                <a:cs typeface="Arial" pitchFamily="34" charset="0"/>
              </a:rPr>
              <a:t>Compromising the proposed solution</a:t>
            </a:r>
          </a:p>
          <a:p>
            <a:pPr algn="just"/>
            <a:r>
              <a:rPr lang="en-US" sz="1600" dirty="0" smtClean="0">
                <a:latin typeface="Arial" pitchFamily="34" charset="0"/>
                <a:cs typeface="Arial" pitchFamily="34" charset="0"/>
              </a:rPr>
              <a:t>There are 3 components – user’s website account and IM account, website’s IM account; Attacker needs to know the hidden relationship between these 3 components.</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a:t>
            </a:r>
            <a:r>
              <a:rPr lang="en-US" sz="2000" b="1" dirty="0" smtClean="0">
                <a:latin typeface="Arial" pitchFamily="34" charset="0"/>
                <a:cs typeface="Arial" pitchFamily="34" charset="0"/>
              </a:rPr>
              <a:t>Authentication in an untrustworthy environment</a:t>
            </a:r>
          </a:p>
          <a:p>
            <a:pPr algn="just"/>
            <a:r>
              <a:rPr lang="en-US" sz="1600" dirty="0" smtClean="0">
                <a:latin typeface="Arial" pitchFamily="34" charset="0"/>
                <a:cs typeface="Arial" pitchFamily="34" charset="0"/>
              </a:rPr>
              <a:t>Access the IM account through the trusted device to obtain the OTP.</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a:t>
            </a:r>
            <a:r>
              <a:rPr lang="en-US" sz="2000" b="1" dirty="0" smtClean="0">
                <a:latin typeface="Arial" pitchFamily="34" charset="0"/>
                <a:cs typeface="Arial" pitchFamily="34" charset="0"/>
              </a:rPr>
              <a:t>Man In The Middle attack.</a:t>
            </a:r>
          </a:p>
          <a:p>
            <a:pPr algn="just"/>
            <a:r>
              <a:rPr lang="en-US" sz="1600" dirty="0" smtClean="0">
                <a:latin typeface="Arial" pitchFamily="34" charset="0"/>
                <a:cs typeface="Arial" pitchFamily="34" charset="0"/>
              </a:rPr>
              <a:t>We have already made an assumption that the primary channel used to deliver login name is secure; Most web browsers and commercial websites use the SSL protocol to encrypt  HTTP traffic; Eavesdropper cannot associate OTP with user’s web account name.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Phishing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One Time Password (OTP) – Security Analysis</a:t>
            </a:r>
          </a:p>
        </p:txBody>
      </p:sp>
      <p:sp>
        <p:nvSpPr>
          <p:cNvPr id="6" name="Rectangle 5"/>
          <p:cNvSpPr/>
          <p:nvPr/>
        </p:nvSpPr>
        <p:spPr>
          <a:xfrm>
            <a:off x="609600" y="1751618"/>
            <a:ext cx="7924800" cy="3354765"/>
          </a:xfrm>
          <a:prstGeom prst="rect">
            <a:avLst/>
          </a:prstGeom>
        </p:spPr>
        <p:txBody>
          <a:bodyPr wrap="square">
            <a:spAutoFit/>
          </a:bodyPr>
          <a:lstStyle/>
          <a:p>
            <a:pPr algn="just">
              <a:buFont typeface="Wingdings" pitchFamily="2" charset="2"/>
              <a:buChar char="§"/>
            </a:pPr>
            <a:r>
              <a:rPr lang="en-US" sz="2000" dirty="0" smtClean="0">
                <a:latin typeface="Arial" pitchFamily="34" charset="0"/>
                <a:cs typeface="Arial" pitchFamily="34" charset="0"/>
              </a:rPr>
              <a:t> </a:t>
            </a:r>
            <a:r>
              <a:rPr lang="en-US" sz="2000" b="1" dirty="0" smtClean="0">
                <a:latin typeface="Arial" pitchFamily="34" charset="0"/>
                <a:cs typeface="Arial" pitchFamily="34" charset="0"/>
              </a:rPr>
              <a:t>Security enhancements for instant messaging services</a:t>
            </a:r>
          </a:p>
          <a:p>
            <a:pPr algn="just"/>
            <a:r>
              <a:rPr lang="en-US" sz="1600" dirty="0" smtClean="0">
                <a:latin typeface="Arial" pitchFamily="34" charset="0"/>
                <a:cs typeface="Arial" pitchFamily="34" charset="0"/>
              </a:rPr>
              <a:t>Can be done by encrypting the instant messages; having a customized interpretation of customized messages; block messages from unknown users. </a:t>
            </a:r>
          </a:p>
          <a:p>
            <a:pPr algn="just">
              <a:buFont typeface="Wingdings" pitchFamily="2" charset="2"/>
              <a:buChar char="§"/>
            </a:pPr>
            <a:endParaRPr lang="en-US" sz="20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a:t>
            </a:r>
            <a:r>
              <a:rPr lang="en-US" sz="2000" b="1" dirty="0" smtClean="0">
                <a:latin typeface="Arial" pitchFamily="34" charset="0"/>
                <a:cs typeface="Arial" pitchFamily="34" charset="0"/>
              </a:rPr>
              <a:t>IP-spoofing attack</a:t>
            </a:r>
          </a:p>
          <a:p>
            <a:pPr algn="just"/>
            <a:r>
              <a:rPr lang="en-US" sz="1600" dirty="0" smtClean="0">
                <a:latin typeface="Arial" pitchFamily="34" charset="0"/>
                <a:cs typeface="Arial" pitchFamily="34" charset="0"/>
              </a:rPr>
              <a:t>Difficult to occur as the primary communication channel is encrypted; Attacker has to be someone using the same IP or some sort of man in the middle.</a:t>
            </a:r>
          </a:p>
          <a:p>
            <a:pPr algn="just">
              <a:buFont typeface="Wingdings" pitchFamily="2" charset="2"/>
              <a:buChar char="§"/>
            </a:pPr>
            <a:endParaRPr lang="en-US" sz="2000" b="1" dirty="0" smtClean="0">
              <a:latin typeface="Arial" pitchFamily="34" charset="0"/>
              <a:cs typeface="Arial" pitchFamily="34" charset="0"/>
            </a:endParaRPr>
          </a:p>
          <a:p>
            <a:pPr algn="just">
              <a:buFont typeface="Wingdings" pitchFamily="2" charset="2"/>
              <a:buChar char="§"/>
            </a:pPr>
            <a:r>
              <a:rPr lang="en-US" sz="2000" b="1" dirty="0" smtClean="0">
                <a:latin typeface="Arial" pitchFamily="34" charset="0"/>
                <a:cs typeface="Arial" pitchFamily="34" charset="0"/>
              </a:rPr>
              <a:t> Anti-phishing for instant messaging services</a:t>
            </a:r>
          </a:p>
          <a:p>
            <a:pPr algn="just"/>
            <a:r>
              <a:rPr lang="en-US" sz="1600" dirty="0" smtClean="0">
                <a:latin typeface="Arial" pitchFamily="34" charset="0"/>
                <a:cs typeface="Arial" pitchFamily="34" charset="0"/>
              </a:rPr>
              <a:t>Most IM services have their own platform-dependent IM clients because of which there are lower chances of attacker phishing an IM account; To ensure a successful attack, the phisher must – insert a crafted IM client into the user’s PC.</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Weak Passwords</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2571750" y="2644170"/>
            <a:ext cx="4000500" cy="1569660"/>
          </a:xfrm>
          <a:prstGeom prst="rect">
            <a:avLst/>
          </a:prstGeom>
        </p:spPr>
        <p:txBody>
          <a:bodyPr wrap="square">
            <a:spAutoFit/>
          </a:bodyPr>
          <a:lstStyle/>
          <a:p>
            <a:pPr>
              <a:lnSpc>
                <a:spcPct val="200000"/>
              </a:lnSpc>
              <a:buFont typeface="Wingdings" pitchFamily="2" charset="2"/>
              <a:buChar char="§"/>
            </a:pPr>
            <a:r>
              <a:rPr lang="en-US" sz="2400" b="1" dirty="0" smtClean="0">
                <a:latin typeface="Arial" pitchFamily="34" charset="0"/>
                <a:cs typeface="Arial" pitchFamily="34" charset="0"/>
              </a:rPr>
              <a:t> The Password Problem</a:t>
            </a:r>
          </a:p>
          <a:p>
            <a:pPr>
              <a:lnSpc>
                <a:spcPct val="200000"/>
              </a:lnSpc>
              <a:buFont typeface="Wingdings" pitchFamily="2" charset="2"/>
              <a:buChar char="§"/>
            </a:pPr>
            <a:r>
              <a:rPr lang="en-US" sz="2400" b="1" dirty="0">
                <a:latin typeface="Arial" pitchFamily="34" charset="0"/>
                <a:cs typeface="Arial" pitchFamily="34" charset="0"/>
              </a:rPr>
              <a:t> </a:t>
            </a:r>
            <a:r>
              <a:rPr lang="en-US" sz="2400" b="1" dirty="0" smtClean="0">
                <a:latin typeface="Arial" pitchFamily="34" charset="0"/>
                <a:cs typeface="Arial" pitchFamily="34" charset="0"/>
              </a:rPr>
              <a:t>Graphical Password</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Weak Passwords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The Password Problem</a:t>
            </a:r>
          </a:p>
        </p:txBody>
      </p:sp>
      <p:sp>
        <p:nvSpPr>
          <p:cNvPr id="3" name="Rectangle 2"/>
          <p:cNvSpPr/>
          <p:nvPr/>
        </p:nvSpPr>
        <p:spPr>
          <a:xfrm>
            <a:off x="276367" y="1436906"/>
            <a:ext cx="8591266" cy="4278094"/>
          </a:xfrm>
          <a:prstGeom prst="rect">
            <a:avLst/>
          </a:prstGeom>
        </p:spPr>
        <p:txBody>
          <a:bodyPr wrap="square">
            <a:spAutoFit/>
          </a:bodyPr>
          <a:lstStyle/>
          <a:p>
            <a:pPr algn="just"/>
            <a:r>
              <a:rPr lang="en-US" sz="2000" dirty="0" smtClean="0">
                <a:latin typeface="Arial" panose="020B0604020202020204" pitchFamily="34" charset="0"/>
                <a:cs typeface="Arial" panose="020B0604020202020204" pitchFamily="34" charset="0"/>
              </a:rPr>
              <a:t>The two </a:t>
            </a:r>
            <a:r>
              <a:rPr lang="en-US" sz="2000" dirty="0">
                <a:latin typeface="Arial" panose="020B0604020202020204" pitchFamily="34" charset="0"/>
                <a:cs typeface="Arial" panose="020B0604020202020204" pitchFamily="34" charset="0"/>
              </a:rPr>
              <a:t>fundamentally conflicting requirements</a:t>
            </a:r>
            <a:r>
              <a:rPr lang="en-US" sz="2000" dirty="0" smtClean="0">
                <a:latin typeface="Arial" panose="020B0604020202020204" pitchFamily="34" charset="0"/>
                <a:cs typeface="Arial" panose="020B0604020202020204" pitchFamily="34" charset="0"/>
              </a:rPr>
              <a:t>:</a:t>
            </a:r>
          </a:p>
          <a:p>
            <a:pPr algn="just"/>
            <a:endParaRPr lang="en-US" sz="800" dirty="0" smtClean="0">
              <a:latin typeface="Arial" panose="020B0604020202020204" pitchFamily="34" charset="0"/>
              <a:cs typeface="Arial" panose="020B0604020202020204" pitchFamily="34" charset="0"/>
            </a:endParaRPr>
          </a:p>
          <a:p>
            <a:pPr marL="342900" indent="-342900" algn="just">
              <a:buFont typeface="+mj-lt"/>
              <a:buAutoNum type="arabicPeriod"/>
            </a:pPr>
            <a:r>
              <a:rPr lang="en-US" sz="2000" dirty="0" smtClean="0">
                <a:latin typeface="Arial" panose="020B0604020202020204" pitchFamily="34" charset="0"/>
                <a:cs typeface="Arial" panose="020B0604020202020204" pitchFamily="34" charset="0"/>
              </a:rPr>
              <a:t>Passwords </a:t>
            </a:r>
            <a:r>
              <a:rPr lang="en-US" sz="2000" dirty="0">
                <a:latin typeface="Arial" panose="020B0604020202020204" pitchFamily="34" charset="0"/>
                <a:cs typeface="Arial" panose="020B0604020202020204" pitchFamily="34" charset="0"/>
              </a:rPr>
              <a:t>should be easy to remember, and the user authentication </a:t>
            </a:r>
            <a:r>
              <a:rPr lang="en-US" sz="2000" dirty="0" smtClean="0">
                <a:latin typeface="Arial" panose="020B0604020202020204" pitchFamily="34" charset="0"/>
                <a:cs typeface="Arial" panose="020B0604020202020204" pitchFamily="34" charset="0"/>
              </a:rPr>
              <a:t>protocol should </a:t>
            </a:r>
            <a:r>
              <a:rPr lang="en-US" sz="2000" dirty="0">
                <a:latin typeface="Arial" panose="020B0604020202020204" pitchFamily="34" charset="0"/>
                <a:cs typeface="Arial" panose="020B0604020202020204" pitchFamily="34" charset="0"/>
              </a:rPr>
              <a:t>be executable quickly </a:t>
            </a:r>
            <a:r>
              <a:rPr lang="en-US" sz="2000" dirty="0" smtClean="0">
                <a:latin typeface="Arial" panose="020B0604020202020204" pitchFamily="34" charset="0"/>
                <a:cs typeface="Arial" panose="020B0604020202020204" pitchFamily="34" charset="0"/>
              </a:rPr>
              <a:t>and easily </a:t>
            </a:r>
            <a:r>
              <a:rPr lang="en-US" sz="2000" dirty="0">
                <a:latin typeface="Arial" panose="020B0604020202020204" pitchFamily="34" charset="0"/>
                <a:cs typeface="Arial" panose="020B0604020202020204" pitchFamily="34" charset="0"/>
              </a:rPr>
              <a:t>by humans</a:t>
            </a:r>
            <a:r>
              <a:rPr lang="en-US" sz="2000" dirty="0" smtClean="0">
                <a:latin typeface="Arial" panose="020B0604020202020204" pitchFamily="34" charset="0"/>
                <a:cs typeface="Arial" panose="020B0604020202020204" pitchFamily="34" charset="0"/>
              </a:rPr>
              <a:t>.</a:t>
            </a:r>
          </a:p>
          <a:p>
            <a:pPr marL="228600" indent="-228600" algn="just">
              <a:buFont typeface="+mj-lt"/>
              <a:buAutoNum type="arabicPeriod"/>
            </a:pPr>
            <a:endParaRPr lang="en-US" sz="800" dirty="0">
              <a:latin typeface="Arial" panose="020B0604020202020204" pitchFamily="34" charset="0"/>
              <a:cs typeface="Arial" panose="020B0604020202020204" pitchFamily="34" charset="0"/>
            </a:endParaRPr>
          </a:p>
          <a:p>
            <a:pPr marL="342900" indent="-342900" algn="just">
              <a:buFont typeface="+mj-lt"/>
              <a:buAutoNum type="arabicPeriod"/>
            </a:pPr>
            <a:r>
              <a:rPr lang="en-US" sz="2000" dirty="0" smtClean="0">
                <a:latin typeface="Arial" panose="020B0604020202020204" pitchFamily="34" charset="0"/>
                <a:cs typeface="Arial" panose="020B0604020202020204" pitchFamily="34" charset="0"/>
              </a:rPr>
              <a:t>Passwords </a:t>
            </a:r>
            <a:r>
              <a:rPr lang="en-US" sz="2000" dirty="0">
                <a:latin typeface="Arial" panose="020B0604020202020204" pitchFamily="34" charset="0"/>
                <a:cs typeface="Arial" panose="020B0604020202020204" pitchFamily="34" charset="0"/>
              </a:rPr>
              <a:t>should be secure, i.e., they should look random and should be hard to guess; they should </a:t>
            </a:r>
            <a:r>
              <a:rPr lang="en-US" sz="2000" dirty="0" smtClean="0">
                <a:latin typeface="Arial" panose="020B0604020202020204" pitchFamily="34" charset="0"/>
                <a:cs typeface="Arial" panose="020B0604020202020204" pitchFamily="34" charset="0"/>
              </a:rPr>
              <a:t>be changed </a:t>
            </a:r>
            <a:r>
              <a:rPr lang="en-US" sz="2000" dirty="0">
                <a:latin typeface="Arial" panose="020B0604020202020204" pitchFamily="34" charset="0"/>
                <a:cs typeface="Arial" panose="020B0604020202020204" pitchFamily="34" charset="0"/>
              </a:rPr>
              <a:t>frequently, and should be different on different accounts of the same user; they should not be </a:t>
            </a:r>
            <a:r>
              <a:rPr lang="en-US" sz="2000" dirty="0" smtClean="0">
                <a:latin typeface="Arial" panose="020B0604020202020204" pitchFamily="34" charset="0"/>
                <a:cs typeface="Arial" panose="020B0604020202020204" pitchFamily="34" charset="0"/>
              </a:rPr>
              <a:t>written down </a:t>
            </a:r>
            <a:r>
              <a:rPr lang="en-US" sz="2000" dirty="0">
                <a:latin typeface="Arial" panose="020B0604020202020204" pitchFamily="34" charset="0"/>
                <a:cs typeface="Arial" panose="020B0604020202020204" pitchFamily="34" charset="0"/>
              </a:rPr>
              <a:t>or stored in plain text. </a:t>
            </a:r>
            <a:endParaRPr lang="en-US" sz="2000" dirty="0" smtClean="0">
              <a:latin typeface="Arial" panose="020B0604020202020204" pitchFamily="34" charset="0"/>
              <a:cs typeface="Arial" panose="020B0604020202020204" pitchFamily="34" charset="0"/>
            </a:endParaRPr>
          </a:p>
          <a:p>
            <a:pPr algn="just"/>
            <a:endParaRPr lang="en-US" sz="800" dirty="0">
              <a:latin typeface="Arial" panose="020B0604020202020204" pitchFamily="34" charset="0"/>
              <a:cs typeface="Arial" panose="020B0604020202020204" pitchFamily="34" charset="0"/>
            </a:endParaRPr>
          </a:p>
          <a:p>
            <a:pPr marL="742950" lvl="2" indent="-285750" algn="just">
              <a:buFont typeface="Wingdings" pitchFamily="2" charset="2"/>
              <a:buChar char="§"/>
            </a:pPr>
            <a:r>
              <a:rPr lang="en-US" sz="2000" dirty="0" smtClean="0">
                <a:latin typeface="Arial" panose="020B0604020202020204" pitchFamily="34" charset="0"/>
                <a:cs typeface="Arial" panose="020B0604020202020204" pitchFamily="34" charset="0"/>
              </a:rPr>
              <a:t>LTM – Interference and decay</a:t>
            </a:r>
          </a:p>
          <a:p>
            <a:pPr marL="0" lvl="1" algn="just"/>
            <a:endParaRPr lang="en-US" sz="2000" dirty="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What people do?</a:t>
            </a:r>
          </a:p>
          <a:p>
            <a:pPr algn="just"/>
            <a:endParaRPr lang="en-US" sz="800" dirty="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Decrease memory load at the expense of security – Choose weak passwords</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5715000" y="6611779"/>
            <a:ext cx="3429000" cy="246221"/>
          </a:xfrm>
          <a:prstGeom prst="rect">
            <a:avLst/>
          </a:prstGeom>
        </p:spPr>
        <p:txBody>
          <a:bodyPr wrap="square">
            <a:spAutoFit/>
          </a:bodyPr>
          <a:lstStyle/>
          <a:p>
            <a:r>
              <a:rPr lang="en-US" sz="1000" dirty="0" smtClean="0">
                <a:latin typeface="Arial" pitchFamily="34" charset="0"/>
                <a:cs typeface="Arial" pitchFamily="34" charset="0"/>
              </a:rPr>
              <a:t>(</a:t>
            </a:r>
            <a:r>
              <a:rPr lang="en-US" sz="1000" dirty="0" err="1">
                <a:latin typeface="Arial" pitchFamily="34" charset="0"/>
                <a:cs typeface="Arial" pitchFamily="34" charset="0"/>
              </a:rPr>
              <a:t>Wiedenbeck</a:t>
            </a:r>
            <a:r>
              <a:rPr lang="en-US" sz="1000" dirty="0">
                <a:latin typeface="Arial" pitchFamily="34" charset="0"/>
                <a:cs typeface="Arial" pitchFamily="34" charset="0"/>
              </a:rPr>
              <a:t>, Waters, </a:t>
            </a:r>
            <a:r>
              <a:rPr lang="en-US" sz="1000" dirty="0" err="1">
                <a:latin typeface="Arial" pitchFamily="34" charset="0"/>
                <a:cs typeface="Arial" pitchFamily="34" charset="0"/>
              </a:rPr>
              <a:t>Birget</a:t>
            </a:r>
            <a:r>
              <a:rPr lang="en-US" sz="1000" dirty="0">
                <a:latin typeface="Arial" pitchFamily="34" charset="0"/>
                <a:cs typeface="Arial" pitchFamily="34" charset="0"/>
              </a:rPr>
              <a:t>, </a:t>
            </a:r>
            <a:r>
              <a:rPr lang="en-US" sz="1000" dirty="0" err="1">
                <a:latin typeface="Arial" pitchFamily="34" charset="0"/>
                <a:cs typeface="Arial" pitchFamily="34" charset="0"/>
              </a:rPr>
              <a:t>Broditskiy</a:t>
            </a:r>
            <a:r>
              <a:rPr lang="en-US" sz="1000" dirty="0">
                <a:latin typeface="Arial" pitchFamily="34" charset="0"/>
                <a:cs typeface="Arial" pitchFamily="34" charset="0"/>
              </a:rPr>
              <a:t> &amp; </a:t>
            </a:r>
            <a:r>
              <a:rPr lang="en-US" sz="1000" dirty="0" err="1">
                <a:latin typeface="Arial" pitchFamily="34" charset="0"/>
                <a:cs typeface="Arial" pitchFamily="34" charset="0"/>
              </a:rPr>
              <a:t>Memon</a:t>
            </a:r>
            <a:r>
              <a:rPr lang="en-US" sz="1000" dirty="0">
                <a:latin typeface="Arial" pitchFamily="34" charset="0"/>
                <a:cs typeface="Arial" pitchFamily="34" charset="0"/>
              </a:rPr>
              <a:t>, 2005).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Weak Passwords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Graphical Passwords</a:t>
            </a:r>
          </a:p>
        </p:txBody>
      </p:sp>
      <p:sp>
        <p:nvSpPr>
          <p:cNvPr id="2" name="Rectangle 1"/>
          <p:cNvSpPr/>
          <p:nvPr/>
        </p:nvSpPr>
        <p:spPr>
          <a:xfrm>
            <a:off x="266700" y="1295400"/>
            <a:ext cx="8610600" cy="4585871"/>
          </a:xfrm>
          <a:prstGeom prst="rect">
            <a:avLst/>
          </a:prstGeom>
        </p:spPr>
        <p:txBody>
          <a:bodyPr wrap="square">
            <a:spAutoFit/>
          </a:bodyPr>
          <a:lstStyle/>
          <a:p>
            <a:pPr algn="just"/>
            <a:r>
              <a:rPr lang="en-US" sz="2000" dirty="0" smtClean="0">
                <a:latin typeface="Arial" panose="020B0604020202020204" pitchFamily="34" charset="0"/>
                <a:cs typeface="Arial" panose="020B0604020202020204" pitchFamily="34" charset="0"/>
              </a:rPr>
              <a:t>An </a:t>
            </a:r>
            <a:r>
              <a:rPr lang="en-US" sz="2000" dirty="0">
                <a:latin typeface="Arial" panose="020B0604020202020204" pitchFamily="34" charset="0"/>
                <a:cs typeface="Arial" panose="020B0604020202020204" pitchFamily="34" charset="0"/>
              </a:rPr>
              <a:t>image </a:t>
            </a:r>
            <a:r>
              <a:rPr lang="en-US" sz="2000" dirty="0" smtClean="0">
                <a:latin typeface="Arial" panose="020B0604020202020204" pitchFamily="34" charset="0"/>
                <a:cs typeface="Arial" panose="020B0604020202020204" pitchFamily="34" charset="0"/>
              </a:rPr>
              <a:t>would appear </a:t>
            </a:r>
            <a:r>
              <a:rPr lang="en-US" sz="2000" dirty="0">
                <a:latin typeface="Arial" panose="020B0604020202020204" pitchFamily="34" charset="0"/>
                <a:cs typeface="Arial" panose="020B0604020202020204" pitchFamily="34" charset="0"/>
              </a:rPr>
              <a:t>on the screen, and the user would click on a few chosen regions of it. If the correct regions were clicked in</a:t>
            </a:r>
            <a:r>
              <a:rPr lang="en-US" sz="2000" dirty="0" smtClean="0">
                <a:latin typeface="Arial" panose="020B0604020202020204" pitchFamily="34" charset="0"/>
                <a:cs typeface="Arial" panose="020B0604020202020204" pitchFamily="34" charset="0"/>
              </a:rPr>
              <a:t>, the </a:t>
            </a:r>
            <a:r>
              <a:rPr lang="en-US" sz="2000" dirty="0">
                <a:latin typeface="Arial" panose="020B0604020202020204" pitchFamily="34" charset="0"/>
                <a:cs typeface="Arial" panose="020B0604020202020204" pitchFamily="34" charset="0"/>
              </a:rPr>
              <a:t>user would be authenticated. </a:t>
            </a:r>
            <a:endParaRPr lang="en-US" sz="2000" dirty="0" smtClean="0">
              <a:latin typeface="Arial" panose="020B0604020202020204" pitchFamily="34" charset="0"/>
              <a:cs typeface="Arial" panose="020B0604020202020204" pitchFamily="34" charset="0"/>
            </a:endParaRPr>
          </a:p>
          <a:p>
            <a:pPr algn="just"/>
            <a:endParaRPr lang="en-US" sz="800" dirty="0" smtClean="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Types of Graphical Passwords Techniques:</a:t>
            </a:r>
          </a:p>
          <a:p>
            <a:pPr algn="just"/>
            <a:endParaRPr lang="en-US" sz="800" dirty="0" smtClean="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1. Recognition Based Techniques</a:t>
            </a:r>
          </a:p>
          <a:p>
            <a:pPr marL="742950" lvl="1" indent="-285750" algn="just">
              <a:buFont typeface="Wingdings" pitchFamily="2" charset="2"/>
              <a:buChar char="§"/>
            </a:pPr>
            <a:r>
              <a:rPr lang="en-US" sz="2000" dirty="0" smtClean="0">
                <a:latin typeface="Arial" panose="020B0604020202020204" pitchFamily="34" charset="0"/>
                <a:cs typeface="Arial" panose="020B0604020202020204" pitchFamily="34" charset="0"/>
              </a:rPr>
              <a:t>Déjà vu (Hash Visualization Technique)</a:t>
            </a:r>
          </a:p>
          <a:p>
            <a:pPr marL="742950" lvl="1" indent="-285750" algn="just">
              <a:buFont typeface="Wingdings" pitchFamily="2" charset="2"/>
              <a:buChar char="§"/>
            </a:pPr>
            <a:r>
              <a:rPr lang="en-US" sz="2000" dirty="0" smtClean="0">
                <a:latin typeface="Arial" panose="020B0604020202020204" pitchFamily="34" charset="0"/>
                <a:cs typeface="Arial" panose="020B0604020202020204" pitchFamily="34" charset="0"/>
              </a:rPr>
              <a:t>Pass-Objects (Deals with shoulder surfing) </a:t>
            </a:r>
          </a:p>
          <a:p>
            <a:pPr marL="742950" lvl="1" indent="-285750" algn="just">
              <a:buFont typeface="Wingdings" pitchFamily="2" charset="2"/>
              <a:buChar char="§"/>
            </a:pPr>
            <a:r>
              <a:rPr lang="en-US" sz="2000" dirty="0" err="1" smtClean="0">
                <a:latin typeface="Arial" panose="020B0604020202020204" pitchFamily="34" charset="0"/>
                <a:cs typeface="Arial" panose="020B0604020202020204" pitchFamily="34" charset="0"/>
              </a:rPr>
              <a:t>Passfaces</a:t>
            </a:r>
            <a:endParaRPr lang="en-US" sz="2000" dirty="0" smtClean="0">
              <a:latin typeface="Arial" panose="020B0604020202020204" pitchFamily="34" charset="0"/>
              <a:cs typeface="Arial" panose="020B0604020202020204" pitchFamily="34" charset="0"/>
            </a:endParaRPr>
          </a:p>
          <a:p>
            <a:pPr algn="just"/>
            <a:endParaRPr lang="en-US" sz="800" dirty="0" smtClean="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2. Recall/ Cued-Recall Based Techniques</a:t>
            </a:r>
          </a:p>
          <a:p>
            <a:pPr marL="742950" lvl="1" indent="-285750" algn="just">
              <a:buFont typeface="Wingdings" pitchFamily="2" charset="2"/>
              <a:buChar char="§"/>
            </a:pPr>
            <a:r>
              <a:rPr lang="en-US" sz="2000" dirty="0" err="1" smtClean="0">
                <a:latin typeface="Arial" panose="020B0604020202020204" pitchFamily="34" charset="0"/>
                <a:cs typeface="Arial" panose="020B0604020202020204" pitchFamily="34" charset="0"/>
              </a:rPr>
              <a:t>Passlogix</a:t>
            </a:r>
            <a:r>
              <a:rPr lang="en-US" sz="2000" dirty="0" smtClean="0">
                <a:latin typeface="Arial" panose="020B0604020202020204" pitchFamily="34" charset="0"/>
                <a:cs typeface="Arial" panose="020B0604020202020204" pitchFamily="34" charset="0"/>
              </a:rPr>
              <a:t> During authentication, user has </a:t>
            </a:r>
          </a:p>
          <a:p>
            <a:pPr marL="742950" lvl="1" indent="-285750" algn="just">
              <a:buFont typeface="Wingdings" pitchFamily="2" charset="2"/>
              <a:buChar char="§"/>
            </a:pPr>
            <a:r>
              <a:rPr lang="en-US" sz="2000" dirty="0" smtClean="0">
                <a:latin typeface="Arial" panose="020B0604020202020204" pitchFamily="34" charset="0"/>
                <a:cs typeface="Arial" panose="020B0604020202020204" pitchFamily="34" charset="0"/>
              </a:rPr>
              <a:t>Draw-A-Secret (DAS)</a:t>
            </a:r>
          </a:p>
          <a:p>
            <a:pPr marL="742950" lvl="1" indent="-285750" algn="just">
              <a:buFont typeface="Wingdings" pitchFamily="2" charset="2"/>
              <a:buChar char="§"/>
            </a:pPr>
            <a:r>
              <a:rPr lang="en-US" sz="2000" dirty="0" err="1" smtClean="0">
                <a:latin typeface="Arial" panose="020B0604020202020204" pitchFamily="34" charset="0"/>
                <a:cs typeface="Arial" panose="020B0604020202020204" pitchFamily="34" charset="0"/>
              </a:rPr>
              <a:t>PassPoints</a:t>
            </a:r>
            <a:endParaRPr lang="en-US" sz="2000" dirty="0" smtClean="0">
              <a:latin typeface="Arial" panose="020B0604020202020204" pitchFamily="34" charset="0"/>
              <a:cs typeface="Arial" panose="020B0604020202020204" pitchFamily="34" charset="0"/>
            </a:endParaRPr>
          </a:p>
          <a:p>
            <a:pPr marL="285750" indent="-285750" algn="just"/>
            <a:endParaRPr lang="en-US" sz="800" dirty="0" smtClean="0">
              <a:latin typeface="Arial" panose="020B0604020202020204" pitchFamily="34" charset="0"/>
              <a:cs typeface="Arial" panose="020B0604020202020204" pitchFamily="34" charset="0"/>
            </a:endParaRPr>
          </a:p>
          <a:p>
            <a:pPr marL="285750" indent="-285750" algn="just"/>
            <a:r>
              <a:rPr lang="en-US" sz="2000" dirty="0" smtClean="0">
                <a:latin typeface="Arial" panose="020B0604020202020204" pitchFamily="34" charset="0"/>
                <a:cs typeface="Arial" panose="020B0604020202020204" pitchFamily="34" charset="0"/>
              </a:rPr>
              <a:t>3. Hybrid Systems</a:t>
            </a:r>
            <a:endParaRPr 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Weak Passwords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Hybrid System</a:t>
            </a:r>
          </a:p>
        </p:txBody>
      </p:sp>
      <p:pic>
        <p:nvPicPr>
          <p:cNvPr id="7" name="Picture 6" descr="ias.png"/>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3038475" cy="4104620"/>
          </a:xfrm>
          <a:prstGeom prst="rect">
            <a:avLst/>
          </a:prstGeom>
          <a:noFill/>
          <a:ln>
            <a:noFill/>
          </a:ln>
        </p:spPr>
      </p:pic>
      <p:sp>
        <p:nvSpPr>
          <p:cNvPr id="8" name="TextBox 7"/>
          <p:cNvSpPr txBox="1"/>
          <p:nvPr/>
        </p:nvSpPr>
        <p:spPr>
          <a:xfrm>
            <a:off x="4190998" y="1931999"/>
            <a:ext cx="4952999" cy="2246769"/>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Advantages:</a:t>
            </a:r>
          </a:p>
          <a:p>
            <a:r>
              <a:rPr lang="en-US" sz="2000" dirty="0" smtClean="0">
                <a:latin typeface="Arial" panose="020B0604020202020204" pitchFamily="34" charset="0"/>
                <a:cs typeface="Arial" panose="020B0604020202020204" pitchFamily="34" charset="0"/>
              </a:rPr>
              <a:t>Resistant to all attacks on graphical passwords</a:t>
            </a:r>
          </a:p>
          <a:p>
            <a:pPr marL="742950" lvl="1" indent="-285750">
              <a:buFont typeface="Wingdings" pitchFamily="2" charset="2"/>
              <a:buChar char="§"/>
            </a:pPr>
            <a:r>
              <a:rPr lang="en-US" sz="2000" dirty="0" smtClean="0">
                <a:latin typeface="Arial" panose="020B0604020202020204" pitchFamily="34" charset="0"/>
                <a:cs typeface="Arial" panose="020B0604020202020204" pitchFamily="34" charset="0"/>
              </a:rPr>
              <a:t>Brute Force</a:t>
            </a:r>
          </a:p>
          <a:p>
            <a:pPr marL="742950" lvl="1" indent="-285750">
              <a:buFont typeface="Wingdings" pitchFamily="2" charset="2"/>
              <a:buChar char="§"/>
            </a:pPr>
            <a:r>
              <a:rPr lang="en-US" sz="2000" dirty="0" smtClean="0">
                <a:latin typeface="Arial" panose="020B0604020202020204" pitchFamily="34" charset="0"/>
                <a:cs typeface="Arial" panose="020B0604020202020204" pitchFamily="34" charset="0"/>
              </a:rPr>
              <a:t>Dictionary</a:t>
            </a:r>
          </a:p>
          <a:p>
            <a:pPr marL="742950" lvl="1" indent="-285750">
              <a:buFont typeface="Wingdings" pitchFamily="2" charset="2"/>
              <a:buChar char="§"/>
            </a:pPr>
            <a:r>
              <a:rPr lang="en-US" sz="2000" dirty="0" smtClean="0">
                <a:latin typeface="Arial" panose="020B0604020202020204" pitchFamily="34" charset="0"/>
                <a:cs typeface="Arial" panose="020B0604020202020204" pitchFamily="34" charset="0"/>
              </a:rPr>
              <a:t>Software Engineering</a:t>
            </a: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9" name="TextBox 8"/>
          <p:cNvSpPr txBox="1"/>
          <p:nvPr/>
        </p:nvSpPr>
        <p:spPr>
          <a:xfrm>
            <a:off x="4190999" y="4154031"/>
            <a:ext cx="4952999" cy="2246769"/>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Disadvantages:</a:t>
            </a:r>
          </a:p>
          <a:p>
            <a:r>
              <a:rPr lang="en-US" sz="2000" dirty="0" smtClean="0">
                <a:latin typeface="Arial" panose="020B0604020202020204" pitchFamily="34" charset="0"/>
                <a:cs typeface="Arial" panose="020B0604020202020204" pitchFamily="34" charset="0"/>
              </a:rPr>
              <a:t>Inherent weakness of graphical passwords</a:t>
            </a:r>
          </a:p>
          <a:p>
            <a:pPr marL="742950" lvl="1" indent="-285750">
              <a:buFont typeface="Wingdings" pitchFamily="2" charset="2"/>
              <a:buChar char="§"/>
            </a:pPr>
            <a:r>
              <a:rPr lang="en-US" sz="2000" dirty="0" smtClean="0">
                <a:latin typeface="Arial" panose="020B0604020202020204" pitchFamily="34" charset="0"/>
                <a:cs typeface="Arial" panose="020B0604020202020204" pitchFamily="34" charset="0"/>
              </a:rPr>
              <a:t>Poor vision, poor mission control</a:t>
            </a:r>
          </a:p>
          <a:p>
            <a:pPr marL="742950" lvl="1" indent="-285750">
              <a:buFont typeface="Wingdings" pitchFamily="2" charset="2"/>
              <a:buChar char="§"/>
            </a:pPr>
            <a:r>
              <a:rPr lang="en-US" sz="2000" dirty="0" smtClean="0">
                <a:latin typeface="Arial" panose="020B0604020202020204" pitchFamily="34" charset="0"/>
                <a:cs typeface="Arial" panose="020B0604020202020204" pitchFamily="34" charset="0"/>
              </a:rPr>
              <a:t>Standard input device (Keyboard)</a:t>
            </a:r>
          </a:p>
          <a:p>
            <a:pPr marL="742950" lvl="1" indent="-285750">
              <a:buFont typeface="Wingdings" pitchFamily="2" charset="2"/>
              <a:buChar char="§"/>
            </a:pPr>
            <a:r>
              <a:rPr lang="en-US" sz="2000" dirty="0" smtClean="0">
                <a:latin typeface="Arial" panose="020B0604020202020204" pitchFamily="34" charset="0"/>
                <a:cs typeface="Arial" panose="020B0604020202020204" pitchFamily="34" charset="0"/>
              </a:rPr>
              <a:t>Slow – Normalization and Matching</a:t>
            </a: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0" y="1295400"/>
            <a:ext cx="9143999"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Uses two graphical password techniques / Graphical password &amp; text password</a:t>
            </a:r>
            <a:endParaRPr lang="en-US" sz="2000" dirty="0">
              <a:latin typeface="Arial" panose="020B0604020202020204" pitchFamily="34" charset="0"/>
              <a:cs typeface="Arial" panose="020B0604020202020204" pitchFamily="34" charset="0"/>
            </a:endParaRPr>
          </a:p>
        </p:txBody>
      </p:sp>
      <p:sp>
        <p:nvSpPr>
          <p:cNvPr id="2" name="Rectangle 1"/>
          <p:cNvSpPr/>
          <p:nvPr/>
        </p:nvSpPr>
        <p:spPr>
          <a:xfrm>
            <a:off x="4419600" y="6280919"/>
            <a:ext cx="4724397" cy="577081"/>
          </a:xfrm>
          <a:prstGeom prst="rect">
            <a:avLst/>
          </a:prstGeom>
        </p:spPr>
        <p:txBody>
          <a:bodyPr wrap="square">
            <a:spAutoFit/>
          </a:bodyPr>
          <a:lstStyle/>
          <a:p>
            <a:r>
              <a:rPr lang="en-US" sz="1050" dirty="0" err="1">
                <a:latin typeface="Arial" panose="020B0604020202020204" pitchFamily="34" charset="0"/>
                <a:cs typeface="Arial" panose="020B0604020202020204" pitchFamily="34" charset="0"/>
              </a:rPr>
              <a:t>Wazir</a:t>
            </a:r>
            <a:r>
              <a:rPr lang="en-US" sz="1050" dirty="0">
                <a:latin typeface="Arial" panose="020B0604020202020204" pitchFamily="34" charset="0"/>
                <a:cs typeface="Arial" panose="020B0604020202020204" pitchFamily="34" charset="0"/>
              </a:rPr>
              <a:t> </a:t>
            </a:r>
            <a:r>
              <a:rPr lang="en-US" sz="1050" dirty="0" err="1">
                <a:latin typeface="Arial" panose="020B0604020202020204" pitchFamily="34" charset="0"/>
                <a:cs typeface="Arial" panose="020B0604020202020204" pitchFamily="34" charset="0"/>
              </a:rPr>
              <a:t>Zada</a:t>
            </a:r>
            <a:r>
              <a:rPr lang="en-US" sz="1050" dirty="0">
                <a:latin typeface="Arial" panose="020B0604020202020204" pitchFamily="34" charset="0"/>
                <a:cs typeface="Arial" panose="020B0604020202020204" pitchFamily="34" charset="0"/>
              </a:rPr>
              <a:t> Khan, Mohammed Y </a:t>
            </a:r>
            <a:r>
              <a:rPr lang="en-US" sz="1050" dirty="0" err="1">
                <a:latin typeface="Arial" panose="020B0604020202020204" pitchFamily="34" charset="0"/>
                <a:cs typeface="Arial" panose="020B0604020202020204" pitchFamily="34" charset="0"/>
              </a:rPr>
              <a:t>Aalsalemand</a:t>
            </a:r>
            <a:r>
              <a:rPr lang="en-US" sz="1050" dirty="0">
                <a:latin typeface="Arial" panose="020B0604020202020204" pitchFamily="34" charset="0"/>
                <a:cs typeface="Arial" panose="020B0604020202020204" pitchFamily="34" charset="0"/>
              </a:rPr>
              <a:t> Yang Xiang. “A Graphical </a:t>
            </a:r>
            <a:r>
              <a:rPr lang="en-US" sz="1050" dirty="0" smtClean="0">
                <a:latin typeface="Arial" panose="020B0604020202020204" pitchFamily="34" charset="0"/>
                <a:cs typeface="Arial" panose="020B0604020202020204" pitchFamily="34" charset="0"/>
              </a:rPr>
              <a:t>Password Based </a:t>
            </a:r>
            <a:r>
              <a:rPr lang="en-US" sz="1050" dirty="0">
                <a:latin typeface="Arial" panose="020B0604020202020204" pitchFamily="34" charset="0"/>
                <a:cs typeface="Arial" panose="020B0604020202020204" pitchFamily="34" charset="0"/>
              </a:rPr>
              <a:t>System for Small Mobile </a:t>
            </a:r>
            <a:r>
              <a:rPr lang="en-US" sz="1050" dirty="0" err="1">
                <a:latin typeface="Arial" panose="020B0604020202020204" pitchFamily="34" charset="0"/>
                <a:cs typeface="Arial" panose="020B0604020202020204" pitchFamily="34" charset="0"/>
              </a:rPr>
              <a:t>Devices”IJCSI</a:t>
            </a:r>
            <a:r>
              <a:rPr lang="en-US" sz="1050" dirty="0">
                <a:latin typeface="Arial" panose="020B0604020202020204" pitchFamily="34" charset="0"/>
                <a:cs typeface="Arial" panose="020B0604020202020204" pitchFamily="34" charset="0"/>
              </a:rPr>
              <a:t> International Journal of Computer </a:t>
            </a:r>
            <a:r>
              <a:rPr lang="en-US" sz="1050" dirty="0" smtClean="0">
                <a:latin typeface="Arial" panose="020B0604020202020204" pitchFamily="34" charset="0"/>
                <a:cs typeface="Arial" panose="020B0604020202020204" pitchFamily="34" charset="0"/>
              </a:rPr>
              <a:t>Science </a:t>
            </a:r>
            <a:r>
              <a:rPr lang="en-US" sz="1050" dirty="0">
                <a:latin typeface="Arial" panose="020B0604020202020204" pitchFamily="34" charset="0"/>
                <a:cs typeface="Arial" panose="020B0604020202020204" pitchFamily="34" charset="0"/>
              </a:rPr>
              <a:t>Issues, Vol. 8, Issue 5, No 2, September 2011.</a:t>
            </a:r>
          </a:p>
        </p:txBody>
      </p:sp>
    </p:spTree>
    <p:extLst>
      <p:ext uri="{BB962C8B-B14F-4D97-AF65-F5344CB8AC3E}">
        <p14:creationId xmlns:p14="http://schemas.microsoft.com/office/powerpoint/2010/main" val="27524498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Conclusion</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2" name="TextBox 1"/>
          <p:cNvSpPr txBox="1"/>
          <p:nvPr/>
        </p:nvSpPr>
        <p:spPr>
          <a:xfrm>
            <a:off x="228600" y="891600"/>
            <a:ext cx="8763000" cy="5509200"/>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Noisy Password technique</a:t>
            </a:r>
            <a:r>
              <a:rPr lang="en-US" sz="2000" dirty="0" smtClean="0">
                <a:latin typeface="Arial" panose="020B0604020202020204" pitchFamily="34" charset="0"/>
                <a:cs typeface="Arial" panose="020B0604020202020204" pitchFamily="34" charset="0"/>
              </a:rPr>
              <a:t> lacks in terms of ease of utilization. Authentication </a:t>
            </a:r>
            <a:r>
              <a:rPr lang="en-US" sz="2000" dirty="0">
                <a:latin typeface="Arial" panose="020B0604020202020204" pitchFamily="34" charset="0"/>
                <a:cs typeface="Arial" panose="020B0604020202020204" pitchFamily="34" charset="0"/>
              </a:rPr>
              <a:t>process can take considerable amount of </a:t>
            </a:r>
            <a:r>
              <a:rPr lang="en-US" sz="2000" dirty="0" smtClean="0">
                <a:latin typeface="Arial" panose="020B0604020202020204" pitchFamily="34" charset="0"/>
                <a:cs typeface="Arial" panose="020B0604020202020204" pitchFamily="34" charset="0"/>
              </a:rPr>
              <a:t>time if </a:t>
            </a:r>
            <a:r>
              <a:rPr lang="en-US" sz="2000" dirty="0">
                <a:latin typeface="Arial" panose="020B0604020202020204" pitchFamily="34" charset="0"/>
                <a:cs typeface="Arial" panose="020B0604020202020204" pitchFamily="34" charset="0"/>
              </a:rPr>
              <a:t>u</a:t>
            </a:r>
            <a:r>
              <a:rPr lang="en-US" sz="2000" dirty="0" smtClean="0">
                <a:latin typeface="Arial" panose="020B0604020202020204" pitchFamily="34" charset="0"/>
                <a:cs typeface="Arial" panose="020B0604020202020204" pitchFamily="34" charset="0"/>
              </a:rPr>
              <a:t>sers have no  </a:t>
            </a:r>
            <a:r>
              <a:rPr lang="en-US" sz="2000" dirty="0">
                <a:latin typeface="Arial" panose="020B0604020202020204" pitchFamily="34" charset="0"/>
                <a:cs typeface="Arial" panose="020B0604020202020204" pitchFamily="34" charset="0"/>
              </a:rPr>
              <a:t>basic prior knowledge </a:t>
            </a:r>
            <a:r>
              <a:rPr lang="en-US" sz="2000" dirty="0" smtClean="0">
                <a:latin typeface="Arial" panose="020B0604020202020204" pitchFamily="34" charset="0"/>
                <a:cs typeface="Arial" panose="020B0604020202020204" pitchFamily="34" charset="0"/>
              </a:rPr>
              <a:t>and thus can result in significant amount of error rate while inputting credentials.</a:t>
            </a:r>
          </a:p>
          <a:p>
            <a:pPr marL="285750" indent="-285750" algn="just">
              <a:buFont typeface="Arial" panose="020B0604020202020204" pitchFamily="34" charset="0"/>
              <a:buChar char="•"/>
            </a:pPr>
            <a:endParaRPr lang="en-US" sz="8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Poly </a:t>
            </a:r>
            <a:r>
              <a:rPr lang="en-US" sz="2000" b="1" dirty="0" err="1" smtClean="0">
                <a:latin typeface="Arial" panose="020B0604020202020204" pitchFamily="34" charset="0"/>
                <a:cs typeface="Arial" panose="020B0604020202020204" pitchFamily="34" charset="0"/>
              </a:rPr>
              <a:t>PasswordHash</a:t>
            </a:r>
            <a:r>
              <a:rPr lang="en-US" sz="2000" dirty="0" smtClean="0">
                <a:latin typeface="Arial" panose="020B0604020202020204" pitchFamily="34" charset="0"/>
                <a:cs typeface="Arial" panose="020B0604020202020204" pitchFamily="34" charset="0"/>
              </a:rPr>
              <a:t>  assumes  that attacker cannot access arbitrary memory in server which is not reasonable. Also need minimum number of threshold users to keep password shares safe.</a:t>
            </a:r>
          </a:p>
          <a:p>
            <a:pPr marL="285750" indent="-285750" algn="just">
              <a:buFont typeface="Arial" panose="020B0604020202020204" pitchFamily="34" charset="0"/>
              <a:buChar char="•"/>
            </a:pPr>
            <a:endParaRPr lang="en-US" sz="8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smtClean="0">
                <a:latin typeface="Arial" panose="020B0604020202020204" pitchFamily="34" charset="0"/>
                <a:cs typeface="Arial" panose="020B0604020202020204" pitchFamily="34" charset="0"/>
              </a:rPr>
              <a:t>In </a:t>
            </a:r>
            <a:r>
              <a:rPr lang="en-US" sz="2000" b="1" dirty="0" smtClean="0">
                <a:latin typeface="Arial" panose="020B0604020202020204" pitchFamily="34" charset="0"/>
                <a:cs typeface="Arial" panose="020B0604020202020204" pitchFamily="34" charset="0"/>
              </a:rPr>
              <a:t>DPASS</a:t>
            </a:r>
            <a:r>
              <a:rPr lang="en-US" sz="2000" dirty="0" smtClean="0">
                <a:latin typeface="Arial" panose="020B0604020202020204" pitchFamily="34" charset="0"/>
                <a:cs typeface="Arial" panose="020B0604020202020204" pitchFamily="34" charset="0"/>
              </a:rPr>
              <a:t>, finite no of grids are stored in case of low capacity servers which cause grids to be repeated and make it more prone to attacks. Also this technique is not  safe if the Grid ID is compromised. </a:t>
            </a:r>
          </a:p>
          <a:p>
            <a:pPr marL="285750" indent="-285750" algn="just">
              <a:buFont typeface="Arial" panose="020B0604020202020204" pitchFamily="34" charset="0"/>
              <a:buChar char="•"/>
            </a:pPr>
            <a:endParaRPr lang="en-US" sz="8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Password Hashing Mechanism</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is prone to shoulder surfing and </a:t>
            </a:r>
            <a:r>
              <a:rPr lang="en-US" sz="2000" dirty="0" smtClean="0">
                <a:latin typeface="Arial" panose="020B0604020202020204" pitchFamily="34" charset="0"/>
                <a:cs typeface="Arial" panose="020B0604020202020204" pitchFamily="34" charset="0"/>
              </a:rPr>
              <a:t>is cumbersome </a:t>
            </a:r>
            <a:r>
              <a:rPr lang="en-US" sz="2000" dirty="0" smtClean="0">
                <a:latin typeface="Arial" panose="020B0604020202020204" pitchFamily="34" charset="0"/>
                <a:cs typeface="Arial" panose="020B0604020202020204" pitchFamily="34" charset="0"/>
              </a:rPr>
              <a:t>to use.</a:t>
            </a:r>
          </a:p>
          <a:p>
            <a:pPr marL="285750" indent="-285750" algn="just">
              <a:buFont typeface="Arial" panose="020B0604020202020204" pitchFamily="34" charset="0"/>
              <a:buChar char="•"/>
            </a:pPr>
            <a:endParaRPr lang="en-US" sz="8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Hybrid Mechanism of Graphical Passwords </a:t>
            </a:r>
            <a:r>
              <a:rPr lang="en-US" sz="2000" dirty="0" smtClean="0">
                <a:latin typeface="Arial" panose="020B0604020202020204" pitchFamily="34" charset="0"/>
                <a:cs typeface="Arial" panose="020B0604020202020204" pitchFamily="34" charset="0"/>
              </a:rPr>
              <a:t>is limited to handheld devices as it lacks implementation with standard input device - “keyboard” and takes more time for authentication process.</a:t>
            </a:r>
          </a:p>
          <a:p>
            <a:pPr algn="just"/>
            <a:endParaRPr lang="en-US" sz="2000" b="1"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Conclusion</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2" name="TextBox 1"/>
          <p:cNvSpPr txBox="1"/>
          <p:nvPr/>
        </p:nvSpPr>
        <p:spPr>
          <a:xfrm>
            <a:off x="190500" y="1474619"/>
            <a:ext cx="8763000" cy="4216539"/>
          </a:xfrm>
          <a:prstGeom prst="rect">
            <a:avLst/>
          </a:prstGeom>
          <a:noFill/>
        </p:spPr>
        <p:txBody>
          <a:bodyPr wrap="square" rtlCol="0">
            <a:spAutoFit/>
          </a:bodyPr>
          <a:lstStyle/>
          <a:p>
            <a:pPr algn="just"/>
            <a:r>
              <a:rPr lang="en-US" sz="2000" dirty="0" smtClean="0">
                <a:latin typeface="Arial" pitchFamily="34" charset="0"/>
                <a:cs typeface="Arial" pitchFamily="34" charset="0"/>
              </a:rPr>
              <a:t>On comparing the before mentioned techniques with respect to –</a:t>
            </a:r>
          </a:p>
          <a:p>
            <a:pPr algn="just"/>
            <a:endParaRPr lang="en-US" sz="800" dirty="0" smtClean="0">
              <a:latin typeface="Arial" pitchFamily="34" charset="0"/>
              <a:cs typeface="Arial" pitchFamily="34" charset="0"/>
            </a:endParaRPr>
          </a:p>
          <a:p>
            <a:pPr algn="just">
              <a:buFont typeface="Wingdings" pitchFamily="2" charset="2"/>
              <a:buChar char="§"/>
            </a:pPr>
            <a:r>
              <a:rPr lang="en-US" sz="2000" dirty="0" smtClean="0">
                <a:latin typeface="Arial" pitchFamily="34" charset="0"/>
                <a:cs typeface="Arial" pitchFamily="34" charset="0"/>
              </a:rPr>
              <a:t> attacks (like </a:t>
            </a:r>
            <a:r>
              <a:rPr lang="en-US" sz="2000" i="1" dirty="0" smtClean="0">
                <a:latin typeface="Arial" pitchFamily="34" charset="0"/>
                <a:cs typeface="Arial" pitchFamily="34" charset="0"/>
              </a:rPr>
              <a:t>Dictionary attack, brute force attack, shoulder surfing, social engineering</a:t>
            </a:r>
            <a:r>
              <a:rPr lang="en-US" sz="2000" dirty="0" smtClean="0">
                <a:latin typeface="Arial" pitchFamily="34" charset="0"/>
                <a:cs typeface="Arial" pitchFamily="34" charset="0"/>
              </a:rPr>
              <a:t>),</a:t>
            </a:r>
          </a:p>
          <a:p>
            <a:pPr algn="just">
              <a:buFont typeface="Wingdings" pitchFamily="2" charset="2"/>
              <a:buChar char="§"/>
            </a:pPr>
            <a:r>
              <a:rPr lang="en-US" sz="2000" dirty="0" smtClean="0">
                <a:latin typeface="Arial" pitchFamily="34" charset="0"/>
                <a:cs typeface="Arial" pitchFamily="34" charset="0"/>
              </a:rPr>
              <a:t> human factors (like </a:t>
            </a:r>
            <a:r>
              <a:rPr lang="en-US" sz="2000" i="1" dirty="0" smtClean="0">
                <a:latin typeface="Arial" pitchFamily="34" charset="0"/>
                <a:cs typeface="Arial" pitchFamily="34" charset="0"/>
              </a:rPr>
              <a:t>error rates, ease of utilization, authentication time</a:t>
            </a:r>
            <a:r>
              <a:rPr lang="en-US" sz="2000" dirty="0" smtClean="0">
                <a:latin typeface="Arial" pitchFamily="34" charset="0"/>
                <a:cs typeface="Arial" pitchFamily="34" charset="0"/>
              </a:rPr>
              <a:t>)</a:t>
            </a:r>
            <a:r>
              <a:rPr lang="en-US" sz="2000" b="1" dirty="0" smtClean="0">
                <a:latin typeface="Arial" pitchFamily="34" charset="0"/>
                <a:cs typeface="Arial" pitchFamily="34" charset="0"/>
              </a:rPr>
              <a:t>,</a:t>
            </a:r>
          </a:p>
          <a:p>
            <a:pPr algn="just">
              <a:buFont typeface="Wingdings" pitchFamily="2" charset="2"/>
              <a:buChar char="§"/>
            </a:pPr>
            <a:r>
              <a:rPr lang="en-US" sz="2000" dirty="0" smtClean="0">
                <a:latin typeface="Arial" pitchFamily="34" charset="0"/>
                <a:cs typeface="Arial" pitchFamily="34" charset="0"/>
              </a:rPr>
              <a:t> technical factors (like </a:t>
            </a:r>
            <a:r>
              <a:rPr lang="en-US" sz="2000" i="1" dirty="0" smtClean="0">
                <a:latin typeface="Arial" pitchFamily="34" charset="0"/>
                <a:cs typeface="Arial" pitchFamily="34" charset="0"/>
              </a:rPr>
              <a:t>storage space, query retrieval time and accuracy of the system</a:t>
            </a:r>
            <a:r>
              <a:rPr lang="en-US" sz="2000" dirty="0" smtClean="0">
                <a:latin typeface="Arial" pitchFamily="34" charset="0"/>
                <a:cs typeface="Arial" pitchFamily="34" charset="0"/>
              </a:rPr>
              <a:t>), </a:t>
            </a:r>
          </a:p>
          <a:p>
            <a:pPr algn="just"/>
            <a:endParaRPr lang="en-US" sz="2000" dirty="0" smtClean="0">
              <a:latin typeface="Arial" pitchFamily="34" charset="0"/>
              <a:cs typeface="Arial" pitchFamily="34" charset="0"/>
            </a:endParaRPr>
          </a:p>
          <a:p>
            <a:pPr algn="just"/>
            <a:r>
              <a:rPr lang="en-US" sz="2000" b="1" dirty="0" smtClean="0">
                <a:latin typeface="Arial" pitchFamily="34" charset="0"/>
                <a:cs typeface="Arial" pitchFamily="34" charset="0"/>
              </a:rPr>
              <a:t>OTP proves to be comparatively more competent and efficient.</a:t>
            </a:r>
            <a:r>
              <a:rPr lang="en-US" sz="2000" dirty="0" smtClean="0">
                <a:latin typeface="Arial" pitchFamily="34" charset="0"/>
                <a:cs typeface="Arial" pitchFamily="34" charset="0"/>
              </a:rPr>
              <a:t> </a:t>
            </a:r>
          </a:p>
          <a:p>
            <a:pPr algn="just"/>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The only drawback with this solution is the attackers targeting the IM accounts, but it is relatively easy to detect such types of attacks with the existing </a:t>
            </a:r>
            <a:r>
              <a:rPr lang="en-US" sz="2000" smtClean="0">
                <a:latin typeface="Arial" pitchFamily="34" charset="0"/>
                <a:cs typeface="Arial" pitchFamily="34" charset="0"/>
              </a:rPr>
              <a:t>anti-phishing techniques (such </a:t>
            </a:r>
            <a:r>
              <a:rPr lang="en-US" sz="2000" dirty="0" smtClean="0">
                <a:latin typeface="Arial" pitchFamily="34" charset="0"/>
                <a:cs typeface="Arial" pitchFamily="34" charset="0"/>
              </a:rPr>
              <a:t>as list based and heuristic based methods). </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815364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490788" y="1347788"/>
            <a:ext cx="4162425" cy="4162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Goal and Scope of Study</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114300" y="1259175"/>
            <a:ext cx="8915400" cy="3970318"/>
          </a:xfrm>
          <a:prstGeom prst="rect">
            <a:avLst/>
          </a:prstGeom>
        </p:spPr>
        <p:txBody>
          <a:bodyPr wrap="square">
            <a:spAutoFit/>
          </a:bodyPr>
          <a:lstStyle/>
          <a:p>
            <a:pPr algn="just"/>
            <a:r>
              <a:rPr lang="en-US" sz="2400" dirty="0">
                <a:latin typeface="Arial" pitchFamily="34" charset="0"/>
                <a:cs typeface="Arial" pitchFamily="34" charset="0"/>
              </a:rPr>
              <a:t>The scope of our study involves survey of different papers that propose solutions for </a:t>
            </a:r>
            <a:r>
              <a:rPr lang="en-US" sz="2400" dirty="0" smtClean="0">
                <a:latin typeface="Arial" pitchFamily="34" charset="0"/>
                <a:cs typeface="Arial" pitchFamily="34" charset="0"/>
              </a:rPr>
              <a:t>the following </a:t>
            </a:r>
            <a:r>
              <a:rPr lang="en-US" sz="2400" dirty="0">
                <a:latin typeface="Arial" pitchFamily="34" charset="0"/>
                <a:cs typeface="Arial" pitchFamily="34" charset="0"/>
              </a:rPr>
              <a:t>causes of password security breach</a:t>
            </a:r>
            <a:r>
              <a:rPr lang="en-US" sz="2400" dirty="0" smtClean="0">
                <a:latin typeface="Arial" pitchFamily="34" charset="0"/>
                <a:cs typeface="Arial" pitchFamily="34" charset="0"/>
              </a:rPr>
              <a:t>.</a:t>
            </a:r>
          </a:p>
          <a:p>
            <a:pPr lvl="1" algn="just">
              <a:lnSpc>
                <a:spcPct val="150000"/>
              </a:lnSpc>
              <a:buFont typeface="Wingdings" pitchFamily="2" charset="2"/>
              <a:buChar char="§"/>
            </a:pPr>
            <a:r>
              <a:rPr lang="en-US" sz="2400" dirty="0" smtClean="0">
                <a:latin typeface="Arial" pitchFamily="34" charset="0"/>
                <a:cs typeface="Arial" pitchFamily="34" charset="0"/>
              </a:rPr>
              <a:t> Cause </a:t>
            </a:r>
            <a:r>
              <a:rPr lang="en-US" sz="2400" dirty="0">
                <a:latin typeface="Arial" pitchFamily="34" charset="0"/>
                <a:cs typeface="Arial" pitchFamily="34" charset="0"/>
              </a:rPr>
              <a:t>1: Hacking </a:t>
            </a:r>
            <a:r>
              <a:rPr lang="en-US" sz="2400" dirty="0" smtClean="0">
                <a:latin typeface="Arial" pitchFamily="34" charset="0"/>
                <a:cs typeface="Arial" pitchFamily="34" charset="0"/>
              </a:rPr>
              <a:t>attack</a:t>
            </a:r>
          </a:p>
          <a:p>
            <a:pPr lvl="1" algn="just">
              <a:lnSpc>
                <a:spcPct val="150000"/>
              </a:lnSpc>
              <a:buFont typeface="Wingdings" pitchFamily="2" charset="2"/>
              <a:buChar char="§"/>
            </a:pPr>
            <a:r>
              <a:rPr lang="en-US" sz="2400" dirty="0" smtClean="0">
                <a:latin typeface="Arial" pitchFamily="34" charset="0"/>
                <a:cs typeface="Arial" pitchFamily="34" charset="0"/>
              </a:rPr>
              <a:t> Cause </a:t>
            </a:r>
            <a:r>
              <a:rPr lang="en-US" sz="2400" dirty="0">
                <a:latin typeface="Arial" pitchFamily="34" charset="0"/>
                <a:cs typeface="Arial" pitchFamily="34" charset="0"/>
              </a:rPr>
              <a:t>2: Phishing attack</a:t>
            </a:r>
          </a:p>
          <a:p>
            <a:pPr lvl="1" algn="just">
              <a:lnSpc>
                <a:spcPct val="150000"/>
              </a:lnSpc>
              <a:buFont typeface="Wingdings" pitchFamily="2" charset="2"/>
              <a:buChar char="§"/>
            </a:pPr>
            <a:r>
              <a:rPr lang="en-US" sz="2400" dirty="0" smtClean="0">
                <a:latin typeface="Arial" pitchFamily="34" charset="0"/>
                <a:cs typeface="Arial" pitchFamily="34" charset="0"/>
              </a:rPr>
              <a:t> Cause </a:t>
            </a:r>
            <a:r>
              <a:rPr lang="en-US" sz="2400" dirty="0">
                <a:latin typeface="Arial" pitchFamily="34" charset="0"/>
                <a:cs typeface="Arial" pitchFamily="34" charset="0"/>
              </a:rPr>
              <a:t>3: Weak passwords</a:t>
            </a:r>
          </a:p>
          <a:p>
            <a:pPr algn="just"/>
            <a:r>
              <a:rPr lang="en-US" sz="2400" dirty="0" smtClean="0">
                <a:latin typeface="Arial" pitchFamily="34" charset="0"/>
                <a:cs typeface="Arial" pitchFamily="34" charset="0"/>
              </a:rPr>
              <a:t>And </a:t>
            </a:r>
            <a:r>
              <a:rPr lang="en-US" sz="2400" dirty="0">
                <a:latin typeface="Arial" pitchFamily="34" charset="0"/>
                <a:cs typeface="Arial" pitchFamily="34" charset="0"/>
              </a:rPr>
              <a:t>then present a thorough analysis of present and </a:t>
            </a:r>
            <a:r>
              <a:rPr lang="en-US" sz="2400" dirty="0" smtClean="0">
                <a:latin typeface="Arial" pitchFamily="34" charset="0"/>
                <a:cs typeface="Arial" pitchFamily="34" charset="0"/>
              </a:rPr>
              <a:t>new techniques/solutions to prevent </a:t>
            </a:r>
            <a:r>
              <a:rPr lang="en-US" sz="2400" dirty="0">
                <a:latin typeface="Arial" pitchFamily="34" charset="0"/>
                <a:cs typeface="Arial" pitchFamily="34" charset="0"/>
              </a:rPr>
              <a:t>these attacks. Thereby evaluating the identified techniques to control </a:t>
            </a:r>
            <a:r>
              <a:rPr lang="en-US" sz="2400" dirty="0" smtClean="0">
                <a:latin typeface="Arial" pitchFamily="34" charset="0"/>
                <a:cs typeface="Arial" pitchFamily="34" charset="0"/>
              </a:rPr>
              <a:t>these causes</a:t>
            </a:r>
            <a:r>
              <a:rPr lang="en-US" sz="24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Hacking attack</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800100" y="1593498"/>
            <a:ext cx="7543800" cy="3785652"/>
          </a:xfrm>
          <a:prstGeom prst="rect">
            <a:avLst/>
          </a:prstGeom>
        </p:spPr>
        <p:txBody>
          <a:bodyPr wrap="square">
            <a:spAutoFit/>
          </a:bodyPr>
          <a:lstStyle/>
          <a:p>
            <a:pPr>
              <a:lnSpc>
                <a:spcPct val="200000"/>
              </a:lnSpc>
              <a:buFont typeface="Wingdings" pitchFamily="2" charset="2"/>
              <a:buChar char="§"/>
            </a:pPr>
            <a:r>
              <a:rPr lang="en-US" sz="2400" b="1" dirty="0" smtClean="0">
                <a:latin typeface="Arial" pitchFamily="34" charset="0"/>
                <a:cs typeface="Arial" pitchFamily="34" charset="0"/>
              </a:rPr>
              <a:t> Noisy </a:t>
            </a:r>
            <a:r>
              <a:rPr lang="en-US" sz="2400" b="1" dirty="0">
                <a:latin typeface="Arial" pitchFamily="34" charset="0"/>
                <a:cs typeface="Arial" pitchFamily="34" charset="0"/>
              </a:rPr>
              <a:t>Password </a:t>
            </a:r>
            <a:r>
              <a:rPr lang="en-US" sz="2400" b="1" dirty="0" smtClean="0">
                <a:latin typeface="Arial" pitchFamily="34" charset="0"/>
                <a:cs typeface="Arial" pitchFamily="34" charset="0"/>
              </a:rPr>
              <a:t>Scheme</a:t>
            </a:r>
          </a:p>
          <a:p>
            <a:pPr>
              <a:lnSpc>
                <a:spcPct val="200000"/>
              </a:lnSpc>
              <a:buFont typeface="Wingdings" pitchFamily="2" charset="2"/>
              <a:buChar char="§"/>
            </a:pPr>
            <a:r>
              <a:rPr lang="en-US" sz="2400" b="1" dirty="0">
                <a:latin typeface="Arial" pitchFamily="34" charset="0"/>
                <a:cs typeface="Arial" pitchFamily="34" charset="0"/>
              </a:rPr>
              <a:t> Noisy Password with </a:t>
            </a:r>
            <a:r>
              <a:rPr lang="en-US" sz="2400" b="1" dirty="0" smtClean="0">
                <a:latin typeface="Arial" pitchFamily="34" charset="0"/>
                <a:cs typeface="Arial" pitchFamily="34" charset="0"/>
              </a:rPr>
              <a:t>Patterns</a:t>
            </a:r>
          </a:p>
          <a:p>
            <a:pPr>
              <a:lnSpc>
                <a:spcPct val="200000"/>
              </a:lnSpc>
              <a:buFont typeface="Wingdings" pitchFamily="2" charset="2"/>
              <a:buChar char="§"/>
            </a:pPr>
            <a:r>
              <a:rPr lang="en-US" sz="2400" b="1" dirty="0" smtClean="0">
                <a:latin typeface="Arial" pitchFamily="34" charset="0"/>
                <a:cs typeface="Arial" pitchFamily="34" charset="0"/>
              </a:rPr>
              <a:t> Dynamic </a:t>
            </a:r>
            <a:r>
              <a:rPr lang="en-US" sz="2400" b="1" dirty="0">
                <a:latin typeface="Arial" pitchFamily="34" charset="0"/>
                <a:cs typeface="Arial" pitchFamily="34" charset="0"/>
              </a:rPr>
              <a:t>Password Authentication and Security (DPASS</a:t>
            </a:r>
            <a:r>
              <a:rPr lang="en-US" sz="2400" b="1" dirty="0" smtClean="0">
                <a:latin typeface="Arial" pitchFamily="34" charset="0"/>
                <a:cs typeface="Arial" pitchFamily="34" charset="0"/>
              </a:rPr>
              <a:t>)</a:t>
            </a:r>
          </a:p>
          <a:p>
            <a:pPr>
              <a:lnSpc>
                <a:spcPct val="200000"/>
              </a:lnSpc>
              <a:buFont typeface="Wingdings" pitchFamily="2" charset="2"/>
              <a:buChar char="§"/>
            </a:pPr>
            <a:r>
              <a:rPr lang="en-US" sz="2400" b="1" dirty="0">
                <a:latin typeface="Arial" pitchFamily="34" charset="0"/>
                <a:cs typeface="Arial" pitchFamily="34" charset="0"/>
              </a:rPr>
              <a:t> </a:t>
            </a:r>
            <a:r>
              <a:rPr lang="en-US" sz="2400" b="1" dirty="0" smtClean="0">
                <a:latin typeface="Arial" pitchFamily="34" charset="0"/>
                <a:cs typeface="Arial" pitchFamily="34" charset="0"/>
              </a:rPr>
              <a:t>Poly PasswordHasher</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Hacking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prstClr val="white"/>
                  </a:solidFill>
                  <a:prstDash val="solid"/>
                </a:ln>
                <a:solidFill>
                  <a:prstClr val="white"/>
                </a:solidFill>
                <a:effectLst>
                  <a:outerShdw blurRad="63500" dir="3600000" algn="tl" rotWithShape="0">
                    <a:srgbClr val="000000">
                      <a:alpha val="70000"/>
                    </a:srgbClr>
                  </a:outerShdw>
                </a:effectLst>
                <a:latin typeface="Arial" pitchFamily="34" charset="0"/>
                <a:cs typeface="Arial" pitchFamily="34" charset="0"/>
              </a:rPr>
              <a:t>Noisy </a:t>
            </a:r>
            <a:r>
              <a:rPr lang="en-US" sz="2000" dirty="0">
                <a:ln w="18415" cmpd="sng">
                  <a:solidFill>
                    <a:prstClr val="white"/>
                  </a:solidFill>
                  <a:prstDash val="solid"/>
                </a:ln>
                <a:solidFill>
                  <a:prstClr val="white"/>
                </a:solidFill>
                <a:effectLst>
                  <a:outerShdw blurRad="63500" dir="3600000" algn="tl" rotWithShape="0">
                    <a:srgbClr val="000000">
                      <a:alpha val="70000"/>
                    </a:srgbClr>
                  </a:outerShdw>
                </a:effectLst>
                <a:latin typeface="Arial" pitchFamily="34" charset="0"/>
                <a:cs typeface="Arial" pitchFamily="34" charset="0"/>
              </a:rPr>
              <a:t>Password </a:t>
            </a:r>
            <a:r>
              <a:rPr lang="en-US" sz="2000" dirty="0" smtClean="0">
                <a:ln w="18415" cmpd="sng">
                  <a:solidFill>
                    <a:prstClr val="white"/>
                  </a:solidFill>
                  <a:prstDash val="solid"/>
                </a:ln>
                <a:solidFill>
                  <a:prstClr val="white"/>
                </a:solidFill>
                <a:effectLst>
                  <a:outerShdw blurRad="63500" dir="3600000" algn="tl" rotWithShape="0">
                    <a:srgbClr val="000000">
                      <a:alpha val="70000"/>
                    </a:srgbClr>
                  </a:outerShdw>
                </a:effectLst>
                <a:latin typeface="Arial" pitchFamily="34" charset="0"/>
                <a:cs typeface="Arial" pitchFamily="34" charset="0"/>
              </a:rPr>
              <a:t>Scheme</a:t>
            </a:r>
          </a:p>
        </p:txBody>
      </p:sp>
      <p:sp>
        <p:nvSpPr>
          <p:cNvPr id="2" name="Rectangle 1"/>
          <p:cNvSpPr/>
          <p:nvPr/>
        </p:nvSpPr>
        <p:spPr>
          <a:xfrm>
            <a:off x="419100" y="1620083"/>
            <a:ext cx="8305800" cy="4524315"/>
          </a:xfrm>
          <a:prstGeom prst="rect">
            <a:avLst/>
          </a:prstGeom>
        </p:spPr>
        <p:txBody>
          <a:bodyPr wrap="square">
            <a:spAutoFit/>
          </a:bodyPr>
          <a:lstStyle/>
          <a:p>
            <a:pPr marL="285750" indent="-285750" algn="just">
              <a:buFont typeface="Wingdings" pitchFamily="2" charset="2"/>
              <a:buChar char="§"/>
            </a:pPr>
            <a:r>
              <a:rPr lang="en-US" dirty="0" smtClean="0">
                <a:solidFill>
                  <a:prstClr val="black"/>
                </a:solidFill>
                <a:latin typeface="Arial" pitchFamily="34" charset="0"/>
                <a:cs typeface="Arial" pitchFamily="34" charset="0"/>
              </a:rPr>
              <a:t>Noisy Password quadruplet -&gt; P</a:t>
            </a:r>
            <a:r>
              <a:rPr lang="en-US" dirty="0">
                <a:solidFill>
                  <a:prstClr val="black"/>
                </a:solidFill>
                <a:latin typeface="Arial" pitchFamily="34" charset="0"/>
                <a:cs typeface="Arial" pitchFamily="34" charset="0"/>
              </a:rPr>
              <a:t>=&lt;T</a:t>
            </a:r>
            <a:r>
              <a:rPr lang="en-US" baseline="-25000" dirty="0">
                <a:solidFill>
                  <a:prstClr val="black"/>
                </a:solidFill>
                <a:latin typeface="Arial" pitchFamily="34" charset="0"/>
                <a:cs typeface="Arial" pitchFamily="34" charset="0"/>
              </a:rPr>
              <a:t>S</a:t>
            </a:r>
            <a:r>
              <a:rPr lang="en-US" dirty="0">
                <a:solidFill>
                  <a:prstClr val="black"/>
                </a:solidFill>
                <a:latin typeface="Arial" pitchFamily="34" charset="0"/>
                <a:cs typeface="Arial" pitchFamily="34" charset="0"/>
              </a:rPr>
              <a:t>, V, X, F&gt;</a:t>
            </a:r>
          </a:p>
          <a:p>
            <a:pPr marL="285750" indent="-285750" algn="just">
              <a:buFont typeface="Wingdings" pitchFamily="2" charset="2"/>
              <a:buChar char="§"/>
            </a:pPr>
            <a:r>
              <a:rPr lang="en-US" dirty="0" smtClean="0">
                <a:solidFill>
                  <a:prstClr val="black"/>
                </a:solidFill>
                <a:latin typeface="Arial" pitchFamily="34" charset="0"/>
                <a:cs typeface="Arial" pitchFamily="34" charset="0"/>
              </a:rPr>
              <a:t>Fixed Part (defined by the user), F</a:t>
            </a:r>
            <a:r>
              <a:rPr lang="en-US" dirty="0">
                <a:solidFill>
                  <a:prstClr val="black"/>
                </a:solidFill>
                <a:latin typeface="Arial" pitchFamily="34" charset="0"/>
                <a:cs typeface="Arial" pitchFamily="34" charset="0"/>
              </a:rPr>
              <a:t>= {f</a:t>
            </a:r>
            <a:r>
              <a:rPr lang="en-US" baseline="-25000" dirty="0">
                <a:solidFill>
                  <a:prstClr val="black"/>
                </a:solidFill>
                <a:latin typeface="Arial" pitchFamily="34" charset="0"/>
                <a:cs typeface="Arial" pitchFamily="34" charset="0"/>
              </a:rPr>
              <a:t>1</a:t>
            </a:r>
            <a:r>
              <a:rPr lang="en-US" dirty="0">
                <a:solidFill>
                  <a:prstClr val="black"/>
                </a:solidFill>
                <a:latin typeface="Arial" pitchFamily="34" charset="0"/>
                <a:cs typeface="Arial" pitchFamily="34" charset="0"/>
              </a:rPr>
              <a:t>, f</a:t>
            </a:r>
            <a:r>
              <a:rPr lang="en-US" baseline="-25000" dirty="0">
                <a:solidFill>
                  <a:prstClr val="black"/>
                </a:solidFill>
                <a:latin typeface="Arial" pitchFamily="34" charset="0"/>
                <a:cs typeface="Arial" pitchFamily="34" charset="0"/>
              </a:rPr>
              <a:t>2</a:t>
            </a:r>
            <a:r>
              <a:rPr lang="en-US" dirty="0">
                <a:solidFill>
                  <a:prstClr val="black"/>
                </a:solidFill>
                <a:latin typeface="Arial" pitchFamily="34" charset="0"/>
                <a:cs typeface="Arial" pitchFamily="34" charset="0"/>
              </a:rPr>
              <a:t>, f</a:t>
            </a:r>
            <a:r>
              <a:rPr lang="en-US" baseline="-25000" dirty="0">
                <a:solidFill>
                  <a:prstClr val="black"/>
                </a:solidFill>
                <a:latin typeface="Arial" pitchFamily="34" charset="0"/>
                <a:cs typeface="Arial" pitchFamily="34" charset="0"/>
              </a:rPr>
              <a:t>3</a:t>
            </a:r>
            <a:r>
              <a:rPr lang="en-US" dirty="0">
                <a:solidFill>
                  <a:prstClr val="black"/>
                </a:solidFill>
                <a:latin typeface="Arial" pitchFamily="34" charset="0"/>
                <a:cs typeface="Arial" pitchFamily="34" charset="0"/>
              </a:rPr>
              <a:t>… f</a:t>
            </a:r>
            <a:r>
              <a:rPr lang="en-US" baseline="-25000" dirty="0">
                <a:solidFill>
                  <a:prstClr val="black"/>
                </a:solidFill>
                <a:latin typeface="Arial" pitchFamily="34" charset="0"/>
                <a:cs typeface="Arial" pitchFamily="34" charset="0"/>
              </a:rPr>
              <a:t>i </a:t>
            </a:r>
            <a:r>
              <a:rPr lang="en-US" dirty="0">
                <a:solidFill>
                  <a:prstClr val="black"/>
                </a:solidFill>
                <a:latin typeface="Arial" pitchFamily="34" charset="0"/>
                <a:cs typeface="Arial" pitchFamily="34" charset="0"/>
              </a:rPr>
              <a:t>where 4&lt;=</a:t>
            </a:r>
            <a:r>
              <a:rPr lang="en-US" dirty="0" err="1">
                <a:solidFill>
                  <a:prstClr val="black"/>
                </a:solidFill>
                <a:latin typeface="Arial" pitchFamily="34" charset="0"/>
                <a:cs typeface="Arial" pitchFamily="34" charset="0"/>
              </a:rPr>
              <a:t>i</a:t>
            </a:r>
            <a:r>
              <a:rPr lang="en-US" dirty="0">
                <a:solidFill>
                  <a:prstClr val="black"/>
                </a:solidFill>
                <a:latin typeface="Arial" pitchFamily="34" charset="0"/>
                <a:cs typeface="Arial" pitchFamily="34" charset="0"/>
              </a:rPr>
              <a:t>&lt;=8}</a:t>
            </a:r>
          </a:p>
          <a:p>
            <a:pPr marL="285750" indent="-285750" algn="just">
              <a:buFont typeface="Wingdings" pitchFamily="2" charset="2"/>
              <a:buChar char="§"/>
            </a:pPr>
            <a:r>
              <a:rPr lang="en-US" dirty="0" smtClean="0">
                <a:solidFill>
                  <a:prstClr val="black"/>
                </a:solidFill>
                <a:latin typeface="Arial" pitchFamily="34" charset="0"/>
                <a:cs typeface="Arial" pitchFamily="34" charset="0"/>
              </a:rPr>
              <a:t>Variable part that user enter between each alpha numeric characters until hit by terminator, V</a:t>
            </a:r>
            <a:r>
              <a:rPr lang="en-US" dirty="0">
                <a:solidFill>
                  <a:prstClr val="black"/>
                </a:solidFill>
                <a:latin typeface="Arial" pitchFamily="34" charset="0"/>
                <a:cs typeface="Arial" pitchFamily="34" charset="0"/>
              </a:rPr>
              <a:t>= {v</a:t>
            </a:r>
            <a:r>
              <a:rPr lang="en-US" baseline="-25000" dirty="0">
                <a:solidFill>
                  <a:prstClr val="black"/>
                </a:solidFill>
                <a:latin typeface="Arial" pitchFamily="34" charset="0"/>
                <a:cs typeface="Arial" pitchFamily="34" charset="0"/>
              </a:rPr>
              <a:t>1</a:t>
            </a:r>
            <a:r>
              <a:rPr lang="en-US" dirty="0">
                <a:solidFill>
                  <a:prstClr val="black"/>
                </a:solidFill>
                <a:latin typeface="Arial" pitchFamily="34" charset="0"/>
                <a:cs typeface="Arial" pitchFamily="34" charset="0"/>
              </a:rPr>
              <a:t>, v</a:t>
            </a:r>
            <a:r>
              <a:rPr lang="en-US" baseline="-25000" dirty="0">
                <a:solidFill>
                  <a:prstClr val="black"/>
                </a:solidFill>
                <a:latin typeface="Arial" pitchFamily="34" charset="0"/>
                <a:cs typeface="Arial" pitchFamily="34" charset="0"/>
              </a:rPr>
              <a:t>3</a:t>
            </a:r>
            <a:r>
              <a:rPr lang="en-US" dirty="0">
                <a:solidFill>
                  <a:prstClr val="black"/>
                </a:solidFill>
                <a:latin typeface="Arial" pitchFamily="34" charset="0"/>
                <a:cs typeface="Arial" pitchFamily="34" charset="0"/>
              </a:rPr>
              <a:t>, v</a:t>
            </a:r>
            <a:r>
              <a:rPr lang="en-US" baseline="-25000" dirty="0">
                <a:solidFill>
                  <a:prstClr val="black"/>
                </a:solidFill>
                <a:latin typeface="Arial" pitchFamily="34" charset="0"/>
                <a:cs typeface="Arial" pitchFamily="34" charset="0"/>
              </a:rPr>
              <a:t>3</a:t>
            </a:r>
            <a:r>
              <a:rPr lang="en-US" dirty="0">
                <a:solidFill>
                  <a:prstClr val="black"/>
                </a:solidFill>
                <a:latin typeface="Arial" pitchFamily="34" charset="0"/>
                <a:cs typeface="Arial" pitchFamily="34" charset="0"/>
              </a:rPr>
              <a:t>… v</a:t>
            </a:r>
            <a:r>
              <a:rPr lang="en-US" baseline="-25000" dirty="0">
                <a:solidFill>
                  <a:prstClr val="black"/>
                </a:solidFill>
                <a:latin typeface="Arial" pitchFamily="34" charset="0"/>
                <a:cs typeface="Arial" pitchFamily="34" charset="0"/>
              </a:rPr>
              <a:t>i </a:t>
            </a:r>
            <a:r>
              <a:rPr lang="en-US" dirty="0">
                <a:solidFill>
                  <a:prstClr val="black"/>
                </a:solidFill>
                <a:latin typeface="Arial" pitchFamily="34" charset="0"/>
                <a:cs typeface="Arial" pitchFamily="34" charset="0"/>
              </a:rPr>
              <a:t>where 0&lt;=</a:t>
            </a:r>
            <a:r>
              <a:rPr lang="en-US" dirty="0" err="1">
                <a:solidFill>
                  <a:prstClr val="black"/>
                </a:solidFill>
                <a:latin typeface="Arial" pitchFamily="34" charset="0"/>
                <a:cs typeface="Arial" pitchFamily="34" charset="0"/>
              </a:rPr>
              <a:t>i</a:t>
            </a:r>
            <a:r>
              <a:rPr lang="en-US" dirty="0">
                <a:solidFill>
                  <a:prstClr val="black"/>
                </a:solidFill>
                <a:latin typeface="Arial" pitchFamily="34" charset="0"/>
                <a:cs typeface="Arial" pitchFamily="34" charset="0"/>
              </a:rPr>
              <a:t>&lt;= </a:t>
            </a:r>
            <a:r>
              <a:rPr lang="en-US" dirty="0" err="1">
                <a:solidFill>
                  <a:prstClr val="black"/>
                </a:solidFill>
                <a:latin typeface="Arial" pitchFamily="34" charset="0"/>
                <a:cs typeface="Arial" pitchFamily="34" charset="0"/>
              </a:rPr>
              <a:t>n</a:t>
            </a:r>
            <a:r>
              <a:rPr lang="en-US" baseline="-25000" dirty="0" err="1">
                <a:solidFill>
                  <a:prstClr val="black"/>
                </a:solidFill>
                <a:latin typeface="Arial" pitchFamily="34" charset="0"/>
                <a:cs typeface="Arial" pitchFamily="34" charset="0"/>
              </a:rPr>
              <a:t>j</a:t>
            </a:r>
            <a:r>
              <a:rPr lang="en-US" dirty="0">
                <a:solidFill>
                  <a:prstClr val="black"/>
                </a:solidFill>
                <a:latin typeface="Arial" pitchFamily="34" charset="0"/>
                <a:cs typeface="Arial" pitchFamily="34" charset="0"/>
              </a:rPr>
              <a:t>}</a:t>
            </a:r>
          </a:p>
          <a:p>
            <a:pPr marL="285750" indent="-285750" algn="just">
              <a:buFont typeface="Wingdings" pitchFamily="2" charset="2"/>
              <a:buChar char="§"/>
            </a:pPr>
            <a:r>
              <a:rPr lang="en-US" dirty="0" smtClean="0">
                <a:solidFill>
                  <a:prstClr val="black"/>
                </a:solidFill>
                <a:latin typeface="Arial" pitchFamily="34" charset="0"/>
                <a:cs typeface="Arial" pitchFamily="34" charset="0"/>
              </a:rPr>
              <a:t>Terminator X</a:t>
            </a:r>
            <a:r>
              <a:rPr lang="en-US" dirty="0">
                <a:solidFill>
                  <a:prstClr val="black"/>
                </a:solidFill>
                <a:latin typeface="Arial" pitchFamily="34" charset="0"/>
                <a:cs typeface="Arial" pitchFamily="34" charset="0"/>
              </a:rPr>
              <a:t>= {x</a:t>
            </a:r>
            <a:r>
              <a:rPr lang="en-US" baseline="-25000" dirty="0">
                <a:solidFill>
                  <a:prstClr val="black"/>
                </a:solidFill>
                <a:latin typeface="Arial" pitchFamily="34" charset="0"/>
                <a:cs typeface="Arial" pitchFamily="34" charset="0"/>
              </a:rPr>
              <a:t>1</a:t>
            </a:r>
            <a:r>
              <a:rPr lang="en-US" dirty="0">
                <a:solidFill>
                  <a:prstClr val="black"/>
                </a:solidFill>
                <a:latin typeface="Arial" pitchFamily="34" charset="0"/>
                <a:cs typeface="Arial" pitchFamily="34" charset="0"/>
              </a:rPr>
              <a:t>, x</a:t>
            </a:r>
            <a:r>
              <a:rPr lang="en-US" baseline="-25000" dirty="0">
                <a:solidFill>
                  <a:prstClr val="black"/>
                </a:solidFill>
                <a:latin typeface="Arial" pitchFamily="34" charset="0"/>
                <a:cs typeface="Arial" pitchFamily="34" charset="0"/>
              </a:rPr>
              <a:t>2</a:t>
            </a:r>
            <a:r>
              <a:rPr lang="en-US" dirty="0">
                <a:solidFill>
                  <a:prstClr val="black"/>
                </a:solidFill>
                <a:latin typeface="Arial" pitchFamily="34" charset="0"/>
                <a:cs typeface="Arial" pitchFamily="34" charset="0"/>
              </a:rPr>
              <a:t>, x</a:t>
            </a:r>
            <a:r>
              <a:rPr lang="en-US" baseline="-25000" dirty="0">
                <a:solidFill>
                  <a:prstClr val="black"/>
                </a:solidFill>
                <a:latin typeface="Arial" pitchFamily="34" charset="0"/>
                <a:cs typeface="Arial" pitchFamily="34" charset="0"/>
              </a:rPr>
              <a:t>3</a:t>
            </a:r>
            <a:r>
              <a:rPr lang="en-US" dirty="0">
                <a:solidFill>
                  <a:prstClr val="black"/>
                </a:solidFill>
                <a:latin typeface="Arial" pitchFamily="34" charset="0"/>
                <a:cs typeface="Arial" pitchFamily="34" charset="0"/>
              </a:rPr>
              <a:t>… x</a:t>
            </a:r>
            <a:r>
              <a:rPr lang="en-US" baseline="-25000" dirty="0">
                <a:solidFill>
                  <a:prstClr val="black"/>
                </a:solidFill>
                <a:latin typeface="Arial" pitchFamily="34" charset="0"/>
                <a:cs typeface="Arial" pitchFamily="34" charset="0"/>
              </a:rPr>
              <a:t>i</a:t>
            </a:r>
            <a:r>
              <a:rPr lang="en-US" dirty="0">
                <a:solidFill>
                  <a:prstClr val="black"/>
                </a:solidFill>
                <a:latin typeface="Arial" pitchFamily="34" charset="0"/>
                <a:cs typeface="Arial" pitchFamily="34" charset="0"/>
              </a:rPr>
              <a:t> 4&lt;=</a:t>
            </a:r>
            <a:r>
              <a:rPr lang="en-US" dirty="0" err="1">
                <a:solidFill>
                  <a:prstClr val="black"/>
                </a:solidFill>
                <a:latin typeface="Arial" pitchFamily="34" charset="0"/>
                <a:cs typeface="Arial" pitchFamily="34" charset="0"/>
              </a:rPr>
              <a:t>i</a:t>
            </a:r>
            <a:r>
              <a:rPr lang="en-US" dirty="0">
                <a:solidFill>
                  <a:prstClr val="black"/>
                </a:solidFill>
                <a:latin typeface="Arial" pitchFamily="34" charset="0"/>
                <a:cs typeface="Arial" pitchFamily="34" charset="0"/>
              </a:rPr>
              <a:t>&lt;=8</a:t>
            </a:r>
            <a:r>
              <a:rPr lang="en-US" dirty="0" smtClean="0">
                <a:solidFill>
                  <a:prstClr val="black"/>
                </a:solidFill>
                <a:latin typeface="Arial" pitchFamily="34" charset="0"/>
                <a:cs typeface="Arial" pitchFamily="34" charset="0"/>
              </a:rPr>
              <a:t>}</a:t>
            </a:r>
          </a:p>
          <a:p>
            <a:pPr marL="285750" indent="-285750" algn="just">
              <a:buFont typeface="Wingdings" pitchFamily="2" charset="2"/>
              <a:buChar char="§"/>
            </a:pPr>
            <a:r>
              <a:rPr lang="en-US" dirty="0" err="1">
                <a:solidFill>
                  <a:prstClr val="black"/>
                </a:solidFill>
                <a:latin typeface="Arial" pitchFamily="34" charset="0"/>
                <a:cs typeface="Arial" pitchFamily="34" charset="0"/>
              </a:rPr>
              <a:t>T</a:t>
            </a:r>
            <a:r>
              <a:rPr lang="en-US" baseline="-25000" dirty="0" err="1">
                <a:solidFill>
                  <a:prstClr val="black"/>
                </a:solidFill>
                <a:latin typeface="Arial" pitchFamily="34" charset="0"/>
                <a:cs typeface="Arial" pitchFamily="34" charset="0"/>
              </a:rPr>
              <a:t>s</a:t>
            </a:r>
            <a:r>
              <a:rPr lang="en-US" dirty="0">
                <a:solidFill>
                  <a:prstClr val="black"/>
                </a:solidFill>
                <a:latin typeface="Arial" pitchFamily="34" charset="0"/>
                <a:cs typeface="Arial" pitchFamily="34" charset="0"/>
              </a:rPr>
              <a:t> is alphanumeric text with length S embedded between f</a:t>
            </a:r>
            <a:r>
              <a:rPr lang="en-US" dirty="0" smtClean="0">
                <a:solidFill>
                  <a:prstClr val="black"/>
                </a:solidFill>
                <a:latin typeface="Arial" pitchFamily="34" charset="0"/>
                <a:cs typeface="Arial" pitchFamily="34" charset="0"/>
              </a:rPr>
              <a:t>.</a:t>
            </a:r>
          </a:p>
          <a:p>
            <a:pPr algn="just"/>
            <a:r>
              <a:rPr lang="en-US" dirty="0" smtClean="0">
                <a:solidFill>
                  <a:srgbClr val="FF0000"/>
                </a:solidFill>
                <a:latin typeface="Arial" pitchFamily="34" charset="0"/>
                <a:cs typeface="Arial" pitchFamily="34" charset="0"/>
              </a:rPr>
              <a:t>No character </a:t>
            </a:r>
            <a:r>
              <a:rPr lang="en-US" dirty="0" err="1" smtClean="0">
                <a:solidFill>
                  <a:srgbClr val="FF0000"/>
                </a:solidFill>
                <a:latin typeface="Arial" pitchFamily="34" charset="0"/>
                <a:cs typeface="Arial" pitchFamily="34" charset="0"/>
              </a:rPr>
              <a:t>v</a:t>
            </a:r>
            <a:r>
              <a:rPr lang="en-US" baseline="-25000" dirty="0" err="1" smtClean="0">
                <a:solidFill>
                  <a:srgbClr val="FF0000"/>
                </a:solidFill>
                <a:latin typeface="Arial" pitchFamily="34" charset="0"/>
                <a:cs typeface="Arial" pitchFamily="34" charset="0"/>
              </a:rPr>
              <a:t>k</a:t>
            </a:r>
            <a:r>
              <a:rPr lang="en-US" dirty="0" smtClean="0">
                <a:solidFill>
                  <a:srgbClr val="FF0000"/>
                </a:solidFill>
                <a:latin typeface="Arial" pitchFamily="34" charset="0"/>
                <a:cs typeface="Arial" pitchFamily="34" charset="0"/>
              </a:rPr>
              <a:t> that belongs to V, should belong to X and vice versa.</a:t>
            </a:r>
          </a:p>
          <a:p>
            <a:pPr algn="just"/>
            <a:endParaRPr lang="en-US" dirty="0">
              <a:solidFill>
                <a:srgbClr val="FF0000"/>
              </a:solidFill>
              <a:latin typeface="Arial" pitchFamily="34" charset="0"/>
              <a:cs typeface="Arial" pitchFamily="34" charset="0"/>
            </a:endParaRPr>
          </a:p>
          <a:p>
            <a:pPr algn="just"/>
            <a:r>
              <a:rPr lang="en-US" b="1" u="sng" dirty="0" smtClean="0">
                <a:solidFill>
                  <a:prstClr val="black"/>
                </a:solidFill>
                <a:latin typeface="Arial" pitchFamily="34" charset="0"/>
                <a:cs typeface="Arial" pitchFamily="34" charset="0"/>
              </a:rPr>
              <a:t>Example-</a:t>
            </a:r>
            <a:r>
              <a:rPr lang="en-US" dirty="0" smtClean="0">
                <a:solidFill>
                  <a:srgbClr val="FF0000"/>
                </a:solidFill>
                <a:latin typeface="Arial" pitchFamily="34" charset="0"/>
                <a:cs typeface="Arial" pitchFamily="34" charset="0"/>
              </a:rPr>
              <a:t> </a:t>
            </a:r>
            <a:r>
              <a:rPr lang="en-US" dirty="0">
                <a:latin typeface="Arial" pitchFamily="34" charset="0"/>
                <a:cs typeface="Arial" pitchFamily="34" charset="0"/>
              </a:rPr>
              <a:t>S=4, F= &lt;2, 5, 7, 9&gt;, X=&lt;1, 3, 6, 8</a:t>
            </a:r>
            <a:r>
              <a:rPr lang="en-US" dirty="0" smtClean="0">
                <a:latin typeface="Arial" pitchFamily="34" charset="0"/>
                <a:cs typeface="Arial" pitchFamily="34" charset="0"/>
              </a:rPr>
              <a:t>&gt;</a:t>
            </a:r>
            <a:endParaRPr lang="en-US" dirty="0" smtClean="0">
              <a:solidFill>
                <a:srgbClr val="FF0000"/>
              </a:solidFill>
              <a:latin typeface="Arial" pitchFamily="34" charset="0"/>
              <a:cs typeface="Arial" pitchFamily="34" charset="0"/>
            </a:endParaRPr>
          </a:p>
          <a:p>
            <a:pPr algn="just"/>
            <a:r>
              <a:rPr lang="en-US" dirty="0">
                <a:solidFill>
                  <a:prstClr val="black"/>
                </a:solidFill>
                <a:latin typeface="Arial" pitchFamily="34" charset="0"/>
                <a:cs typeface="Arial" pitchFamily="34" charset="0"/>
              </a:rPr>
              <a:t>User can enter the following variable length password-</a:t>
            </a:r>
          </a:p>
          <a:p>
            <a:pPr algn="just"/>
            <a:r>
              <a:rPr lang="en-US" dirty="0">
                <a:solidFill>
                  <a:prstClr val="black"/>
                </a:solidFill>
                <a:latin typeface="Arial" pitchFamily="34" charset="0"/>
                <a:cs typeface="Arial" pitchFamily="34" charset="0"/>
              </a:rPr>
              <a:t>24592125492359456754289</a:t>
            </a:r>
          </a:p>
          <a:p>
            <a:pPr algn="just"/>
            <a:r>
              <a:rPr lang="en-US" dirty="0">
                <a:solidFill>
                  <a:prstClr val="black"/>
                </a:solidFill>
                <a:latin typeface="Arial" pitchFamily="34" charset="0"/>
                <a:cs typeface="Arial" pitchFamily="34" charset="0"/>
              </a:rPr>
              <a:t>The system will now look for the terminators-</a:t>
            </a:r>
          </a:p>
          <a:p>
            <a:pPr algn="just"/>
            <a:r>
              <a:rPr lang="en-US" dirty="0">
                <a:solidFill>
                  <a:prstClr val="black"/>
                </a:solidFill>
                <a:latin typeface="Arial" pitchFamily="34" charset="0"/>
                <a:cs typeface="Arial" pitchFamily="34" charset="0"/>
              </a:rPr>
              <a:t>24592</a:t>
            </a:r>
            <a:r>
              <a:rPr lang="en-US" b="1" u="sng" dirty="0">
                <a:solidFill>
                  <a:prstClr val="black"/>
                </a:solidFill>
                <a:latin typeface="Arial" pitchFamily="34" charset="0"/>
                <a:cs typeface="Arial" pitchFamily="34" charset="0"/>
              </a:rPr>
              <a:t>1</a:t>
            </a:r>
            <a:r>
              <a:rPr lang="en-US" dirty="0">
                <a:solidFill>
                  <a:prstClr val="black"/>
                </a:solidFill>
                <a:latin typeface="Arial" pitchFamily="34" charset="0"/>
                <a:cs typeface="Arial" pitchFamily="34" charset="0"/>
              </a:rPr>
              <a:t>25492</a:t>
            </a:r>
            <a:r>
              <a:rPr lang="en-US" b="1" u="sng" dirty="0">
                <a:solidFill>
                  <a:prstClr val="black"/>
                </a:solidFill>
                <a:latin typeface="Arial" pitchFamily="34" charset="0"/>
                <a:cs typeface="Arial" pitchFamily="34" charset="0"/>
              </a:rPr>
              <a:t>3</a:t>
            </a:r>
            <a:r>
              <a:rPr lang="en-US" dirty="0">
                <a:solidFill>
                  <a:prstClr val="black"/>
                </a:solidFill>
                <a:latin typeface="Arial" pitchFamily="34" charset="0"/>
                <a:cs typeface="Arial" pitchFamily="34" charset="0"/>
              </a:rPr>
              <a:t>5945</a:t>
            </a:r>
            <a:r>
              <a:rPr lang="en-US" b="1" u="sng" dirty="0">
                <a:solidFill>
                  <a:prstClr val="black"/>
                </a:solidFill>
                <a:latin typeface="Arial" pitchFamily="34" charset="0"/>
                <a:cs typeface="Arial" pitchFamily="34" charset="0"/>
              </a:rPr>
              <a:t>6</a:t>
            </a:r>
            <a:r>
              <a:rPr lang="en-US" dirty="0">
                <a:solidFill>
                  <a:prstClr val="black"/>
                </a:solidFill>
                <a:latin typeface="Arial" pitchFamily="34" charset="0"/>
                <a:cs typeface="Arial" pitchFamily="34" charset="0"/>
              </a:rPr>
              <a:t>7542</a:t>
            </a:r>
            <a:r>
              <a:rPr lang="en-US" b="1" u="sng" dirty="0">
                <a:solidFill>
                  <a:prstClr val="black"/>
                </a:solidFill>
                <a:latin typeface="Arial" pitchFamily="34" charset="0"/>
                <a:cs typeface="Arial" pitchFamily="34" charset="0"/>
              </a:rPr>
              <a:t>8</a:t>
            </a:r>
            <a:r>
              <a:rPr lang="en-US" dirty="0">
                <a:solidFill>
                  <a:prstClr val="black"/>
                </a:solidFill>
                <a:latin typeface="Arial" pitchFamily="34" charset="0"/>
                <a:cs typeface="Arial" pitchFamily="34" charset="0"/>
              </a:rPr>
              <a:t>9</a:t>
            </a:r>
          </a:p>
          <a:p>
            <a:pPr algn="just"/>
            <a:r>
              <a:rPr lang="en-US" dirty="0">
                <a:solidFill>
                  <a:prstClr val="black"/>
                </a:solidFill>
                <a:latin typeface="Arial" pitchFamily="34" charset="0"/>
                <a:cs typeface="Arial" pitchFamily="34" charset="0"/>
              </a:rPr>
              <a:t>The system will now extract the characters that are located immediately after the terminators-</a:t>
            </a:r>
          </a:p>
          <a:p>
            <a:pPr algn="just"/>
            <a:r>
              <a:rPr lang="en-US" dirty="0" smtClean="0">
                <a:solidFill>
                  <a:prstClr val="black"/>
                </a:solidFill>
                <a:latin typeface="Arial" pitchFamily="34" charset="0"/>
                <a:cs typeface="Arial" pitchFamily="34" charset="0"/>
              </a:rPr>
              <a:t>24592</a:t>
            </a:r>
            <a:r>
              <a:rPr lang="en-US" b="1" dirty="0" smtClean="0">
                <a:solidFill>
                  <a:prstClr val="black"/>
                </a:solidFill>
                <a:latin typeface="Arial" pitchFamily="34" charset="0"/>
                <a:cs typeface="Arial" pitchFamily="34" charset="0"/>
              </a:rPr>
              <a:t>1</a:t>
            </a:r>
            <a:r>
              <a:rPr lang="en-US" b="1" u="sng" dirty="0" smtClean="0">
                <a:solidFill>
                  <a:prstClr val="black"/>
                </a:solidFill>
                <a:latin typeface="Arial" pitchFamily="34" charset="0"/>
                <a:cs typeface="Arial" pitchFamily="34" charset="0"/>
              </a:rPr>
              <a:t>2</a:t>
            </a:r>
            <a:r>
              <a:rPr lang="en-US" dirty="0" smtClean="0">
                <a:solidFill>
                  <a:prstClr val="black"/>
                </a:solidFill>
                <a:latin typeface="Arial" pitchFamily="34" charset="0"/>
                <a:cs typeface="Arial" pitchFamily="34" charset="0"/>
              </a:rPr>
              <a:t>5492</a:t>
            </a:r>
            <a:r>
              <a:rPr lang="en-US" b="1" dirty="0" smtClean="0">
                <a:solidFill>
                  <a:prstClr val="black"/>
                </a:solidFill>
                <a:latin typeface="Arial" pitchFamily="34" charset="0"/>
                <a:cs typeface="Arial" pitchFamily="34" charset="0"/>
              </a:rPr>
              <a:t>3</a:t>
            </a:r>
            <a:r>
              <a:rPr lang="en-US" b="1" u="sng" dirty="0" smtClean="0">
                <a:solidFill>
                  <a:prstClr val="black"/>
                </a:solidFill>
                <a:latin typeface="Arial" pitchFamily="34" charset="0"/>
                <a:cs typeface="Arial" pitchFamily="34" charset="0"/>
              </a:rPr>
              <a:t>5</a:t>
            </a:r>
            <a:r>
              <a:rPr lang="en-US" dirty="0" smtClean="0">
                <a:solidFill>
                  <a:prstClr val="black"/>
                </a:solidFill>
                <a:latin typeface="Arial" pitchFamily="34" charset="0"/>
                <a:cs typeface="Arial" pitchFamily="34" charset="0"/>
              </a:rPr>
              <a:t>945</a:t>
            </a:r>
            <a:r>
              <a:rPr lang="en-US" b="1" dirty="0" smtClean="0">
                <a:solidFill>
                  <a:prstClr val="black"/>
                </a:solidFill>
                <a:latin typeface="Arial" pitchFamily="34" charset="0"/>
                <a:cs typeface="Arial" pitchFamily="34" charset="0"/>
              </a:rPr>
              <a:t>6</a:t>
            </a:r>
            <a:r>
              <a:rPr lang="en-US" b="1" u="sng" dirty="0" smtClean="0">
                <a:solidFill>
                  <a:prstClr val="black"/>
                </a:solidFill>
                <a:latin typeface="Arial" pitchFamily="34" charset="0"/>
                <a:cs typeface="Arial" pitchFamily="34" charset="0"/>
              </a:rPr>
              <a:t>7</a:t>
            </a:r>
            <a:r>
              <a:rPr lang="en-US" dirty="0" smtClean="0">
                <a:solidFill>
                  <a:prstClr val="black"/>
                </a:solidFill>
                <a:latin typeface="Arial" pitchFamily="34" charset="0"/>
                <a:cs typeface="Arial" pitchFamily="34" charset="0"/>
              </a:rPr>
              <a:t>542</a:t>
            </a:r>
            <a:r>
              <a:rPr lang="en-US" b="1" dirty="0" smtClean="0">
                <a:solidFill>
                  <a:prstClr val="black"/>
                </a:solidFill>
                <a:latin typeface="Arial" pitchFamily="34" charset="0"/>
                <a:cs typeface="Arial" pitchFamily="34" charset="0"/>
              </a:rPr>
              <a:t>8</a:t>
            </a:r>
            <a:r>
              <a:rPr lang="en-US" b="1" u="sng" dirty="0" smtClean="0">
                <a:solidFill>
                  <a:prstClr val="black"/>
                </a:solidFill>
                <a:latin typeface="Arial" pitchFamily="34" charset="0"/>
                <a:cs typeface="Arial" pitchFamily="34" charset="0"/>
              </a:rPr>
              <a:t>9</a:t>
            </a:r>
            <a:endParaRPr 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81065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Hacking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chemeClr val="bg1"/>
                  </a:solidFill>
                  <a:prstDash val="solid"/>
                </a:ln>
                <a:solidFill>
                  <a:schemeClr val="bg1"/>
                </a:solidFill>
                <a:effectLst>
                  <a:outerShdw blurRad="63500" dir="3600000" algn="tl" rotWithShape="0">
                    <a:srgbClr val="000000">
                      <a:alpha val="70000"/>
                    </a:srgbClr>
                  </a:outerShdw>
                </a:effectLst>
                <a:latin typeface="Arial" pitchFamily="34" charset="0"/>
                <a:cs typeface="Arial" pitchFamily="34" charset="0"/>
              </a:rPr>
              <a:t>Noisy </a:t>
            </a:r>
            <a:r>
              <a:rPr lang="en-US" sz="2000" dirty="0">
                <a:ln w="18415" cmpd="sng">
                  <a:solidFill>
                    <a:schemeClr val="bg1"/>
                  </a:solidFill>
                  <a:prstDash val="solid"/>
                </a:ln>
                <a:solidFill>
                  <a:schemeClr val="bg1"/>
                </a:solidFill>
                <a:effectLst>
                  <a:outerShdw blurRad="63500" dir="3600000" algn="tl" rotWithShape="0">
                    <a:srgbClr val="000000">
                      <a:alpha val="70000"/>
                    </a:srgbClr>
                  </a:outerShdw>
                </a:effectLst>
                <a:latin typeface="Arial" pitchFamily="34" charset="0"/>
                <a:cs typeface="Arial" pitchFamily="34" charset="0"/>
              </a:rPr>
              <a:t>Password </a:t>
            </a:r>
            <a:r>
              <a:rPr lang="en-US" sz="2000" dirty="0" smtClean="0">
                <a:ln w="18415" cmpd="sng">
                  <a:solidFill>
                    <a:schemeClr val="bg1"/>
                  </a:solidFill>
                  <a:prstDash val="solid"/>
                </a:ln>
                <a:solidFill>
                  <a:schemeClr val="bg1"/>
                </a:solidFill>
                <a:effectLst>
                  <a:outerShdw blurRad="63500" dir="3600000" algn="tl" rotWithShape="0">
                    <a:srgbClr val="000000">
                      <a:alpha val="70000"/>
                    </a:srgbClr>
                  </a:outerShdw>
                </a:effectLst>
                <a:latin typeface="Arial" pitchFamily="34" charset="0"/>
                <a:cs typeface="Arial" pitchFamily="34" charset="0"/>
              </a:rPr>
              <a:t>With Patterns</a:t>
            </a:r>
          </a:p>
        </p:txBody>
      </p:sp>
      <p:sp>
        <p:nvSpPr>
          <p:cNvPr id="2" name="Rectangle 1"/>
          <p:cNvSpPr/>
          <p:nvPr/>
        </p:nvSpPr>
        <p:spPr>
          <a:xfrm>
            <a:off x="114300" y="1524000"/>
            <a:ext cx="8915400" cy="4524315"/>
          </a:xfrm>
          <a:prstGeom prst="rect">
            <a:avLst/>
          </a:prstGeom>
        </p:spPr>
        <p:txBody>
          <a:bodyPr wrap="square">
            <a:spAutoFit/>
          </a:bodyPr>
          <a:lstStyle/>
          <a:p>
            <a:pPr marL="285750" indent="-285750">
              <a:buFont typeface="Arial" panose="020B0604020202020204" pitchFamily="34" charset="0"/>
              <a:buChar char="•"/>
            </a:pPr>
            <a:r>
              <a:rPr lang="en-US" dirty="0">
                <a:latin typeface="Arial" pitchFamily="34" charset="0"/>
                <a:cs typeface="Arial" pitchFamily="34" charset="0"/>
              </a:rPr>
              <a:t>Noisy Password quadruplet -&gt; P=&lt;T</a:t>
            </a:r>
            <a:r>
              <a:rPr lang="en-US" baseline="-25000" dirty="0">
                <a:latin typeface="Arial" pitchFamily="34" charset="0"/>
                <a:cs typeface="Arial" pitchFamily="34" charset="0"/>
              </a:rPr>
              <a:t>1</a:t>
            </a:r>
            <a:r>
              <a:rPr lang="en-US" dirty="0">
                <a:latin typeface="Arial" pitchFamily="34" charset="0"/>
                <a:cs typeface="Arial" pitchFamily="34" charset="0"/>
              </a:rPr>
              <a:t>, T</a:t>
            </a:r>
            <a:r>
              <a:rPr lang="en-US" baseline="-25000" dirty="0">
                <a:latin typeface="Arial" pitchFamily="34" charset="0"/>
                <a:cs typeface="Arial" pitchFamily="34" charset="0"/>
              </a:rPr>
              <a:t>2</a:t>
            </a:r>
            <a:r>
              <a:rPr lang="en-US" dirty="0">
                <a:latin typeface="Arial" pitchFamily="34" charset="0"/>
                <a:cs typeface="Arial" pitchFamily="34" charset="0"/>
              </a:rPr>
              <a:t>, V, F</a:t>
            </a:r>
            <a:r>
              <a:rPr lang="en-US" dirty="0" smtClean="0">
                <a:latin typeface="Arial" pitchFamily="34" charset="0"/>
                <a:cs typeface="Arial" pitchFamily="34" charset="0"/>
              </a:rPr>
              <a:t>&gt;</a:t>
            </a:r>
          </a:p>
          <a:p>
            <a:pPr marL="285750" indent="-285750">
              <a:buFont typeface="Arial" panose="020B0604020202020204" pitchFamily="34" charset="0"/>
              <a:buChar char="•"/>
            </a:pPr>
            <a:r>
              <a:rPr lang="en-US" dirty="0" smtClean="0">
                <a:latin typeface="Arial" pitchFamily="34" charset="0"/>
                <a:cs typeface="Arial" pitchFamily="34" charset="0"/>
              </a:rPr>
              <a:t>Fixed part F and Variable part V are same as discussed earlier.</a:t>
            </a:r>
          </a:p>
          <a:p>
            <a:pPr marL="285750" indent="-285750">
              <a:buFont typeface="Arial" panose="020B0604020202020204" pitchFamily="34" charset="0"/>
              <a:buChar char="•"/>
            </a:pPr>
            <a:r>
              <a:rPr lang="en-US" dirty="0">
                <a:latin typeface="Arial" pitchFamily="34" charset="0"/>
                <a:cs typeface="Arial" pitchFamily="34" charset="0"/>
              </a:rPr>
              <a:t>T1 and T2 are the key stroke patterns </a:t>
            </a:r>
            <a:r>
              <a:rPr lang="en-US" dirty="0" smtClean="0">
                <a:latin typeface="Arial" pitchFamily="34" charset="0"/>
                <a:cs typeface="Arial" pitchFamily="34" charset="0"/>
              </a:rPr>
              <a:t>used for defining F and V</a:t>
            </a:r>
          </a:p>
          <a:p>
            <a:r>
              <a:rPr lang="en-US" dirty="0">
                <a:latin typeface="Arial" pitchFamily="34" charset="0"/>
                <a:cs typeface="Arial" pitchFamily="34" charset="0"/>
              </a:rPr>
              <a:t> </a:t>
            </a:r>
            <a:r>
              <a:rPr lang="en-US" dirty="0" smtClean="0">
                <a:latin typeface="Arial" pitchFamily="34" charset="0"/>
                <a:cs typeface="Arial" pitchFamily="34" charset="0"/>
              </a:rPr>
              <a:t>   T1</a:t>
            </a:r>
            <a:r>
              <a:rPr lang="en-US" dirty="0">
                <a:latin typeface="Arial" pitchFamily="34" charset="0"/>
                <a:cs typeface="Arial" pitchFamily="34" charset="0"/>
              </a:rPr>
              <a:t>= {A1, D1</a:t>
            </a:r>
            <a:r>
              <a:rPr lang="en-US" dirty="0" smtClean="0">
                <a:latin typeface="Arial" pitchFamily="34" charset="0"/>
                <a:cs typeface="Arial" pitchFamily="34" charset="0"/>
              </a:rPr>
              <a:t>} where A1 - choice (F or V) and D1- duration of key strokes</a:t>
            </a:r>
            <a:endParaRPr lang="en-US" dirty="0">
              <a:latin typeface="Arial" pitchFamily="34" charset="0"/>
              <a:cs typeface="Arial" pitchFamily="34" charset="0"/>
            </a:endParaRPr>
          </a:p>
          <a:p>
            <a:r>
              <a:rPr lang="en-US" dirty="0" smtClean="0">
                <a:latin typeface="Arial" pitchFamily="34" charset="0"/>
                <a:cs typeface="Arial" pitchFamily="34" charset="0"/>
              </a:rPr>
              <a:t>    T2</a:t>
            </a:r>
            <a:r>
              <a:rPr lang="en-US" dirty="0">
                <a:latin typeface="Arial" pitchFamily="34" charset="0"/>
                <a:cs typeface="Arial" pitchFamily="34" charset="0"/>
              </a:rPr>
              <a:t>= {A2, D2</a:t>
            </a:r>
            <a:r>
              <a:rPr lang="en-US" dirty="0" smtClean="0">
                <a:latin typeface="Arial" pitchFamily="34" charset="0"/>
                <a:cs typeface="Arial" pitchFamily="34" charset="0"/>
              </a:rPr>
              <a:t>} where A2 – choice (F or V) and D2 – duration of key strokes </a:t>
            </a:r>
          </a:p>
          <a:p>
            <a:pPr marL="285750" indent="-285750">
              <a:buFont typeface="Arial" panose="020B0604020202020204" pitchFamily="34" charset="0"/>
              <a:buChar char="•"/>
            </a:pPr>
            <a:r>
              <a:rPr lang="en-US" dirty="0" smtClean="0">
                <a:latin typeface="Arial" pitchFamily="34" charset="0"/>
                <a:cs typeface="Arial" pitchFamily="34" charset="0"/>
              </a:rPr>
              <a:t>Feedback can be provided to indicate the user input is valid or invalid.</a:t>
            </a:r>
          </a:p>
          <a:p>
            <a:r>
              <a:rPr lang="en-US" b="1" u="sng" dirty="0" smtClean="0">
                <a:latin typeface="Arial" pitchFamily="34" charset="0"/>
                <a:cs typeface="Arial" pitchFamily="34" charset="0"/>
              </a:rPr>
              <a:t>Example-</a:t>
            </a:r>
            <a:endParaRPr lang="en-US" b="1" u="sng" dirty="0">
              <a:latin typeface="Arial" pitchFamily="34" charset="0"/>
              <a:cs typeface="Arial" pitchFamily="34" charset="0"/>
            </a:endParaRPr>
          </a:p>
          <a:p>
            <a:r>
              <a:rPr lang="en-US" dirty="0">
                <a:latin typeface="Arial" pitchFamily="34" charset="0"/>
                <a:cs typeface="Arial" pitchFamily="34" charset="0"/>
              </a:rPr>
              <a:t>F= {2, 4, 6, 8}</a:t>
            </a:r>
          </a:p>
          <a:p>
            <a:r>
              <a:rPr lang="en-US" dirty="0">
                <a:latin typeface="Arial" pitchFamily="34" charset="0"/>
                <a:cs typeface="Arial" pitchFamily="34" charset="0"/>
              </a:rPr>
              <a:t>T1= {F, </a:t>
            </a:r>
            <a:r>
              <a:rPr lang="en-US" dirty="0" smtClean="0">
                <a:latin typeface="Arial" pitchFamily="34" charset="0"/>
                <a:cs typeface="Arial" pitchFamily="34" charset="0"/>
              </a:rPr>
              <a:t>5} T2</a:t>
            </a:r>
            <a:r>
              <a:rPr lang="en-US" dirty="0">
                <a:latin typeface="Arial" pitchFamily="34" charset="0"/>
                <a:cs typeface="Arial" pitchFamily="34" charset="0"/>
              </a:rPr>
              <a:t>= {V, 1}</a:t>
            </a:r>
          </a:p>
          <a:p>
            <a:r>
              <a:rPr lang="en-US" dirty="0">
                <a:latin typeface="Arial" pitchFamily="34" charset="0"/>
                <a:cs typeface="Arial" pitchFamily="34" charset="0"/>
              </a:rPr>
              <a:t>V = any subset of alphanumeric characters</a:t>
            </a:r>
          </a:p>
          <a:p>
            <a:r>
              <a:rPr lang="en-US" smtClean="0">
                <a:latin typeface="Arial" pitchFamily="34" charset="0"/>
                <a:cs typeface="Arial" pitchFamily="34" charset="0"/>
              </a:rPr>
              <a:t>1(1)3(1)5(1)7(1)</a:t>
            </a:r>
            <a:r>
              <a:rPr lang="en-US" b="1" smtClean="0">
                <a:latin typeface="Arial" pitchFamily="34" charset="0"/>
                <a:cs typeface="Arial" pitchFamily="34" charset="0"/>
              </a:rPr>
              <a:t>2</a:t>
            </a:r>
            <a:r>
              <a:rPr lang="en-US" smtClean="0">
                <a:latin typeface="Arial" pitchFamily="34" charset="0"/>
                <a:cs typeface="Arial" pitchFamily="34" charset="0"/>
              </a:rPr>
              <a:t>(1)2(1)</a:t>
            </a:r>
            <a:r>
              <a:rPr lang="en-US" b="1" smtClean="0">
                <a:latin typeface="Arial" pitchFamily="34" charset="0"/>
                <a:cs typeface="Arial" pitchFamily="34" charset="0"/>
              </a:rPr>
              <a:t>4</a:t>
            </a:r>
            <a:r>
              <a:rPr lang="en-US" smtClean="0">
                <a:latin typeface="Arial" pitchFamily="34" charset="0"/>
                <a:cs typeface="Arial" pitchFamily="34" charset="0"/>
              </a:rPr>
              <a:t>(5)4(1)2(1)</a:t>
            </a:r>
            <a:r>
              <a:rPr lang="en-US" b="1" smtClean="0">
                <a:latin typeface="Arial" pitchFamily="34" charset="0"/>
                <a:cs typeface="Arial" pitchFamily="34" charset="0"/>
              </a:rPr>
              <a:t>6</a:t>
            </a:r>
            <a:r>
              <a:rPr lang="en-US" smtClean="0">
                <a:latin typeface="Arial" pitchFamily="34" charset="0"/>
                <a:cs typeface="Arial" pitchFamily="34" charset="0"/>
              </a:rPr>
              <a:t>(5)9(5)0(5)0(1)</a:t>
            </a:r>
            <a:r>
              <a:rPr lang="en-US" b="1" smtClean="0">
                <a:latin typeface="Arial" pitchFamily="34" charset="0"/>
                <a:cs typeface="Arial" pitchFamily="34" charset="0"/>
              </a:rPr>
              <a:t>8</a:t>
            </a:r>
            <a:r>
              <a:rPr lang="en-US" smtClean="0">
                <a:latin typeface="Arial" pitchFamily="34" charset="0"/>
                <a:cs typeface="Arial" pitchFamily="34" charset="0"/>
              </a:rPr>
              <a:t>(5)0(5)6(5)0(5)7(5)7(1)7(1)9(1)9(1)9(1)3(5)1(5)2(1)3(1)4(1)3(1)4(1)4(1</a:t>
            </a:r>
            <a:r>
              <a:rPr lang="en-US" dirty="0">
                <a:latin typeface="Arial" pitchFamily="34" charset="0"/>
                <a:cs typeface="Arial" pitchFamily="34" charset="0"/>
              </a:rPr>
              <a:t>) Enter</a:t>
            </a:r>
          </a:p>
          <a:p>
            <a:r>
              <a:rPr lang="en-US" dirty="0" smtClean="0">
                <a:latin typeface="Arial" pitchFamily="34" charset="0"/>
                <a:cs typeface="Arial" pitchFamily="34" charset="0"/>
              </a:rPr>
              <a:t>The </a:t>
            </a:r>
            <a:r>
              <a:rPr lang="en-US" dirty="0">
                <a:latin typeface="Arial" pitchFamily="34" charset="0"/>
                <a:cs typeface="Arial" pitchFamily="34" charset="0"/>
              </a:rPr>
              <a:t>system will interpret the above example </a:t>
            </a:r>
            <a:r>
              <a:rPr lang="en-US" dirty="0" smtClean="0">
                <a:latin typeface="Arial" pitchFamily="34" charset="0"/>
                <a:cs typeface="Arial" pitchFamily="34" charset="0"/>
              </a:rPr>
              <a:t>as-NNNNNN</a:t>
            </a:r>
            <a:r>
              <a:rPr lang="en-US" b="1" dirty="0" smtClean="0">
                <a:latin typeface="Arial" pitchFamily="34" charset="0"/>
                <a:cs typeface="Arial" pitchFamily="34" charset="0"/>
              </a:rPr>
              <a:t>2</a:t>
            </a:r>
            <a:r>
              <a:rPr lang="en-US" dirty="0" smtClean="0">
                <a:latin typeface="Arial" pitchFamily="34" charset="0"/>
                <a:cs typeface="Arial" pitchFamily="34" charset="0"/>
              </a:rPr>
              <a:t>N</a:t>
            </a:r>
            <a:r>
              <a:rPr lang="en-US" b="1" dirty="0" smtClean="0">
                <a:latin typeface="Arial" pitchFamily="34" charset="0"/>
                <a:cs typeface="Arial" pitchFamily="34" charset="0"/>
              </a:rPr>
              <a:t>4</a:t>
            </a:r>
            <a:r>
              <a:rPr lang="en-US" dirty="0" smtClean="0">
                <a:latin typeface="Arial" pitchFamily="34" charset="0"/>
                <a:cs typeface="Arial" pitchFamily="34" charset="0"/>
              </a:rPr>
              <a:t>NN</a:t>
            </a:r>
            <a:r>
              <a:rPr lang="en-US" b="1" dirty="0" smtClean="0">
                <a:latin typeface="Arial" pitchFamily="34" charset="0"/>
                <a:cs typeface="Arial" pitchFamily="34" charset="0"/>
              </a:rPr>
              <a:t>6</a:t>
            </a:r>
            <a:r>
              <a:rPr lang="en-US" dirty="0" smtClean="0">
                <a:latin typeface="Arial" pitchFamily="34" charset="0"/>
                <a:cs typeface="Arial" pitchFamily="34" charset="0"/>
              </a:rPr>
              <a:t>NNNNNNNNNNNN</a:t>
            </a:r>
            <a:r>
              <a:rPr lang="en-US" b="1" dirty="0" smtClean="0">
                <a:latin typeface="Arial" pitchFamily="34" charset="0"/>
                <a:cs typeface="Arial" pitchFamily="34" charset="0"/>
              </a:rPr>
              <a:t>8</a:t>
            </a:r>
            <a:r>
              <a:rPr lang="en-US" dirty="0" smtClean="0">
                <a:latin typeface="Arial" pitchFamily="34" charset="0"/>
                <a:cs typeface="Arial" pitchFamily="34" charset="0"/>
              </a:rPr>
              <a:t>NNNNNNN</a:t>
            </a:r>
            <a:r>
              <a:rPr lang="en-US" dirty="0">
                <a:latin typeface="Arial" pitchFamily="34" charset="0"/>
                <a:cs typeface="Arial" pitchFamily="34" charset="0"/>
              </a:rPr>
              <a:t>, where N is the noise in the password and the numbers are the actual password. System will thus extract 2, 4, 6, 8 which is the actual password</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extLst>
      <p:ext uri="{BB962C8B-B14F-4D97-AF65-F5344CB8AC3E}">
        <p14:creationId xmlns:p14="http://schemas.microsoft.com/office/powerpoint/2010/main" val="1073112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Hacking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prstClr val="white"/>
                  </a:solidFill>
                  <a:prstDash val="solid"/>
                </a:ln>
                <a:solidFill>
                  <a:prstClr val="white"/>
                </a:solidFill>
                <a:effectLst>
                  <a:outerShdw blurRad="63500" dir="3600000" algn="tl" rotWithShape="0">
                    <a:srgbClr val="000000">
                      <a:alpha val="70000"/>
                    </a:srgbClr>
                  </a:outerShdw>
                </a:effectLst>
                <a:latin typeface="Arial" pitchFamily="34" charset="0"/>
                <a:cs typeface="Arial" pitchFamily="34" charset="0"/>
              </a:rPr>
              <a:t>Security Analysis of both the techniques</a:t>
            </a:r>
          </a:p>
        </p:txBody>
      </p:sp>
      <p:sp>
        <p:nvSpPr>
          <p:cNvPr id="6" name="TextBox 5"/>
          <p:cNvSpPr txBox="1"/>
          <p:nvPr/>
        </p:nvSpPr>
        <p:spPr>
          <a:xfrm>
            <a:off x="408040" y="1447800"/>
            <a:ext cx="8327921" cy="5909310"/>
          </a:xfrm>
          <a:prstGeom prst="rect">
            <a:avLst/>
          </a:prstGeom>
          <a:noFill/>
        </p:spPr>
        <p:txBody>
          <a:bodyPr wrap="none" rtlCol="0">
            <a:spAutoFit/>
          </a:bodyPr>
          <a:lstStyle/>
          <a:p>
            <a:pPr algn="just"/>
            <a:r>
              <a:rPr lang="en-US" b="1" dirty="0" smtClean="0">
                <a:latin typeface="Arial" pitchFamily="34" charset="0"/>
                <a:cs typeface="Arial" pitchFamily="34" charset="0"/>
              </a:rPr>
              <a:t>Noisy password scheme And Noisy password with patterns: </a:t>
            </a:r>
          </a:p>
          <a:p>
            <a:pPr algn="just"/>
            <a:endParaRPr lang="en-US" b="1" dirty="0" smtClean="0">
              <a:latin typeface="Arial" pitchFamily="34" charset="0"/>
              <a:cs typeface="Arial" pitchFamily="34" charset="0"/>
            </a:endParaRPr>
          </a:p>
          <a:p>
            <a:pPr algn="just"/>
            <a:r>
              <a:rPr lang="en-US" u="sng" dirty="0" smtClean="0">
                <a:latin typeface="Arial" pitchFamily="34" charset="0"/>
                <a:cs typeface="Arial" pitchFamily="34" charset="0"/>
              </a:rPr>
              <a:t>Pros</a:t>
            </a:r>
          </a:p>
          <a:p>
            <a:pPr marL="285750" indent="-285750" algn="just">
              <a:buFont typeface="Wingdings" pitchFamily="2" charset="2"/>
              <a:buChar char="§"/>
            </a:pPr>
            <a:r>
              <a:rPr lang="en-US" dirty="0" smtClean="0">
                <a:latin typeface="Arial" pitchFamily="34" charset="0"/>
                <a:cs typeface="Arial" pitchFamily="34" charset="0"/>
              </a:rPr>
              <a:t>Robust against dictionary and plain text attacks.</a:t>
            </a:r>
          </a:p>
          <a:p>
            <a:pPr marL="285750" indent="-285750" algn="just">
              <a:buFont typeface="Wingdings" pitchFamily="2" charset="2"/>
              <a:buChar char="§"/>
            </a:pPr>
            <a:r>
              <a:rPr lang="en-US" dirty="0" smtClean="0">
                <a:latin typeface="Arial" pitchFamily="34" charset="0"/>
                <a:cs typeface="Arial" pitchFamily="34" charset="0"/>
              </a:rPr>
              <a:t>Robust against shoulder surfing (Noisy password with patterns proved</a:t>
            </a:r>
          </a:p>
          <a:p>
            <a:pPr algn="just">
              <a:buFont typeface="Wingdings" pitchFamily="2" charset="2"/>
              <a:buChar char="§"/>
            </a:pPr>
            <a:r>
              <a:rPr lang="en-US" dirty="0">
                <a:latin typeface="Arial" pitchFamily="34" charset="0"/>
                <a:cs typeface="Arial" pitchFamily="34" charset="0"/>
              </a:rPr>
              <a:t> </a:t>
            </a:r>
            <a:r>
              <a:rPr lang="en-US" dirty="0" smtClean="0">
                <a:latin typeface="Arial" pitchFamily="34" charset="0"/>
                <a:cs typeface="Arial" pitchFamily="34" charset="0"/>
              </a:rPr>
              <a:t>   comparatively more robust).</a:t>
            </a:r>
          </a:p>
          <a:p>
            <a:pPr marL="285750" indent="-285750" algn="just">
              <a:buFont typeface="Wingdings" pitchFamily="2" charset="2"/>
              <a:buChar char="§"/>
            </a:pPr>
            <a:r>
              <a:rPr lang="en-US" dirty="0" smtClean="0">
                <a:latin typeface="Arial" pitchFamily="34" charset="0"/>
                <a:cs typeface="Arial" pitchFamily="34" charset="0"/>
              </a:rPr>
              <a:t>Robust against other hacking attacks like video recording attacks </a:t>
            </a:r>
          </a:p>
          <a:p>
            <a:pPr algn="just">
              <a:buFont typeface="Wingdings" pitchFamily="2" charset="2"/>
              <a:buChar char="§"/>
            </a:pPr>
            <a:r>
              <a:rPr lang="en-US" dirty="0">
                <a:latin typeface="Arial" pitchFamily="34" charset="0"/>
                <a:cs typeface="Arial" pitchFamily="34" charset="0"/>
              </a:rPr>
              <a:t> </a:t>
            </a:r>
            <a:r>
              <a:rPr lang="en-US" dirty="0" smtClean="0">
                <a:latin typeface="Arial" pitchFamily="34" charset="0"/>
                <a:cs typeface="Arial" pitchFamily="34" charset="0"/>
              </a:rPr>
              <a:t>   because of dynamic nature.</a:t>
            </a:r>
          </a:p>
          <a:p>
            <a:pPr algn="just"/>
            <a:endParaRPr lang="en-US" dirty="0" smtClean="0">
              <a:latin typeface="Arial" pitchFamily="34" charset="0"/>
              <a:cs typeface="Arial" pitchFamily="34" charset="0"/>
            </a:endParaRPr>
          </a:p>
          <a:p>
            <a:pPr algn="just"/>
            <a:r>
              <a:rPr lang="en-US" u="sng" dirty="0" smtClean="0">
                <a:latin typeface="Arial" pitchFamily="34" charset="0"/>
                <a:cs typeface="Arial" pitchFamily="34" charset="0"/>
              </a:rPr>
              <a:t>Cons</a:t>
            </a:r>
          </a:p>
          <a:p>
            <a:pPr marL="285750" indent="-285750" algn="just">
              <a:buFont typeface="Wingdings" pitchFamily="2" charset="2"/>
              <a:buChar char="§"/>
            </a:pPr>
            <a:r>
              <a:rPr lang="en-US" dirty="0" smtClean="0">
                <a:latin typeface="Arial" pitchFamily="34" charset="0"/>
                <a:cs typeface="Arial" pitchFamily="34" charset="0"/>
              </a:rPr>
              <a:t>Lacks ease of utilization.</a:t>
            </a:r>
          </a:p>
          <a:p>
            <a:pPr marL="285750" indent="-285750" algn="just">
              <a:buFont typeface="Wingdings" pitchFamily="2" charset="2"/>
              <a:buChar char="§"/>
            </a:pPr>
            <a:r>
              <a:rPr lang="en-US" dirty="0" smtClean="0">
                <a:latin typeface="Arial" pitchFamily="34" charset="0"/>
                <a:cs typeface="Arial" pitchFamily="34" charset="0"/>
              </a:rPr>
              <a:t>Considerable amount Error rate observed in user input. Error rate </a:t>
            </a:r>
          </a:p>
          <a:p>
            <a:pPr algn="just">
              <a:buFont typeface="Wingdings" pitchFamily="2" charset="2"/>
              <a:buChar char="§"/>
            </a:pPr>
            <a:r>
              <a:rPr lang="en-US" dirty="0">
                <a:latin typeface="Arial" pitchFamily="34" charset="0"/>
                <a:cs typeface="Arial" pitchFamily="34" charset="0"/>
              </a:rPr>
              <a:t> </a:t>
            </a:r>
            <a:r>
              <a:rPr lang="en-US" dirty="0" smtClean="0">
                <a:latin typeface="Arial" pitchFamily="34" charset="0"/>
                <a:cs typeface="Arial" pitchFamily="34" charset="0"/>
              </a:rPr>
              <a:t>   observed with feedback for noisy password with pattern is less than basic</a:t>
            </a:r>
          </a:p>
          <a:p>
            <a:pPr algn="just">
              <a:buFont typeface="Wingdings" pitchFamily="2" charset="2"/>
              <a:buChar char="§"/>
            </a:pPr>
            <a:r>
              <a:rPr lang="en-US" dirty="0" smtClean="0">
                <a:latin typeface="Arial" pitchFamily="34" charset="0"/>
                <a:cs typeface="Arial" pitchFamily="34" charset="0"/>
              </a:rPr>
              <a:t>    noisy password scheme.</a:t>
            </a:r>
          </a:p>
          <a:p>
            <a:pPr marL="285750" indent="-285750" algn="just">
              <a:buFont typeface="Wingdings" pitchFamily="2" charset="2"/>
              <a:buChar char="§"/>
            </a:pPr>
            <a:r>
              <a:rPr lang="en-US" dirty="0" smtClean="0">
                <a:latin typeface="Arial" pitchFamily="34" charset="0"/>
                <a:cs typeface="Arial" pitchFamily="34" charset="0"/>
              </a:rPr>
              <a:t>Time of authentication process is more as compared to common static</a:t>
            </a:r>
          </a:p>
          <a:p>
            <a:pPr algn="just">
              <a:buFont typeface="Wingdings" pitchFamily="2" charset="2"/>
              <a:buChar char="§"/>
            </a:pPr>
            <a:r>
              <a:rPr lang="en-US" dirty="0">
                <a:latin typeface="Arial" pitchFamily="34" charset="0"/>
                <a:cs typeface="Arial" pitchFamily="34" charset="0"/>
              </a:rPr>
              <a:t> </a:t>
            </a:r>
            <a:r>
              <a:rPr lang="en-US" dirty="0" smtClean="0">
                <a:latin typeface="Arial" pitchFamily="34" charset="0"/>
                <a:cs typeface="Arial" pitchFamily="34" charset="0"/>
              </a:rPr>
              <a:t>   password technique.</a:t>
            </a:r>
          </a:p>
          <a:p>
            <a:pPr algn="just"/>
            <a:endParaRPr lang="en-US" dirty="0">
              <a:latin typeface="Arial" pitchFamily="34" charset="0"/>
              <a:cs typeface="Arial" pitchFamily="34" charset="0"/>
            </a:endParaRPr>
          </a:p>
          <a:p>
            <a:pPr algn="just"/>
            <a:r>
              <a:rPr lang="en-US" b="1" dirty="0" smtClean="0">
                <a:solidFill>
                  <a:srgbClr val="FF0000"/>
                </a:solidFill>
                <a:latin typeface="Arial" pitchFamily="34" charset="0"/>
                <a:cs typeface="Arial" pitchFamily="34" charset="0"/>
              </a:rPr>
              <a:t>Both the techniques are useful when security is more important than time.</a:t>
            </a:r>
          </a:p>
          <a:p>
            <a:pPr marL="285750" indent="-285750" algn="just">
              <a:buFont typeface="Arial" panose="020B0604020202020204" pitchFamily="34" charset="0"/>
              <a:buChar char="•"/>
            </a:pPr>
            <a:endParaRPr lang="en-US" dirty="0" smtClean="0">
              <a:latin typeface="Arial" pitchFamily="34" charset="0"/>
              <a:cs typeface="Arial" pitchFamily="34" charset="0"/>
            </a:endParaRP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spTree>
    <p:extLst>
      <p:ext uri="{BB962C8B-B14F-4D97-AF65-F5344CB8AC3E}">
        <p14:creationId xmlns:p14="http://schemas.microsoft.com/office/powerpoint/2010/main" val="385143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Hacking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Dynamic Password Authentication and Security (DPASS)</a:t>
            </a:r>
          </a:p>
        </p:txBody>
      </p:sp>
      <p:sp>
        <p:nvSpPr>
          <p:cNvPr id="6" name="Rectangle 5"/>
          <p:cNvSpPr/>
          <p:nvPr/>
        </p:nvSpPr>
        <p:spPr>
          <a:xfrm>
            <a:off x="800100" y="2507241"/>
            <a:ext cx="7810500" cy="1843518"/>
          </a:xfrm>
          <a:prstGeom prst="rect">
            <a:avLst/>
          </a:prstGeom>
        </p:spPr>
        <p:txBody>
          <a:bodyPr wrap="square">
            <a:spAutoFit/>
          </a:bodyPr>
          <a:lstStyle/>
          <a:p>
            <a:pPr algn="just">
              <a:lnSpc>
                <a:spcPct val="200000"/>
              </a:lnSpc>
              <a:buFont typeface="Wingdings" pitchFamily="2" charset="2"/>
              <a:buChar char="§"/>
            </a:pPr>
            <a:r>
              <a:rPr lang="en-US" sz="2000" dirty="0" smtClean="0">
                <a:latin typeface="Arial" pitchFamily="34" charset="0"/>
                <a:cs typeface="Arial" pitchFamily="34" charset="0"/>
              </a:rPr>
              <a:t> New grid for every time a user tries to logs in</a:t>
            </a:r>
          </a:p>
          <a:p>
            <a:pPr algn="just">
              <a:lnSpc>
                <a:spcPct val="200000"/>
              </a:lnSpc>
              <a:buFont typeface="Wingdings" pitchFamily="2" charset="2"/>
              <a:buChar char="§"/>
            </a:pPr>
            <a:r>
              <a:rPr lang="en-US" sz="2000" dirty="0" smtClean="0">
                <a:latin typeface="Arial" pitchFamily="34" charset="0"/>
                <a:cs typeface="Arial" pitchFamily="34" charset="0"/>
              </a:rPr>
              <a:t> Easy to remember pattern for user</a:t>
            </a:r>
          </a:p>
          <a:p>
            <a:pPr algn="just">
              <a:lnSpc>
                <a:spcPct val="200000"/>
              </a:lnSpc>
              <a:buFont typeface="Wingdings" pitchFamily="2" charset="2"/>
              <a:buChar char="§"/>
            </a:pPr>
            <a:r>
              <a:rPr lang="en-US" sz="2000" dirty="0" smtClean="0">
                <a:latin typeface="Arial" pitchFamily="34" charset="0"/>
                <a:cs typeface="Arial" pitchFamily="34" charset="0"/>
              </a:rPr>
              <a:t> In case of low end server – grids are stored and repeatedly used </a:t>
            </a:r>
            <a:endParaRPr lang="en-US" sz="20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
            <a:ext cx="9144000" cy="523220"/>
          </a:xfrm>
          <a:prstGeom prst="rect">
            <a:avLst/>
          </a:prstGeom>
          <a:solidFill>
            <a:schemeClr val="tx1"/>
          </a:solidFill>
        </p:spPr>
        <p:txBody>
          <a:bodyPr wrap="square">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Hacking attack (contd.)</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Rectangle 4"/>
          <p:cNvSpPr/>
          <p:nvPr/>
        </p:nvSpPr>
        <p:spPr>
          <a:xfrm>
            <a:off x="0" y="895290"/>
            <a:ext cx="9144000" cy="400110"/>
          </a:xfrm>
          <a:prstGeom prst="rect">
            <a:avLst/>
          </a:prstGeom>
          <a:solidFill>
            <a:schemeClr val="bg2">
              <a:lumMod val="50000"/>
            </a:schemeClr>
          </a:solidFill>
        </p:spPr>
        <p:txBody>
          <a:bodyPr wrap="squar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Dynamic Password Authentication and Security (DPASS)</a:t>
            </a:r>
          </a:p>
        </p:txBody>
      </p:sp>
      <p:sp>
        <p:nvSpPr>
          <p:cNvPr id="6" name="Rectangle 5"/>
          <p:cNvSpPr/>
          <p:nvPr/>
        </p:nvSpPr>
        <p:spPr>
          <a:xfrm>
            <a:off x="800100" y="2613392"/>
            <a:ext cx="7543800" cy="1631216"/>
          </a:xfrm>
          <a:prstGeom prst="rect">
            <a:avLst/>
          </a:prstGeom>
        </p:spPr>
        <p:txBody>
          <a:bodyPr wrap="square">
            <a:spAutoFit/>
          </a:bodyPr>
          <a:lstStyle/>
          <a:p>
            <a:pPr algn="just">
              <a:lnSpc>
                <a:spcPct val="200000"/>
              </a:lnSpc>
            </a:pPr>
            <a:r>
              <a:rPr lang="en-US" sz="2000" b="1" dirty="0" smtClean="0">
                <a:latin typeface="Arial" pitchFamily="34" charset="0"/>
                <a:cs typeface="Arial" pitchFamily="34" charset="0"/>
              </a:rPr>
              <a:t>Limitations</a:t>
            </a:r>
          </a:p>
          <a:p>
            <a:pPr algn="just"/>
            <a:r>
              <a:rPr lang="en-US" sz="2000" dirty="0" smtClean="0">
                <a:latin typeface="Arial" pitchFamily="34" charset="0"/>
                <a:cs typeface="Arial" pitchFamily="34" charset="0"/>
              </a:rPr>
              <a:t>If Grid id compromised attacker can sniff large amount of authentication packets for same Grid id from the user and guess the pattern as there is only change of complex character.</a:t>
            </a:r>
            <a:endParaRPr lang="en-US" sz="20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602</TotalTime>
  <Words>2231</Words>
  <Application>Microsoft Office PowerPoint</Application>
  <PresentationFormat>On-screen Show (4:3)</PresentationFormat>
  <Paragraphs>296</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Black</vt:lpstr>
      <vt:lpstr>Arial Rounded MT Bold</vt:lpstr>
      <vt:lpstr>Calibri</vt:lpstr>
      <vt:lpstr>Lucida Sans Unicode</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Mridul Agarwal</dc:creator>
  <cp:lastModifiedBy>Shivam Prakash</cp:lastModifiedBy>
  <cp:revision>83</cp:revision>
  <dcterms:created xsi:type="dcterms:W3CDTF">2014-11-19T02:41:00Z</dcterms:created>
  <dcterms:modified xsi:type="dcterms:W3CDTF">2014-11-24T03:35:33Z</dcterms:modified>
</cp:coreProperties>
</file>