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02594888_Quality_Evaluation_of_Image_Steganography_Techniques_A_Heuristics_based_Approach" TargetMode="External"/><Relationship Id="rId2" Type="http://schemas.openxmlformats.org/officeDocument/2006/relationships/hyperlink" Target="https://github.com/Meghana-04/CyberSecurity.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0" y="2360017"/>
            <a:ext cx="12798126" cy="1475013"/>
          </a:xfrm>
        </p:spPr>
        <p:txBody>
          <a:bodyPr>
            <a:normAutofit fontScale="90000"/>
          </a:bodyPr>
          <a:lstStyle/>
          <a:p>
            <a:pPr algn="ctr"/>
            <a:r>
              <a:rPr lang="en-GB" sz="4800" dirty="0">
                <a:ln/>
                <a:solidFill>
                  <a:schemeClr val="accent2">
                    <a:lumMod val="50000"/>
                  </a:schemeClr>
                </a:solidFill>
                <a:latin typeface="Arial Rounded MT Bold" panose="020F0704030504030204" pitchFamily="34" charset="0"/>
              </a:rPr>
              <a:t>	</a:t>
            </a:r>
            <a:r>
              <a:rPr lang="en-GB" sz="4800"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									</a:t>
            </a:r>
            <a:br>
              <a:rPr lang="en-IN" sz="4800" dirty="0">
                <a:solidFill>
                  <a:srgbClr val="C00000"/>
                </a:solidFill>
                <a:latin typeface="Arial Rounded MT Bold" panose="020F0704030504030204" pitchFamily="34" charset="0"/>
              </a:rPr>
            </a:br>
            <a:r>
              <a:rPr lang="en-GB" sz="3600" b="1" dirty="0">
                <a:ln/>
                <a:solidFill>
                  <a:schemeClr val="accent2">
                    <a:lumMod val="50000"/>
                  </a:schemeClr>
                </a:solidFill>
                <a:latin typeface="Arial Rounded MT Bold" panose="020F0704030504030204" pitchFamily="34" charset="0"/>
              </a:rPr>
              <a:t>HIDING A TEXT INSIDE AN IMAGE </a:t>
            </a:r>
            <a:br>
              <a:rPr lang="en-GB" sz="3600" b="1" dirty="0">
                <a:ln/>
                <a:solidFill>
                  <a:schemeClr val="accent2">
                    <a:lumMod val="50000"/>
                  </a:schemeClr>
                </a:solidFill>
                <a:latin typeface="Arial Rounded MT Bold" panose="020F0704030504030204" pitchFamily="34" charset="0"/>
              </a:rPr>
            </a:br>
            <a:r>
              <a:rPr lang="en-GB" sz="3600" b="1" dirty="0">
                <a:ln/>
                <a:solidFill>
                  <a:schemeClr val="accent2">
                    <a:lumMod val="50000"/>
                  </a:schemeClr>
                </a:solidFill>
                <a:latin typeface="Arial Rounded MT Bold" panose="020F0704030504030204" pitchFamily="34" charset="0"/>
              </a:rPr>
              <a:t>							USING STEGANOGRAPHY </a:t>
            </a:r>
            <a:r>
              <a:rPr lang="en-GB" sz="4800" dirty="0">
                <a:ln/>
                <a:solidFill>
                  <a:schemeClr val="accent2">
                    <a:lumMod val="50000"/>
                  </a:schemeClr>
                </a:solidFill>
                <a:latin typeface="Arial Rounded MT Bold" panose="020F0704030504030204" pitchFamily="34" charset="0"/>
              </a:rPr>
              <a:t>	</a:t>
            </a:r>
            <a:r>
              <a:rPr lang="en-GB" sz="4800"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									</a:t>
            </a:r>
            <a:br>
              <a:rPr lang="en-IN" sz="4800" dirty="0">
                <a:solidFill>
                  <a:srgbClr val="C00000"/>
                </a:solidFill>
                <a:latin typeface="Arial Rounded MT Bold" panose="020F0704030504030204" pitchFamily="34" charset="0"/>
              </a:rPr>
            </a:br>
            <a:br>
              <a:rPr lang="en-GB"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51921" y="2587357"/>
            <a:ext cx="10993546" cy="468233"/>
          </a:xfrm>
        </p:spPr>
        <p:txBody>
          <a:bodyPr>
            <a:noAutofit/>
          </a:bodyPr>
          <a:lstStyle/>
          <a:p>
            <a:r>
              <a:rPr lang="en-GB" sz="1800" dirty="0">
                <a:solidFill>
                  <a:schemeClr val="accent2">
                    <a:lumMod val="50000"/>
                  </a:schemeClr>
                </a:solidFill>
              </a:rPr>
              <a:t>STUDENT DETAILS</a:t>
            </a:r>
          </a:p>
          <a:p>
            <a:r>
              <a:rPr lang="en-GB" sz="1800" dirty="0">
                <a:solidFill>
                  <a:schemeClr val="accent2">
                    <a:lumMod val="50000"/>
                  </a:schemeClr>
                </a:solidFill>
              </a:rPr>
              <a:t>NAME 	   :</a:t>
            </a:r>
            <a:r>
              <a:rPr lang="en-GB" sz="1800" dirty="0"/>
              <a:t>	GUDAPATI MEGHANA PRIYA</a:t>
            </a:r>
          </a:p>
          <a:p>
            <a:r>
              <a:rPr lang="en-GB" sz="1800" dirty="0">
                <a:solidFill>
                  <a:schemeClr val="accent2">
                    <a:lumMod val="50000"/>
                  </a:schemeClr>
                </a:solidFill>
              </a:rPr>
              <a:t>E-MAIL       : </a:t>
            </a:r>
            <a:r>
              <a:rPr lang="en-GB" sz="1800" dirty="0"/>
              <a:t>	</a:t>
            </a:r>
            <a:r>
              <a:rPr lang="en-GB" sz="1800" cap="none" dirty="0"/>
              <a:t>meghanapriyagudapati@gmail.com</a:t>
            </a:r>
            <a:endParaRPr lang="en-GB" sz="1800" dirty="0"/>
          </a:p>
          <a:p>
            <a:r>
              <a:rPr lang="en-GB" sz="1800" dirty="0">
                <a:solidFill>
                  <a:schemeClr val="accent2">
                    <a:lumMod val="50000"/>
                  </a:schemeClr>
                </a:solidFill>
              </a:rPr>
              <a:t>COLLEGE   : </a:t>
            </a:r>
            <a:r>
              <a:rPr lang="en-GB" sz="1800" dirty="0"/>
              <a:t>	ADITYA ENGINEERING COLLEGE, SURAMPALEM</a:t>
            </a:r>
          </a:p>
          <a:p>
            <a:r>
              <a:rPr lang="en-GB" sz="1800" dirty="0">
                <a:solidFill>
                  <a:schemeClr val="accent1">
                    <a:lumMod val="50000"/>
                  </a:schemeClr>
                </a:solidFill>
              </a:rPr>
              <a:t>COLLEGE STATE :</a:t>
            </a:r>
            <a:r>
              <a:rPr lang="en-GB" sz="1800" dirty="0"/>
              <a:t>	ANDHRA PRADESH</a:t>
            </a:r>
          </a:p>
          <a:p>
            <a:r>
              <a:rPr lang="en-GB" sz="1800" dirty="0">
                <a:solidFill>
                  <a:schemeClr val="accent2">
                    <a:lumMod val="50000"/>
                  </a:schemeClr>
                </a:solidFill>
              </a:rPr>
              <a:t>Roll no    : </a:t>
            </a:r>
            <a:r>
              <a:rPr lang="en-GB" sz="1800" dirty="0"/>
              <a:t>	21A91A05D5</a:t>
            </a:r>
          </a:p>
          <a:p>
            <a:r>
              <a:rPr lang="en-GB" sz="1800" dirty="0">
                <a:solidFill>
                  <a:schemeClr val="accent2">
                    <a:lumMod val="50000"/>
                  </a:schemeClr>
                </a:solidFill>
              </a:rPr>
              <a:t>BRANCH    : </a:t>
            </a:r>
            <a:r>
              <a:rPr lang="en-GB" sz="1800" dirty="0"/>
              <a:t>	CSE</a:t>
            </a:r>
          </a:p>
          <a:p>
            <a:r>
              <a:rPr lang="en-GB" sz="1800" dirty="0"/>
              <a:t>	</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72055CD0-EB37-9FB0-53BF-8EE2574EA442}"/>
              </a:ext>
            </a:extLst>
          </p:cNvPr>
          <p:cNvPicPr>
            <a:picLocks noChangeAspect="1"/>
          </p:cNvPicPr>
          <p:nvPr/>
        </p:nvPicPr>
        <p:blipFill>
          <a:blip r:embed="rId2"/>
          <a:stretch>
            <a:fillRect/>
          </a:stretch>
        </p:blipFill>
        <p:spPr>
          <a:xfrm>
            <a:off x="7186712" y="2516956"/>
            <a:ext cx="3889787" cy="331352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a:extLst>
              <a:ext uri="{FF2B5EF4-FFF2-40B4-BE49-F238E27FC236}">
                <a16:creationId xmlns:a16="http://schemas.microsoft.com/office/drawing/2014/main" id="{1EBDB7B1-4C69-8EBE-4E72-03944FCEBE4B}"/>
              </a:ext>
            </a:extLst>
          </p:cNvPr>
          <p:cNvPicPr>
            <a:picLocks noGrp="1" noChangeAspect="1"/>
          </p:cNvPicPr>
          <p:nvPr/>
        </p:nvPicPr>
        <p:blipFill rotWithShape="1">
          <a:blip r:embed="rId2"/>
          <a:srcRect l="4561" t="6386" r="15192" b="6958"/>
          <a:stretch/>
        </p:blipFill>
        <p:spPr>
          <a:xfrm>
            <a:off x="499622" y="1308428"/>
            <a:ext cx="4977352" cy="4313166"/>
          </a:xfrm>
          <a:prstGeom prst="rect">
            <a:avLst/>
          </a:prstGeom>
        </p:spPr>
      </p:pic>
      <p:pic>
        <p:nvPicPr>
          <p:cNvPr id="5" name="Picture 4">
            <a:extLst>
              <a:ext uri="{FF2B5EF4-FFF2-40B4-BE49-F238E27FC236}">
                <a16:creationId xmlns:a16="http://schemas.microsoft.com/office/drawing/2014/main" id="{202F4AA9-E704-567F-70B5-5CAC6D213D40}"/>
              </a:ext>
            </a:extLst>
          </p:cNvPr>
          <p:cNvPicPr>
            <a:picLocks noChangeAspect="1"/>
          </p:cNvPicPr>
          <p:nvPr/>
        </p:nvPicPr>
        <p:blipFill rotWithShape="1">
          <a:blip r:embed="rId3"/>
          <a:srcRect l="4469" t="6572" r="6627" b="12487"/>
          <a:stretch/>
        </p:blipFill>
        <p:spPr>
          <a:xfrm>
            <a:off x="5722069" y="1350694"/>
            <a:ext cx="5911307" cy="4270899"/>
          </a:xfrm>
          <a:prstGeom prst="rect">
            <a:avLst/>
          </a:prstGeom>
        </p:spPr>
      </p:pic>
    </p:spTree>
    <p:extLst>
      <p:ext uri="{BB962C8B-B14F-4D97-AF65-F5344CB8AC3E}">
        <p14:creationId xmlns:p14="http://schemas.microsoft.com/office/powerpoint/2010/main" val="350030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96351" y="612742"/>
            <a:ext cx="11029615" cy="3634486"/>
          </a:xfrm>
        </p:spPr>
        <p:txBody>
          <a:bodyPr/>
          <a:lstStyle/>
          <a:p>
            <a:r>
              <a:rPr lang="en-US" dirty="0"/>
              <a:t>Project repository-  </a:t>
            </a:r>
            <a:r>
              <a:rPr lang="en-US" dirty="0">
                <a:hlinkClick r:id="rId2"/>
              </a:rPr>
              <a:t>https://github.com/Meghana-04/CyberSecurity.git</a:t>
            </a:r>
            <a:endParaRPr lang="en-US" dirty="0"/>
          </a:p>
          <a:p>
            <a:pPr marL="0" indent="0">
              <a:buNone/>
            </a:pPr>
            <a:r>
              <a:rPr lang="en-US" b="1" dirty="0"/>
              <a:t>References</a:t>
            </a:r>
          </a:p>
          <a:p>
            <a:r>
              <a:rPr lang="en-US" dirty="0">
                <a:hlinkClick r:id="rId3"/>
              </a:rPr>
              <a:t>https://www.researchgate.net/publication/302594888_Quality_Evaluation_of_Image_Steganography_Techniques_A_Heuristics_based_Approach</a:t>
            </a:r>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201961"/>
            <a:ext cx="11029615" cy="3634486"/>
          </a:xfrm>
        </p:spPr>
        <p:txBody>
          <a:bodyPr>
            <a:noAutofit/>
          </a:bodyPr>
          <a:lstStyle/>
          <a:p>
            <a:pPr>
              <a:lnSpc>
                <a:spcPct val="150000"/>
              </a:lnSpc>
            </a:pPr>
            <a:r>
              <a:rPr lang="en-US" sz="1800" dirty="0"/>
              <a:t>In today's digital age, the need for secure communication has become increasingly vital. Traditional encryption methods, while effective, often attract attention and can be easily detected by malicious actors. This project aims to address the challenge of covertly transmitting sensitive information by exploring the use of steganography, a technique that hides data within other seemingly innocuous digital media such as images.</a:t>
            </a:r>
          </a:p>
          <a:p>
            <a:pPr>
              <a:lnSpc>
                <a:spcPct val="150000"/>
              </a:lnSpc>
            </a:pPr>
            <a:r>
              <a:rPr lang="en-US" sz="1800" dirty="0"/>
              <a:t>The primary objective of this project is to develop a robust steganographic tool capable of embedding text within images in a manner that is imperceptible to the human eye and resistant to detection by standard analytical methods. By leveraging various steganographic techniques and combining them with encryption, this project seeks to enhance the security and privacy of digital communication, making it a valuable asset for individuals, organizations, and security professionals.</a:t>
            </a:r>
          </a:p>
          <a:p>
            <a:pPr>
              <a:lnSpc>
                <a:spcPct val="150000"/>
              </a:lnSpc>
            </a:pPr>
            <a:endParaRPr lang="en-US" sz="18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4" name="Rectangle 1">
            <a:extLst>
              <a:ext uri="{FF2B5EF4-FFF2-40B4-BE49-F238E27FC236}">
                <a16:creationId xmlns:a16="http://schemas.microsoft.com/office/drawing/2014/main" id="{62E71775-875E-0986-40AA-EC7AC7681A73}"/>
              </a:ext>
            </a:extLst>
          </p:cNvPr>
          <p:cNvSpPr>
            <a:spLocks noGrp="1" noChangeArrowheads="1"/>
          </p:cNvSpPr>
          <p:nvPr>
            <p:ph idx="1"/>
          </p:nvPr>
        </p:nvSpPr>
        <p:spPr bwMode="auto">
          <a:xfrm>
            <a:off x="581192" y="1108872"/>
            <a:ext cx="6163867"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Project overview</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Software and tools selection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Who are the end users of this project?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Your solution and its value proposition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How did you customize the project and make it your own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Modelling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Results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Links </a:t>
            </a:r>
          </a:p>
        </p:txBody>
      </p:sp>
      <p:pic>
        <p:nvPicPr>
          <p:cNvPr id="6" name="Picture 5">
            <a:extLst>
              <a:ext uri="{FF2B5EF4-FFF2-40B4-BE49-F238E27FC236}">
                <a16:creationId xmlns:a16="http://schemas.microsoft.com/office/drawing/2014/main" id="{33794E22-E327-CBF3-DC0F-F770134871C1}"/>
              </a:ext>
            </a:extLst>
          </p:cNvPr>
          <p:cNvPicPr>
            <a:picLocks noChangeAspect="1"/>
          </p:cNvPicPr>
          <p:nvPr/>
        </p:nvPicPr>
        <p:blipFill>
          <a:blip r:embed="rId2"/>
          <a:stretch>
            <a:fillRect/>
          </a:stretch>
        </p:blipFill>
        <p:spPr>
          <a:xfrm>
            <a:off x="6225282" y="1529295"/>
            <a:ext cx="5905303" cy="4151547"/>
          </a:xfrm>
          <a:prstGeom prst="rect">
            <a:avLst/>
          </a:prstGeom>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180609"/>
            <a:ext cx="11029615" cy="3634486"/>
          </a:xfrm>
        </p:spPr>
        <p:txBody>
          <a:bodyPr>
            <a:noAutofit/>
          </a:bodyPr>
          <a:lstStyle/>
          <a:p>
            <a:r>
              <a:rPr lang="en-US" sz="2000" dirty="0"/>
              <a:t>Steganography is the art and science of concealing information within other non-secret data (such as images, audio files, or text) to avoid detection. This project explores various techniques and applications of steganography, emphasizing practical implementation and theoretical understanding.</a:t>
            </a:r>
          </a:p>
          <a:p>
            <a:r>
              <a:rPr lang="en-US" sz="2000" b="1" dirty="0"/>
              <a:t>Key Objectives:</a:t>
            </a:r>
            <a:endParaRPr lang="en-US" sz="2000" dirty="0"/>
          </a:p>
          <a:p>
            <a:pPr>
              <a:buFont typeface="Arial" panose="020B0604020202020204" pitchFamily="34" charset="0"/>
              <a:buChar char="•"/>
            </a:pPr>
            <a:r>
              <a:rPr lang="en-US" sz="2000" dirty="0"/>
              <a:t>Understanding Steganography Fundamentals</a:t>
            </a:r>
          </a:p>
          <a:p>
            <a:pPr>
              <a:buFont typeface="Arial" panose="020B0604020202020204" pitchFamily="34" charset="0"/>
              <a:buChar char="•"/>
            </a:pPr>
            <a:r>
              <a:rPr lang="en-US" sz="2000" dirty="0"/>
              <a:t>Implementing Steganographic Techniques</a:t>
            </a:r>
          </a:p>
          <a:p>
            <a:pPr>
              <a:buFont typeface="Arial" panose="020B0604020202020204" pitchFamily="34" charset="0"/>
              <a:buChar char="•"/>
            </a:pPr>
            <a:r>
              <a:rPr lang="en-US" sz="2000" dirty="0"/>
              <a:t>Developing a Steganographic Tool</a:t>
            </a:r>
          </a:p>
          <a:p>
            <a:pPr>
              <a:buFont typeface="Arial" panose="020B0604020202020204" pitchFamily="34" charset="0"/>
              <a:buChar char="•"/>
            </a:pPr>
            <a:r>
              <a:rPr lang="en-US" sz="2000" dirty="0"/>
              <a:t>Security and Detection</a:t>
            </a:r>
          </a:p>
          <a:p>
            <a:pPr>
              <a:buFont typeface="Arial" panose="020B0604020202020204" pitchFamily="34" charset="0"/>
              <a:buChar char="•"/>
            </a:pPr>
            <a:r>
              <a:rPr lang="en-US" sz="2000" dirty="0"/>
              <a:t>Applications and Ethical Considerations</a:t>
            </a:r>
          </a:p>
          <a:p>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4" name="Rectangle 1">
            <a:extLst>
              <a:ext uri="{FF2B5EF4-FFF2-40B4-BE49-F238E27FC236}">
                <a16:creationId xmlns:a16="http://schemas.microsoft.com/office/drawing/2014/main" id="{E9EC12A2-323C-14BF-1A2F-FECFCB43D4E4}"/>
              </a:ext>
            </a:extLst>
          </p:cNvPr>
          <p:cNvSpPr>
            <a:spLocks noGrp="1" noChangeArrowheads="1"/>
          </p:cNvSpPr>
          <p:nvPr>
            <p:ph idx="1"/>
          </p:nvPr>
        </p:nvSpPr>
        <p:spPr bwMode="auto">
          <a:xfrm>
            <a:off x="581192" y="1731772"/>
            <a:ext cx="10755402"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General Users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Individuals who use steganography tools to hide sensitive information within digital media for privacy or security reasons.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Law Enforcement and Intelligence Agencies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Use steganography detection tools</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to uncover hidden messages or data during investigations.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Military Personnel</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Embed secret messages in images or other</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media for secure communication.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Security Experts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Cybersecurity professionals utilize steganography tools to test network defenses or to secure data transmission.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45521" y="2414011"/>
            <a:ext cx="11569959" cy="3634486"/>
          </a:xfrm>
        </p:spPr>
        <p:txBody>
          <a:bodyPr>
            <a:noAutofit/>
          </a:bodyPr>
          <a:lstStyle/>
          <a:p>
            <a:r>
              <a:rPr lang="en-US" sz="1600" b="1" dirty="0"/>
              <a:t>Steganography Techniques:</a:t>
            </a:r>
            <a:endParaRPr lang="en-US" sz="1600" dirty="0"/>
          </a:p>
          <a:p>
            <a:pPr marL="0" indent="0">
              <a:buNone/>
            </a:pPr>
            <a:r>
              <a:rPr lang="en-US" sz="1600" dirty="0"/>
              <a:t>	Implementation of various techniques such as LSB (Least Significant Bit) embedding in images, hiding text in audio files 	through frequency manipulation, or embedding data in the whitespace of text files.</a:t>
            </a:r>
          </a:p>
          <a:p>
            <a:r>
              <a:rPr lang="en-US" sz="1600" b="1" dirty="0"/>
              <a:t>Encryption:</a:t>
            </a:r>
            <a:endParaRPr lang="en-US" sz="1600" dirty="0"/>
          </a:p>
          <a:p>
            <a:pPr marL="0" indent="0">
              <a:buNone/>
            </a:pPr>
            <a:r>
              <a:rPr lang="en-US" sz="1600" dirty="0"/>
              <a:t>	Combining steganography with encryption to ensure that hidden information remains secure even if discovered.</a:t>
            </a:r>
          </a:p>
          <a:p>
            <a:r>
              <a:rPr lang="en-US" sz="1600" b="1" dirty="0"/>
              <a:t>Detection and Analysis Tools:</a:t>
            </a:r>
            <a:endParaRPr lang="en-US" sz="1600" dirty="0"/>
          </a:p>
          <a:p>
            <a:pPr marL="0" indent="0">
              <a:buNone/>
            </a:pPr>
            <a:r>
              <a:rPr lang="en-US" sz="1600" dirty="0"/>
              <a:t>	Development of tools to detect steganographic content within media files using statistical analysis, anomaly detection, or 	visual inspection techniques.</a:t>
            </a:r>
          </a:p>
          <a:p>
            <a:r>
              <a:rPr lang="en-US" sz="1600" b="1" dirty="0"/>
              <a:t>Value Proposition:</a:t>
            </a:r>
            <a:endParaRPr lang="en-US" sz="1600" dirty="0"/>
          </a:p>
          <a:p>
            <a:pPr marL="0" indent="0">
              <a:buNone/>
            </a:pPr>
            <a:r>
              <a:rPr lang="en-US" sz="1600" dirty="0"/>
              <a:t>	Flexibility and Versatility: Applicable across various digital media types (images, audio, video, text).</a:t>
            </a:r>
          </a:p>
          <a:p>
            <a:pPr marL="0" indent="0">
              <a:buNone/>
            </a:pPr>
            <a:r>
              <a:rPr lang="en-US" sz="1600" dirty="0"/>
              <a:t>	Forensic Applications: Aids forensic investigations by providing insights into hidden communication or digital manipulation.</a:t>
            </a:r>
          </a:p>
          <a:p>
            <a:pPr marL="0" indent="0">
              <a:buNone/>
            </a:pPr>
            <a:r>
              <a:rPr lang="en-US" sz="1600" dirty="0"/>
              <a:t>	Research and Development: Supports ongoing research into new techniques and advancements in steganography, contributing 	to information security and cryptography.</a:t>
            </a:r>
          </a:p>
          <a:p>
            <a:endParaRPr lang="en-US" sz="1600"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253756"/>
            <a:ext cx="11029615" cy="3634486"/>
          </a:xfrm>
        </p:spPr>
        <p:txBody>
          <a:bodyPr>
            <a:noAutofit/>
          </a:bodyPr>
          <a:lstStyle/>
          <a:p>
            <a:r>
              <a:rPr lang="en-US" sz="1600" b="1" dirty="0"/>
              <a:t>Algorithm Selection and Modification:</a:t>
            </a:r>
            <a:endParaRPr lang="en-US" sz="1600" dirty="0"/>
          </a:p>
          <a:p>
            <a:pPr marL="0" indent="0">
              <a:buNone/>
            </a:pPr>
            <a:r>
              <a:rPr lang="en-US" sz="1600" dirty="0"/>
              <a:t>	Carefully considered the choice of steganographic algorithm based on its suitability for embedding data within various 	media types.</a:t>
            </a:r>
          </a:p>
          <a:p>
            <a:r>
              <a:rPr lang="en-US" sz="1600" b="1" dirty="0"/>
              <a:t>User Interface Design:</a:t>
            </a:r>
            <a:endParaRPr lang="en-US" sz="1600" dirty="0"/>
          </a:p>
          <a:p>
            <a:pPr marL="0" indent="0">
              <a:buNone/>
            </a:pPr>
            <a:r>
              <a:rPr lang="en-US" sz="1600" dirty="0"/>
              <a:t>	Customized the user interface to ensure ease of use and intuitive interaction.</a:t>
            </a:r>
          </a:p>
          <a:p>
            <a:r>
              <a:rPr lang="en-US" sz="1600" b="1" dirty="0"/>
              <a:t>Integration of Additional Features:</a:t>
            </a:r>
            <a:endParaRPr lang="en-US" sz="1600" dirty="0"/>
          </a:p>
          <a:p>
            <a:pPr marL="0" indent="0">
              <a:buNone/>
            </a:pPr>
            <a:r>
              <a:rPr lang="en-US" sz="1600" dirty="0"/>
              <a:t>	Integrated additional functionalities to extend the utility of the application beyond basic steganographic operations.</a:t>
            </a:r>
          </a:p>
          <a:p>
            <a:r>
              <a:rPr lang="en-US" sz="1600" b="1" dirty="0"/>
              <a:t>Testing and Validation Procedures:</a:t>
            </a:r>
            <a:endParaRPr lang="en-US" sz="1600" dirty="0"/>
          </a:p>
          <a:p>
            <a:pPr marL="0" indent="0">
              <a:buNone/>
            </a:pPr>
            <a:r>
              <a:rPr lang="en-US" sz="1600" dirty="0"/>
              <a:t>	Rigorous testing procedures were customized to validate the accuracy and reliability of the steganographic techniques 	employed.</a:t>
            </a:r>
          </a:p>
          <a:p>
            <a:r>
              <a:rPr lang="en-US" sz="1600" b="1" dirty="0"/>
              <a:t>Documentation and Reporting:</a:t>
            </a:r>
            <a:endParaRPr lang="en-US" sz="1600" dirty="0"/>
          </a:p>
          <a:p>
            <a:pPr marL="0" indent="0">
              <a:buNone/>
            </a:pPr>
            <a:r>
              <a:rPr lang="en-US" sz="1600" dirty="0"/>
              <a:t>	Detailed documentation provides comprehensive insights into the project’s development process.</a:t>
            </a:r>
          </a:p>
          <a:p>
            <a:endParaRPr lang="en-US" sz="16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1275" y="1424196"/>
            <a:ext cx="11249447" cy="3634486"/>
          </a:xfrm>
        </p:spPr>
        <p:txBody>
          <a:bodyPr>
            <a:noAutofit/>
          </a:bodyPr>
          <a:lstStyle/>
          <a:p>
            <a:r>
              <a:rPr lang="en-US" sz="1600" b="1" dirty="0"/>
              <a:t>Data Model:</a:t>
            </a:r>
            <a:endParaRPr lang="en-US" sz="1600" dirty="0"/>
          </a:p>
          <a:p>
            <a:pPr marL="0" indent="0">
              <a:buNone/>
            </a:pPr>
            <a:r>
              <a:rPr lang="en-US" sz="1600" dirty="0"/>
              <a:t>	Defining how data will be represented and manipulated within the steganography system. Decisions on data formats (text, 	binary, etc.), encoding schemes, and how data will be structured for embedding and extraction.</a:t>
            </a:r>
          </a:p>
          <a:p>
            <a:r>
              <a:rPr lang="en-US" sz="1600" b="1" dirty="0"/>
              <a:t>Embedding Model:</a:t>
            </a:r>
            <a:endParaRPr lang="en-US" sz="1600" dirty="0"/>
          </a:p>
          <a:p>
            <a:pPr marL="0" indent="0">
              <a:buNone/>
            </a:pPr>
            <a:r>
              <a:rPr lang="en-US" sz="1600" dirty="0"/>
              <a:t>	Specifies the technique or algorithm used to embed hidden data into a cover media (such as an 	image or audio file). 	Modeling involves determining how to modify the carrier file to embed the 	hidden information while minimizing perceptible 	changes and maintaining cover media integrity.</a:t>
            </a:r>
          </a:p>
          <a:p>
            <a:r>
              <a:rPr lang="en-US" sz="1600" b="1" dirty="0"/>
              <a:t>Extraction Model:</a:t>
            </a:r>
            <a:endParaRPr lang="en-US" sz="1600" dirty="0"/>
          </a:p>
          <a:p>
            <a:pPr marL="0" indent="0">
              <a:buNone/>
            </a:pPr>
            <a:r>
              <a:rPr lang="en-US" sz="1600" dirty="0"/>
              <a:t>	Defines the method for extracting hidden data from the carrier media. Ensures that the embedded information can be 	accurately retrieved even after potential alterations to the carrier file.</a:t>
            </a:r>
          </a:p>
          <a:p>
            <a:endParaRPr lang="en-US" sz="1600" dirty="0"/>
          </a:p>
        </p:txBody>
      </p:sp>
      <p:pic>
        <p:nvPicPr>
          <p:cNvPr id="5" name="Picture 4">
            <a:extLst>
              <a:ext uri="{FF2B5EF4-FFF2-40B4-BE49-F238E27FC236}">
                <a16:creationId xmlns:a16="http://schemas.microsoft.com/office/drawing/2014/main" id="{FBA51327-6318-1E1B-2492-4064F416594A}"/>
              </a:ext>
            </a:extLst>
          </p:cNvPr>
          <p:cNvPicPr>
            <a:picLocks noChangeAspect="1"/>
          </p:cNvPicPr>
          <p:nvPr/>
        </p:nvPicPr>
        <p:blipFill>
          <a:blip r:embed="rId2"/>
          <a:stretch>
            <a:fillRect/>
          </a:stretch>
        </p:blipFill>
        <p:spPr>
          <a:xfrm>
            <a:off x="2583632" y="4849734"/>
            <a:ext cx="6572250" cy="1676400"/>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884529"/>
            <a:ext cx="11029615" cy="3634486"/>
          </a:xfrm>
        </p:spPr>
        <p:txBody>
          <a:bodyPr>
            <a:normAutofit/>
          </a:bodyPr>
          <a:lstStyle/>
          <a:p>
            <a:pPr>
              <a:lnSpc>
                <a:spcPct val="100000"/>
              </a:lnSpc>
            </a:pPr>
            <a:r>
              <a:rPr lang="en-US" sz="1800" b="1" dirty="0"/>
              <a:t>Normal Image:</a:t>
            </a:r>
            <a:endParaRPr lang="en-US" sz="1800" dirty="0"/>
          </a:p>
          <a:p>
            <a:pPr marL="0" indent="0">
              <a:lnSpc>
                <a:spcPct val="100000"/>
              </a:lnSpc>
              <a:buNone/>
            </a:pPr>
            <a:r>
              <a:rPr lang="en-US" sz="1800" dirty="0"/>
              <a:t>	Downloaded a sample image from the internet for the encryption process. The image appears 	normal.</a:t>
            </a:r>
          </a:p>
          <a:p>
            <a:pPr>
              <a:lnSpc>
                <a:spcPct val="100000"/>
              </a:lnSpc>
            </a:pPr>
            <a:r>
              <a:rPr lang="en-US" sz="1800" b="1" dirty="0"/>
              <a:t>Encrypted Image:</a:t>
            </a:r>
            <a:endParaRPr lang="en-US" sz="1800" dirty="0"/>
          </a:p>
          <a:p>
            <a:pPr marL="0" indent="0">
              <a:lnSpc>
                <a:spcPct val="100000"/>
              </a:lnSpc>
              <a:buNone/>
            </a:pPr>
            <a:r>
              <a:rPr lang="en-US" sz="1800" dirty="0"/>
              <a:t>	After hiding the text in the image, the encrypted image looks the same as the normal image to 	casual inspection. We can protect our text inside the image with a secure password, which is required to retrieve the hidden message.</a:t>
            </a:r>
          </a:p>
          <a:p>
            <a:pPr>
              <a:lnSpc>
                <a:spcPct val="100000"/>
              </a:lnSpc>
            </a:pPr>
            <a:endParaRPr lang="en-US" sz="1800" dirty="0"/>
          </a:p>
        </p:txBody>
      </p:sp>
      <p:pic>
        <p:nvPicPr>
          <p:cNvPr id="5" name="Picture 4">
            <a:extLst>
              <a:ext uri="{FF2B5EF4-FFF2-40B4-BE49-F238E27FC236}">
                <a16:creationId xmlns:a16="http://schemas.microsoft.com/office/drawing/2014/main" id="{46A3317C-4432-2F6A-C40A-435B778C9F3A}"/>
              </a:ext>
            </a:extLst>
          </p:cNvPr>
          <p:cNvPicPr>
            <a:picLocks noChangeAspect="1"/>
          </p:cNvPicPr>
          <p:nvPr/>
        </p:nvPicPr>
        <p:blipFill>
          <a:blip r:embed="rId2"/>
          <a:stretch>
            <a:fillRect/>
          </a:stretch>
        </p:blipFill>
        <p:spPr>
          <a:xfrm>
            <a:off x="195789" y="3671374"/>
            <a:ext cx="3779848" cy="2476715"/>
          </a:xfrm>
          <a:prstGeom prst="rect">
            <a:avLst/>
          </a:prstGeom>
        </p:spPr>
      </p:pic>
      <p:pic>
        <p:nvPicPr>
          <p:cNvPr id="7" name="Picture 6">
            <a:extLst>
              <a:ext uri="{FF2B5EF4-FFF2-40B4-BE49-F238E27FC236}">
                <a16:creationId xmlns:a16="http://schemas.microsoft.com/office/drawing/2014/main" id="{BEC80CA8-6880-4A5B-8098-A7514325F31C}"/>
              </a:ext>
            </a:extLst>
          </p:cNvPr>
          <p:cNvPicPr>
            <a:picLocks noChangeAspect="1"/>
          </p:cNvPicPr>
          <p:nvPr/>
        </p:nvPicPr>
        <p:blipFill>
          <a:blip r:embed="rId3"/>
          <a:stretch>
            <a:fillRect/>
          </a:stretch>
        </p:blipFill>
        <p:spPr>
          <a:xfrm>
            <a:off x="3975636" y="3671374"/>
            <a:ext cx="7930417" cy="2506056"/>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174</TotalTime>
  <Words>954</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Franklin Gothic Book</vt:lpstr>
      <vt:lpstr>Franklin Gothic Demi</vt:lpstr>
      <vt:lpstr>Wingdings 2</vt:lpstr>
      <vt:lpstr>DividendVTI</vt:lpstr>
      <vt:lpstr>           HIDING A TEXT INSIDE AN IMAGE         USING STEGANOGRAPHY             </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meghana g</cp:lastModifiedBy>
  <cp:revision>12</cp:revision>
  <dcterms:created xsi:type="dcterms:W3CDTF">2021-05-26T16:50:10Z</dcterms:created>
  <dcterms:modified xsi:type="dcterms:W3CDTF">2024-07-14T10:00:23Z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