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5" r:id="rId3"/>
    <p:sldId id="277" r:id="rId4"/>
    <p:sldId id="276" r:id="rId5"/>
    <p:sldId id="290" r:id="rId6"/>
    <p:sldId id="291" r:id="rId7"/>
    <p:sldId id="287" r:id="rId8"/>
    <p:sldId id="266" r:id="rId9"/>
    <p:sldId id="289" r:id="rId10"/>
    <p:sldId id="285" r:id="rId11"/>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28-10-2025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t>28-10-2025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t>28-10-2025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3A6A79-D85F-4D25-B5FC-3B5D6704A7FD}" type="datetimeFigureOut">
              <a:rPr lang="en-IN" smtClean="0"/>
              <a:t>28-10-2025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t>28-10-2025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28-10-2025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28-10-2025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13A6A79-D85F-4D25-B5FC-3B5D6704A7FD}" type="datetimeFigureOut">
              <a:rPr lang="en-IN" smtClean="0"/>
              <a:t>28-10-2025</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3DA358-1224-4AAF-A557-330CB2F189C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DFAB-946D-4828-BEB0-01F20722E9B4}"/>
              </a:ext>
            </a:extLst>
          </p:cNvPr>
          <p:cNvSpPr>
            <a:spLocks noGrp="1"/>
          </p:cNvSpPr>
          <p:nvPr>
            <p:ph type="title"/>
          </p:nvPr>
        </p:nvSpPr>
        <p:spPr>
          <a:xfrm>
            <a:off x="92597" y="335478"/>
            <a:ext cx="12014522" cy="6331775"/>
          </a:xfrm>
        </p:spPr>
        <p:txBody>
          <a:bodyPr>
            <a:normAutofit fontScale="90000"/>
          </a:bodyPr>
          <a:lstStyle/>
          <a:p>
            <a:pPr marR="441960">
              <a:lnSpc>
                <a:spcPct val="150000"/>
              </a:lnSpc>
              <a:spcBef>
                <a:spcPts val="445"/>
              </a:spcBef>
            </a:pP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br>
              <a:rPr lang="en-IN"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2000" b="1" cap="none"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US" sz="18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br>
            <a:b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t>
            </a: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r>
              <a:rPr lang="en-US" sz="17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t>
            </a:r>
            <a:r>
              <a:rPr lang="en-IN" sz="1700" b="1" dirty="0">
                <a:solidFill>
                  <a:schemeClr val="tx1"/>
                </a:solidFill>
                <a:latin typeface="Times New Roman" pitchFamily="18" charset="0"/>
                <a:ea typeface="Times New Roman" pitchFamily="18" charset="0"/>
                <a:cs typeface="Times New Roman" pitchFamily="18" charset="0"/>
              </a:rPr>
              <a:t>Name: </a:t>
            </a:r>
            <a:r>
              <a:rPr lang="en-IN" sz="1700" dirty="0" err="1">
                <a:solidFill>
                  <a:schemeClr val="tx1"/>
                </a:solidFill>
                <a:latin typeface="Times New Roman" pitchFamily="18" charset="0"/>
                <a:ea typeface="Times New Roman" pitchFamily="18" charset="0"/>
                <a:cs typeface="Times New Roman" pitchFamily="18" charset="0"/>
              </a:rPr>
              <a:t>C.Meghana</a:t>
            </a:r>
            <a:br>
              <a:rPr lang="en-IN" sz="1700" dirty="0">
                <a:solidFill>
                  <a:schemeClr val="tx1"/>
                </a:solidFill>
                <a:latin typeface="Times New Roman" pitchFamily="18" charset="0"/>
                <a:ea typeface="Times New Roman" pitchFamily="18" charset="0"/>
                <a:cs typeface="Times New Roman" pitchFamily="18" charset="0"/>
              </a:rPr>
            </a:br>
            <a:r>
              <a:rPr lang="en-IN" sz="1700" b="1" dirty="0">
                <a:solidFill>
                  <a:schemeClr val="tx1"/>
                </a:solidFill>
                <a:latin typeface="Times New Roman" pitchFamily="18" charset="0"/>
                <a:ea typeface="Times New Roman" pitchFamily="18" charset="0"/>
                <a:cs typeface="Times New Roman" pitchFamily="18" charset="0"/>
              </a:rPr>
              <a:t>                                                                                                                                                                                               Roll no: </a:t>
            </a:r>
            <a:r>
              <a:rPr lang="en-IN" sz="1700" dirty="0">
                <a:solidFill>
                  <a:schemeClr val="tx1"/>
                </a:solidFill>
                <a:latin typeface="Times New Roman" pitchFamily="18" charset="0"/>
                <a:ea typeface="Times New Roman" pitchFamily="18" charset="0"/>
                <a:cs typeface="Times New Roman" pitchFamily="18" charset="0"/>
              </a:rPr>
              <a:t>2211CS010114(S6)</a:t>
            </a:r>
            <a:br>
              <a:rPr lang="en-IN" sz="1700" b="1" dirty="0">
                <a:solidFill>
                  <a:schemeClr val="tx1"/>
                </a:solidFill>
                <a:latin typeface="Times New Roman" pitchFamily="18" charset="0"/>
                <a:ea typeface="Times New Roman" pitchFamily="18" charset="0"/>
                <a:cs typeface="Times New Roman" pitchFamily="18" charset="0"/>
              </a:rPr>
            </a:br>
            <a:r>
              <a:rPr lang="en-IN" sz="1700" b="1" dirty="0">
                <a:solidFill>
                  <a:schemeClr val="tx1"/>
                </a:solidFill>
                <a:latin typeface="Times New Roman" pitchFamily="18" charset="0"/>
                <a:ea typeface="Times New Roman" pitchFamily="18" charset="0"/>
                <a:cs typeface="Times New Roman" pitchFamily="18" charset="0"/>
              </a:rPr>
              <a:t>                                                                                                                                                                                               Dataset: </a:t>
            </a:r>
            <a:r>
              <a:rPr lang="en-US" sz="1700" dirty="0">
                <a:solidFill>
                  <a:schemeClr val="tx1"/>
                </a:solidFill>
                <a:latin typeface="Times New Roman" panose="02020603050405020304" pitchFamily="18" charset="0"/>
                <a:cs typeface="Times New Roman" panose="02020603050405020304" pitchFamily="18" charset="0"/>
              </a:rPr>
              <a:t>Student’s Social Media Addiction  </a:t>
            </a:r>
            <a:br>
              <a:rPr lang="en-IN" sz="1700" b="1" dirty="0">
                <a:solidFill>
                  <a:schemeClr val="tx1"/>
                </a:solidFill>
                <a:latin typeface="Times New Roman" pitchFamily="18" charset="0"/>
                <a:ea typeface="Times New Roman" pitchFamily="18" charset="0"/>
                <a:cs typeface="Times New Roman" pitchFamily="18" charset="0"/>
              </a:rPr>
            </a:br>
            <a:r>
              <a:rPr lang="en-IN" sz="1700" b="1" dirty="0">
                <a:solidFill>
                  <a:schemeClr val="tx1"/>
                </a:solidFill>
                <a:latin typeface="Times New Roman" pitchFamily="18" charset="0"/>
                <a:ea typeface="Times New Roman" pitchFamily="18" charset="0"/>
                <a:cs typeface="Times New Roman" pitchFamily="18" charset="0"/>
              </a:rPr>
              <a:t>                                                                                                                                                                                               Email: meghanachilukapalli36@gmail.com</a:t>
            </a:r>
            <a:br>
              <a:rPr lang="en-IN" sz="1700" dirty="0"/>
            </a:br>
            <a:r>
              <a:rPr lang="en-IN" sz="1700" dirty="0"/>
              <a:t>                                                                                                                                                                        </a:t>
            </a:r>
            <a:r>
              <a:rPr lang="en-IN" sz="1700" b="1" dirty="0">
                <a:solidFill>
                  <a:schemeClr val="tx1"/>
                </a:solidFill>
                <a:latin typeface="Times New Roman" pitchFamily="18" charset="0"/>
                <a:cs typeface="Times New Roman" pitchFamily="18" charset="0"/>
              </a:rPr>
              <a:t>LinkedIn: </a:t>
            </a:r>
            <a:r>
              <a:rPr lang="en-IN" sz="1600" dirty="0">
                <a:solidFill>
                  <a:schemeClr val="tx1"/>
                </a:solidFill>
                <a:latin typeface="Times New Roman" panose="02020603050405020304" pitchFamily="18" charset="0"/>
                <a:cs typeface="Times New Roman" panose="02020603050405020304" pitchFamily="18" charset="0"/>
              </a:rPr>
              <a:t>https://www.linkedin.com/in/meghana-chilukapalli-465b30314/</a:t>
            </a:r>
            <a:br>
              <a:rPr lang="en-IN" sz="1800" dirty="0"/>
            </a:br>
            <a:br>
              <a:rPr lang="en-IN" sz="1800" b="1" dirty="0">
                <a:solidFill>
                  <a:schemeClr val="tx1"/>
                </a:solidFill>
                <a:latin typeface="Times New Roman" pitchFamily="18" charset="0"/>
                <a:ea typeface="Times New Roman" pitchFamily="18" charset="0"/>
                <a:cs typeface="Times New Roman" pitchFamily="18" charset="0"/>
              </a:rPr>
            </a:br>
            <a:br>
              <a:rPr lang="en-IN" sz="1800" b="1" dirty="0">
                <a:solidFill>
                  <a:schemeClr val="tx1"/>
                </a:solidFill>
                <a:latin typeface="Times New Roman" pitchFamily="18" charset="0"/>
                <a:ea typeface="Times New Roman" pitchFamily="18" charset="0"/>
                <a:cs typeface="Times New Roman" pitchFamily="18" charset="0"/>
              </a:rPr>
            </a:br>
            <a:br>
              <a:rPr lang="en-IN" sz="1800" b="1" cap="none" dirty="0">
                <a:solidFill>
                  <a:schemeClr val="tx1"/>
                </a:solidFill>
                <a:latin typeface="Times New Roman" pitchFamily="18" charset="0"/>
                <a:ea typeface="Times New Roman" pitchFamily="18" charset="0"/>
                <a:cs typeface="Times New Roman" pitchFamily="18" charset="0"/>
              </a:rPr>
            </a:br>
            <a:br>
              <a:rPr lang="en-IN" sz="1800" cap="none" dirty="0">
                <a:solidFill>
                  <a:schemeClr val="tx1"/>
                </a:solidFill>
                <a:latin typeface="Times New Roman" pitchFamily="18" charset="0"/>
                <a:ea typeface="Times New Roman" pitchFamily="18" charset="0"/>
                <a:cs typeface="Times New Roman" pitchFamily="18" charset="0"/>
              </a:rPr>
            </a:br>
            <a:r>
              <a:rPr lang="en-IN" sz="1600" cap="none" dirty="0">
                <a:solidFill>
                  <a:schemeClr val="tx1"/>
                </a:solidFill>
                <a:latin typeface="Times New Roman" pitchFamily="18" charset="0"/>
                <a:ea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p:txBody>
      </p:sp>
      <p:sp>
        <p:nvSpPr>
          <p:cNvPr id="3" name="Rectangle 2"/>
          <p:cNvSpPr/>
          <p:nvPr/>
        </p:nvSpPr>
        <p:spPr>
          <a:xfrm>
            <a:off x="2382999" y="2782669"/>
            <a:ext cx="7444510" cy="646331"/>
          </a:xfrm>
          <a:prstGeom prst="rect">
            <a:avLst/>
          </a:prstGeom>
        </p:spPr>
        <p:txBody>
          <a:bodyPr wrap="square">
            <a:spAutoFit/>
          </a:bodyPr>
          <a:lstStyle/>
          <a:p>
            <a:r>
              <a:rPr lang="en-US" sz="32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t>
            </a:r>
            <a:r>
              <a:rPr lang="en-US" sz="3200" b="1" i="1" dirty="0">
                <a:solidFill>
                  <a:srgbClr val="CC6600"/>
                </a:solidFill>
                <a:latin typeface="Times New Roman" pitchFamily="18" charset="0"/>
                <a:ea typeface="Times New Roman" pitchFamily="18" charset="0"/>
                <a:cs typeface="Times New Roman" pitchFamily="18" charset="0"/>
              </a:rPr>
              <a:t>“</a:t>
            </a:r>
            <a:r>
              <a:rPr lang="en-US" sz="3600" b="1" dirty="0">
                <a:solidFill>
                  <a:schemeClr val="tx2"/>
                </a:solidFill>
                <a:latin typeface="Times New Roman" panose="02020603050405020304" pitchFamily="18" charset="0"/>
                <a:cs typeface="Times New Roman" panose="02020603050405020304" pitchFamily="18" charset="0"/>
              </a:rPr>
              <a:t>Student’s Social Media Addiction</a:t>
            </a:r>
            <a:r>
              <a:rPr lang="en-US" sz="3200" b="1" i="1" dirty="0">
                <a:solidFill>
                  <a:srgbClr val="CC6600"/>
                </a:solidFill>
                <a:latin typeface="Times New Roman" pitchFamily="18" charset="0"/>
                <a:ea typeface="Times New Roman" pitchFamily="18" charset="0"/>
                <a:cs typeface="Times New Roman" pitchFamily="18" charset="0"/>
              </a:rPr>
              <a:t>”</a:t>
            </a:r>
            <a:endParaRPr lang="en-IN" sz="3200" dirty="0">
              <a:solidFill>
                <a:srgbClr val="CC6600"/>
              </a:solidFill>
            </a:endParaRPr>
          </a:p>
        </p:txBody>
      </p:sp>
    </p:spTree>
    <p:extLst>
      <p:ext uri="{BB962C8B-B14F-4D97-AF65-F5344CB8AC3E}">
        <p14:creationId xmlns:p14="http://schemas.microsoft.com/office/powerpoint/2010/main" val="336483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495" y="69827"/>
            <a:ext cx="11420221" cy="990600"/>
          </a:xfrm>
        </p:spPr>
        <p:txBody>
          <a:bodyPr>
            <a:normAutofit/>
          </a:bodyPr>
          <a:lstStyle/>
          <a:p>
            <a:r>
              <a:rPr lang="en-IN" sz="3200" b="1" dirty="0">
                <a:latin typeface="Times New Roman" panose="02020603050405020304" pitchFamily="18" charset="0"/>
                <a:cs typeface="Times New Roman" pitchFamily="18" charset="0"/>
              </a:rPr>
              <a:t>CONCLUSION</a:t>
            </a:r>
          </a:p>
        </p:txBody>
      </p:sp>
      <p:sp>
        <p:nvSpPr>
          <p:cNvPr id="3" name="Rectangle 2"/>
          <p:cNvSpPr/>
          <p:nvPr/>
        </p:nvSpPr>
        <p:spPr>
          <a:xfrm>
            <a:off x="212418" y="912670"/>
            <a:ext cx="11804087" cy="5588068"/>
          </a:xfrm>
          <a:prstGeom prst="rect">
            <a:avLst/>
          </a:prstGeom>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Findings: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analysis reveals that a majority of students spend </a:t>
            </a:r>
            <a:r>
              <a:rPr lang="en-US" sz="1600" b="1" dirty="0">
                <a:latin typeface="Times New Roman" panose="02020603050405020304" pitchFamily="18" charset="0"/>
                <a:cs typeface="Times New Roman" panose="02020603050405020304" pitchFamily="18" charset="0"/>
              </a:rPr>
              <a:t>3–6 hours daily</a:t>
            </a:r>
            <a:r>
              <a:rPr lang="en-US" sz="1600" dirty="0">
                <a:latin typeface="Times New Roman" panose="02020603050405020304" pitchFamily="18" charset="0"/>
                <a:cs typeface="Times New Roman" panose="02020603050405020304" pitchFamily="18" charset="0"/>
              </a:rPr>
              <a:t> on social media, indicating moderate to high usage levels.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Instagram</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YouTube</a:t>
            </a:r>
            <a:r>
              <a:rPr lang="en-US" sz="1600" dirty="0">
                <a:latin typeface="Times New Roman" panose="02020603050405020304" pitchFamily="18" charset="0"/>
                <a:cs typeface="Times New Roman" panose="02020603050405020304" pitchFamily="18" charset="0"/>
              </a:rPr>
              <a:t> are the most frequently used platforms among respondents.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Students with </a:t>
            </a:r>
            <a:r>
              <a:rPr lang="en-US" sz="1600" b="1" dirty="0">
                <a:latin typeface="Times New Roman" panose="02020603050405020304" pitchFamily="18" charset="0"/>
                <a:cs typeface="Times New Roman" panose="02020603050405020304" pitchFamily="18" charset="0"/>
              </a:rPr>
              <a:t>higher daily screen time</a:t>
            </a:r>
            <a:r>
              <a:rPr lang="en-US" sz="1600" dirty="0">
                <a:latin typeface="Times New Roman" panose="02020603050405020304" pitchFamily="18" charset="0"/>
                <a:cs typeface="Times New Roman" panose="02020603050405020304" pitchFamily="18" charset="0"/>
              </a:rPr>
              <a:t> tend to have </a:t>
            </a:r>
            <a:r>
              <a:rPr lang="en-US" sz="1600" b="1" dirty="0">
                <a:latin typeface="Times New Roman" panose="02020603050405020304" pitchFamily="18" charset="0"/>
                <a:cs typeface="Times New Roman" panose="02020603050405020304" pitchFamily="18" charset="0"/>
              </a:rPr>
              <a:t>lower sleep duration</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poorer mental health scores</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 </a:t>
            </a:r>
            <a:r>
              <a:rPr lang="en-US" sz="1600" b="1" dirty="0">
                <a:latin typeface="Times New Roman" panose="02020603050405020304" pitchFamily="18" charset="0"/>
                <a:cs typeface="Times New Roman" panose="02020603050405020304" pitchFamily="18" charset="0"/>
              </a:rPr>
              <a:t>60%</a:t>
            </a:r>
            <a:r>
              <a:rPr lang="en-US" sz="1600" dirty="0">
                <a:latin typeface="Times New Roman" panose="02020603050405020304" pitchFamily="18" charset="0"/>
                <a:cs typeface="Times New Roman" panose="02020603050405020304" pitchFamily="18" charset="0"/>
              </a:rPr>
              <a:t> of students admit that social media affects their </a:t>
            </a:r>
            <a:r>
              <a:rPr lang="en-US" sz="1600" b="1" dirty="0">
                <a:latin typeface="Times New Roman" panose="02020603050405020304" pitchFamily="18" charset="0"/>
                <a:cs typeface="Times New Roman" panose="02020603050405020304" pitchFamily="18" charset="0"/>
              </a:rPr>
              <a:t>academic performance</a:t>
            </a:r>
            <a:r>
              <a:rPr lang="en-US" sz="1600" dirty="0">
                <a:latin typeface="Times New Roman" panose="02020603050405020304" pitchFamily="18" charset="0"/>
                <a:cs typeface="Times New Roman" panose="02020603050405020304" pitchFamily="18" charset="0"/>
              </a:rPr>
              <a:t>, showing a clear link between overuse and reduced productivity.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noticeable </a:t>
            </a:r>
            <a:r>
              <a:rPr lang="en-US" sz="1600" b="1" dirty="0">
                <a:latin typeface="Times New Roman" panose="02020603050405020304" pitchFamily="18" charset="0"/>
                <a:cs typeface="Times New Roman" panose="02020603050405020304" pitchFamily="18" charset="0"/>
              </a:rPr>
              <a:t>negative correlation</a:t>
            </a:r>
            <a:r>
              <a:rPr lang="en-US" sz="1600" dirty="0">
                <a:latin typeface="Times New Roman" panose="02020603050405020304" pitchFamily="18" charset="0"/>
                <a:cs typeface="Times New Roman" panose="02020603050405020304" pitchFamily="18" charset="0"/>
              </a:rPr>
              <a:t> exists between </a:t>
            </a:r>
            <a:r>
              <a:rPr lang="en-US" sz="1600" b="1" dirty="0">
                <a:latin typeface="Times New Roman" panose="02020603050405020304" pitchFamily="18" charset="0"/>
                <a:cs typeface="Times New Roman" panose="02020603050405020304" pitchFamily="18" charset="0"/>
              </a:rPr>
              <a:t>sleep hours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addiction levels</a:t>
            </a:r>
            <a:r>
              <a:rPr lang="en-US" sz="1600" dirty="0">
                <a:latin typeface="Times New Roman" panose="02020603050405020304" pitchFamily="18" charset="0"/>
                <a:cs typeface="Times New Roman" panose="02020603050405020304" pitchFamily="18" charset="0"/>
              </a:rPr>
              <a:t>, while </a:t>
            </a:r>
            <a:r>
              <a:rPr lang="en-US" sz="1600" b="1" dirty="0">
                <a:latin typeface="Times New Roman" panose="02020603050405020304" pitchFamily="18" charset="0"/>
                <a:cs typeface="Times New Roman" panose="02020603050405020304" pitchFamily="18" charset="0"/>
              </a:rPr>
              <a:t>screen time</a:t>
            </a:r>
            <a:r>
              <a:rPr lang="en-US" sz="1600" dirty="0">
                <a:latin typeface="Times New Roman" panose="02020603050405020304" pitchFamily="18" charset="0"/>
                <a:cs typeface="Times New Roman" panose="02020603050405020304" pitchFamily="18" charset="0"/>
              </a:rPr>
              <a:t> is positively correlated with </a:t>
            </a:r>
            <a:r>
              <a:rPr lang="en-US" sz="1600" b="1" dirty="0" err="1">
                <a:latin typeface="Times New Roman" panose="02020603050405020304" pitchFamily="18" charset="0"/>
                <a:cs typeface="Times New Roman" panose="02020603050405020304" pitchFamily="18" charset="0"/>
              </a:rPr>
              <a:t>Addicted_Score</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Younger students (18–21 years) show relatively </a:t>
            </a:r>
            <a:r>
              <a:rPr lang="en-US" sz="1600" b="1" dirty="0">
                <a:latin typeface="Times New Roman" panose="02020603050405020304" pitchFamily="18" charset="0"/>
                <a:cs typeface="Times New Roman" panose="02020603050405020304" pitchFamily="18" charset="0"/>
              </a:rPr>
              <a:t>higher addiction tendencies</a:t>
            </a:r>
            <a:r>
              <a:rPr lang="en-US" sz="1600" dirty="0">
                <a:latin typeface="Times New Roman" panose="02020603050405020304" pitchFamily="18" charset="0"/>
                <a:cs typeface="Times New Roman" panose="02020603050405020304" pitchFamily="18" charset="0"/>
              </a:rPr>
              <a:t> compared to older groups.</a:t>
            </a:r>
          </a:p>
          <a:p>
            <a:pPr>
              <a:lnSpc>
                <a:spcPct val="150000"/>
              </a:lnSpc>
            </a:pPr>
            <a:r>
              <a:rPr lang="en-US" sz="1600" b="1" dirty="0">
                <a:latin typeface="Times New Roman" panose="02020603050405020304" pitchFamily="18" charset="0"/>
                <a:cs typeface="Times New Roman" panose="02020603050405020304" pitchFamily="18" charset="0"/>
              </a:rPr>
              <a:t>Future Scope: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Apply </a:t>
            </a:r>
            <a:r>
              <a:rPr lang="en-US" sz="1600" b="1" dirty="0">
                <a:latin typeface="Times New Roman" panose="02020603050405020304" pitchFamily="18" charset="0"/>
                <a:cs typeface="Times New Roman" panose="02020603050405020304" pitchFamily="18" charset="0"/>
              </a:rPr>
              <a:t>machine learning models</a:t>
            </a:r>
            <a:r>
              <a:rPr lang="en-US" sz="1600" dirty="0">
                <a:latin typeface="Times New Roman" panose="02020603050405020304" pitchFamily="18" charset="0"/>
                <a:cs typeface="Times New Roman" panose="02020603050405020304" pitchFamily="18" charset="0"/>
              </a:rPr>
              <a:t> (e.g., regression or classification) to predict social media addiction risk based on behavioral factors.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Integrate additional data such as </a:t>
            </a:r>
            <a:r>
              <a:rPr lang="en-US" sz="1600" b="1" dirty="0">
                <a:latin typeface="Times New Roman" panose="02020603050405020304" pitchFamily="18" charset="0"/>
                <a:cs typeface="Times New Roman" panose="02020603050405020304" pitchFamily="18" charset="0"/>
              </a:rPr>
              <a:t>academic performance scores</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device usage logs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psychological survey results</a:t>
            </a:r>
            <a:r>
              <a:rPr lang="en-US" sz="1600" dirty="0">
                <a:latin typeface="Times New Roman" panose="02020603050405020304" pitchFamily="18" charset="0"/>
                <a:cs typeface="Times New Roman" panose="02020603050405020304" pitchFamily="18" charset="0"/>
              </a:rPr>
              <a:t> for deeper insights.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 </a:t>
            </a:r>
            <a:r>
              <a:rPr lang="en-US" sz="1600" b="1" dirty="0">
                <a:latin typeface="Times New Roman" panose="02020603050405020304" pitchFamily="18" charset="0"/>
                <a:cs typeface="Times New Roman" panose="02020603050405020304" pitchFamily="18" charset="0"/>
              </a:rPr>
              <a:t>interactive dashboards</a:t>
            </a:r>
            <a:r>
              <a:rPr lang="en-US" sz="1600" dirty="0">
                <a:latin typeface="Times New Roman" panose="02020603050405020304" pitchFamily="18" charset="0"/>
                <a:cs typeface="Times New Roman" panose="02020603050405020304" pitchFamily="18" charset="0"/>
              </a:rPr>
              <a:t> for real-time monitoring of digital habits and well-being among students.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 </a:t>
            </a:r>
            <a:r>
              <a:rPr lang="en-US" sz="1600" b="1" dirty="0">
                <a:latin typeface="Times New Roman" panose="02020603050405020304" pitchFamily="18" charset="0"/>
                <a:cs typeface="Times New Roman" panose="02020603050405020304" pitchFamily="18" charset="0"/>
              </a:rPr>
              <a:t>awareness and intervention programs</a:t>
            </a:r>
            <a:r>
              <a:rPr lang="en-US" sz="1600" dirty="0">
                <a:latin typeface="Times New Roman" panose="02020603050405020304" pitchFamily="18" charset="0"/>
                <a:cs typeface="Times New Roman" panose="02020603050405020304" pitchFamily="18" charset="0"/>
              </a:rPr>
              <a:t> based on identified high-risk groups to promote healthy social media usage.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Extend the dataset with </a:t>
            </a:r>
            <a:r>
              <a:rPr lang="en-US" sz="1600" b="1" dirty="0">
                <a:latin typeface="Times New Roman" panose="02020603050405020304" pitchFamily="18" charset="0"/>
                <a:cs typeface="Times New Roman" panose="02020603050405020304" pitchFamily="18" charset="0"/>
              </a:rPr>
              <a:t>cross-country comparisons</a:t>
            </a:r>
            <a:r>
              <a:rPr lang="en-US" sz="1600" dirty="0">
                <a:latin typeface="Times New Roman" panose="02020603050405020304" pitchFamily="18" charset="0"/>
                <a:cs typeface="Times New Roman" panose="02020603050405020304" pitchFamily="18" charset="0"/>
              </a:rPr>
              <a:t> to study cultural and regional variations in addiction patterns.</a:t>
            </a:r>
          </a:p>
        </p:txBody>
      </p:sp>
    </p:spTree>
    <p:extLst>
      <p:ext uri="{BB962C8B-B14F-4D97-AF65-F5344CB8AC3E}">
        <p14:creationId xmlns:p14="http://schemas.microsoft.com/office/powerpoint/2010/main" val="199115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737" y="958477"/>
            <a:ext cx="10972800" cy="565558"/>
          </a:xfrm>
        </p:spPr>
        <p:txBody>
          <a:bodyPr>
            <a:noAutofit/>
          </a:bodyPr>
          <a:lstStyle/>
          <a:p>
            <a:r>
              <a:rPr lang="en-US" sz="3200" dirty="0">
                <a:latin typeface="Times New Roman" pitchFamily="18" charset="0"/>
                <a:cs typeface="Times New Roman" pitchFamily="18" charset="0"/>
              </a:rPr>
              <a:t> </a:t>
            </a:r>
            <a:r>
              <a:rPr lang="en-US" sz="3200" b="1" dirty="0">
                <a:latin typeface="Times New Roman" pitchFamily="18" charset="0"/>
                <a:cs typeface="Times New Roman" pitchFamily="18" charset="0"/>
              </a:rPr>
              <a:t>TABLE OF CONTENTS</a:t>
            </a:r>
            <a:endParaRPr lang="en-IN" sz="3200" b="1" dirty="0">
              <a:latin typeface="Times New Roman" pitchFamily="18" charset="0"/>
              <a:cs typeface="Times New Roman" pitchFamily="18" charset="0"/>
            </a:endParaRPr>
          </a:p>
        </p:txBody>
      </p:sp>
      <p:sp>
        <p:nvSpPr>
          <p:cNvPr id="3" name="Rectangle 2"/>
          <p:cNvSpPr/>
          <p:nvPr/>
        </p:nvSpPr>
        <p:spPr>
          <a:xfrm>
            <a:off x="734377" y="1890766"/>
            <a:ext cx="11199303" cy="6124754"/>
          </a:xfrm>
          <a:prstGeom prst="rect">
            <a:avLst/>
          </a:prstGeom>
        </p:spPr>
        <p:txBody>
          <a:bodyPr wrap="square">
            <a:spAutoFit/>
          </a:bodyPr>
          <a:lstStyle/>
          <a:p>
            <a:pPr marL="457200" indent="-457200">
              <a:buFont typeface="Wingdings" pitchFamily="2" charset="2"/>
              <a:buChar char="Ø"/>
            </a:pPr>
            <a:r>
              <a:rPr lang="en-US" sz="2800" b="1" dirty="0">
                <a:latin typeface="Times New Roman" pitchFamily="18" charset="0"/>
                <a:cs typeface="Times New Roman" pitchFamily="18" charset="0"/>
              </a:rPr>
              <a:t>Introduction</a:t>
            </a:r>
          </a:p>
          <a:p>
            <a:endParaRPr lang="en-US" sz="2800" b="1" dirty="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Initial Analysis of Dataset</a:t>
            </a:r>
          </a:p>
          <a:p>
            <a:endParaRPr lang="en-US" sz="2800" b="1" dirty="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Dataset Observations</a:t>
            </a:r>
          </a:p>
          <a:p>
            <a:endParaRPr lang="en-US" sz="2800" b="1" dirty="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Graphs</a:t>
            </a:r>
          </a:p>
          <a:p>
            <a:pPr marL="457200" indent="-457200">
              <a:buFont typeface="Wingdings" pitchFamily="2" charset="2"/>
              <a:buChar char="Ø"/>
            </a:pPr>
            <a:endParaRPr lang="en-US" sz="2800" b="1" dirty="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Conclusion</a:t>
            </a:r>
          </a:p>
          <a:p>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59988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86" y="1244791"/>
            <a:ext cx="10972800" cy="565558"/>
          </a:xfrm>
        </p:spPr>
        <p:txBody>
          <a:bodyPr>
            <a:noAutofit/>
          </a:bodyPr>
          <a:lstStyle/>
          <a:p>
            <a:pPr marL="457200" indent="-457200"/>
            <a:r>
              <a:rPr lang="en-US" sz="3200" b="1" dirty="0">
                <a:latin typeface="Times New Roman" pitchFamily="18" charset="0"/>
                <a:cs typeface="Times New Roman" pitchFamily="18" charset="0"/>
              </a:rPr>
              <a:t>INTRODUCTION</a:t>
            </a:r>
          </a:p>
        </p:txBody>
      </p:sp>
      <p:sp>
        <p:nvSpPr>
          <p:cNvPr id="3" name="Rectangle 2"/>
          <p:cNvSpPr/>
          <p:nvPr/>
        </p:nvSpPr>
        <p:spPr>
          <a:xfrm>
            <a:off x="771330" y="2204779"/>
            <a:ext cx="10681764" cy="1704569"/>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Student Social Media &amp; Relationships</a:t>
            </a:r>
            <a:r>
              <a:rPr lang="en-US" dirty="0">
                <a:latin typeface="Times New Roman" panose="02020603050405020304" pitchFamily="18" charset="0"/>
                <a:cs typeface="Times New Roman" panose="02020603050405020304" pitchFamily="18" charset="0"/>
              </a:rPr>
              <a:t> dataset contains anonymized records of students’ social‐media behaviors and related life outcomes. It spans multiple countries and academic levels, focusing on key dimensions such as usage intensity, platform preferences, and relationship dynamics. Each row represents one student’s survey response, offering a cross‐sectional snapshot suitable for statistical analysis and machine‐learning applications.</a:t>
            </a:r>
            <a:endParaRPr lang="en-US"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26117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94" y="330427"/>
            <a:ext cx="10972800" cy="565558"/>
          </a:xfrm>
        </p:spPr>
        <p:txBody>
          <a:bodyPr>
            <a:noAutofit/>
          </a:bodyPr>
          <a:lstStyle/>
          <a:p>
            <a:pPr marL="457200" indent="-457200"/>
            <a:r>
              <a:rPr lang="en-US" sz="3000" b="1" dirty="0">
                <a:latin typeface="Times New Roman" pitchFamily="18" charset="0"/>
                <a:cs typeface="Times New Roman" pitchFamily="18" charset="0"/>
              </a:rPr>
              <a:t>INITIAL  ANALYSIS OF DATASET</a:t>
            </a:r>
          </a:p>
        </p:txBody>
      </p:sp>
      <p:sp>
        <p:nvSpPr>
          <p:cNvPr id="3" name="Rectangle 2"/>
          <p:cNvSpPr/>
          <p:nvPr/>
        </p:nvSpPr>
        <p:spPr>
          <a:xfrm>
            <a:off x="900633" y="847087"/>
            <a:ext cx="10691003" cy="6001643"/>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Dataset Size:</a:t>
            </a: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Total Records:</a:t>
            </a:r>
            <a:r>
              <a:rPr lang="en-IN" sz="1600" dirty="0">
                <a:latin typeface="Times New Roman" panose="02020603050405020304" pitchFamily="18" charset="0"/>
                <a:cs typeface="Times New Roman" panose="02020603050405020304" pitchFamily="18" charset="0"/>
              </a:rPr>
              <a:t> ~1,000 student responses collected through surveys on social media usage and </a:t>
            </a:r>
            <a:r>
              <a:rPr lang="en-IN" sz="1600" dirty="0" err="1">
                <a:latin typeface="Times New Roman" panose="02020603050405020304" pitchFamily="18" charset="0"/>
                <a:cs typeface="Times New Roman" panose="02020603050405020304" pitchFamily="18" charset="0"/>
              </a:rPr>
              <a:t>behavioral</a:t>
            </a:r>
            <a:r>
              <a:rPr lang="en-IN" sz="1600" dirty="0">
                <a:latin typeface="Times New Roman" panose="02020603050405020304" pitchFamily="18" charset="0"/>
                <a:cs typeface="Times New Roman" panose="02020603050405020304" pitchFamily="18" charset="0"/>
              </a:rPr>
              <a:t> patterns.</a:t>
            </a:r>
          </a:p>
          <a:p>
            <a:pPr marL="285750" indent="-2857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Scope:</a:t>
            </a:r>
            <a:r>
              <a:rPr lang="en-IN" sz="1600" dirty="0">
                <a:latin typeface="Times New Roman" panose="02020603050405020304" pitchFamily="18" charset="0"/>
                <a:cs typeface="Times New Roman" panose="02020603050405020304" pitchFamily="18" charset="0"/>
              </a:rPr>
              <a:t> Covers students across different </a:t>
            </a:r>
            <a:r>
              <a:rPr lang="en-IN" sz="1600" b="1" dirty="0">
                <a:latin typeface="Times New Roman" panose="02020603050405020304" pitchFamily="18" charset="0"/>
                <a:cs typeface="Times New Roman" panose="02020603050405020304" pitchFamily="18" charset="0"/>
              </a:rPr>
              <a:t>academic levels (high school, undergraduate, postgraduate)</a:t>
            </a:r>
            <a:r>
              <a:rPr lang="en-IN" sz="1600" dirty="0">
                <a:latin typeface="Times New Roman" panose="02020603050405020304" pitchFamily="18" charset="0"/>
                <a:cs typeface="Times New Roman" panose="02020603050405020304" pitchFamily="18" charset="0"/>
              </a:rPr>
              <a:t> and </a:t>
            </a:r>
            <a:r>
              <a:rPr lang="en-IN" sz="1600" b="1" dirty="0">
                <a:latin typeface="Times New Roman" panose="02020603050405020304" pitchFamily="18" charset="0"/>
                <a:cs typeface="Times New Roman" panose="02020603050405020304" pitchFamily="18" charset="0"/>
              </a:rPr>
              <a:t>countries</a:t>
            </a:r>
            <a:r>
              <a:rPr lang="en-IN" sz="1600" dirty="0">
                <a:latin typeface="Times New Roman" panose="02020603050405020304" pitchFamily="18" charset="0"/>
                <a:cs typeface="Times New Roman" panose="02020603050405020304" pitchFamily="18" charset="0"/>
              </a:rPr>
              <a:t>, providing demographic, </a:t>
            </a:r>
            <a:r>
              <a:rPr lang="en-IN" sz="1600" dirty="0" err="1">
                <a:latin typeface="Times New Roman" panose="02020603050405020304" pitchFamily="18" charset="0"/>
                <a:cs typeface="Times New Roman" panose="02020603050405020304" pitchFamily="18" charset="0"/>
              </a:rPr>
              <a:t>behavioral</a:t>
            </a:r>
            <a:r>
              <a:rPr lang="en-IN" sz="1600" dirty="0">
                <a:latin typeface="Times New Roman" panose="02020603050405020304" pitchFamily="18" charset="0"/>
                <a:cs typeface="Times New Roman" panose="02020603050405020304" pitchFamily="18" charset="0"/>
              </a:rPr>
              <a:t>, and psychological insights</a:t>
            </a:r>
            <a:r>
              <a:rPr lang="en-IN" sz="1600" dirty="0"/>
              <a:t>.</a:t>
            </a:r>
          </a:p>
          <a:p>
            <a:endParaRPr lang="en-IN" sz="1600" dirty="0"/>
          </a:p>
          <a:p>
            <a:r>
              <a:rPr lang="en-US" sz="1600" b="1" dirty="0">
                <a:latin typeface="Times New Roman" panose="02020603050405020304" pitchFamily="18" charset="0"/>
                <a:cs typeface="Times New Roman" panose="02020603050405020304" pitchFamily="18" charset="0"/>
              </a:rPr>
              <a:t>Key Columns:</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Demographics:</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Student_ID</a:t>
            </a:r>
            <a:r>
              <a:rPr lang="en-US" sz="1600" dirty="0">
                <a:latin typeface="Times New Roman" panose="02020603050405020304" pitchFamily="18" charset="0"/>
                <a:cs typeface="Times New Roman" panose="02020603050405020304" pitchFamily="18" charset="0"/>
              </a:rPr>
              <a:t> – Unique identifier for each respondent.</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Age – Age of the student (in years).</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Gender – Gender of the student (Male/Female/Other).</a:t>
            </a:r>
          </a:p>
          <a:p>
            <a:pPr marL="742950" lvl="1"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Country – Country of residence.</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Academic_Level</a:t>
            </a:r>
            <a:r>
              <a:rPr lang="en-US" sz="1600" dirty="0">
                <a:latin typeface="Times New Roman" panose="02020603050405020304" pitchFamily="18" charset="0"/>
                <a:cs typeface="Times New Roman" panose="02020603050405020304" pitchFamily="18" charset="0"/>
              </a:rPr>
              <a:t> – Education level (High School, Undergraduate, Postgraduate, etc.).</a:t>
            </a:r>
          </a:p>
          <a:p>
            <a:pPr marL="742950" lvl="1"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Usage Behavior:</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Avg_Daily_Usage_Hours</a:t>
            </a:r>
            <a:r>
              <a:rPr lang="en-US" sz="1600" dirty="0">
                <a:latin typeface="Times New Roman" panose="02020603050405020304" pitchFamily="18" charset="0"/>
                <a:cs typeface="Times New Roman" panose="02020603050405020304" pitchFamily="18" charset="0"/>
              </a:rPr>
              <a:t> – Average number of hours spent on social media per day.</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Most_Used_Platform</a:t>
            </a:r>
            <a:r>
              <a:rPr lang="en-US" sz="1600" dirty="0">
                <a:latin typeface="Times New Roman" panose="02020603050405020304" pitchFamily="18" charset="0"/>
                <a:cs typeface="Times New Roman" panose="02020603050405020304" pitchFamily="18" charset="0"/>
              </a:rPr>
              <a:t> – Platform used most frequently (e.g., Instagram, YouTube, WhatsApp).</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Addicted_Score</a:t>
            </a:r>
            <a:r>
              <a:rPr lang="en-US" sz="1600" dirty="0">
                <a:latin typeface="Times New Roman" panose="02020603050405020304" pitchFamily="18" charset="0"/>
                <a:cs typeface="Times New Roman" panose="02020603050405020304" pitchFamily="18" charset="0"/>
              </a:rPr>
              <a:t> – Numerical score representing level of social media addiction.</a:t>
            </a:r>
          </a:p>
          <a:p>
            <a:pPr lvl="1"/>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Lifestyle &amp; Impact Indicators:</a:t>
            </a:r>
            <a:endParaRPr lang="en-US"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Sleep_Hours_Per_Night</a:t>
            </a:r>
            <a:r>
              <a:rPr lang="en-US" sz="1600" dirty="0">
                <a:latin typeface="Times New Roman" panose="02020603050405020304" pitchFamily="18" charset="0"/>
                <a:cs typeface="Times New Roman" panose="02020603050405020304" pitchFamily="18" charset="0"/>
              </a:rPr>
              <a:t> – Average hours of sleep per night.</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Affects_Academic_Performance</a:t>
            </a:r>
            <a:r>
              <a:rPr lang="en-US" sz="1600" dirty="0">
                <a:latin typeface="Times New Roman" panose="02020603050405020304" pitchFamily="18" charset="0"/>
                <a:cs typeface="Times New Roman" panose="02020603050405020304" pitchFamily="18" charset="0"/>
              </a:rPr>
              <a:t> – Indicates whether usage affects academic performance (Yes/No).</a:t>
            </a:r>
          </a:p>
          <a:p>
            <a:pPr marL="342900" indent="-342900">
              <a:buFont typeface="Arial" pitchFamily="34" charset="0"/>
              <a:buChar char="•"/>
            </a:pPr>
            <a:endParaRPr lang="en-US" sz="1600" dirty="0"/>
          </a:p>
          <a:p>
            <a:endParaRPr lang="en-US" sz="1600" dirty="0"/>
          </a:p>
          <a:p>
            <a:endParaRPr lang="en-US" sz="1600" dirty="0"/>
          </a:p>
        </p:txBody>
      </p:sp>
    </p:spTree>
    <p:extLst>
      <p:ext uri="{BB962C8B-B14F-4D97-AF65-F5344CB8AC3E}">
        <p14:creationId xmlns:p14="http://schemas.microsoft.com/office/powerpoint/2010/main" val="226334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2CC497-4A8B-958C-F691-BB6AB3C212EA}"/>
              </a:ext>
            </a:extLst>
          </p:cNvPr>
          <p:cNvSpPr txBox="1"/>
          <p:nvPr/>
        </p:nvSpPr>
        <p:spPr>
          <a:xfrm>
            <a:off x="560439" y="871291"/>
            <a:ext cx="11248103" cy="5509200"/>
          </a:xfrm>
          <a:prstGeom prst="rect">
            <a:avLst/>
          </a:prstGeom>
          <a:noFill/>
        </p:spPr>
        <p:txBody>
          <a:bodyPr wrap="square">
            <a:spAutoFit/>
          </a:bodyPr>
          <a:lstStyle/>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Mental_Health_Score</a:t>
            </a:r>
            <a:r>
              <a:rPr lang="en-US" sz="1600" dirty="0">
                <a:latin typeface="Times New Roman" panose="02020603050405020304" pitchFamily="18" charset="0"/>
                <a:cs typeface="Times New Roman" panose="02020603050405020304" pitchFamily="18" charset="0"/>
              </a:rPr>
              <a:t> – Self-assessed score representing mental health status.</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Conflicts_Over_Social_Media</a:t>
            </a:r>
            <a:r>
              <a:rPr lang="en-US" sz="1600" dirty="0">
                <a:latin typeface="Times New Roman" panose="02020603050405020304" pitchFamily="18" charset="0"/>
                <a:cs typeface="Times New Roman" panose="02020603050405020304" pitchFamily="18" charset="0"/>
              </a:rPr>
              <a:t> – Frequency of personal conflicts arising due to social media use.</a:t>
            </a:r>
          </a:p>
          <a:p>
            <a:pPr marL="742950" lvl="1"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Relationship_Status</a:t>
            </a:r>
            <a:r>
              <a:rPr lang="en-US" sz="1600" dirty="0">
                <a:latin typeface="Times New Roman" panose="02020603050405020304" pitchFamily="18" charset="0"/>
                <a:cs typeface="Times New Roman" panose="02020603050405020304" pitchFamily="18" charset="0"/>
              </a:rPr>
              <a:t> – Current relationship status (Single, In a Relationship, etc.).</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Missing Values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Minor missing entries found in </a:t>
            </a:r>
            <a:r>
              <a:rPr lang="en-US" sz="1600" dirty="0" err="1">
                <a:latin typeface="Times New Roman" panose="02020603050405020304" pitchFamily="18" charset="0"/>
                <a:cs typeface="Times New Roman" panose="02020603050405020304" pitchFamily="18" charset="0"/>
              </a:rPr>
              <a:t>Most_Used_Platform</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Mental_Health_Score</a:t>
            </a:r>
            <a:r>
              <a:rPr lang="en-US" sz="1600" dirty="0">
                <a:latin typeface="Times New Roman" panose="02020603050405020304" pitchFamily="18" charset="0"/>
                <a:cs typeface="Times New Roman" panose="02020603050405020304" pitchFamily="18" charset="0"/>
              </a:rPr>
              <a:t> fields (possibly due to optional survey questions).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missing data detected in critical numeric fields like </a:t>
            </a:r>
            <a:r>
              <a:rPr lang="en-US" sz="1600" dirty="0" err="1">
                <a:latin typeface="Times New Roman" panose="02020603050405020304" pitchFamily="18" charset="0"/>
                <a:cs typeface="Times New Roman" panose="02020603050405020304" pitchFamily="18" charset="0"/>
              </a:rPr>
              <a:t>Avg_Daily_Usage_Hours</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Addicted_Score</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Duplicates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duplicate records present — each row uniquely represents a single student’s response identified by </a:t>
            </a:r>
            <a:r>
              <a:rPr lang="en-US" sz="1600" dirty="0" err="1">
                <a:latin typeface="Times New Roman" panose="02020603050405020304" pitchFamily="18" charset="0"/>
                <a:cs typeface="Times New Roman" panose="02020603050405020304" pitchFamily="18" charset="0"/>
              </a:rPr>
              <a:t>Student_ID</a:t>
            </a:r>
            <a:r>
              <a:rPr lang="en-US" sz="1600"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Outliers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few extreme values detected in </a:t>
            </a:r>
            <a:r>
              <a:rPr lang="en-US" sz="1600" dirty="0" err="1">
                <a:latin typeface="Times New Roman" panose="02020603050405020304" pitchFamily="18" charset="0"/>
                <a:cs typeface="Times New Roman" panose="02020603050405020304" pitchFamily="18" charset="0"/>
              </a:rPr>
              <a:t>Avg_Daily_Usage_Hours</a:t>
            </a:r>
            <a:r>
              <a:rPr lang="en-US" sz="1600" dirty="0">
                <a:latin typeface="Times New Roman" panose="02020603050405020304" pitchFamily="18" charset="0"/>
                <a:cs typeface="Times New Roman" panose="02020603050405020304" pitchFamily="18" charset="0"/>
              </a:rPr>
              <a:t> (students reporting over 10 hours/day) and </a:t>
            </a:r>
            <a:r>
              <a:rPr lang="en-US" sz="1600" dirty="0" err="1">
                <a:latin typeface="Times New Roman" panose="02020603050405020304" pitchFamily="18" charset="0"/>
                <a:cs typeface="Times New Roman" panose="02020603050405020304" pitchFamily="18" charset="0"/>
              </a:rPr>
              <a:t>Addicted_Score</a:t>
            </a:r>
            <a:r>
              <a:rPr lang="en-US" sz="1600" dirty="0">
                <a:latin typeface="Times New Roman" panose="02020603050405020304" pitchFamily="18" charset="0"/>
                <a:cs typeface="Times New Roman" panose="02020603050405020304" pitchFamily="18" charset="0"/>
              </a:rPr>
              <a:t> (very high scores above 95).</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These reflect genuine behavioral extremes rather than data errors, indicating a small subset of severely addicted individuals.</a:t>
            </a:r>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Basic Statistics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Age Range:</a:t>
            </a:r>
            <a:r>
              <a:rPr lang="en-US" sz="1600" dirty="0">
                <a:latin typeface="Times New Roman" panose="02020603050405020304" pitchFamily="18" charset="0"/>
                <a:cs typeface="Times New Roman" panose="02020603050405020304" pitchFamily="18" charset="0"/>
              </a:rPr>
              <a:t> 15–28 years (majority between 18–23).</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Average Screen Time:</a:t>
            </a:r>
            <a:r>
              <a:rPr lang="en-US" sz="1600" dirty="0">
                <a:latin typeface="Times New Roman" panose="02020603050405020304" pitchFamily="18" charset="0"/>
                <a:cs typeface="Times New Roman" panose="02020603050405020304" pitchFamily="18" charset="0"/>
              </a:rPr>
              <a:t> 3–6 hours/day, with ~25% spending more than 6 hours.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Sleep Duration:</a:t>
            </a:r>
            <a:r>
              <a:rPr lang="en-US" sz="1600" dirty="0">
                <a:latin typeface="Times New Roman" panose="02020603050405020304" pitchFamily="18" charset="0"/>
                <a:cs typeface="Times New Roman" panose="02020603050405020304" pitchFamily="18" charset="0"/>
              </a:rPr>
              <a:t> Average of 6.2 hours/night, showing mild sleep deprivation.</a:t>
            </a:r>
          </a:p>
          <a:p>
            <a:pPr marL="28575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Addicted_Score</a:t>
            </a:r>
            <a:r>
              <a:rPr lang="en-US" sz="1600" b="1" dirty="0">
                <a:latin typeface="Times New Roman" panose="02020603050405020304" pitchFamily="18" charset="0"/>
                <a:cs typeface="Times New Roman" panose="02020603050405020304" pitchFamily="18" charset="0"/>
              </a:rPr>
              <a:t> Range:</a:t>
            </a:r>
            <a:r>
              <a:rPr lang="en-US" sz="1600" dirty="0">
                <a:latin typeface="Times New Roman" panose="02020603050405020304" pitchFamily="18" charset="0"/>
                <a:cs typeface="Times New Roman" panose="02020603050405020304" pitchFamily="18" charset="0"/>
              </a:rPr>
              <a:t> 10–100 (mean ≈ 58), with moderate skew toward higher addiction levels.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616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B92D6-BB25-4E06-7058-A2642BAB38C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9A3164E-9606-69D5-0FD7-D2466562B86D}"/>
              </a:ext>
            </a:extLst>
          </p:cNvPr>
          <p:cNvSpPr txBox="1"/>
          <p:nvPr/>
        </p:nvSpPr>
        <p:spPr>
          <a:xfrm>
            <a:off x="560439" y="739211"/>
            <a:ext cx="11248103" cy="4480073"/>
          </a:xfrm>
          <a:prstGeom prst="rect">
            <a:avLst/>
          </a:prstGeom>
          <a:noFill/>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Behavioral &amp; Regional Patterns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Dominant Platforms:</a:t>
            </a:r>
            <a:r>
              <a:rPr lang="en-US" sz="1600" dirty="0">
                <a:latin typeface="Times New Roman" panose="02020603050405020304" pitchFamily="18" charset="0"/>
                <a:cs typeface="Times New Roman" panose="02020603050405020304" pitchFamily="18" charset="0"/>
              </a:rPr>
              <a:t> Instagram and YouTube are most popular across respondents.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Academic Impact:</a:t>
            </a:r>
            <a:r>
              <a:rPr lang="en-US" sz="1600" dirty="0">
                <a:latin typeface="Times New Roman" panose="02020603050405020304" pitchFamily="18" charset="0"/>
                <a:cs typeface="Times New Roman" panose="02020603050405020304" pitchFamily="18" charset="0"/>
              </a:rPr>
              <a:t> Over 60% report that social media usage affects study time or grades.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Mental Health:</a:t>
            </a:r>
            <a:r>
              <a:rPr lang="en-US" sz="1600" dirty="0">
                <a:latin typeface="Times New Roman" panose="02020603050405020304" pitchFamily="18" charset="0"/>
                <a:cs typeface="Times New Roman" panose="02020603050405020304" pitchFamily="18" charset="0"/>
              </a:rPr>
              <a:t> Students with higher screen time show lower mental health scores on average.</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Geographic Trends:</a:t>
            </a:r>
            <a:r>
              <a:rPr lang="en-US" sz="1600" dirty="0">
                <a:latin typeface="Times New Roman" panose="02020603050405020304" pitchFamily="18" charset="0"/>
                <a:cs typeface="Times New Roman" panose="02020603050405020304" pitchFamily="18" charset="0"/>
              </a:rPr>
              <a:t> Students from urban or developed regions report higher daily usage but also more awareness about mental health balance.</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Categorical Distributions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Gender:</a:t>
            </a:r>
            <a:r>
              <a:rPr lang="en-US" sz="1600" dirty="0">
                <a:latin typeface="Times New Roman" panose="02020603050405020304" pitchFamily="18" charset="0"/>
                <a:cs typeface="Times New Roman" panose="02020603050405020304" pitchFamily="18" charset="0"/>
              </a:rPr>
              <a:t> Slightly higher participation among female students.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Addiction Levels:</a:t>
            </a:r>
            <a:r>
              <a:rPr lang="en-US" sz="1600" dirty="0">
                <a:latin typeface="Times New Roman" panose="02020603050405020304" pitchFamily="18" charset="0"/>
                <a:cs typeface="Times New Roman" panose="02020603050405020304" pitchFamily="18" charset="0"/>
              </a:rPr>
              <a:t> Approximately 40% fall into “Moderate Addiction,” while 15% indicate “Severe Addiction.”</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Academic Levels:</a:t>
            </a:r>
            <a:r>
              <a:rPr lang="en-US" sz="1600" dirty="0">
                <a:latin typeface="Times New Roman" panose="02020603050405020304" pitchFamily="18" charset="0"/>
                <a:cs typeface="Times New Roman" panose="02020603050405020304" pitchFamily="18" charset="0"/>
              </a:rPr>
              <a:t> Undergraduate students contribute the largest share of responses.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Relationship Conflicts:</a:t>
            </a:r>
            <a:r>
              <a:rPr lang="en-US" sz="1600" dirty="0">
                <a:latin typeface="Times New Roman" panose="02020603050405020304" pitchFamily="18" charset="0"/>
                <a:cs typeface="Times New Roman" panose="02020603050405020304" pitchFamily="18" charset="0"/>
              </a:rPr>
              <a:t> About 30% of students report interpersonal conflicts related to social media activity.</a:t>
            </a:r>
          </a:p>
        </p:txBody>
      </p:sp>
    </p:spTree>
    <p:extLst>
      <p:ext uri="{BB962C8B-B14F-4D97-AF65-F5344CB8AC3E}">
        <p14:creationId xmlns:p14="http://schemas.microsoft.com/office/powerpoint/2010/main" val="25861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64" y="478190"/>
            <a:ext cx="10972800" cy="565558"/>
          </a:xfrm>
        </p:spPr>
        <p:txBody>
          <a:bodyPr>
            <a:noAutofit/>
          </a:bodyPr>
          <a:lstStyle/>
          <a:p>
            <a:pPr marL="457200" indent="-457200"/>
            <a:r>
              <a:rPr lang="en-US" sz="3200" b="1" dirty="0">
                <a:latin typeface="Times New Roman" pitchFamily="18" charset="0"/>
                <a:cs typeface="Times New Roman" pitchFamily="18" charset="0"/>
              </a:rPr>
              <a:t>DATASET OBSERVATIONS </a:t>
            </a:r>
          </a:p>
        </p:txBody>
      </p:sp>
      <p:sp>
        <p:nvSpPr>
          <p:cNvPr id="5" name="Rectangle 2">
            <a:extLst>
              <a:ext uri="{FF2B5EF4-FFF2-40B4-BE49-F238E27FC236}">
                <a16:creationId xmlns:a16="http://schemas.microsoft.com/office/drawing/2014/main" id="{17DF8517-1A8E-F071-C10A-290667245D7C}"/>
              </a:ext>
            </a:extLst>
          </p:cNvPr>
          <p:cNvSpPr>
            <a:spLocks noChangeArrowheads="1"/>
          </p:cNvSpPr>
          <p:nvPr/>
        </p:nvSpPr>
        <p:spPr bwMode="auto">
          <a:xfrm>
            <a:off x="524163" y="1159384"/>
            <a:ext cx="1108871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Total Records:</a:t>
            </a:r>
            <a:r>
              <a:rPr lang="en-US" altLang="en-US" sz="1600" dirty="0">
                <a:latin typeface="Times New Roman" panose="02020603050405020304" pitchFamily="18" charset="0"/>
                <a:cs typeface="Times New Roman" panose="02020603050405020304" pitchFamily="18" charset="0"/>
              </a:rPr>
              <a:t> ~1,000 student survey entries on social media habits and lifestyle factors.</a:t>
            </a:r>
          </a:p>
          <a:p>
            <a:pPr algn="just" defTabSz="914400" eaLnBrk="0" fontAlgn="base" hangingPunct="0">
              <a:spcBef>
                <a:spcPct val="0"/>
              </a:spcBef>
              <a:spcAft>
                <a:spcPct val="0"/>
              </a:spcAft>
              <a:buFontTx/>
              <a:buChar char="•"/>
            </a:pPr>
            <a:endParaRPr lang="en-US" altLang="en-US" sz="1600" b="1"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FontTx/>
              <a:buChar char="•"/>
            </a:pPr>
            <a:r>
              <a:rPr lang="en-US" altLang="en-US" sz="1600" b="1" dirty="0">
                <a:latin typeface="Times New Roman" panose="02020603050405020304" pitchFamily="18" charset="0"/>
                <a:cs typeface="Times New Roman" panose="02020603050405020304" pitchFamily="18" charset="0"/>
              </a:rPr>
              <a:t>Target Variable:</a:t>
            </a: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Addicted_Score</a:t>
            </a:r>
            <a:r>
              <a:rPr lang="en-US" altLang="en-US" sz="1600" dirty="0">
                <a:latin typeface="Times New Roman" panose="02020603050405020304" pitchFamily="18" charset="0"/>
                <a:cs typeface="Times New Roman" panose="02020603050405020304" pitchFamily="18" charset="0"/>
              </a:rPr>
              <a:t> – measures overall social media addiction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Influencing Factors: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Avg_Daily_Usage_Hours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Sleep_Hours_Per_Night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Mental_Health_Score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Most_Used_Platform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Affects_Academic_Performance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Majority aged 18–23; mix of high school and college students from multiple countries.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screen time: 3–6 hours/day; Instagram and YouTube most used.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screen time linked to poor sleep and lower mental health scores.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Academic Impact: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 60% report negative academic effects due to excessive social media use.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duplicates; minimal missing values in optional fields.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Few extreme users (&gt;10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hrs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/day) with very high addiction scores.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Correlations: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Screen time positively correlates with addiction, while sleep and mental health show negative correlation.</a:t>
            </a:r>
          </a:p>
        </p:txBody>
      </p:sp>
    </p:spTree>
    <p:extLst>
      <p:ext uri="{BB962C8B-B14F-4D97-AF65-F5344CB8AC3E}">
        <p14:creationId xmlns:p14="http://schemas.microsoft.com/office/powerpoint/2010/main" val="178088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20" y="295576"/>
            <a:ext cx="10972800" cy="734527"/>
          </a:xfrm>
        </p:spPr>
        <p:txBody>
          <a:bodyPr>
            <a:normAutofit/>
          </a:bodyPr>
          <a:lstStyle/>
          <a:p>
            <a:pPr marL="457200" indent="-457200"/>
            <a:r>
              <a:rPr lang="en-US" sz="3200" b="1" dirty="0">
                <a:latin typeface="Times New Roman" pitchFamily="18" charset="0"/>
                <a:cs typeface="Times New Roman" pitchFamily="18" charset="0"/>
              </a:rPr>
              <a:t>GRAPHS</a:t>
            </a:r>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5"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6" name="Rectangle 3"/>
          <p:cNvSpPr>
            <a:spLocks noChangeArrowheads="1"/>
          </p:cNvSpPr>
          <p:nvPr/>
        </p:nvSpPr>
        <p:spPr bwMode="auto">
          <a:xfrm>
            <a:off x="304800" y="9051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7" name="Rectangle 4"/>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9" name="Rectangle 5"/>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cs typeface="Arial" charset="0"/>
            </a:endParaRPr>
          </a:p>
        </p:txBody>
      </p:sp>
      <p:sp>
        <p:nvSpPr>
          <p:cNvPr id="11" name="Rectangle 10"/>
          <p:cNvSpPr/>
          <p:nvPr/>
        </p:nvSpPr>
        <p:spPr>
          <a:xfrm>
            <a:off x="60040" y="1101530"/>
            <a:ext cx="5888178" cy="2062103"/>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1. Heatmap: Correlation Between Numerical Features: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heatmap shows how different numerical factors are related to each other.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highlights that higher screen time increases the addiction score, while sleep hours and mental health scores decrease as screen time increases.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colors help quickly see which factors are strongly or weakly related</a:t>
            </a:r>
            <a:endParaRPr lang="en-IN" sz="1750" dirty="0">
              <a:latin typeface="Times New Roman" panose="02020603050405020304" pitchFamily="18" charset="0"/>
              <a:cs typeface="Times New Roman" pitchFamily="18" charset="0"/>
            </a:endParaRPr>
          </a:p>
        </p:txBody>
      </p:sp>
      <p:sp>
        <p:nvSpPr>
          <p:cNvPr id="10" name="Rectangle 9"/>
          <p:cNvSpPr/>
          <p:nvPr/>
        </p:nvSpPr>
        <p:spPr>
          <a:xfrm>
            <a:off x="6188372" y="1101530"/>
            <a:ext cx="5855846" cy="156966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2. Bar Chart: Average Daily Social Media Usage by Age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bar chart shows the average time students of different ages spend on social media each day.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helps compare screen time across age groups — showing that younger students generally spend slightly more time online than older ones.</a:t>
            </a:r>
            <a:endParaRPr lang="en-IN" sz="1750" dirty="0">
              <a:latin typeface="Times New Roman" panose="02020603050405020304" pitchFamily="18" charset="0"/>
              <a:cs typeface="Times New Roman" pitchFamily="18" charset="0"/>
            </a:endParaRPr>
          </a:p>
        </p:txBody>
      </p:sp>
      <p:pic>
        <p:nvPicPr>
          <p:cNvPr id="8" name="Picture 7">
            <a:extLst>
              <a:ext uri="{FF2B5EF4-FFF2-40B4-BE49-F238E27FC236}">
                <a16:creationId xmlns:a16="http://schemas.microsoft.com/office/drawing/2014/main" id="{B3B39B79-2F6F-FEC4-D426-C97F428A0956}"/>
              </a:ext>
            </a:extLst>
          </p:cNvPr>
          <p:cNvPicPr>
            <a:picLocks noChangeAspect="1"/>
          </p:cNvPicPr>
          <p:nvPr/>
        </p:nvPicPr>
        <p:blipFill>
          <a:blip r:embed="rId2"/>
          <a:stretch>
            <a:fillRect/>
          </a:stretch>
        </p:blipFill>
        <p:spPr>
          <a:xfrm>
            <a:off x="147783" y="3331896"/>
            <a:ext cx="5559130" cy="3206097"/>
          </a:xfrm>
          <a:prstGeom prst="rect">
            <a:avLst/>
          </a:prstGeom>
        </p:spPr>
      </p:pic>
      <p:pic>
        <p:nvPicPr>
          <p:cNvPr id="13" name="Picture 12">
            <a:extLst>
              <a:ext uri="{FF2B5EF4-FFF2-40B4-BE49-F238E27FC236}">
                <a16:creationId xmlns:a16="http://schemas.microsoft.com/office/drawing/2014/main" id="{3DB03103-8A0C-AF89-335D-37CE1AD45D0E}"/>
              </a:ext>
            </a:extLst>
          </p:cNvPr>
          <p:cNvPicPr>
            <a:picLocks noChangeAspect="1"/>
          </p:cNvPicPr>
          <p:nvPr/>
        </p:nvPicPr>
        <p:blipFill>
          <a:blip r:embed="rId3"/>
          <a:stretch>
            <a:fillRect/>
          </a:stretch>
        </p:blipFill>
        <p:spPr>
          <a:xfrm>
            <a:off x="6243784" y="3163633"/>
            <a:ext cx="5338616" cy="3140789"/>
          </a:xfrm>
          <a:prstGeom prst="rect">
            <a:avLst/>
          </a:prstGeom>
        </p:spPr>
      </p:pic>
    </p:spTree>
    <p:extLst>
      <p:ext uri="{BB962C8B-B14F-4D97-AF65-F5344CB8AC3E}">
        <p14:creationId xmlns:p14="http://schemas.microsoft.com/office/powerpoint/2010/main" val="616808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78" y="352846"/>
            <a:ext cx="10972800" cy="734527"/>
          </a:xfrm>
        </p:spPr>
        <p:txBody>
          <a:bodyPr>
            <a:normAutofit fontScale="90000"/>
          </a:bodyPr>
          <a:lstStyle/>
          <a:p>
            <a:pPr marL="285750" indent="-285750">
              <a:lnSpc>
                <a:spcPct val="200000"/>
              </a:lnSpc>
            </a:pPr>
            <a:r>
              <a:rPr lang="en-US" sz="3200" b="1" dirty="0">
                <a:latin typeface="Times New Roman" panose="02020603050405020304" pitchFamily="18" charset="0"/>
                <a:cs typeface="Times New Roman" pitchFamily="18" charset="0"/>
              </a:rPr>
              <a:t>GRAPHS</a:t>
            </a:r>
            <a:endParaRPr lang="en-IN" sz="3200" b="1" dirty="0">
              <a:latin typeface="Times New Roman" panose="02020603050405020304" pitchFamily="18" charset="0"/>
              <a:cs typeface="Times New Roman" pitchFamily="18" charset="0"/>
            </a:endParaRPr>
          </a:p>
        </p:txBody>
      </p:sp>
      <p:sp>
        <p:nvSpPr>
          <p:cNvPr id="3" name="Rectangle 2"/>
          <p:cNvSpPr/>
          <p:nvPr/>
        </p:nvSpPr>
        <p:spPr>
          <a:xfrm>
            <a:off x="203200" y="1138812"/>
            <a:ext cx="5606473" cy="1569660"/>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3. Bar Chart: Average Daily Usage by Gender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bar chart compares the average time male and female students spend on social media each day.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shows slight differences in screen time between genders, helping to understand which group tends to use social media more frequently.</a:t>
            </a:r>
            <a:endParaRPr lang="en-IN" sz="1600" dirty="0">
              <a:latin typeface="Times New Roman" panose="02020603050405020304" pitchFamily="18" charset="0"/>
              <a:cs typeface="Times New Roman" pitchFamily="18" charset="0"/>
            </a:endParaRPr>
          </a:p>
        </p:txBody>
      </p:sp>
      <p:sp>
        <p:nvSpPr>
          <p:cNvPr id="6" name="Rectangle 5"/>
          <p:cNvSpPr/>
          <p:nvPr/>
        </p:nvSpPr>
        <p:spPr>
          <a:xfrm>
            <a:off x="6096000" y="1138812"/>
            <a:ext cx="6096000" cy="1569660"/>
          </a:xfrm>
          <a:prstGeom prst="rect">
            <a:avLst/>
          </a:prstGeom>
        </p:spPr>
        <p:txBody>
          <a:bodyPr>
            <a:spAutoFit/>
          </a:bodyPr>
          <a:lstStyle/>
          <a:p>
            <a:r>
              <a:rPr lang="en-US" sz="1600" b="1" dirty="0">
                <a:latin typeface="Times New Roman" panose="02020603050405020304" pitchFamily="18" charset="0"/>
                <a:cs typeface="Times New Roman" panose="02020603050405020304" pitchFamily="18" charset="0"/>
              </a:rPr>
              <a:t>4. Scatter Plot: Impact of Social Media Usage on Sleep Duration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scatter plot shows how daily screen time affects student’s sleep hours.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reveals that as social media usage increases, sleep duration tends to decrease, indicating a negative relationship between screen time and sleep quality.</a:t>
            </a:r>
          </a:p>
        </p:txBody>
      </p:sp>
      <p:pic>
        <p:nvPicPr>
          <p:cNvPr id="5" name="Picture 4">
            <a:extLst>
              <a:ext uri="{FF2B5EF4-FFF2-40B4-BE49-F238E27FC236}">
                <a16:creationId xmlns:a16="http://schemas.microsoft.com/office/drawing/2014/main" id="{FF060B70-5445-3156-3F5D-95ADA89BB810}"/>
              </a:ext>
            </a:extLst>
          </p:cNvPr>
          <p:cNvPicPr>
            <a:picLocks noChangeAspect="1"/>
          </p:cNvPicPr>
          <p:nvPr/>
        </p:nvPicPr>
        <p:blipFill>
          <a:blip r:embed="rId2"/>
          <a:stretch>
            <a:fillRect/>
          </a:stretch>
        </p:blipFill>
        <p:spPr>
          <a:xfrm>
            <a:off x="446350" y="2795051"/>
            <a:ext cx="5363323" cy="3381847"/>
          </a:xfrm>
          <a:prstGeom prst="rect">
            <a:avLst/>
          </a:prstGeom>
        </p:spPr>
      </p:pic>
      <p:pic>
        <p:nvPicPr>
          <p:cNvPr id="10" name="Picture 9">
            <a:extLst>
              <a:ext uri="{FF2B5EF4-FFF2-40B4-BE49-F238E27FC236}">
                <a16:creationId xmlns:a16="http://schemas.microsoft.com/office/drawing/2014/main" id="{4FEB25A9-958F-E210-D9E8-249107E2A862}"/>
              </a:ext>
            </a:extLst>
          </p:cNvPr>
          <p:cNvPicPr>
            <a:picLocks noChangeAspect="1"/>
          </p:cNvPicPr>
          <p:nvPr/>
        </p:nvPicPr>
        <p:blipFill>
          <a:blip r:embed="rId3"/>
          <a:stretch>
            <a:fillRect/>
          </a:stretch>
        </p:blipFill>
        <p:spPr>
          <a:xfrm>
            <a:off x="6243113" y="3006133"/>
            <a:ext cx="5258007" cy="3671468"/>
          </a:xfrm>
          <a:prstGeom prst="rect">
            <a:avLst/>
          </a:prstGeom>
        </p:spPr>
      </p:pic>
    </p:spTree>
    <p:extLst>
      <p:ext uri="{BB962C8B-B14F-4D97-AF65-F5344CB8AC3E}">
        <p14:creationId xmlns:p14="http://schemas.microsoft.com/office/powerpoint/2010/main" val="20573493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1399</TotalTime>
  <Words>1370</Words>
  <Application>Microsoft Office PowerPoint</Application>
  <PresentationFormat>Widescreen</PresentationFormat>
  <Paragraphs>110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Clarity</vt:lpstr>
      <vt:lpstr>                                                                                                                                                                                                                                                                                                                                                                                                                                                                                                                                                                                                                                                                                                                                                                                                                                             Name: C.Meghana                                                                                                                                                                                                Roll no: 2211CS010114(S6)                                                                                                                                                                                                Dataset: Student’s Social Media Addiction                                                                                                                                                                                                  Email: meghanachilukapalli36@gmail.com                                                                                                                                                                         LinkedIn: https://www.linkedin.com/in/meghana-chilukapalli-465b30314/                </vt:lpstr>
      <vt:lpstr> TABLE OF CONTENTS</vt:lpstr>
      <vt:lpstr>INTRODUCTION</vt:lpstr>
      <vt:lpstr>INITIAL  ANALYSIS OF DATASET</vt:lpstr>
      <vt:lpstr>PowerPoint Presentation</vt:lpstr>
      <vt:lpstr>PowerPoint Presentation</vt:lpstr>
      <vt:lpstr>DATASET OBSERVATIONS </vt:lpstr>
      <vt:lpstr>GRAPHS</vt:lpstr>
      <vt:lpstr>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meghana chilukapalli</cp:lastModifiedBy>
  <cp:revision>132</cp:revision>
  <cp:lastPrinted>2024-08-28T15:11:11Z</cp:lastPrinted>
  <dcterms:created xsi:type="dcterms:W3CDTF">2021-11-21T08:56:41Z</dcterms:created>
  <dcterms:modified xsi:type="dcterms:W3CDTF">2025-10-28T15:14:50Z</dcterms:modified>
</cp:coreProperties>
</file>