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F20-9580-4455-BC13-4DE55DE218B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8F58-FA3F-49E3-8AF9-A13BE0DC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9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F20-9580-4455-BC13-4DE55DE218B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8F58-FA3F-49E3-8AF9-A13BE0DC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7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F20-9580-4455-BC13-4DE55DE218B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8F58-FA3F-49E3-8AF9-A13BE0DCADB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3831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F20-9580-4455-BC13-4DE55DE218B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8F58-FA3F-49E3-8AF9-A13BE0DC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66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F20-9580-4455-BC13-4DE55DE218B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8F58-FA3F-49E3-8AF9-A13BE0DCADB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9244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F20-9580-4455-BC13-4DE55DE218B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8F58-FA3F-49E3-8AF9-A13BE0DC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96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F20-9580-4455-BC13-4DE55DE218B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8F58-FA3F-49E3-8AF9-A13BE0DC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67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F20-9580-4455-BC13-4DE55DE218B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8F58-FA3F-49E3-8AF9-A13BE0DC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7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F20-9580-4455-BC13-4DE55DE218B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8F58-FA3F-49E3-8AF9-A13BE0DC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1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F20-9580-4455-BC13-4DE55DE218B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8F58-FA3F-49E3-8AF9-A13BE0DC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8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F20-9580-4455-BC13-4DE55DE218B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8F58-FA3F-49E3-8AF9-A13BE0DC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0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F20-9580-4455-BC13-4DE55DE218B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8F58-FA3F-49E3-8AF9-A13BE0DC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1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F20-9580-4455-BC13-4DE55DE218B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8F58-FA3F-49E3-8AF9-A13BE0DC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F20-9580-4455-BC13-4DE55DE218B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8F58-FA3F-49E3-8AF9-A13BE0DC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5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F20-9580-4455-BC13-4DE55DE218B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8F58-FA3F-49E3-8AF9-A13BE0DC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4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8F58-FA3F-49E3-8AF9-A13BE0DCADB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DF20-9580-4455-BC13-4DE55DE218BD}" type="datetimeFigureOut">
              <a:rPr lang="en-US" smtClean="0"/>
              <a:t>6/25/2025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CDF20-9580-4455-BC13-4DE55DE218B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2C8F58-FA3F-49E3-8AF9-A13BE0DCA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2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2CE4-7734-4200-877B-65BCE1A84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247649"/>
            <a:ext cx="8001000" cy="5596891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HYBRID CLOUD SETUP USING AWS VPN</a:t>
            </a:r>
            <a:br>
              <a:rPr lang="en-US" sz="1800" dirty="0">
                <a:solidFill>
                  <a:schemeClr val="tx1"/>
                </a:solidFill>
                <a:effectLst/>
                <a:latin typeface="Aptos"/>
                <a:ea typeface="Aptos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99874-F582-4825-9F72-F21ABC2B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7820025" y="6993253"/>
            <a:ext cx="2847974" cy="45719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9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BE74-1E63-4A38-A37E-7EAA9A4F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71525"/>
            <a:ext cx="10744200" cy="1247775"/>
          </a:xfrm>
        </p:spPr>
        <p:txBody>
          <a:bodyPr>
            <a:normAutofit/>
          </a:bodyPr>
          <a:lstStyle/>
          <a:p>
            <a:r>
              <a:rPr lang="en-US" sz="54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/>
              </a:rPr>
              <a:t>Overview: </a:t>
            </a:r>
            <a:endParaRPr lang="en-US" sz="5400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17866-86B0-4C52-9BF5-D750F805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14575"/>
            <a:ext cx="8562975" cy="40005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Hybrid Cloud</a:t>
            </a:r>
            <a:r>
              <a:rPr lang="en-US" sz="280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is a fully functional hybrid cloud architecture project built entirely on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AWS Free Tier</a:t>
            </a:r>
            <a:r>
              <a:rPr lang="en-US" sz="280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. It connects an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on-premises network</a:t>
            </a:r>
            <a:r>
              <a:rPr lang="en-US" sz="280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simulated using an EC2 instance to a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cloud network (AWS VPC)</a:t>
            </a:r>
            <a:r>
              <a:rPr lang="en-US" sz="280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using a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Site-to-Site VPN tunnel</a:t>
            </a:r>
            <a:r>
              <a:rPr lang="en-US" sz="280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configured with 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strongSwan</a:t>
            </a:r>
            <a:r>
              <a:rPr lang="en-US" sz="280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(open-source IPSec VPN). The goal is to simulate a real-world enterprise-grade hybrid environment without any physical hardware.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53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82A07-2991-49F2-875E-5C84452F4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574" y="400051"/>
            <a:ext cx="9877425" cy="1152524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CECF6-EF54-4064-B295-6C9287367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2143125"/>
            <a:ext cx="8820150" cy="4010025"/>
          </a:xfrm>
        </p:spPr>
        <p:txBody>
          <a:bodyPr>
            <a:normAutofit/>
          </a:bodyPr>
          <a:lstStyle/>
          <a:p>
            <a:pPr marL="0" marR="0" algn="just">
              <a:spcBef>
                <a:spcPts val="900"/>
              </a:spcBef>
              <a:spcAft>
                <a:spcPts val="900"/>
              </a:spcAft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The primary purpose of this project is to:</a:t>
            </a:r>
          </a:p>
          <a:p>
            <a:pPr marL="342900" marR="0" lvl="0" indent="-342900" algn="just"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Demonstrate secure connectivity between on-prem and cloud networks</a:t>
            </a:r>
          </a:p>
          <a:p>
            <a:pPr marL="342900" marR="0" lvl="0" indent="-342900" algn="just"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Simulate enterprise hybrid infrastructure without cost</a:t>
            </a:r>
          </a:p>
          <a:p>
            <a:pPr marL="342900" marR="0" lvl="0" indent="-342900" algn="just"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Learn AWS VPN services and IPSec tunneling using strongSwan</a:t>
            </a:r>
          </a:p>
          <a:p>
            <a:pPr marL="342900" marR="0" lvl="0" indent="-342900" algn="just"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Provide hands-on experience with networking, security, and remote access in cloud computing.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6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B3FC-5B3B-4CF3-B071-C074DAB5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ECBFAF-9A7F-4F27-B50B-0AEA6F3E5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99" y="2160588"/>
            <a:ext cx="7877175" cy="4087812"/>
          </a:xfrm>
        </p:spPr>
      </p:pic>
    </p:spTree>
    <p:extLst>
      <p:ext uri="{BB962C8B-B14F-4D97-AF65-F5344CB8AC3E}">
        <p14:creationId xmlns:p14="http://schemas.microsoft.com/office/powerpoint/2010/main" val="19434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072F-5314-4E02-988B-651D2FD0F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04825"/>
            <a:ext cx="4895850" cy="1819275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Followed: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9388E7-BF6F-4910-B7B1-FE3AB8DF2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675" y="1647825"/>
            <a:ext cx="8445328" cy="470535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1: </a:t>
            </a:r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AWS VPC Setup (Cloud Side)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VPC Creation (Cloud-VPC)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b. Subnet Creation (Cloud-Subnet)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 Internet Gateway (IGW)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 Route Table Update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 Security Group</a:t>
            </a:r>
          </a:p>
          <a:p>
            <a:pPr algn="l"/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2: On-Prem VPC Simulation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VPC Creation (OnPrem-VPC)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Subnet (OnPrem-Subnet)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c. EC2 Instance: OnPrem-VPN-EC2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d. Security Group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81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4C0E09-5EAB-44D1-9377-0EF2BAF535F0}"/>
              </a:ext>
            </a:extLst>
          </p:cNvPr>
          <p:cNvSpPr txBox="1"/>
          <p:nvPr/>
        </p:nvSpPr>
        <p:spPr>
          <a:xfrm>
            <a:off x="323850" y="666750"/>
            <a:ext cx="888682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3: VPN Setup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a. Virtual Private Gateway (VGW)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Customer Gateway (CGW)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 Site-to-Site VPN Connection</a:t>
            </a:r>
          </a:p>
          <a:p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3.1: strongSwan Setup and Tunneling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Packages Installed on Amazon Linux 2023 OnPrem EC2: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 and install strongSwan from Source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 strongSwan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Manually Bring Up the Tunnel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Verify Tunnel Status</a:t>
            </a:r>
          </a:p>
          <a:p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Phase 4: Routing and Testing</a:t>
            </a:r>
            <a:endParaRPr lang="en-US" sz="2400" b="1" dirty="0">
              <a:solidFill>
                <a:srgbClr val="00B0F0"/>
              </a:solidFill>
              <a:effectLst/>
              <a:latin typeface="Apto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Route Table Update in AWS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b. Ping Test (Cloud EC2 &gt; OnPrem EC2)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1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5E83-D99A-449B-9F1A-751AD0EE5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 Address Summary:</a:t>
            </a:r>
            <a:br>
              <a:rPr lang="en-US" sz="1800" b="1" dirty="0">
                <a:solidFill>
                  <a:srgbClr val="0F4761"/>
                </a:solidFill>
                <a:effectLst/>
                <a:latin typeface="Aptos Display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00DEF7-CE15-440C-A712-D7259338D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005724"/>
              </p:ext>
            </p:extLst>
          </p:nvPr>
        </p:nvGraphicFramePr>
        <p:xfrm>
          <a:off x="677334" y="1733549"/>
          <a:ext cx="8199966" cy="4371971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2733322">
                  <a:extLst>
                    <a:ext uri="{9D8B030D-6E8A-4147-A177-3AD203B41FA5}">
                      <a16:colId xmlns:a16="http://schemas.microsoft.com/office/drawing/2014/main" val="3127180948"/>
                    </a:ext>
                  </a:extLst>
                </a:gridCol>
                <a:gridCol w="2733322">
                  <a:extLst>
                    <a:ext uri="{9D8B030D-6E8A-4147-A177-3AD203B41FA5}">
                      <a16:colId xmlns:a16="http://schemas.microsoft.com/office/drawing/2014/main" val="2616931573"/>
                    </a:ext>
                  </a:extLst>
                </a:gridCol>
                <a:gridCol w="2733322">
                  <a:extLst>
                    <a:ext uri="{9D8B030D-6E8A-4147-A177-3AD203B41FA5}">
                      <a16:colId xmlns:a16="http://schemas.microsoft.com/office/drawing/2014/main" val="2881576081"/>
                    </a:ext>
                  </a:extLst>
                </a:gridCol>
              </a:tblGrid>
              <a:tr h="39980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 Address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74339639"/>
                  </a:ext>
                </a:extLst>
              </a:tr>
              <a:tr h="39980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VPC CIDR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10.0.0.0/16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AWS side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2062062"/>
                  </a:ext>
                </a:extLst>
              </a:tr>
              <a:tr h="386872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Subnet CIDR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10.0.1.0/24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AWS EC2 lives here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3419345"/>
                  </a:ext>
                </a:extLst>
              </a:tr>
              <a:tr h="39980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EC2 Private IP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10.0.1.x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10.0.1.100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9092365"/>
                  </a:ext>
                </a:extLst>
              </a:tr>
              <a:tr h="39980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OnPrem VPC CIDR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192.168.0.0/16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simulation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819800"/>
                  </a:ext>
                </a:extLst>
              </a:tr>
              <a:tr h="39980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OnPrem Subnet CIDR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192.168.1.0/24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 subnet for VPN EC2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2433419"/>
                  </a:ext>
                </a:extLst>
              </a:tr>
              <a:tr h="39980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OnPrem EC2 Private IP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192.168.1.41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Static or assigned IP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1419827"/>
                  </a:ext>
                </a:extLst>
              </a:tr>
              <a:tr h="386872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OnPrem EC2 Public IP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51.20.80.148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 CGW IP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160749"/>
                  </a:ext>
                </a:extLst>
              </a:tr>
              <a:tr h="39980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VGW Public IP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13.50.63.1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AWS VPN side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2228952"/>
                  </a:ext>
                </a:extLst>
              </a:tr>
              <a:tr h="39980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Tunnel Inside (CGW)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169.254.175.182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VPN tunnel interface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8376382"/>
                  </a:ext>
                </a:extLst>
              </a:tr>
              <a:tr h="39980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Tunnel Inside (VGW)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169.254.175.181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VPN tunnel interface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8065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65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DD0A-CA5A-4E4E-B350-D40110F4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br>
              <a:rPr lang="en-US" sz="1800" b="1" dirty="0">
                <a:solidFill>
                  <a:srgbClr val="0F4761"/>
                </a:solidFill>
                <a:effectLst/>
                <a:latin typeface="Aptos Display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9B0AA-1528-4E45-AEB6-7E2E5B3EE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930401"/>
            <a:ext cx="8750127" cy="4110962"/>
          </a:xfrm>
        </p:spPr>
        <p:txBody>
          <a:bodyPr/>
          <a:lstStyle/>
          <a:p>
            <a:pPr marL="0" marR="0" indent="0" algn="just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This project successfully delivers a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production-simulated hybrid cloud setup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using AWS VPN and an on-premises simulation. It solves the challenge of learning hybrid connectivity without expensive hardware or third-party tools. Using only Free Tier resources and native Linux tools, it provides hands-on experience in VPN, routing, network design, and secure cloud communication.</a:t>
            </a:r>
            <a:endParaRPr lang="en-US" sz="24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Hybrid Cloud</a:t>
            </a:r>
            <a:r>
              <a:rPr lang="en-US" sz="240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is not just a learning project — it’s a foundation for building scalable, secure, real-world enterprise architectures on AWS.</a:t>
            </a:r>
            <a:endParaRPr lang="en-US" sz="24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2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1089D-2855-4D67-8AA9-D4935A0C6ACC}"/>
              </a:ext>
            </a:extLst>
          </p:cNvPr>
          <p:cNvSpPr txBox="1"/>
          <p:nvPr/>
        </p:nvSpPr>
        <p:spPr>
          <a:xfrm>
            <a:off x="990600" y="2562225"/>
            <a:ext cx="91725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477422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456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Arial</vt:lpstr>
      <vt:lpstr>Symbol</vt:lpstr>
      <vt:lpstr>Times New Roman</vt:lpstr>
      <vt:lpstr>Trebuchet MS</vt:lpstr>
      <vt:lpstr>Wingdings 3</vt:lpstr>
      <vt:lpstr>Facet</vt:lpstr>
      <vt:lpstr>HYBRID CLOUD SETUP USING AWS VPN </vt:lpstr>
      <vt:lpstr>Overview: </vt:lpstr>
      <vt:lpstr>Objective: </vt:lpstr>
      <vt:lpstr>Architecture:</vt:lpstr>
      <vt:lpstr>Steps Followed: </vt:lpstr>
      <vt:lpstr>PowerPoint Presentation</vt:lpstr>
      <vt:lpstr>IP Address Summary: </vt:lpstr>
      <vt:lpstr>Conclusion: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CLOUD SETUP USING AWS VPN</dc:title>
  <dc:creator>Nakka, Meghana</dc:creator>
  <cp:lastModifiedBy>Nakka, Meghana</cp:lastModifiedBy>
  <cp:revision>7</cp:revision>
  <dcterms:created xsi:type="dcterms:W3CDTF">2025-06-24T15:11:37Z</dcterms:created>
  <dcterms:modified xsi:type="dcterms:W3CDTF">2025-06-25T14:16:20Z</dcterms:modified>
</cp:coreProperties>
</file>