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3" r:id="rId3"/>
    <p:sldId id="264" r:id="rId4"/>
    <p:sldId id="258" r:id="rId5"/>
    <p:sldId id="261" r:id="rId6"/>
    <p:sldId id="260" r:id="rId7"/>
    <p:sldId id="266" r:id="rId8"/>
    <p:sldId id="259" r:id="rId9"/>
    <p:sldId id="262"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94582"/>
  </p:normalViewPr>
  <p:slideViewPr>
    <p:cSldViewPr snapToGrid="0" snapToObjects="1">
      <p:cViewPr varScale="1">
        <p:scale>
          <a:sx n="120" d="100"/>
          <a:sy n="120"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B36D-E953-C740-86CA-251B9221DC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25A66-49AA-8C4B-B803-0A7E11BE3D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7F9869-70C7-CE40-8DBB-1CE588CC6C29}"/>
              </a:ext>
            </a:extLst>
          </p:cNvPr>
          <p:cNvSpPr>
            <a:spLocks noGrp="1"/>
          </p:cNvSpPr>
          <p:nvPr>
            <p:ph type="dt" sz="half" idx="10"/>
          </p:nvPr>
        </p:nvSpPr>
        <p:spPr/>
        <p:txBody>
          <a:bodyPr/>
          <a:lstStyle/>
          <a:p>
            <a:fld id="{4C6B3804-D3DF-C54A-88D4-A2DA7CB6901C}" type="datetimeFigureOut">
              <a:rPr lang="en-US" smtClean="0"/>
              <a:t>5/17/22</a:t>
            </a:fld>
            <a:endParaRPr lang="en-US"/>
          </a:p>
        </p:txBody>
      </p:sp>
      <p:sp>
        <p:nvSpPr>
          <p:cNvPr id="5" name="Footer Placeholder 4">
            <a:extLst>
              <a:ext uri="{FF2B5EF4-FFF2-40B4-BE49-F238E27FC236}">
                <a16:creationId xmlns:a16="http://schemas.microsoft.com/office/drawing/2014/main" id="{87D8819B-E9A1-064E-93DC-28011C361B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139361-FF23-954E-BFCA-7694F8B963F8}"/>
              </a:ext>
            </a:extLst>
          </p:cNvPr>
          <p:cNvSpPr>
            <a:spLocks noGrp="1"/>
          </p:cNvSpPr>
          <p:nvPr>
            <p:ph type="sldNum" sz="quarter" idx="12"/>
          </p:nvPr>
        </p:nvSpPr>
        <p:spPr/>
        <p:txBody>
          <a:bodyPr/>
          <a:lstStyle/>
          <a:p>
            <a:fld id="{5E3B099E-B5BE-8C47-9E90-DFC197642C41}" type="slidenum">
              <a:rPr lang="en-US" smtClean="0"/>
              <a:t>‹#›</a:t>
            </a:fld>
            <a:endParaRPr lang="en-US"/>
          </a:p>
        </p:txBody>
      </p:sp>
    </p:spTree>
    <p:extLst>
      <p:ext uri="{BB962C8B-B14F-4D97-AF65-F5344CB8AC3E}">
        <p14:creationId xmlns:p14="http://schemas.microsoft.com/office/powerpoint/2010/main" val="243576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004C-CF8A-5F4C-9829-8543A1B074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7B6662-3682-0347-A5C8-FB733A2075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2650D-2C01-6145-A0EE-D2D8C842F17D}"/>
              </a:ext>
            </a:extLst>
          </p:cNvPr>
          <p:cNvSpPr>
            <a:spLocks noGrp="1"/>
          </p:cNvSpPr>
          <p:nvPr>
            <p:ph type="dt" sz="half" idx="10"/>
          </p:nvPr>
        </p:nvSpPr>
        <p:spPr/>
        <p:txBody>
          <a:bodyPr/>
          <a:lstStyle/>
          <a:p>
            <a:fld id="{4C6B3804-D3DF-C54A-88D4-A2DA7CB6901C}" type="datetimeFigureOut">
              <a:rPr lang="en-US" smtClean="0"/>
              <a:t>5/17/22</a:t>
            </a:fld>
            <a:endParaRPr lang="en-US"/>
          </a:p>
        </p:txBody>
      </p:sp>
      <p:sp>
        <p:nvSpPr>
          <p:cNvPr id="5" name="Footer Placeholder 4">
            <a:extLst>
              <a:ext uri="{FF2B5EF4-FFF2-40B4-BE49-F238E27FC236}">
                <a16:creationId xmlns:a16="http://schemas.microsoft.com/office/drawing/2014/main" id="{E2BF8DF1-934C-D54E-A711-C215B6803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FC1D0-BA66-1D4A-B5B9-3E2B1605867C}"/>
              </a:ext>
            </a:extLst>
          </p:cNvPr>
          <p:cNvSpPr>
            <a:spLocks noGrp="1"/>
          </p:cNvSpPr>
          <p:nvPr>
            <p:ph type="sldNum" sz="quarter" idx="12"/>
          </p:nvPr>
        </p:nvSpPr>
        <p:spPr/>
        <p:txBody>
          <a:bodyPr/>
          <a:lstStyle/>
          <a:p>
            <a:fld id="{5E3B099E-B5BE-8C47-9E90-DFC197642C41}" type="slidenum">
              <a:rPr lang="en-US" smtClean="0"/>
              <a:t>‹#›</a:t>
            </a:fld>
            <a:endParaRPr lang="en-US"/>
          </a:p>
        </p:txBody>
      </p:sp>
    </p:spTree>
    <p:extLst>
      <p:ext uri="{BB962C8B-B14F-4D97-AF65-F5344CB8AC3E}">
        <p14:creationId xmlns:p14="http://schemas.microsoft.com/office/powerpoint/2010/main" val="52755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2C1C0-8154-9E4B-BA86-35DE9B159B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E0CFB1-94B8-FF4A-A770-DC29C15957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35264-9E73-4B4A-AF75-2024C4516292}"/>
              </a:ext>
            </a:extLst>
          </p:cNvPr>
          <p:cNvSpPr>
            <a:spLocks noGrp="1"/>
          </p:cNvSpPr>
          <p:nvPr>
            <p:ph type="dt" sz="half" idx="10"/>
          </p:nvPr>
        </p:nvSpPr>
        <p:spPr/>
        <p:txBody>
          <a:bodyPr/>
          <a:lstStyle/>
          <a:p>
            <a:fld id="{4C6B3804-D3DF-C54A-88D4-A2DA7CB6901C}" type="datetimeFigureOut">
              <a:rPr lang="en-US" smtClean="0"/>
              <a:t>5/17/22</a:t>
            </a:fld>
            <a:endParaRPr lang="en-US"/>
          </a:p>
        </p:txBody>
      </p:sp>
      <p:sp>
        <p:nvSpPr>
          <p:cNvPr id="5" name="Footer Placeholder 4">
            <a:extLst>
              <a:ext uri="{FF2B5EF4-FFF2-40B4-BE49-F238E27FC236}">
                <a16:creationId xmlns:a16="http://schemas.microsoft.com/office/drawing/2014/main" id="{41328AC5-3B66-3142-B169-EF32869C1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DC1BA-9713-8B45-A147-7B896EB2D961}"/>
              </a:ext>
            </a:extLst>
          </p:cNvPr>
          <p:cNvSpPr>
            <a:spLocks noGrp="1"/>
          </p:cNvSpPr>
          <p:nvPr>
            <p:ph type="sldNum" sz="quarter" idx="12"/>
          </p:nvPr>
        </p:nvSpPr>
        <p:spPr/>
        <p:txBody>
          <a:bodyPr/>
          <a:lstStyle/>
          <a:p>
            <a:fld id="{5E3B099E-B5BE-8C47-9E90-DFC197642C41}" type="slidenum">
              <a:rPr lang="en-US" smtClean="0"/>
              <a:t>‹#›</a:t>
            </a:fld>
            <a:endParaRPr lang="en-US"/>
          </a:p>
        </p:txBody>
      </p:sp>
    </p:spTree>
    <p:extLst>
      <p:ext uri="{BB962C8B-B14F-4D97-AF65-F5344CB8AC3E}">
        <p14:creationId xmlns:p14="http://schemas.microsoft.com/office/powerpoint/2010/main" val="153361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64E6-A1A3-2D4D-A2A1-D2C92A2B07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5DE134-7C13-D94D-8E4D-6E9F10C609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1A908E-8A0F-CA45-9DA4-65D4767B786E}"/>
              </a:ext>
            </a:extLst>
          </p:cNvPr>
          <p:cNvSpPr>
            <a:spLocks noGrp="1"/>
          </p:cNvSpPr>
          <p:nvPr>
            <p:ph type="dt" sz="half" idx="10"/>
          </p:nvPr>
        </p:nvSpPr>
        <p:spPr/>
        <p:txBody>
          <a:bodyPr/>
          <a:lstStyle/>
          <a:p>
            <a:fld id="{4C6B3804-D3DF-C54A-88D4-A2DA7CB6901C}" type="datetimeFigureOut">
              <a:rPr lang="en-US" smtClean="0"/>
              <a:t>5/17/22</a:t>
            </a:fld>
            <a:endParaRPr lang="en-US"/>
          </a:p>
        </p:txBody>
      </p:sp>
      <p:sp>
        <p:nvSpPr>
          <p:cNvPr id="5" name="Footer Placeholder 4">
            <a:extLst>
              <a:ext uri="{FF2B5EF4-FFF2-40B4-BE49-F238E27FC236}">
                <a16:creationId xmlns:a16="http://schemas.microsoft.com/office/drawing/2014/main" id="{A06C9809-4BBE-E245-AE3B-1FBF95A07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7AB9F-3A3E-154B-A628-3E24D05F786A}"/>
              </a:ext>
            </a:extLst>
          </p:cNvPr>
          <p:cNvSpPr>
            <a:spLocks noGrp="1"/>
          </p:cNvSpPr>
          <p:nvPr>
            <p:ph type="sldNum" sz="quarter" idx="12"/>
          </p:nvPr>
        </p:nvSpPr>
        <p:spPr/>
        <p:txBody>
          <a:bodyPr/>
          <a:lstStyle/>
          <a:p>
            <a:fld id="{5E3B099E-B5BE-8C47-9E90-DFC197642C41}" type="slidenum">
              <a:rPr lang="en-US" smtClean="0"/>
              <a:t>‹#›</a:t>
            </a:fld>
            <a:endParaRPr lang="en-US"/>
          </a:p>
        </p:txBody>
      </p:sp>
    </p:spTree>
    <p:extLst>
      <p:ext uri="{BB962C8B-B14F-4D97-AF65-F5344CB8AC3E}">
        <p14:creationId xmlns:p14="http://schemas.microsoft.com/office/powerpoint/2010/main" val="109954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2BA5-0522-9D44-AA6B-EC160759C7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B09BDC-BE0F-DE44-89BE-4FFCB53F79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2C4676-0C88-7A4B-9B8F-CBCA5AC9A95A}"/>
              </a:ext>
            </a:extLst>
          </p:cNvPr>
          <p:cNvSpPr>
            <a:spLocks noGrp="1"/>
          </p:cNvSpPr>
          <p:nvPr>
            <p:ph type="dt" sz="half" idx="10"/>
          </p:nvPr>
        </p:nvSpPr>
        <p:spPr/>
        <p:txBody>
          <a:bodyPr/>
          <a:lstStyle/>
          <a:p>
            <a:fld id="{4C6B3804-D3DF-C54A-88D4-A2DA7CB6901C}" type="datetimeFigureOut">
              <a:rPr lang="en-US" smtClean="0"/>
              <a:t>5/17/22</a:t>
            </a:fld>
            <a:endParaRPr lang="en-US"/>
          </a:p>
        </p:txBody>
      </p:sp>
      <p:sp>
        <p:nvSpPr>
          <p:cNvPr id="5" name="Footer Placeholder 4">
            <a:extLst>
              <a:ext uri="{FF2B5EF4-FFF2-40B4-BE49-F238E27FC236}">
                <a16:creationId xmlns:a16="http://schemas.microsoft.com/office/drawing/2014/main" id="{C3B13929-FF84-C948-9BCD-DF327B2F7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D4767-3D78-FF48-A731-4EED95B5AD87}"/>
              </a:ext>
            </a:extLst>
          </p:cNvPr>
          <p:cNvSpPr>
            <a:spLocks noGrp="1"/>
          </p:cNvSpPr>
          <p:nvPr>
            <p:ph type="sldNum" sz="quarter" idx="12"/>
          </p:nvPr>
        </p:nvSpPr>
        <p:spPr/>
        <p:txBody>
          <a:bodyPr/>
          <a:lstStyle/>
          <a:p>
            <a:fld id="{5E3B099E-B5BE-8C47-9E90-DFC197642C41}" type="slidenum">
              <a:rPr lang="en-US" smtClean="0"/>
              <a:t>‹#›</a:t>
            </a:fld>
            <a:endParaRPr lang="en-US"/>
          </a:p>
        </p:txBody>
      </p:sp>
    </p:spTree>
    <p:extLst>
      <p:ext uri="{BB962C8B-B14F-4D97-AF65-F5344CB8AC3E}">
        <p14:creationId xmlns:p14="http://schemas.microsoft.com/office/powerpoint/2010/main" val="48281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86BD-0FFE-F944-B21C-BB6E5DBCD6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787C50-6A69-EC4C-BCCC-59430F4AD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335AC7-ECA5-2C40-9FC2-C324B41BB0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77505D-148F-9F4B-99B4-AB9C123FB5B8}"/>
              </a:ext>
            </a:extLst>
          </p:cNvPr>
          <p:cNvSpPr>
            <a:spLocks noGrp="1"/>
          </p:cNvSpPr>
          <p:nvPr>
            <p:ph type="dt" sz="half" idx="10"/>
          </p:nvPr>
        </p:nvSpPr>
        <p:spPr/>
        <p:txBody>
          <a:bodyPr/>
          <a:lstStyle/>
          <a:p>
            <a:fld id="{4C6B3804-D3DF-C54A-88D4-A2DA7CB6901C}" type="datetimeFigureOut">
              <a:rPr lang="en-US" smtClean="0"/>
              <a:t>5/17/22</a:t>
            </a:fld>
            <a:endParaRPr lang="en-US"/>
          </a:p>
        </p:txBody>
      </p:sp>
      <p:sp>
        <p:nvSpPr>
          <p:cNvPr id="6" name="Footer Placeholder 5">
            <a:extLst>
              <a:ext uri="{FF2B5EF4-FFF2-40B4-BE49-F238E27FC236}">
                <a16:creationId xmlns:a16="http://schemas.microsoft.com/office/drawing/2014/main" id="{78220D89-E965-EF47-B585-D67944F7B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83A494-9844-9642-8FD3-6C15A730BA60}"/>
              </a:ext>
            </a:extLst>
          </p:cNvPr>
          <p:cNvSpPr>
            <a:spLocks noGrp="1"/>
          </p:cNvSpPr>
          <p:nvPr>
            <p:ph type="sldNum" sz="quarter" idx="12"/>
          </p:nvPr>
        </p:nvSpPr>
        <p:spPr/>
        <p:txBody>
          <a:bodyPr/>
          <a:lstStyle/>
          <a:p>
            <a:fld id="{5E3B099E-B5BE-8C47-9E90-DFC197642C41}" type="slidenum">
              <a:rPr lang="en-US" smtClean="0"/>
              <a:t>‹#›</a:t>
            </a:fld>
            <a:endParaRPr lang="en-US"/>
          </a:p>
        </p:txBody>
      </p:sp>
    </p:spTree>
    <p:extLst>
      <p:ext uri="{BB962C8B-B14F-4D97-AF65-F5344CB8AC3E}">
        <p14:creationId xmlns:p14="http://schemas.microsoft.com/office/powerpoint/2010/main" val="648031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498F-1846-F344-8605-0022836327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AD64B9-D601-B74E-BCFE-2A6C85EF22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650E35-47CA-A84C-8B2D-3F6BF40F6C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D10497-0036-4049-AA24-C04D91267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6C36FD-9628-1548-A681-66AD504BA9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410A03-16B8-FF41-AFDC-F7F04B1DB1B3}"/>
              </a:ext>
            </a:extLst>
          </p:cNvPr>
          <p:cNvSpPr>
            <a:spLocks noGrp="1"/>
          </p:cNvSpPr>
          <p:nvPr>
            <p:ph type="dt" sz="half" idx="10"/>
          </p:nvPr>
        </p:nvSpPr>
        <p:spPr/>
        <p:txBody>
          <a:bodyPr/>
          <a:lstStyle/>
          <a:p>
            <a:fld id="{4C6B3804-D3DF-C54A-88D4-A2DA7CB6901C}" type="datetimeFigureOut">
              <a:rPr lang="en-US" smtClean="0"/>
              <a:t>5/17/22</a:t>
            </a:fld>
            <a:endParaRPr lang="en-US"/>
          </a:p>
        </p:txBody>
      </p:sp>
      <p:sp>
        <p:nvSpPr>
          <p:cNvPr id="8" name="Footer Placeholder 7">
            <a:extLst>
              <a:ext uri="{FF2B5EF4-FFF2-40B4-BE49-F238E27FC236}">
                <a16:creationId xmlns:a16="http://schemas.microsoft.com/office/drawing/2014/main" id="{111AE1BF-3573-3E46-8296-113D14DCE6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E6E700-0ACA-3442-A1AE-E7BE3F0A06D9}"/>
              </a:ext>
            </a:extLst>
          </p:cNvPr>
          <p:cNvSpPr>
            <a:spLocks noGrp="1"/>
          </p:cNvSpPr>
          <p:nvPr>
            <p:ph type="sldNum" sz="quarter" idx="12"/>
          </p:nvPr>
        </p:nvSpPr>
        <p:spPr/>
        <p:txBody>
          <a:bodyPr/>
          <a:lstStyle/>
          <a:p>
            <a:fld id="{5E3B099E-B5BE-8C47-9E90-DFC197642C41}" type="slidenum">
              <a:rPr lang="en-US" smtClean="0"/>
              <a:t>‹#›</a:t>
            </a:fld>
            <a:endParaRPr lang="en-US"/>
          </a:p>
        </p:txBody>
      </p:sp>
    </p:spTree>
    <p:extLst>
      <p:ext uri="{BB962C8B-B14F-4D97-AF65-F5344CB8AC3E}">
        <p14:creationId xmlns:p14="http://schemas.microsoft.com/office/powerpoint/2010/main" val="4003483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1497-3305-A94C-9752-47A0CEC0EC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50E74A-743A-0642-A291-5290F051317C}"/>
              </a:ext>
            </a:extLst>
          </p:cNvPr>
          <p:cNvSpPr>
            <a:spLocks noGrp="1"/>
          </p:cNvSpPr>
          <p:nvPr>
            <p:ph type="dt" sz="half" idx="10"/>
          </p:nvPr>
        </p:nvSpPr>
        <p:spPr/>
        <p:txBody>
          <a:bodyPr/>
          <a:lstStyle/>
          <a:p>
            <a:fld id="{4C6B3804-D3DF-C54A-88D4-A2DA7CB6901C}" type="datetimeFigureOut">
              <a:rPr lang="en-US" smtClean="0"/>
              <a:t>5/17/22</a:t>
            </a:fld>
            <a:endParaRPr lang="en-US"/>
          </a:p>
        </p:txBody>
      </p:sp>
      <p:sp>
        <p:nvSpPr>
          <p:cNvPr id="4" name="Footer Placeholder 3">
            <a:extLst>
              <a:ext uri="{FF2B5EF4-FFF2-40B4-BE49-F238E27FC236}">
                <a16:creationId xmlns:a16="http://schemas.microsoft.com/office/drawing/2014/main" id="{C6976514-2E65-084E-AEEB-24067E0665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249A2E-B5BB-8341-8088-4A3681B5DFDC}"/>
              </a:ext>
            </a:extLst>
          </p:cNvPr>
          <p:cNvSpPr>
            <a:spLocks noGrp="1"/>
          </p:cNvSpPr>
          <p:nvPr>
            <p:ph type="sldNum" sz="quarter" idx="12"/>
          </p:nvPr>
        </p:nvSpPr>
        <p:spPr/>
        <p:txBody>
          <a:bodyPr/>
          <a:lstStyle/>
          <a:p>
            <a:fld id="{5E3B099E-B5BE-8C47-9E90-DFC197642C41}" type="slidenum">
              <a:rPr lang="en-US" smtClean="0"/>
              <a:t>‹#›</a:t>
            </a:fld>
            <a:endParaRPr lang="en-US"/>
          </a:p>
        </p:txBody>
      </p:sp>
    </p:spTree>
    <p:extLst>
      <p:ext uri="{BB962C8B-B14F-4D97-AF65-F5344CB8AC3E}">
        <p14:creationId xmlns:p14="http://schemas.microsoft.com/office/powerpoint/2010/main" val="212117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013C8-0921-5F47-95A9-782BBD4D97CB}"/>
              </a:ext>
            </a:extLst>
          </p:cNvPr>
          <p:cNvSpPr>
            <a:spLocks noGrp="1"/>
          </p:cNvSpPr>
          <p:nvPr>
            <p:ph type="dt" sz="half" idx="10"/>
          </p:nvPr>
        </p:nvSpPr>
        <p:spPr/>
        <p:txBody>
          <a:bodyPr/>
          <a:lstStyle/>
          <a:p>
            <a:fld id="{4C6B3804-D3DF-C54A-88D4-A2DA7CB6901C}" type="datetimeFigureOut">
              <a:rPr lang="en-US" smtClean="0"/>
              <a:t>5/17/22</a:t>
            </a:fld>
            <a:endParaRPr lang="en-US"/>
          </a:p>
        </p:txBody>
      </p:sp>
      <p:sp>
        <p:nvSpPr>
          <p:cNvPr id="3" name="Footer Placeholder 2">
            <a:extLst>
              <a:ext uri="{FF2B5EF4-FFF2-40B4-BE49-F238E27FC236}">
                <a16:creationId xmlns:a16="http://schemas.microsoft.com/office/drawing/2014/main" id="{9AFE60F2-FAAD-8347-8F19-CA1134F30B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EB3426-C6D4-FB42-ABED-DB03F0BDD53A}"/>
              </a:ext>
            </a:extLst>
          </p:cNvPr>
          <p:cNvSpPr>
            <a:spLocks noGrp="1"/>
          </p:cNvSpPr>
          <p:nvPr>
            <p:ph type="sldNum" sz="quarter" idx="12"/>
          </p:nvPr>
        </p:nvSpPr>
        <p:spPr/>
        <p:txBody>
          <a:bodyPr/>
          <a:lstStyle/>
          <a:p>
            <a:fld id="{5E3B099E-B5BE-8C47-9E90-DFC197642C41}" type="slidenum">
              <a:rPr lang="en-US" smtClean="0"/>
              <a:t>‹#›</a:t>
            </a:fld>
            <a:endParaRPr lang="en-US"/>
          </a:p>
        </p:txBody>
      </p:sp>
    </p:spTree>
    <p:extLst>
      <p:ext uri="{BB962C8B-B14F-4D97-AF65-F5344CB8AC3E}">
        <p14:creationId xmlns:p14="http://schemas.microsoft.com/office/powerpoint/2010/main" val="341661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5394-77B0-1C47-92ED-047DF9D4E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62D458-B75D-DF49-8278-C4DF262517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B22CF0-D076-FD45-8C34-C178E0C62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76305-5AC1-A346-8741-C08989D0D11B}"/>
              </a:ext>
            </a:extLst>
          </p:cNvPr>
          <p:cNvSpPr>
            <a:spLocks noGrp="1"/>
          </p:cNvSpPr>
          <p:nvPr>
            <p:ph type="dt" sz="half" idx="10"/>
          </p:nvPr>
        </p:nvSpPr>
        <p:spPr/>
        <p:txBody>
          <a:bodyPr/>
          <a:lstStyle/>
          <a:p>
            <a:fld id="{4C6B3804-D3DF-C54A-88D4-A2DA7CB6901C}" type="datetimeFigureOut">
              <a:rPr lang="en-US" smtClean="0"/>
              <a:t>5/17/22</a:t>
            </a:fld>
            <a:endParaRPr lang="en-US"/>
          </a:p>
        </p:txBody>
      </p:sp>
      <p:sp>
        <p:nvSpPr>
          <p:cNvPr id="6" name="Footer Placeholder 5">
            <a:extLst>
              <a:ext uri="{FF2B5EF4-FFF2-40B4-BE49-F238E27FC236}">
                <a16:creationId xmlns:a16="http://schemas.microsoft.com/office/drawing/2014/main" id="{01276DBB-4C4E-2E4F-8E99-5D640913A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85CC2-C71F-B148-A3F1-E3C26E035EDC}"/>
              </a:ext>
            </a:extLst>
          </p:cNvPr>
          <p:cNvSpPr>
            <a:spLocks noGrp="1"/>
          </p:cNvSpPr>
          <p:nvPr>
            <p:ph type="sldNum" sz="quarter" idx="12"/>
          </p:nvPr>
        </p:nvSpPr>
        <p:spPr/>
        <p:txBody>
          <a:bodyPr/>
          <a:lstStyle/>
          <a:p>
            <a:fld id="{5E3B099E-B5BE-8C47-9E90-DFC197642C41}" type="slidenum">
              <a:rPr lang="en-US" smtClean="0"/>
              <a:t>‹#›</a:t>
            </a:fld>
            <a:endParaRPr lang="en-US"/>
          </a:p>
        </p:txBody>
      </p:sp>
    </p:spTree>
    <p:extLst>
      <p:ext uri="{BB962C8B-B14F-4D97-AF65-F5344CB8AC3E}">
        <p14:creationId xmlns:p14="http://schemas.microsoft.com/office/powerpoint/2010/main" val="180792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E2FF5-F158-6A4B-84BE-35B6E0278F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631D23-88AB-FA42-9983-2A2944359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ED866B-88C2-C545-B6CD-9F716D379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4D0FDE-C9A8-8E41-9D72-64644AA741FF}"/>
              </a:ext>
            </a:extLst>
          </p:cNvPr>
          <p:cNvSpPr>
            <a:spLocks noGrp="1"/>
          </p:cNvSpPr>
          <p:nvPr>
            <p:ph type="dt" sz="half" idx="10"/>
          </p:nvPr>
        </p:nvSpPr>
        <p:spPr/>
        <p:txBody>
          <a:bodyPr/>
          <a:lstStyle/>
          <a:p>
            <a:fld id="{4C6B3804-D3DF-C54A-88D4-A2DA7CB6901C}" type="datetimeFigureOut">
              <a:rPr lang="en-US" smtClean="0"/>
              <a:t>5/17/22</a:t>
            </a:fld>
            <a:endParaRPr lang="en-US"/>
          </a:p>
        </p:txBody>
      </p:sp>
      <p:sp>
        <p:nvSpPr>
          <p:cNvPr id="6" name="Footer Placeholder 5">
            <a:extLst>
              <a:ext uri="{FF2B5EF4-FFF2-40B4-BE49-F238E27FC236}">
                <a16:creationId xmlns:a16="http://schemas.microsoft.com/office/drawing/2014/main" id="{F6879143-DBBB-3D4F-819F-791EAE98FC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6080F3-2031-9140-8270-D205A25EB175}"/>
              </a:ext>
            </a:extLst>
          </p:cNvPr>
          <p:cNvSpPr>
            <a:spLocks noGrp="1"/>
          </p:cNvSpPr>
          <p:nvPr>
            <p:ph type="sldNum" sz="quarter" idx="12"/>
          </p:nvPr>
        </p:nvSpPr>
        <p:spPr/>
        <p:txBody>
          <a:bodyPr/>
          <a:lstStyle/>
          <a:p>
            <a:fld id="{5E3B099E-B5BE-8C47-9E90-DFC197642C41}" type="slidenum">
              <a:rPr lang="en-US" smtClean="0"/>
              <a:t>‹#›</a:t>
            </a:fld>
            <a:endParaRPr lang="en-US"/>
          </a:p>
        </p:txBody>
      </p:sp>
    </p:spTree>
    <p:extLst>
      <p:ext uri="{BB962C8B-B14F-4D97-AF65-F5344CB8AC3E}">
        <p14:creationId xmlns:p14="http://schemas.microsoft.com/office/powerpoint/2010/main" val="185864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087087-4934-E54B-8544-41B5C3B10A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80D6BD-F06B-5642-9CC2-92129DAA30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7FBFA-EFC5-A34C-948E-D9E0DF4704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6B3804-D3DF-C54A-88D4-A2DA7CB6901C}" type="datetimeFigureOut">
              <a:rPr lang="en-US" smtClean="0"/>
              <a:t>5/17/22</a:t>
            </a:fld>
            <a:endParaRPr lang="en-US"/>
          </a:p>
        </p:txBody>
      </p:sp>
      <p:sp>
        <p:nvSpPr>
          <p:cNvPr id="5" name="Footer Placeholder 4">
            <a:extLst>
              <a:ext uri="{FF2B5EF4-FFF2-40B4-BE49-F238E27FC236}">
                <a16:creationId xmlns:a16="http://schemas.microsoft.com/office/drawing/2014/main" id="{69E78CD2-8020-DB4D-96DC-74489436A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9F9C6E-7E5E-9440-AAAD-BEDD70C223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B099E-B5BE-8C47-9E90-DFC197642C41}" type="slidenum">
              <a:rPr lang="en-US" smtClean="0"/>
              <a:t>‹#›</a:t>
            </a:fld>
            <a:endParaRPr lang="en-US"/>
          </a:p>
        </p:txBody>
      </p:sp>
    </p:spTree>
    <p:extLst>
      <p:ext uri="{BB962C8B-B14F-4D97-AF65-F5344CB8AC3E}">
        <p14:creationId xmlns:p14="http://schemas.microsoft.com/office/powerpoint/2010/main" val="3645776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CE5879-F336-AE4B-BF0F-871CFB57D8DC}"/>
              </a:ext>
            </a:extLst>
          </p:cNvPr>
          <p:cNvSpPr>
            <a:spLocks noGrp="1"/>
          </p:cNvSpPr>
          <p:nvPr>
            <p:ph type="ctrTitle"/>
          </p:nvPr>
        </p:nvSpPr>
        <p:spPr>
          <a:xfrm>
            <a:off x="642257" y="4525347"/>
            <a:ext cx="6939722" cy="1737360"/>
          </a:xfrm>
        </p:spPr>
        <p:txBody>
          <a:bodyPr anchor="ctr">
            <a:normAutofit/>
          </a:bodyPr>
          <a:lstStyle/>
          <a:p>
            <a:pPr algn="r"/>
            <a:r>
              <a:rPr lang="en-US" dirty="0"/>
              <a:t>US Airline Delay Analysis</a:t>
            </a:r>
          </a:p>
        </p:txBody>
      </p:sp>
      <p:sp>
        <p:nvSpPr>
          <p:cNvPr id="3" name="Subtitle 2">
            <a:extLst>
              <a:ext uri="{FF2B5EF4-FFF2-40B4-BE49-F238E27FC236}">
                <a16:creationId xmlns:a16="http://schemas.microsoft.com/office/drawing/2014/main" id="{3E2F143C-830D-F94D-929B-575F0202FEE0}"/>
              </a:ext>
            </a:extLst>
          </p:cNvPr>
          <p:cNvSpPr>
            <a:spLocks noGrp="1"/>
          </p:cNvSpPr>
          <p:nvPr>
            <p:ph type="subTitle" idx="1"/>
          </p:nvPr>
        </p:nvSpPr>
        <p:spPr>
          <a:xfrm>
            <a:off x="8050762" y="4525347"/>
            <a:ext cx="3211288" cy="1737360"/>
          </a:xfrm>
        </p:spPr>
        <p:txBody>
          <a:bodyPr anchor="ctr">
            <a:normAutofit/>
          </a:bodyPr>
          <a:lstStyle/>
          <a:p>
            <a:pPr algn="l"/>
            <a:r>
              <a:rPr lang="en-US" dirty="0"/>
              <a:t>Presented By :</a:t>
            </a:r>
          </a:p>
          <a:p>
            <a:pPr algn="l"/>
            <a:r>
              <a:rPr lang="en-US" dirty="0"/>
              <a:t>Lakshmi Naga Meghana </a:t>
            </a:r>
            <a:r>
              <a:rPr lang="en-US" dirty="0" err="1"/>
              <a:t>Polisetty</a:t>
            </a:r>
            <a:endParaRPr lang="en-US" dirty="0"/>
          </a:p>
          <a:p>
            <a:pPr algn="l"/>
            <a:r>
              <a:rPr lang="en-US" dirty="0"/>
              <a:t>015918708</a:t>
            </a:r>
          </a:p>
        </p:txBody>
      </p:sp>
      <p:sp>
        <p:nvSpPr>
          <p:cNvPr id="21" name="Oval 2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6D3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E5A8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ck exchange numbers">
            <a:extLst>
              <a:ext uri="{FF2B5EF4-FFF2-40B4-BE49-F238E27FC236}">
                <a16:creationId xmlns:a16="http://schemas.microsoft.com/office/drawing/2014/main" id="{229C852D-1B84-B874-5479-A4780A7BEF87}"/>
              </a:ext>
            </a:extLst>
          </p:cNvPr>
          <p:cNvPicPr>
            <a:picLocks noChangeAspect="1"/>
          </p:cNvPicPr>
          <p:nvPr/>
        </p:nvPicPr>
        <p:blipFill rotWithShape="1">
          <a:blip r:embed="rId2"/>
          <a:srcRect l="4245" r="2025" b="-1"/>
          <a:stretch/>
        </p:blipFill>
        <p:spPr>
          <a:xfrm>
            <a:off x="6492113" y="10"/>
            <a:ext cx="5699887" cy="4059234"/>
          </a:xfrm>
          <a:custGeom>
            <a:avLst/>
            <a:gdLst/>
            <a:ahLst/>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27" name="Straight Connector 2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78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A2573-2DDD-1F4D-A033-BE98FD45FEA0}"/>
              </a:ext>
            </a:extLst>
          </p:cNvPr>
          <p:cNvSpPr>
            <a:spLocks noGrp="1"/>
          </p:cNvSpPr>
          <p:nvPr>
            <p:ph type="title"/>
          </p:nvPr>
        </p:nvSpPr>
        <p:spPr>
          <a:xfrm>
            <a:off x="838200" y="365125"/>
            <a:ext cx="10515600" cy="1325563"/>
          </a:xfrm>
        </p:spPr>
        <p:txBody>
          <a:bodyPr>
            <a:normAutofit/>
          </a:bodyPr>
          <a:lstStyle/>
          <a:p>
            <a:r>
              <a:rPr lang="en-US" sz="5400"/>
              <a:t>Key Takeaways :</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F1FE8B-779A-BC42-A326-33C93A205799}"/>
              </a:ext>
            </a:extLst>
          </p:cNvPr>
          <p:cNvSpPr>
            <a:spLocks noGrp="1"/>
          </p:cNvSpPr>
          <p:nvPr>
            <p:ph idx="1"/>
          </p:nvPr>
        </p:nvSpPr>
        <p:spPr>
          <a:xfrm>
            <a:off x="838200" y="1929384"/>
            <a:ext cx="10515600" cy="4251960"/>
          </a:xfrm>
        </p:spPr>
        <p:txBody>
          <a:bodyPr>
            <a:normAutofit/>
          </a:bodyPr>
          <a:lstStyle/>
          <a:p>
            <a:pPr marL="457200" indent="-457200">
              <a:buFont typeface="+mj-lt"/>
              <a:buAutoNum type="arabicPeriod"/>
            </a:pPr>
            <a:r>
              <a:rPr lang="en-US" sz="2000" dirty="0"/>
              <a:t>From the data, the airline with the highest probability of being cancelled was ExpressJet Airlines (EV), with Delta Airlines (DL) having the least probability of being cancelled. </a:t>
            </a:r>
          </a:p>
          <a:p>
            <a:pPr marL="457200" indent="-457200">
              <a:buFont typeface="+mj-lt"/>
              <a:buAutoNum type="arabicPeriod"/>
            </a:pPr>
            <a:r>
              <a:rPr lang="en-US" sz="2000" dirty="0"/>
              <a:t>June through August are the most popular months for flying. During these months, a variety of factors can cause delays, such as security issues or airline delays. </a:t>
            </a:r>
          </a:p>
          <a:p>
            <a:pPr marL="457200" indent="-457200">
              <a:buFont typeface="+mj-lt"/>
              <a:buAutoNum type="arabicPeriod"/>
            </a:pPr>
            <a:r>
              <a:rPr lang="en-US" sz="2000" dirty="0"/>
              <a:t>American Airlines has the highest number of delays caused by weather conditions, followed by Delta airlines. </a:t>
            </a:r>
          </a:p>
          <a:p>
            <a:pPr marL="457200" indent="-457200">
              <a:buFont typeface="+mj-lt"/>
              <a:buAutoNum type="arabicPeriod"/>
            </a:pPr>
            <a:r>
              <a:rPr lang="en-US" sz="2000" dirty="0"/>
              <a:t>Weather conditions, human factors, and technical reasons can all cause delays. Taxing time is one of the main technical reasons for departure delays. However, the increase in airspeed in these cases tends to help ease down the arrival delays quite a bit. </a:t>
            </a:r>
          </a:p>
          <a:p>
            <a:endParaRPr lang="en-US" sz="2000" dirty="0"/>
          </a:p>
        </p:txBody>
      </p:sp>
    </p:spTree>
    <p:extLst>
      <p:ext uri="{BB962C8B-B14F-4D97-AF65-F5344CB8AC3E}">
        <p14:creationId xmlns:p14="http://schemas.microsoft.com/office/powerpoint/2010/main" val="222033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A2573-2DDD-1F4D-A033-BE98FD45FEA0}"/>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5F1FE8B-779A-BC42-A326-33C93A205799}"/>
              </a:ext>
            </a:extLst>
          </p:cNvPr>
          <p:cNvSpPr>
            <a:spLocks noGrp="1"/>
          </p:cNvSpPr>
          <p:nvPr>
            <p:ph idx="1"/>
          </p:nvPr>
        </p:nvSpPr>
        <p:spPr>
          <a:xfrm>
            <a:off x="4447308" y="591344"/>
            <a:ext cx="6906491" cy="5585619"/>
          </a:xfrm>
        </p:spPr>
        <p:txBody>
          <a:bodyPr anchor="ctr">
            <a:normAutofit/>
          </a:bodyPr>
          <a:lstStyle/>
          <a:p>
            <a:r>
              <a:rPr lang="en-US" sz="2400" dirty="0"/>
              <a:t>The insights indicate that viewing delay as an aggregate of different components can reveal insights otherwise hidden. The analysis indicates the need of addressing delays across different Time of Days. We observe that there is a seasonality in Departure Delay which can be addressed by appropriate schedule relaxation of the Flights in the required time periods.</a:t>
            </a:r>
          </a:p>
        </p:txBody>
      </p:sp>
    </p:spTree>
    <p:extLst>
      <p:ext uri="{BB962C8B-B14F-4D97-AF65-F5344CB8AC3E}">
        <p14:creationId xmlns:p14="http://schemas.microsoft.com/office/powerpoint/2010/main" val="39955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33498C5-BF09-5543-BC65-183C24978655}"/>
              </a:ext>
            </a:extLst>
          </p:cNvPr>
          <p:cNvSpPr>
            <a:spLocks noGrp="1"/>
          </p:cNvSpPr>
          <p:nvPr>
            <p:ph idx="1"/>
          </p:nvPr>
        </p:nvSpPr>
        <p:spPr>
          <a:xfrm>
            <a:off x="4447308" y="591344"/>
            <a:ext cx="6906491" cy="5585619"/>
          </a:xfrm>
        </p:spPr>
        <p:txBody>
          <a:bodyPr anchor="ctr">
            <a:normAutofit/>
          </a:bodyPr>
          <a:lstStyle/>
          <a:p>
            <a:pPr marL="0" indent="0">
              <a:buNone/>
            </a:pPr>
            <a:r>
              <a:rPr lang="en-US" sz="2200" b="1" dirty="0"/>
              <a:t>Why This Study?</a:t>
            </a:r>
          </a:p>
          <a:p>
            <a:pPr fontAlgn="base"/>
            <a:r>
              <a:rPr lang="en-US" sz="2200" dirty="0"/>
              <a:t>There is nothing people dread more than experiencing a flight delay. In the course of the year, a lot of flights get delayed, which leads to some costs for both the airline and the passengers. </a:t>
            </a:r>
          </a:p>
          <a:p>
            <a:pPr fontAlgn="base"/>
            <a:r>
              <a:rPr lang="en-US" sz="2200" dirty="0"/>
              <a:t>As a result, the airline's reputation is at stake as well as the passenger's time and money.</a:t>
            </a:r>
          </a:p>
          <a:p>
            <a:pPr fontAlgn="base"/>
            <a:r>
              <a:rPr lang="en-US" sz="2200" dirty="0"/>
              <a:t> Airlines treat delay as one of the most critical performance indicators. The reasons for delays may be unavoidable due to weather conditions, air traffic, or any unforeseen event. However, they may also be a result of a process that needs to be improved.</a:t>
            </a:r>
          </a:p>
          <a:p>
            <a:pPr fontAlgn="base"/>
            <a:r>
              <a:rPr lang="en-US" sz="2200" dirty="0"/>
              <a:t> In order to understand the performance of a flight, statistics on flight delays are necessary.</a:t>
            </a:r>
          </a:p>
          <a:p>
            <a:pPr marL="0" indent="0">
              <a:buNone/>
            </a:pPr>
            <a:endParaRPr lang="en-US" sz="2400" dirty="0"/>
          </a:p>
        </p:txBody>
      </p:sp>
    </p:spTree>
    <p:extLst>
      <p:ext uri="{BB962C8B-B14F-4D97-AF65-F5344CB8AC3E}">
        <p14:creationId xmlns:p14="http://schemas.microsoft.com/office/powerpoint/2010/main" val="941702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07DA5BE-8DEF-6141-8BC4-9AC0DE89D22E}"/>
              </a:ext>
            </a:extLst>
          </p:cNvPr>
          <p:cNvSpPr>
            <a:spLocks noGrp="1"/>
          </p:cNvSpPr>
          <p:nvPr>
            <p:ph idx="1"/>
          </p:nvPr>
        </p:nvSpPr>
        <p:spPr>
          <a:xfrm>
            <a:off x="838200" y="1825625"/>
            <a:ext cx="10515600" cy="4351338"/>
          </a:xfrm>
        </p:spPr>
        <p:txBody>
          <a:bodyPr>
            <a:normAutofit/>
          </a:bodyPr>
          <a:lstStyle/>
          <a:p>
            <a:r>
              <a:rPr lang="en-US" sz="2400" dirty="0"/>
              <a:t>For anyone who has traveled on an airplane, you may have experienced one of the inevitable pains of flying: the delays. Sometimes your plane arrives late, other times there may be a queue for takeoff, and occasionally the weather forces hour-long delays (or even cancellation); regardless of the reason for the delay, they pose a huge inconvenience for travelers.</a:t>
            </a:r>
          </a:p>
        </p:txBody>
      </p:sp>
    </p:spTree>
    <p:extLst>
      <p:ext uri="{BB962C8B-B14F-4D97-AF65-F5344CB8AC3E}">
        <p14:creationId xmlns:p14="http://schemas.microsoft.com/office/powerpoint/2010/main" val="65242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4" name="Picture 4" descr="Plane on tarmac">
            <a:extLst>
              <a:ext uri="{FF2B5EF4-FFF2-40B4-BE49-F238E27FC236}">
                <a16:creationId xmlns:a16="http://schemas.microsoft.com/office/drawing/2014/main" id="{BC099DDF-1CDA-4861-32F0-BCA14DD2DBB0}"/>
              </a:ext>
            </a:extLst>
          </p:cNvPr>
          <p:cNvPicPr>
            <a:picLocks noChangeAspect="1"/>
          </p:cNvPicPr>
          <p:nvPr/>
        </p:nvPicPr>
        <p:blipFill rotWithShape="1">
          <a:blip r:embed="rId2"/>
          <a:srcRect l="39086" r="13653"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5"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0F92CD-E16E-7E40-9334-21EEB410C692}"/>
              </a:ext>
            </a:extLst>
          </p:cNvPr>
          <p:cNvSpPr>
            <a:spLocks noGrp="1"/>
          </p:cNvSpPr>
          <p:nvPr>
            <p:ph type="title"/>
          </p:nvPr>
        </p:nvSpPr>
        <p:spPr>
          <a:xfrm>
            <a:off x="5827048" y="407987"/>
            <a:ext cx="5721484" cy="1325563"/>
          </a:xfrm>
        </p:spPr>
        <p:txBody>
          <a:bodyPr>
            <a:normAutofit/>
          </a:bodyPr>
          <a:lstStyle/>
          <a:p>
            <a:r>
              <a:rPr lang="en-US" b="1" dirty="0"/>
              <a:t>About Data:</a:t>
            </a:r>
            <a:r>
              <a:rPr lang="en-US" dirty="0"/>
              <a:t> </a:t>
            </a:r>
          </a:p>
        </p:txBody>
      </p:sp>
      <p:sp>
        <p:nvSpPr>
          <p:cNvPr id="16" name="Content Placeholder 2">
            <a:extLst>
              <a:ext uri="{FF2B5EF4-FFF2-40B4-BE49-F238E27FC236}">
                <a16:creationId xmlns:a16="http://schemas.microsoft.com/office/drawing/2014/main" id="{67CF8F2F-5454-A648-8334-9876EE69A2D6}"/>
              </a:ext>
            </a:extLst>
          </p:cNvPr>
          <p:cNvSpPr>
            <a:spLocks noGrp="1"/>
          </p:cNvSpPr>
          <p:nvPr>
            <p:ph idx="1"/>
          </p:nvPr>
        </p:nvSpPr>
        <p:spPr>
          <a:xfrm>
            <a:off x="5827048" y="1605516"/>
            <a:ext cx="5721484" cy="4614309"/>
          </a:xfrm>
        </p:spPr>
        <p:txBody>
          <a:bodyPr>
            <a:normAutofit fontScale="92500" lnSpcReduction="10000"/>
          </a:bodyPr>
          <a:lstStyle/>
          <a:p>
            <a:r>
              <a:rPr lang="en-US" sz="1900" dirty="0"/>
              <a:t>The dataset was taken from Kaggle and comprised 4 CSV files containing data from 2016 to 2019. It contained information about airlines, delay information, location details (origins and destinations), and cancellation (reasons labeled as cancellation codes). It also had certain technical details such as the time that the plane was stationary on the ground.</a:t>
            </a:r>
          </a:p>
          <a:p>
            <a:r>
              <a:rPr lang="en-US" sz="1900" dirty="0"/>
              <a:t>This data about delay and cancellation was collected and published by the DOT’s Bureau of Transportation Statistics. It has a list of all the airports, the airlines served there, the flights canceled and the reasons behind it.</a:t>
            </a:r>
          </a:p>
          <a:p>
            <a:r>
              <a:rPr lang="en-US" sz="1900" dirty="0"/>
              <a:t>The purpose of this analysis is to determine which airports have the most delays and which airlines are the worst. </a:t>
            </a:r>
          </a:p>
          <a:p>
            <a:r>
              <a:rPr lang="en-US" sz="1900" dirty="0"/>
              <a:t>In addition, I have tried to understand how the day of the week and the month affect this.</a:t>
            </a:r>
            <a:br>
              <a:rPr lang="en-US" sz="1800" dirty="0"/>
            </a:br>
            <a:endParaRPr lang="en-US" sz="1800" dirty="0"/>
          </a:p>
        </p:txBody>
      </p:sp>
    </p:spTree>
    <p:extLst>
      <p:ext uri="{BB962C8B-B14F-4D97-AF65-F5344CB8AC3E}">
        <p14:creationId xmlns:p14="http://schemas.microsoft.com/office/powerpoint/2010/main" val="1675433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FB12F89-3BBD-7644-998D-68006F75FB2B}"/>
              </a:ext>
            </a:extLst>
          </p:cNvPr>
          <p:cNvSpPr>
            <a:spLocks noGrp="1"/>
          </p:cNvSpPr>
          <p:nvPr>
            <p:ph type="title"/>
          </p:nvPr>
        </p:nvSpPr>
        <p:spPr>
          <a:xfrm>
            <a:off x="6769570" y="530578"/>
            <a:ext cx="4771178" cy="1160110"/>
          </a:xfrm>
        </p:spPr>
        <p:txBody>
          <a:bodyPr>
            <a:normAutofit/>
          </a:bodyPr>
          <a:lstStyle/>
          <a:p>
            <a:r>
              <a:rPr lang="en-US" b="1" dirty="0"/>
              <a:t>Data Wrangling</a:t>
            </a:r>
            <a:endParaRPr lang="en-US" dirty="0"/>
          </a:p>
        </p:txBody>
      </p:sp>
      <p:pic>
        <p:nvPicPr>
          <p:cNvPr id="4" name="Picture 3">
            <a:extLst>
              <a:ext uri="{FF2B5EF4-FFF2-40B4-BE49-F238E27FC236}">
                <a16:creationId xmlns:a16="http://schemas.microsoft.com/office/drawing/2014/main" id="{4B238D74-B6B6-4746-9FE5-8532CEFB3211}"/>
              </a:ext>
            </a:extLst>
          </p:cNvPr>
          <p:cNvPicPr>
            <a:picLocks noChangeAspect="1"/>
          </p:cNvPicPr>
          <p:nvPr/>
        </p:nvPicPr>
        <p:blipFill>
          <a:blip r:embed="rId2"/>
          <a:stretch>
            <a:fillRect/>
          </a:stretch>
        </p:blipFill>
        <p:spPr>
          <a:xfrm>
            <a:off x="838199" y="1053673"/>
            <a:ext cx="5440195" cy="4637764"/>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1" name="Arc 10">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AEBEC42-09EC-884E-92F2-FB3525EFB778}"/>
              </a:ext>
            </a:extLst>
          </p:cNvPr>
          <p:cNvSpPr>
            <a:spLocks noGrp="1"/>
          </p:cNvSpPr>
          <p:nvPr>
            <p:ph idx="1"/>
          </p:nvPr>
        </p:nvSpPr>
        <p:spPr>
          <a:xfrm>
            <a:off x="6769570" y="1825625"/>
            <a:ext cx="4771178" cy="4388908"/>
          </a:xfrm>
        </p:spPr>
        <p:txBody>
          <a:bodyPr>
            <a:normAutofit/>
          </a:bodyPr>
          <a:lstStyle/>
          <a:p>
            <a:pPr marL="0" indent="0">
              <a:buNone/>
            </a:pPr>
            <a:r>
              <a:rPr lang="en-US" sz="2400" b="1" dirty="0"/>
              <a:t>Data Cleaning and Preparation</a:t>
            </a:r>
            <a:endParaRPr lang="en-US" sz="2400" dirty="0"/>
          </a:p>
          <a:p>
            <a:r>
              <a:rPr lang="en-US" sz="2400" dirty="0"/>
              <a:t>Originally, there were 28 variables to work with. After removing the unnamed columns, the remaining 19 were checked for null values (as shown below). In addition, only columns with relevant data about the flight profile, delay, and cancellation information were kept.</a:t>
            </a:r>
          </a:p>
        </p:txBody>
      </p:sp>
    </p:spTree>
    <p:extLst>
      <p:ext uri="{BB962C8B-B14F-4D97-AF65-F5344CB8AC3E}">
        <p14:creationId xmlns:p14="http://schemas.microsoft.com/office/powerpoint/2010/main" val="4251234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Plane in red circle">
            <a:extLst>
              <a:ext uri="{FF2B5EF4-FFF2-40B4-BE49-F238E27FC236}">
                <a16:creationId xmlns:a16="http://schemas.microsoft.com/office/drawing/2014/main" id="{7B07E8C5-F6C0-8A05-0A60-FC2048F281D3}"/>
              </a:ext>
            </a:extLst>
          </p:cNvPr>
          <p:cNvPicPr>
            <a:picLocks noChangeAspect="1"/>
          </p:cNvPicPr>
          <p:nvPr/>
        </p:nvPicPr>
        <p:blipFill rotWithShape="1">
          <a:blip r:embed="rId2"/>
          <a:srcRect l="24820" r="25619"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7D8707D-A0B0-D847-B7C3-84132CF153C6}"/>
              </a:ext>
            </a:extLst>
          </p:cNvPr>
          <p:cNvSpPr>
            <a:spLocks noGrp="1"/>
          </p:cNvSpPr>
          <p:nvPr>
            <p:ph idx="1"/>
          </p:nvPr>
        </p:nvSpPr>
        <p:spPr>
          <a:xfrm>
            <a:off x="5827048" y="1868487"/>
            <a:ext cx="5721484" cy="4351338"/>
          </a:xfrm>
        </p:spPr>
        <p:txBody>
          <a:bodyPr>
            <a:normAutofit/>
          </a:bodyPr>
          <a:lstStyle/>
          <a:p>
            <a:r>
              <a:rPr lang="en-US" dirty="0"/>
              <a:t>From the profile dataset, there were</a:t>
            </a:r>
          </a:p>
          <a:p>
            <a:r>
              <a:rPr lang="en-US" dirty="0"/>
              <a:t> 25,927,762 flight profile records </a:t>
            </a:r>
          </a:p>
          <a:p>
            <a:r>
              <a:rPr lang="en-US" dirty="0"/>
              <a:t>13 US domestic Airlines</a:t>
            </a:r>
          </a:p>
          <a:p>
            <a:r>
              <a:rPr lang="en-US" dirty="0"/>
              <a:t>365 Airports</a:t>
            </a:r>
          </a:p>
          <a:p>
            <a:r>
              <a:rPr lang="en-US" dirty="0"/>
              <a:t>18 Carriers</a:t>
            </a:r>
          </a:p>
          <a:p>
            <a:endParaRPr lang="en-US" dirty="0"/>
          </a:p>
        </p:txBody>
      </p:sp>
    </p:spTree>
    <p:extLst>
      <p:ext uri="{BB962C8B-B14F-4D97-AF65-F5344CB8AC3E}">
        <p14:creationId xmlns:p14="http://schemas.microsoft.com/office/powerpoint/2010/main" val="247165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CAC809-1B76-7D48-9189-5B98E894EA51}"/>
              </a:ext>
            </a:extLst>
          </p:cNvPr>
          <p:cNvSpPr>
            <a:spLocks noGrp="1"/>
          </p:cNvSpPr>
          <p:nvPr>
            <p:ph type="title"/>
          </p:nvPr>
        </p:nvSpPr>
        <p:spPr>
          <a:xfrm>
            <a:off x="838200" y="365125"/>
            <a:ext cx="10515600" cy="1325563"/>
          </a:xfrm>
        </p:spPr>
        <p:txBody>
          <a:bodyPr>
            <a:normAutofit/>
          </a:bodyPr>
          <a:lstStyle/>
          <a:p>
            <a:r>
              <a:rPr lang="en-US"/>
              <a:t>Important KPI measure for Airline Delay</a:t>
            </a:r>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1AE1F41-34E2-B248-AC22-F54636864FC4}"/>
              </a:ext>
            </a:extLst>
          </p:cNvPr>
          <p:cNvSpPr>
            <a:spLocks noGrp="1"/>
          </p:cNvSpPr>
          <p:nvPr>
            <p:ph idx="1"/>
          </p:nvPr>
        </p:nvSpPr>
        <p:spPr>
          <a:xfrm>
            <a:off x="838200" y="1690688"/>
            <a:ext cx="10515600" cy="4486275"/>
          </a:xfrm>
        </p:spPr>
        <p:txBody>
          <a:bodyPr>
            <a:normAutofit fontScale="77500" lnSpcReduction="20000"/>
          </a:bodyPr>
          <a:lstStyle/>
          <a:p>
            <a:r>
              <a:rPr lang="en-US" b="1" dirty="0"/>
              <a:t>When is an aircraft on time/late?</a:t>
            </a:r>
          </a:p>
          <a:p>
            <a:pPr marL="0" indent="0">
              <a:buNone/>
            </a:pPr>
            <a:r>
              <a:rPr lang="en-US" dirty="0"/>
              <a:t>When an aircraft arrives within 15 minutes of its scheduled arrival time or departs within 15 minutes of its scheduled departure time, it is considered on time by the industry. In other words, exactly 15 minutes after the scheduled time is considered late. </a:t>
            </a:r>
          </a:p>
          <a:p>
            <a:r>
              <a:rPr lang="en-US" b="1" dirty="0"/>
              <a:t>Who determines what late is?</a:t>
            </a:r>
          </a:p>
          <a:p>
            <a:pPr marL="0" indent="0">
              <a:buNone/>
            </a:pPr>
            <a:r>
              <a:rPr lang="en-US" dirty="0"/>
              <a:t>For airlines, airports, and travel tech companies, </a:t>
            </a:r>
            <a:r>
              <a:rPr lang="en-US" b="1" dirty="0"/>
              <a:t>OAG</a:t>
            </a:r>
            <a:r>
              <a:rPr lang="en-US" dirty="0"/>
              <a:t> has become the world's top provider of digital flight information and analytics.</a:t>
            </a:r>
          </a:p>
          <a:p>
            <a:r>
              <a:rPr lang="en-US" b="1" dirty="0"/>
              <a:t>Does it matter?</a:t>
            </a:r>
          </a:p>
          <a:p>
            <a:pPr marL="0" indent="0">
              <a:buNone/>
            </a:pPr>
            <a:r>
              <a:rPr lang="en-US" dirty="0"/>
              <a:t>With on-time performance (</a:t>
            </a:r>
            <a:r>
              <a:rPr lang="en-US" b="1" dirty="0"/>
              <a:t>OTP</a:t>
            </a:r>
            <a:r>
              <a:rPr lang="en-US" dirty="0"/>
              <a:t>) becoming more visible among the public and within airports and airlines in recent years, punctuality has progressed from the days when it was only used by ground staff as a performance measure.</a:t>
            </a:r>
          </a:p>
          <a:p>
            <a:pPr marL="0" indent="0">
              <a:buNone/>
            </a:pPr>
            <a:r>
              <a:rPr lang="en-US" dirty="0"/>
              <a:t>Several of the world's largest and best airlines mention it in their annual reports today. It is a Key Performance Indicator (</a:t>
            </a:r>
            <a:r>
              <a:rPr lang="en-US" b="1" dirty="0"/>
              <a:t>KPI</a:t>
            </a:r>
            <a:r>
              <a:rPr lang="en-US" dirty="0"/>
              <a:t>) that is used as a benchmark for relationships between airports, airlines, and other service providers. </a:t>
            </a:r>
          </a:p>
        </p:txBody>
      </p:sp>
    </p:spTree>
    <p:extLst>
      <p:ext uri="{BB962C8B-B14F-4D97-AF65-F5344CB8AC3E}">
        <p14:creationId xmlns:p14="http://schemas.microsoft.com/office/powerpoint/2010/main" val="13115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2C00774A-1E14-9B42-A3A9-18B85B6C87AC}"/>
              </a:ext>
            </a:extLst>
          </p:cNvPr>
          <p:cNvPicPr>
            <a:picLocks noChangeAspect="1"/>
          </p:cNvPicPr>
          <p:nvPr/>
        </p:nvPicPr>
        <p:blipFill>
          <a:blip r:embed="rId2"/>
          <a:stretch>
            <a:fillRect/>
          </a:stretch>
        </p:blipFill>
        <p:spPr>
          <a:xfrm>
            <a:off x="838199" y="666059"/>
            <a:ext cx="5440195" cy="5412993"/>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6" name="Arc 10">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045D6AF-77A6-0B40-A45F-F26967BB3DE8}"/>
              </a:ext>
            </a:extLst>
          </p:cNvPr>
          <p:cNvSpPr>
            <a:spLocks noGrp="1"/>
          </p:cNvSpPr>
          <p:nvPr>
            <p:ph idx="1"/>
          </p:nvPr>
        </p:nvSpPr>
        <p:spPr>
          <a:xfrm>
            <a:off x="6769570" y="1825625"/>
            <a:ext cx="4771178" cy="4388908"/>
          </a:xfrm>
        </p:spPr>
        <p:txBody>
          <a:bodyPr>
            <a:normAutofit/>
          </a:bodyPr>
          <a:lstStyle/>
          <a:p>
            <a:r>
              <a:rPr lang="en-US" sz="2400" dirty="0"/>
              <a:t>Within the cancellation sub-dataset, the cancel column is categorical data represented by either a 0 or a 1 (not canceled or canceled respectively). The reasons for the cancellation from the data are as follows:</a:t>
            </a:r>
          </a:p>
          <a:p>
            <a:r>
              <a:rPr lang="en-US" sz="2400" i="1" dirty="0"/>
              <a:t>A — Airline/Carrier (68,365)</a:t>
            </a:r>
            <a:endParaRPr lang="en-US" sz="2400" dirty="0"/>
          </a:p>
          <a:p>
            <a:r>
              <a:rPr lang="en-US" sz="2400" i="1" dirty="0"/>
              <a:t>B — Weather (144,908)</a:t>
            </a:r>
            <a:endParaRPr lang="en-US" sz="2400" dirty="0"/>
          </a:p>
          <a:p>
            <a:r>
              <a:rPr lang="en-US" sz="2400" i="1" dirty="0"/>
              <a:t>C — National Air System (51,476)</a:t>
            </a:r>
            <a:endParaRPr lang="en-US" sz="2400" dirty="0"/>
          </a:p>
          <a:p>
            <a:r>
              <a:rPr lang="en-US" sz="2400" i="1" dirty="0"/>
              <a:t>D — Security (18,240,976)</a:t>
            </a:r>
            <a:endParaRPr lang="en-US" sz="2400" dirty="0"/>
          </a:p>
          <a:p>
            <a:endParaRPr lang="en-US" sz="2400" dirty="0"/>
          </a:p>
        </p:txBody>
      </p:sp>
    </p:spTree>
    <p:extLst>
      <p:ext uri="{BB962C8B-B14F-4D97-AF65-F5344CB8AC3E}">
        <p14:creationId xmlns:p14="http://schemas.microsoft.com/office/powerpoint/2010/main" val="826858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BFBE46B-5E61-2046-8A2D-A7383D2012AD}"/>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a:t>Variables used for visualizations</a:t>
            </a:r>
          </a:p>
        </p:txBody>
      </p:sp>
      <p:pic>
        <p:nvPicPr>
          <p:cNvPr id="4" name="Content Placeholder 3">
            <a:extLst>
              <a:ext uri="{FF2B5EF4-FFF2-40B4-BE49-F238E27FC236}">
                <a16:creationId xmlns:a16="http://schemas.microsoft.com/office/drawing/2014/main" id="{70B78344-22FA-1541-892B-4E65884D577B}"/>
              </a:ext>
            </a:extLst>
          </p:cNvPr>
          <p:cNvPicPr>
            <a:picLocks noGrp="1" noChangeAspect="1"/>
          </p:cNvPicPr>
          <p:nvPr>
            <p:ph idx="1"/>
          </p:nvPr>
        </p:nvPicPr>
        <p:blipFill>
          <a:blip r:embed="rId2"/>
          <a:stretch>
            <a:fillRect/>
          </a:stretch>
        </p:blipFill>
        <p:spPr>
          <a:xfrm>
            <a:off x="273675" y="644652"/>
            <a:ext cx="4356911" cy="5603748"/>
          </a:xfrm>
          <a:prstGeom prst="rect">
            <a:avLst/>
          </a:prstGeom>
        </p:spPr>
      </p:pic>
      <p:pic>
        <p:nvPicPr>
          <p:cNvPr id="5" name="Picture 4">
            <a:extLst>
              <a:ext uri="{FF2B5EF4-FFF2-40B4-BE49-F238E27FC236}">
                <a16:creationId xmlns:a16="http://schemas.microsoft.com/office/drawing/2014/main" id="{90A53D9A-9487-E748-9C9B-28A43D73F625}"/>
              </a:ext>
            </a:extLst>
          </p:cNvPr>
          <p:cNvPicPr>
            <a:picLocks noChangeAspect="1"/>
          </p:cNvPicPr>
          <p:nvPr/>
        </p:nvPicPr>
        <p:blipFill>
          <a:blip r:embed="rId3"/>
          <a:stretch>
            <a:fillRect/>
          </a:stretch>
        </p:blipFill>
        <p:spPr>
          <a:xfrm>
            <a:off x="4949461" y="2843785"/>
            <a:ext cx="7040879" cy="3071240"/>
          </a:xfrm>
          <a:prstGeom prst="rect">
            <a:avLst/>
          </a:prstGeom>
        </p:spPr>
      </p:pic>
    </p:spTree>
    <p:extLst>
      <p:ext uri="{BB962C8B-B14F-4D97-AF65-F5344CB8AC3E}">
        <p14:creationId xmlns:p14="http://schemas.microsoft.com/office/powerpoint/2010/main" val="324788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876</Words>
  <Application>Microsoft Macintosh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US Airline Delay Analysis</vt:lpstr>
      <vt:lpstr>PowerPoint Presentation</vt:lpstr>
      <vt:lpstr>PowerPoint Presentation</vt:lpstr>
      <vt:lpstr>About Data: </vt:lpstr>
      <vt:lpstr>Data Wrangling</vt:lpstr>
      <vt:lpstr>PowerPoint Presentation</vt:lpstr>
      <vt:lpstr>Important KPI measure for Airline Delay</vt:lpstr>
      <vt:lpstr>PowerPoint Presentation</vt:lpstr>
      <vt:lpstr>PowerPoint Presentation</vt:lpstr>
      <vt:lpstr>Key Takeaways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Airline Delay Analysis</dc:title>
  <dc:creator>Lakshmi Naga Meghana Polisetty</dc:creator>
  <cp:lastModifiedBy>Lakshmi Naga Meghana Polisetty</cp:lastModifiedBy>
  <cp:revision>3</cp:revision>
  <dcterms:created xsi:type="dcterms:W3CDTF">2022-05-11T01:18:30Z</dcterms:created>
  <dcterms:modified xsi:type="dcterms:W3CDTF">2022-05-17T21:27:49Z</dcterms:modified>
</cp:coreProperties>
</file>