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Gill Sans MT" panose="020B0502020104020203" pitchFamily="34" charset="77"/>
      <p:regular r:id="rId32"/>
      <p:bold r:id="rId33"/>
      <p:italic r:id="rId34"/>
      <p:boldItalic r:id="rId35"/>
    </p:embeddedFont>
    <p:embeddedFont>
      <p:font typeface="Impact" panose="020B0806030902050204" pitchFamily="34" charset="0"/>
      <p:regular r:id="rId36"/>
    </p:embeddedFont>
    <p:embeddedFont>
      <p:font typeface="Proxima Nova" panose="02000506030000020004" pitchFamily="2" charset="0"/>
      <p:regular r:id="rId37"/>
      <p:bold r:id="rId38"/>
      <p:italic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iley Wang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857BCA-F94F-4E67-AFFB-0A7F8DEBB323}">
  <a:tblStyle styleId="{54857BCA-F94F-4E67-AFFB-0A7F8DEBB3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50"/>
  </p:normalViewPr>
  <p:slideViewPr>
    <p:cSldViewPr snapToGrid="0">
      <p:cViewPr varScale="1">
        <p:scale>
          <a:sx n="159" d="100"/>
          <a:sy n="159" d="100"/>
        </p:scale>
        <p:origin x="1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5-05T22:45:29.660" idx="1">
    <p:pos x="6000" y="0"/>
    <p:text>adjust</p:text>
  </p:cm>
  <p:cm authorId="0" dt="2022-05-05T22:45:29.660" idx="2">
    <p:pos x="6000" y="0"/>
    <p:text>Meghana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5-05T22:43:40.787" idx="3">
    <p:pos x="6000" y="0"/>
    <p:text>End of Speaker 1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5-05T22:44:58.267" idx="4">
    <p:pos x="6000" y="0"/>
    <p:text>Sakshi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5-05T22:48:49.222" idx="5">
    <p:pos x="6000" y="0"/>
    <p:text>maybe adjust?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5-05T22:44:01.993" idx="6">
    <p:pos x="6000" y="0"/>
    <p:text>End of Speaker 2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FBF32D-E8A5-43AA-8326-8DAA0EC02D8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508154E-43FE-416D-8060-194EE8E40576}">
      <dgm:prSet/>
      <dgm:spPr/>
      <dgm:t>
        <a:bodyPr/>
        <a:lstStyle/>
        <a:p>
          <a:r>
            <a:rPr lang="en-US"/>
            <a:t>Submitted By: </a:t>
          </a:r>
        </a:p>
      </dgm:t>
    </dgm:pt>
    <dgm:pt modelId="{F780D2E4-4B95-4427-8E2C-648159F061EB}" type="parTrans" cxnId="{F9BE2582-117E-4D91-B76A-9FCEE7EC9870}">
      <dgm:prSet/>
      <dgm:spPr/>
      <dgm:t>
        <a:bodyPr/>
        <a:lstStyle/>
        <a:p>
          <a:endParaRPr lang="en-US"/>
        </a:p>
      </dgm:t>
    </dgm:pt>
    <dgm:pt modelId="{FEB99E37-2B0C-4E9D-B886-7AA52209C3D7}" type="sibTrans" cxnId="{F9BE2582-117E-4D91-B76A-9FCEE7EC9870}">
      <dgm:prSet/>
      <dgm:spPr/>
      <dgm:t>
        <a:bodyPr/>
        <a:lstStyle/>
        <a:p>
          <a:endParaRPr lang="en-US"/>
        </a:p>
      </dgm:t>
    </dgm:pt>
    <dgm:pt modelId="{D7C14EF9-F3EF-4406-8864-C89AF6FC6E19}">
      <dgm:prSet/>
      <dgm:spPr/>
      <dgm:t>
        <a:bodyPr/>
        <a:lstStyle/>
        <a:p>
          <a:r>
            <a:rPr lang="en-US"/>
            <a:t>Bailey Wang</a:t>
          </a:r>
        </a:p>
      </dgm:t>
    </dgm:pt>
    <dgm:pt modelId="{976B9E8D-1C8E-4A87-9D43-DCFEDD3AF03E}" type="parTrans" cxnId="{F21107D3-D796-4A3B-9A7F-A99982FF9294}">
      <dgm:prSet/>
      <dgm:spPr/>
      <dgm:t>
        <a:bodyPr/>
        <a:lstStyle/>
        <a:p>
          <a:endParaRPr lang="en-US"/>
        </a:p>
      </dgm:t>
    </dgm:pt>
    <dgm:pt modelId="{86C0F608-F5FC-476B-9695-3362DE103155}" type="sibTrans" cxnId="{F21107D3-D796-4A3B-9A7F-A99982FF9294}">
      <dgm:prSet/>
      <dgm:spPr/>
      <dgm:t>
        <a:bodyPr/>
        <a:lstStyle/>
        <a:p>
          <a:endParaRPr lang="en-US"/>
        </a:p>
      </dgm:t>
    </dgm:pt>
    <dgm:pt modelId="{5D4FA1C6-010C-4E81-BF63-D3A861847F7D}">
      <dgm:prSet/>
      <dgm:spPr/>
      <dgm:t>
        <a:bodyPr/>
        <a:lstStyle/>
        <a:p>
          <a:r>
            <a:rPr lang="en-US"/>
            <a:t>Lakshmi Naga Meghana Polisetty</a:t>
          </a:r>
        </a:p>
      </dgm:t>
    </dgm:pt>
    <dgm:pt modelId="{7CE8732E-93A2-4B86-B2FC-68B7A83DA34D}" type="parTrans" cxnId="{6AE598CA-4D44-4B71-AD7D-198EE31DEB0F}">
      <dgm:prSet/>
      <dgm:spPr/>
      <dgm:t>
        <a:bodyPr/>
        <a:lstStyle/>
        <a:p>
          <a:endParaRPr lang="en-US"/>
        </a:p>
      </dgm:t>
    </dgm:pt>
    <dgm:pt modelId="{3684AD91-E814-4720-B21F-F9A212270315}" type="sibTrans" cxnId="{6AE598CA-4D44-4B71-AD7D-198EE31DEB0F}">
      <dgm:prSet/>
      <dgm:spPr/>
      <dgm:t>
        <a:bodyPr/>
        <a:lstStyle/>
        <a:p>
          <a:endParaRPr lang="en-US"/>
        </a:p>
      </dgm:t>
    </dgm:pt>
    <dgm:pt modelId="{68E9CF52-67DC-4C78-A77D-3D9C2F194E71}">
      <dgm:prSet/>
      <dgm:spPr/>
      <dgm:t>
        <a:bodyPr/>
        <a:lstStyle/>
        <a:p>
          <a:r>
            <a:rPr lang="en-US"/>
            <a:t>Sakshi Tongia</a:t>
          </a:r>
        </a:p>
      </dgm:t>
    </dgm:pt>
    <dgm:pt modelId="{00DE52E4-E1D5-4134-8B6E-EB04ED17838E}" type="parTrans" cxnId="{5791FCF2-0E6A-474E-83F6-4337F1A9ADC1}">
      <dgm:prSet/>
      <dgm:spPr/>
      <dgm:t>
        <a:bodyPr/>
        <a:lstStyle/>
        <a:p>
          <a:endParaRPr lang="en-US"/>
        </a:p>
      </dgm:t>
    </dgm:pt>
    <dgm:pt modelId="{A1499BAE-3557-4802-AB1C-1B09F26E77F3}" type="sibTrans" cxnId="{5791FCF2-0E6A-474E-83F6-4337F1A9ADC1}">
      <dgm:prSet/>
      <dgm:spPr/>
      <dgm:t>
        <a:bodyPr/>
        <a:lstStyle/>
        <a:p>
          <a:endParaRPr lang="en-US"/>
        </a:p>
      </dgm:t>
    </dgm:pt>
    <dgm:pt modelId="{7401EF10-6368-274B-8055-4B78B0069B46}" type="pres">
      <dgm:prSet presAssocID="{4CFBF32D-E8A5-43AA-8326-8DAA0EC02D8D}" presName="linear" presStyleCnt="0">
        <dgm:presLayoutVars>
          <dgm:dir/>
          <dgm:animLvl val="lvl"/>
          <dgm:resizeHandles val="exact"/>
        </dgm:presLayoutVars>
      </dgm:prSet>
      <dgm:spPr/>
    </dgm:pt>
    <dgm:pt modelId="{4CD56C98-9E4D-0F43-97D2-0610C49B5E02}" type="pres">
      <dgm:prSet presAssocID="{5508154E-43FE-416D-8060-194EE8E40576}" presName="parentLin" presStyleCnt="0"/>
      <dgm:spPr/>
    </dgm:pt>
    <dgm:pt modelId="{93915C38-292A-3949-8364-490773B88B23}" type="pres">
      <dgm:prSet presAssocID="{5508154E-43FE-416D-8060-194EE8E40576}" presName="parentLeftMargin" presStyleLbl="node1" presStyleIdx="0" presStyleCnt="4"/>
      <dgm:spPr/>
    </dgm:pt>
    <dgm:pt modelId="{927D47C5-4FE0-EC41-8C82-0A17015E11C5}" type="pres">
      <dgm:prSet presAssocID="{5508154E-43FE-416D-8060-194EE8E4057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E626B14-EF29-D144-A8FB-29DF8735377A}" type="pres">
      <dgm:prSet presAssocID="{5508154E-43FE-416D-8060-194EE8E40576}" presName="negativeSpace" presStyleCnt="0"/>
      <dgm:spPr/>
    </dgm:pt>
    <dgm:pt modelId="{4E7266F0-7917-364E-9E43-FF7E3BFC2284}" type="pres">
      <dgm:prSet presAssocID="{5508154E-43FE-416D-8060-194EE8E40576}" presName="childText" presStyleLbl="conFgAcc1" presStyleIdx="0" presStyleCnt="4">
        <dgm:presLayoutVars>
          <dgm:bulletEnabled val="1"/>
        </dgm:presLayoutVars>
      </dgm:prSet>
      <dgm:spPr/>
    </dgm:pt>
    <dgm:pt modelId="{520AE132-C0D9-AB4D-8C52-DE89C20B281E}" type="pres">
      <dgm:prSet presAssocID="{FEB99E37-2B0C-4E9D-B886-7AA52209C3D7}" presName="spaceBetweenRectangles" presStyleCnt="0"/>
      <dgm:spPr/>
    </dgm:pt>
    <dgm:pt modelId="{AF25B151-F1B1-A84F-9739-9781FEFD8FA3}" type="pres">
      <dgm:prSet presAssocID="{D7C14EF9-F3EF-4406-8864-C89AF6FC6E19}" presName="parentLin" presStyleCnt="0"/>
      <dgm:spPr/>
    </dgm:pt>
    <dgm:pt modelId="{D3A07147-AF3A-A548-9B27-05F94CD62CF4}" type="pres">
      <dgm:prSet presAssocID="{D7C14EF9-F3EF-4406-8864-C89AF6FC6E19}" presName="parentLeftMargin" presStyleLbl="node1" presStyleIdx="0" presStyleCnt="4"/>
      <dgm:spPr/>
    </dgm:pt>
    <dgm:pt modelId="{6E837930-56C6-DD46-9A8D-DD1ED0D43A1B}" type="pres">
      <dgm:prSet presAssocID="{D7C14EF9-F3EF-4406-8864-C89AF6FC6E1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27B09F4-9B2B-1145-9F0B-BCB25858920B}" type="pres">
      <dgm:prSet presAssocID="{D7C14EF9-F3EF-4406-8864-C89AF6FC6E19}" presName="negativeSpace" presStyleCnt="0"/>
      <dgm:spPr/>
    </dgm:pt>
    <dgm:pt modelId="{B07D4CD6-1879-6D48-8FBD-5F45993295FC}" type="pres">
      <dgm:prSet presAssocID="{D7C14EF9-F3EF-4406-8864-C89AF6FC6E19}" presName="childText" presStyleLbl="conFgAcc1" presStyleIdx="1" presStyleCnt="4">
        <dgm:presLayoutVars>
          <dgm:bulletEnabled val="1"/>
        </dgm:presLayoutVars>
      </dgm:prSet>
      <dgm:spPr/>
    </dgm:pt>
    <dgm:pt modelId="{2163254E-B5BD-8344-BE36-92BC22745A7F}" type="pres">
      <dgm:prSet presAssocID="{86C0F608-F5FC-476B-9695-3362DE103155}" presName="spaceBetweenRectangles" presStyleCnt="0"/>
      <dgm:spPr/>
    </dgm:pt>
    <dgm:pt modelId="{6E0EAE2B-7B40-0B41-8631-DC9248496D08}" type="pres">
      <dgm:prSet presAssocID="{5D4FA1C6-010C-4E81-BF63-D3A861847F7D}" presName="parentLin" presStyleCnt="0"/>
      <dgm:spPr/>
    </dgm:pt>
    <dgm:pt modelId="{6AF200A5-5CDB-DD4A-BD4C-2CB92562AF5E}" type="pres">
      <dgm:prSet presAssocID="{5D4FA1C6-010C-4E81-BF63-D3A861847F7D}" presName="parentLeftMargin" presStyleLbl="node1" presStyleIdx="1" presStyleCnt="4"/>
      <dgm:spPr/>
    </dgm:pt>
    <dgm:pt modelId="{EF62E905-1F6A-274B-9FF9-977CA5942087}" type="pres">
      <dgm:prSet presAssocID="{5D4FA1C6-010C-4E81-BF63-D3A861847F7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AFCC33E-CCAF-7747-996F-5F3C45D335FA}" type="pres">
      <dgm:prSet presAssocID="{5D4FA1C6-010C-4E81-BF63-D3A861847F7D}" presName="negativeSpace" presStyleCnt="0"/>
      <dgm:spPr/>
    </dgm:pt>
    <dgm:pt modelId="{FF9BA414-50AA-F34B-BA70-B1D348A30EFD}" type="pres">
      <dgm:prSet presAssocID="{5D4FA1C6-010C-4E81-BF63-D3A861847F7D}" presName="childText" presStyleLbl="conFgAcc1" presStyleIdx="2" presStyleCnt="4">
        <dgm:presLayoutVars>
          <dgm:bulletEnabled val="1"/>
        </dgm:presLayoutVars>
      </dgm:prSet>
      <dgm:spPr/>
    </dgm:pt>
    <dgm:pt modelId="{D88ABB64-0ADF-7843-86AB-E074943E6913}" type="pres">
      <dgm:prSet presAssocID="{3684AD91-E814-4720-B21F-F9A212270315}" presName="spaceBetweenRectangles" presStyleCnt="0"/>
      <dgm:spPr/>
    </dgm:pt>
    <dgm:pt modelId="{E4C077C9-E53C-934A-B662-0C4665B3E23E}" type="pres">
      <dgm:prSet presAssocID="{68E9CF52-67DC-4C78-A77D-3D9C2F194E71}" presName="parentLin" presStyleCnt="0"/>
      <dgm:spPr/>
    </dgm:pt>
    <dgm:pt modelId="{14BEB4DF-9692-2345-9668-603AD46B75B4}" type="pres">
      <dgm:prSet presAssocID="{68E9CF52-67DC-4C78-A77D-3D9C2F194E71}" presName="parentLeftMargin" presStyleLbl="node1" presStyleIdx="2" presStyleCnt="4"/>
      <dgm:spPr/>
    </dgm:pt>
    <dgm:pt modelId="{948F4395-2211-0549-9736-E590A13332E4}" type="pres">
      <dgm:prSet presAssocID="{68E9CF52-67DC-4C78-A77D-3D9C2F194E7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CC838AF-8335-6441-AAB3-45F4BD1295E8}" type="pres">
      <dgm:prSet presAssocID="{68E9CF52-67DC-4C78-A77D-3D9C2F194E71}" presName="negativeSpace" presStyleCnt="0"/>
      <dgm:spPr/>
    </dgm:pt>
    <dgm:pt modelId="{9A3DEA09-B62C-DC4B-A306-AB6B53C284DF}" type="pres">
      <dgm:prSet presAssocID="{68E9CF52-67DC-4C78-A77D-3D9C2F194E7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1772A27-2C87-7F42-9574-3BAF6D52CF50}" type="presOf" srcId="{5508154E-43FE-416D-8060-194EE8E40576}" destId="{927D47C5-4FE0-EC41-8C82-0A17015E11C5}" srcOrd="1" destOrd="0" presId="urn:microsoft.com/office/officeart/2005/8/layout/list1"/>
    <dgm:cxn modelId="{4500342D-5021-FE45-A8C1-7E1A7CC62144}" type="presOf" srcId="{5508154E-43FE-416D-8060-194EE8E40576}" destId="{93915C38-292A-3949-8364-490773B88B23}" srcOrd="0" destOrd="0" presId="urn:microsoft.com/office/officeart/2005/8/layout/list1"/>
    <dgm:cxn modelId="{1DBE202F-C829-E941-B162-1D6CDAE0687E}" type="presOf" srcId="{5D4FA1C6-010C-4E81-BF63-D3A861847F7D}" destId="{6AF200A5-5CDB-DD4A-BD4C-2CB92562AF5E}" srcOrd="0" destOrd="0" presId="urn:microsoft.com/office/officeart/2005/8/layout/list1"/>
    <dgm:cxn modelId="{4B74E439-15C1-B641-AE14-B62800D12551}" type="presOf" srcId="{D7C14EF9-F3EF-4406-8864-C89AF6FC6E19}" destId="{D3A07147-AF3A-A548-9B27-05F94CD62CF4}" srcOrd="0" destOrd="0" presId="urn:microsoft.com/office/officeart/2005/8/layout/list1"/>
    <dgm:cxn modelId="{B983BE3E-EB05-BF41-B23F-1B1EB68086B7}" type="presOf" srcId="{5D4FA1C6-010C-4E81-BF63-D3A861847F7D}" destId="{EF62E905-1F6A-274B-9FF9-977CA5942087}" srcOrd="1" destOrd="0" presId="urn:microsoft.com/office/officeart/2005/8/layout/list1"/>
    <dgm:cxn modelId="{24197B4B-273F-7542-BE62-D579D76022FB}" type="presOf" srcId="{68E9CF52-67DC-4C78-A77D-3D9C2F194E71}" destId="{948F4395-2211-0549-9736-E590A13332E4}" srcOrd="1" destOrd="0" presId="urn:microsoft.com/office/officeart/2005/8/layout/list1"/>
    <dgm:cxn modelId="{DC298958-73DD-D94A-A227-0E5228B0A349}" type="presOf" srcId="{68E9CF52-67DC-4C78-A77D-3D9C2F194E71}" destId="{14BEB4DF-9692-2345-9668-603AD46B75B4}" srcOrd="0" destOrd="0" presId="urn:microsoft.com/office/officeart/2005/8/layout/list1"/>
    <dgm:cxn modelId="{812B1972-FC8F-9541-860B-586F2C23CD14}" type="presOf" srcId="{D7C14EF9-F3EF-4406-8864-C89AF6FC6E19}" destId="{6E837930-56C6-DD46-9A8D-DD1ED0D43A1B}" srcOrd="1" destOrd="0" presId="urn:microsoft.com/office/officeart/2005/8/layout/list1"/>
    <dgm:cxn modelId="{F9BE2582-117E-4D91-B76A-9FCEE7EC9870}" srcId="{4CFBF32D-E8A5-43AA-8326-8DAA0EC02D8D}" destId="{5508154E-43FE-416D-8060-194EE8E40576}" srcOrd="0" destOrd="0" parTransId="{F780D2E4-4B95-4427-8E2C-648159F061EB}" sibTransId="{FEB99E37-2B0C-4E9D-B886-7AA52209C3D7}"/>
    <dgm:cxn modelId="{6AE598CA-4D44-4B71-AD7D-198EE31DEB0F}" srcId="{4CFBF32D-E8A5-43AA-8326-8DAA0EC02D8D}" destId="{5D4FA1C6-010C-4E81-BF63-D3A861847F7D}" srcOrd="2" destOrd="0" parTransId="{7CE8732E-93A2-4B86-B2FC-68B7A83DA34D}" sibTransId="{3684AD91-E814-4720-B21F-F9A212270315}"/>
    <dgm:cxn modelId="{F21107D3-D796-4A3B-9A7F-A99982FF9294}" srcId="{4CFBF32D-E8A5-43AA-8326-8DAA0EC02D8D}" destId="{D7C14EF9-F3EF-4406-8864-C89AF6FC6E19}" srcOrd="1" destOrd="0" parTransId="{976B9E8D-1C8E-4A87-9D43-DCFEDD3AF03E}" sibTransId="{86C0F608-F5FC-476B-9695-3362DE103155}"/>
    <dgm:cxn modelId="{AABD9DD6-609A-1148-84A9-0A32AC2F5EA1}" type="presOf" srcId="{4CFBF32D-E8A5-43AA-8326-8DAA0EC02D8D}" destId="{7401EF10-6368-274B-8055-4B78B0069B46}" srcOrd="0" destOrd="0" presId="urn:microsoft.com/office/officeart/2005/8/layout/list1"/>
    <dgm:cxn modelId="{5791FCF2-0E6A-474E-83F6-4337F1A9ADC1}" srcId="{4CFBF32D-E8A5-43AA-8326-8DAA0EC02D8D}" destId="{68E9CF52-67DC-4C78-A77D-3D9C2F194E71}" srcOrd="3" destOrd="0" parTransId="{00DE52E4-E1D5-4134-8B6E-EB04ED17838E}" sibTransId="{A1499BAE-3557-4802-AB1C-1B09F26E77F3}"/>
    <dgm:cxn modelId="{7C68DE82-B1CD-934D-BCFF-FCB088E31965}" type="presParOf" srcId="{7401EF10-6368-274B-8055-4B78B0069B46}" destId="{4CD56C98-9E4D-0F43-97D2-0610C49B5E02}" srcOrd="0" destOrd="0" presId="urn:microsoft.com/office/officeart/2005/8/layout/list1"/>
    <dgm:cxn modelId="{5CFCA8D5-EA50-4C42-AF6F-8AAF373E5179}" type="presParOf" srcId="{4CD56C98-9E4D-0F43-97D2-0610C49B5E02}" destId="{93915C38-292A-3949-8364-490773B88B23}" srcOrd="0" destOrd="0" presId="urn:microsoft.com/office/officeart/2005/8/layout/list1"/>
    <dgm:cxn modelId="{56308C17-6891-B447-8214-DF0927BB45EE}" type="presParOf" srcId="{4CD56C98-9E4D-0F43-97D2-0610C49B5E02}" destId="{927D47C5-4FE0-EC41-8C82-0A17015E11C5}" srcOrd="1" destOrd="0" presId="urn:microsoft.com/office/officeart/2005/8/layout/list1"/>
    <dgm:cxn modelId="{00B88CA3-3A7E-B94B-95C6-BC2B45C73699}" type="presParOf" srcId="{7401EF10-6368-274B-8055-4B78B0069B46}" destId="{8E626B14-EF29-D144-A8FB-29DF8735377A}" srcOrd="1" destOrd="0" presId="urn:microsoft.com/office/officeart/2005/8/layout/list1"/>
    <dgm:cxn modelId="{50B6D8C7-28E6-264F-AE88-8BA93F4A2E9B}" type="presParOf" srcId="{7401EF10-6368-274B-8055-4B78B0069B46}" destId="{4E7266F0-7917-364E-9E43-FF7E3BFC2284}" srcOrd="2" destOrd="0" presId="urn:microsoft.com/office/officeart/2005/8/layout/list1"/>
    <dgm:cxn modelId="{54586858-B483-CF41-8135-B70B01587599}" type="presParOf" srcId="{7401EF10-6368-274B-8055-4B78B0069B46}" destId="{520AE132-C0D9-AB4D-8C52-DE89C20B281E}" srcOrd="3" destOrd="0" presId="urn:microsoft.com/office/officeart/2005/8/layout/list1"/>
    <dgm:cxn modelId="{3F0093EE-CE24-EB4E-A73B-17452390236D}" type="presParOf" srcId="{7401EF10-6368-274B-8055-4B78B0069B46}" destId="{AF25B151-F1B1-A84F-9739-9781FEFD8FA3}" srcOrd="4" destOrd="0" presId="urn:microsoft.com/office/officeart/2005/8/layout/list1"/>
    <dgm:cxn modelId="{8141D2FB-5A2B-B74C-8678-28AE02816C5A}" type="presParOf" srcId="{AF25B151-F1B1-A84F-9739-9781FEFD8FA3}" destId="{D3A07147-AF3A-A548-9B27-05F94CD62CF4}" srcOrd="0" destOrd="0" presId="urn:microsoft.com/office/officeart/2005/8/layout/list1"/>
    <dgm:cxn modelId="{70AE316B-C5BA-704B-ACB5-1E5AAA85CE7C}" type="presParOf" srcId="{AF25B151-F1B1-A84F-9739-9781FEFD8FA3}" destId="{6E837930-56C6-DD46-9A8D-DD1ED0D43A1B}" srcOrd="1" destOrd="0" presId="urn:microsoft.com/office/officeart/2005/8/layout/list1"/>
    <dgm:cxn modelId="{EDF0FFAC-1DDC-6648-99BD-5873D0538AFD}" type="presParOf" srcId="{7401EF10-6368-274B-8055-4B78B0069B46}" destId="{827B09F4-9B2B-1145-9F0B-BCB25858920B}" srcOrd="5" destOrd="0" presId="urn:microsoft.com/office/officeart/2005/8/layout/list1"/>
    <dgm:cxn modelId="{CFFE2568-6F17-C641-9C0C-A970F547AB91}" type="presParOf" srcId="{7401EF10-6368-274B-8055-4B78B0069B46}" destId="{B07D4CD6-1879-6D48-8FBD-5F45993295FC}" srcOrd="6" destOrd="0" presId="urn:microsoft.com/office/officeart/2005/8/layout/list1"/>
    <dgm:cxn modelId="{37E0783E-0AC3-7946-B2FA-AF4F97DC671F}" type="presParOf" srcId="{7401EF10-6368-274B-8055-4B78B0069B46}" destId="{2163254E-B5BD-8344-BE36-92BC22745A7F}" srcOrd="7" destOrd="0" presId="urn:microsoft.com/office/officeart/2005/8/layout/list1"/>
    <dgm:cxn modelId="{D399DC8A-2358-4847-875A-0675B7B32BE0}" type="presParOf" srcId="{7401EF10-6368-274B-8055-4B78B0069B46}" destId="{6E0EAE2B-7B40-0B41-8631-DC9248496D08}" srcOrd="8" destOrd="0" presId="urn:microsoft.com/office/officeart/2005/8/layout/list1"/>
    <dgm:cxn modelId="{780D99E8-1235-B94A-8D71-C5A46653A4AB}" type="presParOf" srcId="{6E0EAE2B-7B40-0B41-8631-DC9248496D08}" destId="{6AF200A5-5CDB-DD4A-BD4C-2CB92562AF5E}" srcOrd="0" destOrd="0" presId="urn:microsoft.com/office/officeart/2005/8/layout/list1"/>
    <dgm:cxn modelId="{0AE16A44-EB8F-694C-AD46-CB885938291B}" type="presParOf" srcId="{6E0EAE2B-7B40-0B41-8631-DC9248496D08}" destId="{EF62E905-1F6A-274B-9FF9-977CA5942087}" srcOrd="1" destOrd="0" presId="urn:microsoft.com/office/officeart/2005/8/layout/list1"/>
    <dgm:cxn modelId="{92165ECD-2EE7-4945-9FD2-4981C922D02A}" type="presParOf" srcId="{7401EF10-6368-274B-8055-4B78B0069B46}" destId="{6AFCC33E-CCAF-7747-996F-5F3C45D335FA}" srcOrd="9" destOrd="0" presId="urn:microsoft.com/office/officeart/2005/8/layout/list1"/>
    <dgm:cxn modelId="{B3428455-638A-6C41-926B-82A319AE9920}" type="presParOf" srcId="{7401EF10-6368-274B-8055-4B78B0069B46}" destId="{FF9BA414-50AA-F34B-BA70-B1D348A30EFD}" srcOrd="10" destOrd="0" presId="urn:microsoft.com/office/officeart/2005/8/layout/list1"/>
    <dgm:cxn modelId="{6BF924F0-E2D1-C34B-A225-0E1705AAC13A}" type="presParOf" srcId="{7401EF10-6368-274B-8055-4B78B0069B46}" destId="{D88ABB64-0ADF-7843-86AB-E074943E6913}" srcOrd="11" destOrd="0" presId="urn:microsoft.com/office/officeart/2005/8/layout/list1"/>
    <dgm:cxn modelId="{8EF19920-0F24-F542-879C-416256D4D823}" type="presParOf" srcId="{7401EF10-6368-274B-8055-4B78B0069B46}" destId="{E4C077C9-E53C-934A-B662-0C4665B3E23E}" srcOrd="12" destOrd="0" presId="urn:microsoft.com/office/officeart/2005/8/layout/list1"/>
    <dgm:cxn modelId="{DA028251-E38B-3641-B10F-CC08CE726557}" type="presParOf" srcId="{E4C077C9-E53C-934A-B662-0C4665B3E23E}" destId="{14BEB4DF-9692-2345-9668-603AD46B75B4}" srcOrd="0" destOrd="0" presId="urn:microsoft.com/office/officeart/2005/8/layout/list1"/>
    <dgm:cxn modelId="{7169181E-D0D1-B749-B7D5-B1BE87C85B4C}" type="presParOf" srcId="{E4C077C9-E53C-934A-B662-0C4665B3E23E}" destId="{948F4395-2211-0549-9736-E590A13332E4}" srcOrd="1" destOrd="0" presId="urn:microsoft.com/office/officeart/2005/8/layout/list1"/>
    <dgm:cxn modelId="{9D4F0EED-94B7-684C-8B1F-95C7CA67A0C8}" type="presParOf" srcId="{7401EF10-6368-274B-8055-4B78B0069B46}" destId="{8CC838AF-8335-6441-AAB3-45F4BD1295E8}" srcOrd="13" destOrd="0" presId="urn:microsoft.com/office/officeart/2005/8/layout/list1"/>
    <dgm:cxn modelId="{7944661B-131C-6144-8013-840BA16ADE25}" type="presParOf" srcId="{7401EF10-6368-274B-8055-4B78B0069B46}" destId="{9A3DEA09-B62C-DC4B-A306-AB6B53C284D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A4EF1A-D5B2-4125-ABE0-E25EB8548AB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097B028-5118-472A-8ACE-8471BF6EAE4A}">
      <dgm:prSet/>
      <dgm:spPr/>
      <dgm:t>
        <a:bodyPr/>
        <a:lstStyle/>
        <a:p>
          <a:r>
            <a:rPr lang="en-US"/>
            <a:t>Young Americans are becoming increasingly concerned about cyberbullying. Creating powerful, humiliating, or derogatory messages about or to peers with technology intimidates, harasses, embarrasses, and controls them. </a:t>
          </a:r>
        </a:p>
      </dgm:t>
    </dgm:pt>
    <dgm:pt modelId="{6782C670-2503-4509-8E4C-E2618F7ED46B}" type="parTrans" cxnId="{0F93C7CD-76E5-4636-A13F-820CF717AFD9}">
      <dgm:prSet/>
      <dgm:spPr/>
      <dgm:t>
        <a:bodyPr/>
        <a:lstStyle/>
        <a:p>
          <a:endParaRPr lang="en-US"/>
        </a:p>
      </dgm:t>
    </dgm:pt>
    <dgm:pt modelId="{87164D8D-8C9F-4CD7-97A7-562B26EF3410}" type="sibTrans" cxnId="{0F93C7CD-76E5-4636-A13F-820CF717AFD9}">
      <dgm:prSet/>
      <dgm:spPr/>
      <dgm:t>
        <a:bodyPr/>
        <a:lstStyle/>
        <a:p>
          <a:endParaRPr lang="en-US"/>
        </a:p>
      </dgm:t>
    </dgm:pt>
    <dgm:pt modelId="{31F35926-3DF1-4513-B58D-8C27FAA7161A}">
      <dgm:prSet/>
      <dgm:spPr/>
      <dgm:t>
        <a:bodyPr/>
        <a:lstStyle/>
        <a:p>
          <a:r>
            <a:rPr lang="en-US"/>
            <a:t>Cyberbullying statistics indicate that nearly 80% of adolescents use advanced cell phones on a daily basis, 92% go online at least once a day, and 56% go online frequently. </a:t>
          </a:r>
        </a:p>
      </dgm:t>
    </dgm:pt>
    <dgm:pt modelId="{B2C7AFD5-90DC-4357-8A9C-88614D8D9164}" type="parTrans" cxnId="{2CFB52EB-186E-4C61-B8DA-B74744695066}">
      <dgm:prSet/>
      <dgm:spPr/>
      <dgm:t>
        <a:bodyPr/>
        <a:lstStyle/>
        <a:p>
          <a:endParaRPr lang="en-US"/>
        </a:p>
      </dgm:t>
    </dgm:pt>
    <dgm:pt modelId="{6060FD31-D913-47E2-AF93-B070DB6B00BF}" type="sibTrans" cxnId="{2CFB52EB-186E-4C61-B8DA-B74744695066}">
      <dgm:prSet/>
      <dgm:spPr/>
      <dgm:t>
        <a:bodyPr/>
        <a:lstStyle/>
        <a:p>
          <a:endParaRPr lang="en-US"/>
        </a:p>
      </dgm:t>
    </dgm:pt>
    <dgm:pt modelId="{F9A13FC3-E4F8-43AB-9B6A-044E05F45891}">
      <dgm:prSet/>
      <dgm:spPr/>
      <dgm:t>
        <a:bodyPr/>
        <a:lstStyle/>
        <a:p>
          <a:r>
            <a:rPr lang="en-US"/>
            <a:t>Adolescents and teens are particularly vulnerable to this, and it can cause anxiety, depression, and even self-destruction. </a:t>
          </a:r>
        </a:p>
      </dgm:t>
    </dgm:pt>
    <dgm:pt modelId="{6EFA0211-40BC-4ACF-99F3-6013940DE3D0}" type="parTrans" cxnId="{B8CA833B-AB08-4479-BA1B-59E921FD08DF}">
      <dgm:prSet/>
      <dgm:spPr/>
      <dgm:t>
        <a:bodyPr/>
        <a:lstStyle/>
        <a:p>
          <a:endParaRPr lang="en-US"/>
        </a:p>
      </dgm:t>
    </dgm:pt>
    <dgm:pt modelId="{3947E5DE-9A56-467B-BB58-A2239B0B58DA}" type="sibTrans" cxnId="{B8CA833B-AB08-4479-BA1B-59E921FD08DF}">
      <dgm:prSet/>
      <dgm:spPr/>
      <dgm:t>
        <a:bodyPr/>
        <a:lstStyle/>
        <a:p>
          <a:endParaRPr lang="en-US"/>
        </a:p>
      </dgm:t>
    </dgm:pt>
    <dgm:pt modelId="{A4FFA0CB-2B1D-4837-A02B-C5A130DCD7C9}">
      <dgm:prSet/>
      <dgm:spPr/>
      <dgm:t>
        <a:bodyPr/>
        <a:lstStyle/>
        <a:p>
          <a:r>
            <a:rPr lang="en-US"/>
            <a:t>Cyberbullying mostly consists of harassing people in a negative way, frequently commenting on them based on their appearance, race, gender, or sexual orientation.</a:t>
          </a:r>
        </a:p>
      </dgm:t>
    </dgm:pt>
    <dgm:pt modelId="{0BE94FA1-22A4-4A86-A28E-CBB7D25B3379}" type="parTrans" cxnId="{D9FC53A0-E741-4D7B-81D0-3BF764C8794D}">
      <dgm:prSet/>
      <dgm:spPr/>
      <dgm:t>
        <a:bodyPr/>
        <a:lstStyle/>
        <a:p>
          <a:endParaRPr lang="en-US"/>
        </a:p>
      </dgm:t>
    </dgm:pt>
    <dgm:pt modelId="{2752BF68-BB46-4460-8295-E26D00CD715F}" type="sibTrans" cxnId="{D9FC53A0-E741-4D7B-81D0-3BF764C8794D}">
      <dgm:prSet/>
      <dgm:spPr/>
      <dgm:t>
        <a:bodyPr/>
        <a:lstStyle/>
        <a:p>
          <a:endParaRPr lang="en-US"/>
        </a:p>
      </dgm:t>
    </dgm:pt>
    <dgm:pt modelId="{38192F92-B16F-924A-B311-A3CB2F024D7A}" type="pres">
      <dgm:prSet presAssocID="{64A4EF1A-D5B2-4125-ABE0-E25EB8548AB0}" presName="linear" presStyleCnt="0">
        <dgm:presLayoutVars>
          <dgm:animLvl val="lvl"/>
          <dgm:resizeHandles val="exact"/>
        </dgm:presLayoutVars>
      </dgm:prSet>
      <dgm:spPr/>
    </dgm:pt>
    <dgm:pt modelId="{49C9F0B7-10D8-5A46-9A36-CC90C1F8F1F1}" type="pres">
      <dgm:prSet presAssocID="{0097B028-5118-472A-8ACE-8471BF6EAE4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DA28EFD-45D9-DC4B-BD31-8C7786CA3343}" type="pres">
      <dgm:prSet presAssocID="{87164D8D-8C9F-4CD7-97A7-562B26EF3410}" presName="spacer" presStyleCnt="0"/>
      <dgm:spPr/>
    </dgm:pt>
    <dgm:pt modelId="{FD1CD006-AD37-1F4D-9E38-D1FE0C654926}" type="pres">
      <dgm:prSet presAssocID="{31F35926-3DF1-4513-B58D-8C27FAA7161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89F4BF0-9F02-CE4C-9408-EA81F21CFB50}" type="pres">
      <dgm:prSet presAssocID="{6060FD31-D913-47E2-AF93-B070DB6B00BF}" presName="spacer" presStyleCnt="0"/>
      <dgm:spPr/>
    </dgm:pt>
    <dgm:pt modelId="{2203B121-3E8C-C341-9B0E-CBC3CE784921}" type="pres">
      <dgm:prSet presAssocID="{F9A13FC3-E4F8-43AB-9B6A-044E05F4589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A45F318-D53D-FE4B-B319-8F36DAB81C54}" type="pres">
      <dgm:prSet presAssocID="{3947E5DE-9A56-467B-BB58-A2239B0B58DA}" presName="spacer" presStyleCnt="0"/>
      <dgm:spPr/>
    </dgm:pt>
    <dgm:pt modelId="{F731F5DA-2504-7F49-BC09-EA784AE1977D}" type="pres">
      <dgm:prSet presAssocID="{A4FFA0CB-2B1D-4837-A02B-C5A130DCD7C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527AC2B-A032-794E-81C1-770BB8052325}" type="presOf" srcId="{0097B028-5118-472A-8ACE-8471BF6EAE4A}" destId="{49C9F0B7-10D8-5A46-9A36-CC90C1F8F1F1}" srcOrd="0" destOrd="0" presId="urn:microsoft.com/office/officeart/2005/8/layout/vList2"/>
    <dgm:cxn modelId="{26F8552C-CEFA-C144-8BDF-87A034186FD5}" type="presOf" srcId="{31F35926-3DF1-4513-B58D-8C27FAA7161A}" destId="{FD1CD006-AD37-1F4D-9E38-D1FE0C654926}" srcOrd="0" destOrd="0" presId="urn:microsoft.com/office/officeart/2005/8/layout/vList2"/>
    <dgm:cxn modelId="{B8CA833B-AB08-4479-BA1B-59E921FD08DF}" srcId="{64A4EF1A-D5B2-4125-ABE0-E25EB8548AB0}" destId="{F9A13FC3-E4F8-43AB-9B6A-044E05F45891}" srcOrd="2" destOrd="0" parTransId="{6EFA0211-40BC-4ACF-99F3-6013940DE3D0}" sibTransId="{3947E5DE-9A56-467B-BB58-A2239B0B58DA}"/>
    <dgm:cxn modelId="{61709966-119B-8940-AF39-A22E637AA81D}" type="presOf" srcId="{A4FFA0CB-2B1D-4837-A02B-C5A130DCD7C9}" destId="{F731F5DA-2504-7F49-BC09-EA784AE1977D}" srcOrd="0" destOrd="0" presId="urn:microsoft.com/office/officeart/2005/8/layout/vList2"/>
    <dgm:cxn modelId="{D0FB7392-F435-DC42-909E-4C5234535902}" type="presOf" srcId="{64A4EF1A-D5B2-4125-ABE0-E25EB8548AB0}" destId="{38192F92-B16F-924A-B311-A3CB2F024D7A}" srcOrd="0" destOrd="0" presId="urn:microsoft.com/office/officeart/2005/8/layout/vList2"/>
    <dgm:cxn modelId="{D9FC53A0-E741-4D7B-81D0-3BF764C8794D}" srcId="{64A4EF1A-D5B2-4125-ABE0-E25EB8548AB0}" destId="{A4FFA0CB-2B1D-4837-A02B-C5A130DCD7C9}" srcOrd="3" destOrd="0" parTransId="{0BE94FA1-22A4-4A86-A28E-CBB7D25B3379}" sibTransId="{2752BF68-BB46-4460-8295-E26D00CD715F}"/>
    <dgm:cxn modelId="{4D1B18BC-5C99-E643-963E-11E3AAECFF69}" type="presOf" srcId="{F9A13FC3-E4F8-43AB-9B6A-044E05F45891}" destId="{2203B121-3E8C-C341-9B0E-CBC3CE784921}" srcOrd="0" destOrd="0" presId="urn:microsoft.com/office/officeart/2005/8/layout/vList2"/>
    <dgm:cxn modelId="{0F93C7CD-76E5-4636-A13F-820CF717AFD9}" srcId="{64A4EF1A-D5B2-4125-ABE0-E25EB8548AB0}" destId="{0097B028-5118-472A-8ACE-8471BF6EAE4A}" srcOrd="0" destOrd="0" parTransId="{6782C670-2503-4509-8E4C-E2618F7ED46B}" sibTransId="{87164D8D-8C9F-4CD7-97A7-562B26EF3410}"/>
    <dgm:cxn modelId="{2CFB52EB-186E-4C61-B8DA-B74744695066}" srcId="{64A4EF1A-D5B2-4125-ABE0-E25EB8548AB0}" destId="{31F35926-3DF1-4513-B58D-8C27FAA7161A}" srcOrd="1" destOrd="0" parTransId="{B2C7AFD5-90DC-4357-8A9C-88614D8D9164}" sibTransId="{6060FD31-D913-47E2-AF93-B070DB6B00BF}"/>
    <dgm:cxn modelId="{3234F4AB-A440-A143-89F3-2345EF1DD550}" type="presParOf" srcId="{38192F92-B16F-924A-B311-A3CB2F024D7A}" destId="{49C9F0B7-10D8-5A46-9A36-CC90C1F8F1F1}" srcOrd="0" destOrd="0" presId="urn:microsoft.com/office/officeart/2005/8/layout/vList2"/>
    <dgm:cxn modelId="{F922386D-97BC-5F42-BFC7-E8BB610B8AD0}" type="presParOf" srcId="{38192F92-B16F-924A-B311-A3CB2F024D7A}" destId="{3DA28EFD-45D9-DC4B-BD31-8C7786CA3343}" srcOrd="1" destOrd="0" presId="urn:microsoft.com/office/officeart/2005/8/layout/vList2"/>
    <dgm:cxn modelId="{A95EED92-B0DB-3243-8D9D-0FF14FA25259}" type="presParOf" srcId="{38192F92-B16F-924A-B311-A3CB2F024D7A}" destId="{FD1CD006-AD37-1F4D-9E38-D1FE0C654926}" srcOrd="2" destOrd="0" presId="urn:microsoft.com/office/officeart/2005/8/layout/vList2"/>
    <dgm:cxn modelId="{4791FEA6-F835-DC4B-9C83-E6E19F65525D}" type="presParOf" srcId="{38192F92-B16F-924A-B311-A3CB2F024D7A}" destId="{389F4BF0-9F02-CE4C-9408-EA81F21CFB50}" srcOrd="3" destOrd="0" presId="urn:microsoft.com/office/officeart/2005/8/layout/vList2"/>
    <dgm:cxn modelId="{C9831D64-3A9A-1444-9E54-595CBF4375E2}" type="presParOf" srcId="{38192F92-B16F-924A-B311-A3CB2F024D7A}" destId="{2203B121-3E8C-C341-9B0E-CBC3CE784921}" srcOrd="4" destOrd="0" presId="urn:microsoft.com/office/officeart/2005/8/layout/vList2"/>
    <dgm:cxn modelId="{618F3CED-D09F-3F46-8300-749C69F14AC6}" type="presParOf" srcId="{38192F92-B16F-924A-B311-A3CB2F024D7A}" destId="{7A45F318-D53D-FE4B-B319-8F36DAB81C54}" srcOrd="5" destOrd="0" presId="urn:microsoft.com/office/officeart/2005/8/layout/vList2"/>
    <dgm:cxn modelId="{583DFF99-6EFA-A94C-840C-7045059910FD}" type="presParOf" srcId="{38192F92-B16F-924A-B311-A3CB2F024D7A}" destId="{F731F5DA-2504-7F49-BC09-EA784AE1977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9D428B-5982-4134-9C93-105AB3C15E9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8FD498D-617C-41EE-8C1C-2D499DCB8728}">
      <dgm:prSet/>
      <dgm:spPr/>
      <dgm:t>
        <a:bodyPr/>
        <a:lstStyle/>
        <a:p>
          <a:r>
            <a:rPr lang="en-US"/>
            <a:t>Previous research was based on binary classification or sentiment analysis of the text classification</a:t>
          </a:r>
          <a:br>
            <a:rPr lang="en-US"/>
          </a:br>
          <a:endParaRPr lang="en-US"/>
        </a:p>
      </dgm:t>
    </dgm:pt>
    <dgm:pt modelId="{A4E2B3EB-299C-4A89-82CB-7922153E0038}" type="parTrans" cxnId="{AEC7BC3D-6027-4A60-946D-9896D0234B70}">
      <dgm:prSet/>
      <dgm:spPr/>
      <dgm:t>
        <a:bodyPr/>
        <a:lstStyle/>
        <a:p>
          <a:endParaRPr lang="en-US"/>
        </a:p>
      </dgm:t>
    </dgm:pt>
    <dgm:pt modelId="{F31DCE8E-7C83-4A6E-BDE1-5B899BB3E83E}" type="sibTrans" cxnId="{AEC7BC3D-6027-4A60-946D-9896D0234B70}">
      <dgm:prSet/>
      <dgm:spPr/>
      <dgm:t>
        <a:bodyPr/>
        <a:lstStyle/>
        <a:p>
          <a:endParaRPr lang="en-US"/>
        </a:p>
      </dgm:t>
    </dgm:pt>
    <dgm:pt modelId="{720FD21E-4F05-4590-A62A-07CBA963B340}">
      <dgm:prSet/>
      <dgm:spPr/>
      <dgm:t>
        <a:bodyPr/>
        <a:lstStyle/>
        <a:p>
          <a:r>
            <a:rPr lang="en-US"/>
            <a:t>Project focuses on real-time Twitter data</a:t>
          </a:r>
          <a:br>
            <a:rPr lang="en-US"/>
          </a:br>
          <a:endParaRPr lang="en-US"/>
        </a:p>
      </dgm:t>
    </dgm:pt>
    <dgm:pt modelId="{BFB3889D-E407-4F8F-BE67-09E25E851A3C}" type="parTrans" cxnId="{B22B5585-056A-4294-BAB6-4459E9BBEB3F}">
      <dgm:prSet/>
      <dgm:spPr/>
      <dgm:t>
        <a:bodyPr/>
        <a:lstStyle/>
        <a:p>
          <a:endParaRPr lang="en-US"/>
        </a:p>
      </dgm:t>
    </dgm:pt>
    <dgm:pt modelId="{D8302CC8-D194-4F7F-B105-A8CA9CAEEBA1}" type="sibTrans" cxnId="{B22B5585-056A-4294-BAB6-4459E9BBEB3F}">
      <dgm:prSet/>
      <dgm:spPr/>
      <dgm:t>
        <a:bodyPr/>
        <a:lstStyle/>
        <a:p>
          <a:endParaRPr lang="en-US"/>
        </a:p>
      </dgm:t>
    </dgm:pt>
    <dgm:pt modelId="{FF6C2271-969C-49E9-9E04-4B9F2C677751}">
      <dgm:prSet/>
      <dgm:spPr/>
      <dgm:t>
        <a:bodyPr/>
        <a:lstStyle/>
        <a:p>
          <a:r>
            <a:rPr lang="en-US"/>
            <a:t>Identify the best performing machine learning algorithms</a:t>
          </a:r>
          <a:br>
            <a:rPr lang="en-US"/>
          </a:br>
          <a:endParaRPr lang="en-US"/>
        </a:p>
      </dgm:t>
    </dgm:pt>
    <dgm:pt modelId="{209DDAAC-5EA8-4615-A6E5-AC9FFEDC71F2}" type="parTrans" cxnId="{00B3C39E-84DA-433E-A2FC-AB08B5E18D49}">
      <dgm:prSet/>
      <dgm:spPr/>
      <dgm:t>
        <a:bodyPr/>
        <a:lstStyle/>
        <a:p>
          <a:endParaRPr lang="en-US"/>
        </a:p>
      </dgm:t>
    </dgm:pt>
    <dgm:pt modelId="{AA09102F-A5D1-4C0A-BB91-CB46280C5326}" type="sibTrans" cxnId="{00B3C39E-84DA-433E-A2FC-AB08B5E18D49}">
      <dgm:prSet/>
      <dgm:spPr/>
      <dgm:t>
        <a:bodyPr/>
        <a:lstStyle/>
        <a:p>
          <a:endParaRPr lang="en-US"/>
        </a:p>
      </dgm:t>
    </dgm:pt>
    <dgm:pt modelId="{C8640F33-65BB-411D-9BFC-FEA3D2991AB5}">
      <dgm:prSet/>
      <dgm:spPr/>
      <dgm:t>
        <a:bodyPr/>
        <a:lstStyle/>
        <a:p>
          <a:r>
            <a:rPr lang="en-US"/>
            <a:t>Categorize the type of Cyberbullying into 7 labels: Non-Cyberbully, Sexual, Racial, Generic, Politics, Intelligence, Appearance  </a:t>
          </a:r>
        </a:p>
      </dgm:t>
    </dgm:pt>
    <dgm:pt modelId="{B3B3FAB3-B97D-4B49-8E9B-A98E440374AF}" type="parTrans" cxnId="{B71001B7-4FBE-41A5-99AE-CF76A28C2746}">
      <dgm:prSet/>
      <dgm:spPr/>
      <dgm:t>
        <a:bodyPr/>
        <a:lstStyle/>
        <a:p>
          <a:endParaRPr lang="en-US"/>
        </a:p>
      </dgm:t>
    </dgm:pt>
    <dgm:pt modelId="{8F263641-9FFD-4596-BF55-E816BDDCB715}" type="sibTrans" cxnId="{B71001B7-4FBE-41A5-99AE-CF76A28C2746}">
      <dgm:prSet/>
      <dgm:spPr/>
      <dgm:t>
        <a:bodyPr/>
        <a:lstStyle/>
        <a:p>
          <a:endParaRPr lang="en-US"/>
        </a:p>
      </dgm:t>
    </dgm:pt>
    <dgm:pt modelId="{F6067DF2-3522-D148-A5E3-14E146B37667}" type="pres">
      <dgm:prSet presAssocID="{CF9D428B-5982-4134-9C93-105AB3C15E9E}" presName="linear" presStyleCnt="0">
        <dgm:presLayoutVars>
          <dgm:animLvl val="lvl"/>
          <dgm:resizeHandles val="exact"/>
        </dgm:presLayoutVars>
      </dgm:prSet>
      <dgm:spPr/>
    </dgm:pt>
    <dgm:pt modelId="{95754E30-BA9F-4845-88F8-ECAC160E1E46}" type="pres">
      <dgm:prSet presAssocID="{38FD498D-617C-41EE-8C1C-2D499DCB872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7331D7A-9D46-FC4E-A8DA-0E8197FA5DA8}" type="pres">
      <dgm:prSet presAssocID="{F31DCE8E-7C83-4A6E-BDE1-5B899BB3E83E}" presName="spacer" presStyleCnt="0"/>
      <dgm:spPr/>
    </dgm:pt>
    <dgm:pt modelId="{8D6193A6-26E3-E04B-8DDC-78A6B69B7A28}" type="pres">
      <dgm:prSet presAssocID="{720FD21E-4F05-4590-A62A-07CBA963B34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6799ADE-23CA-AD46-B6E9-0BCBA635D0FD}" type="pres">
      <dgm:prSet presAssocID="{D8302CC8-D194-4F7F-B105-A8CA9CAEEBA1}" presName="spacer" presStyleCnt="0"/>
      <dgm:spPr/>
    </dgm:pt>
    <dgm:pt modelId="{ABD89758-7682-0F4C-886D-17244690DA75}" type="pres">
      <dgm:prSet presAssocID="{FF6C2271-969C-49E9-9E04-4B9F2C67775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E3DD7B5-E6B7-7742-BE85-85C4512FB520}" type="pres">
      <dgm:prSet presAssocID="{AA09102F-A5D1-4C0A-BB91-CB46280C5326}" presName="spacer" presStyleCnt="0"/>
      <dgm:spPr/>
    </dgm:pt>
    <dgm:pt modelId="{25E79217-270B-404B-BF7A-1248821583AC}" type="pres">
      <dgm:prSet presAssocID="{C8640F33-65BB-411D-9BFC-FEA3D2991AB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680E228-1FA6-724F-A24C-FA8E07113D65}" type="presOf" srcId="{720FD21E-4F05-4590-A62A-07CBA963B340}" destId="{8D6193A6-26E3-E04B-8DDC-78A6B69B7A28}" srcOrd="0" destOrd="0" presId="urn:microsoft.com/office/officeart/2005/8/layout/vList2"/>
    <dgm:cxn modelId="{EA122D30-0DFD-EC42-AB88-1E9FDAF75832}" type="presOf" srcId="{CF9D428B-5982-4134-9C93-105AB3C15E9E}" destId="{F6067DF2-3522-D148-A5E3-14E146B37667}" srcOrd="0" destOrd="0" presId="urn:microsoft.com/office/officeart/2005/8/layout/vList2"/>
    <dgm:cxn modelId="{AEC7BC3D-6027-4A60-946D-9896D0234B70}" srcId="{CF9D428B-5982-4134-9C93-105AB3C15E9E}" destId="{38FD498D-617C-41EE-8C1C-2D499DCB8728}" srcOrd="0" destOrd="0" parTransId="{A4E2B3EB-299C-4A89-82CB-7922153E0038}" sibTransId="{F31DCE8E-7C83-4A6E-BDE1-5B899BB3E83E}"/>
    <dgm:cxn modelId="{4B2F3261-AE62-E94F-8BF8-BAA10EDC6E48}" type="presOf" srcId="{FF6C2271-969C-49E9-9E04-4B9F2C677751}" destId="{ABD89758-7682-0F4C-886D-17244690DA75}" srcOrd="0" destOrd="0" presId="urn:microsoft.com/office/officeart/2005/8/layout/vList2"/>
    <dgm:cxn modelId="{B22B5585-056A-4294-BAB6-4459E9BBEB3F}" srcId="{CF9D428B-5982-4134-9C93-105AB3C15E9E}" destId="{720FD21E-4F05-4590-A62A-07CBA963B340}" srcOrd="1" destOrd="0" parTransId="{BFB3889D-E407-4F8F-BE67-09E25E851A3C}" sibTransId="{D8302CC8-D194-4F7F-B105-A8CA9CAEEBA1}"/>
    <dgm:cxn modelId="{00B3C39E-84DA-433E-A2FC-AB08B5E18D49}" srcId="{CF9D428B-5982-4134-9C93-105AB3C15E9E}" destId="{FF6C2271-969C-49E9-9E04-4B9F2C677751}" srcOrd="2" destOrd="0" parTransId="{209DDAAC-5EA8-4615-A6E5-AC9FFEDC71F2}" sibTransId="{AA09102F-A5D1-4C0A-BB91-CB46280C5326}"/>
    <dgm:cxn modelId="{4F3D83AA-A3CE-0646-B935-0B54569209A5}" type="presOf" srcId="{38FD498D-617C-41EE-8C1C-2D499DCB8728}" destId="{95754E30-BA9F-4845-88F8-ECAC160E1E46}" srcOrd="0" destOrd="0" presId="urn:microsoft.com/office/officeart/2005/8/layout/vList2"/>
    <dgm:cxn modelId="{B71001B7-4FBE-41A5-99AE-CF76A28C2746}" srcId="{CF9D428B-5982-4134-9C93-105AB3C15E9E}" destId="{C8640F33-65BB-411D-9BFC-FEA3D2991AB5}" srcOrd="3" destOrd="0" parTransId="{B3B3FAB3-B97D-4B49-8E9B-A98E440374AF}" sibTransId="{8F263641-9FFD-4596-BF55-E816BDDCB715}"/>
    <dgm:cxn modelId="{B2F02FCB-4363-6045-9CE4-A0211AAD3C89}" type="presOf" srcId="{C8640F33-65BB-411D-9BFC-FEA3D2991AB5}" destId="{25E79217-270B-404B-BF7A-1248821583AC}" srcOrd="0" destOrd="0" presId="urn:microsoft.com/office/officeart/2005/8/layout/vList2"/>
    <dgm:cxn modelId="{3D82A94B-44E0-3D41-8048-DFE063BCDC61}" type="presParOf" srcId="{F6067DF2-3522-D148-A5E3-14E146B37667}" destId="{95754E30-BA9F-4845-88F8-ECAC160E1E46}" srcOrd="0" destOrd="0" presId="urn:microsoft.com/office/officeart/2005/8/layout/vList2"/>
    <dgm:cxn modelId="{A1EEB87F-D4A5-D84A-B671-A1F071257014}" type="presParOf" srcId="{F6067DF2-3522-D148-A5E3-14E146B37667}" destId="{D7331D7A-9D46-FC4E-A8DA-0E8197FA5DA8}" srcOrd="1" destOrd="0" presId="urn:microsoft.com/office/officeart/2005/8/layout/vList2"/>
    <dgm:cxn modelId="{EFB42A80-9E16-2A49-A6E4-D43E384B9878}" type="presParOf" srcId="{F6067DF2-3522-D148-A5E3-14E146B37667}" destId="{8D6193A6-26E3-E04B-8DDC-78A6B69B7A28}" srcOrd="2" destOrd="0" presId="urn:microsoft.com/office/officeart/2005/8/layout/vList2"/>
    <dgm:cxn modelId="{60DFE46A-30E2-0540-8491-11D216C26D09}" type="presParOf" srcId="{F6067DF2-3522-D148-A5E3-14E146B37667}" destId="{C6799ADE-23CA-AD46-B6E9-0BCBA635D0FD}" srcOrd="3" destOrd="0" presId="urn:microsoft.com/office/officeart/2005/8/layout/vList2"/>
    <dgm:cxn modelId="{B0C6D721-70EA-A244-808F-74EA03FD2B95}" type="presParOf" srcId="{F6067DF2-3522-D148-A5E3-14E146B37667}" destId="{ABD89758-7682-0F4C-886D-17244690DA75}" srcOrd="4" destOrd="0" presId="urn:microsoft.com/office/officeart/2005/8/layout/vList2"/>
    <dgm:cxn modelId="{AE9B35AA-E1F2-0141-BC7D-49BEDC323694}" type="presParOf" srcId="{F6067DF2-3522-D148-A5E3-14E146B37667}" destId="{8E3DD7B5-E6B7-7742-BE85-85C4512FB520}" srcOrd="5" destOrd="0" presId="urn:microsoft.com/office/officeart/2005/8/layout/vList2"/>
    <dgm:cxn modelId="{135D49C4-0AD0-A242-9B54-FED64E6DBC10}" type="presParOf" srcId="{F6067DF2-3522-D148-A5E3-14E146B37667}" destId="{25E79217-270B-404B-BF7A-1248821583A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401CE2-76B3-4ADA-BE9A-4F2EB9315F82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56CAAE2-EEF6-41E8-A119-8716A484581D}">
      <dgm:prSet/>
      <dgm:spPr/>
      <dgm:t>
        <a:bodyPr/>
        <a:lstStyle/>
        <a:p>
          <a:r>
            <a:rPr lang="en-US"/>
            <a:t>Create</a:t>
          </a:r>
        </a:p>
      </dgm:t>
    </dgm:pt>
    <dgm:pt modelId="{B13C6F15-569D-4A38-82ED-CC2778795CB2}" type="parTrans" cxnId="{8962F33E-E532-4950-A003-6E3ED1BA6457}">
      <dgm:prSet/>
      <dgm:spPr/>
      <dgm:t>
        <a:bodyPr/>
        <a:lstStyle/>
        <a:p>
          <a:endParaRPr lang="en-US"/>
        </a:p>
      </dgm:t>
    </dgm:pt>
    <dgm:pt modelId="{E92FBA0C-06BD-44EC-BF92-FB64F2986149}" type="sibTrans" cxnId="{8962F33E-E532-4950-A003-6E3ED1BA6457}">
      <dgm:prSet/>
      <dgm:spPr/>
      <dgm:t>
        <a:bodyPr/>
        <a:lstStyle/>
        <a:p>
          <a:endParaRPr lang="en-US"/>
        </a:p>
      </dgm:t>
    </dgm:pt>
    <dgm:pt modelId="{0D62C982-9131-4444-8752-9D4FB6B7CCE8}">
      <dgm:prSet/>
      <dgm:spPr/>
      <dgm:t>
        <a:bodyPr/>
        <a:lstStyle/>
        <a:p>
          <a:r>
            <a:rPr lang="en-US"/>
            <a:t>Create Data Cleaning Algorithms</a:t>
          </a:r>
          <a:br>
            <a:rPr lang="en-US"/>
          </a:br>
          <a:endParaRPr lang="en-US"/>
        </a:p>
      </dgm:t>
    </dgm:pt>
    <dgm:pt modelId="{5AE2D6DE-518E-4FE7-93FB-16A9E22D1E74}" type="parTrans" cxnId="{743C2B7A-B9A5-4C29-BEE6-065E8B547B26}">
      <dgm:prSet/>
      <dgm:spPr/>
      <dgm:t>
        <a:bodyPr/>
        <a:lstStyle/>
        <a:p>
          <a:endParaRPr lang="en-US"/>
        </a:p>
      </dgm:t>
    </dgm:pt>
    <dgm:pt modelId="{B4EFFB8F-162B-4A79-BFAF-3841A8C8E69B}" type="sibTrans" cxnId="{743C2B7A-B9A5-4C29-BEE6-065E8B547B26}">
      <dgm:prSet/>
      <dgm:spPr/>
      <dgm:t>
        <a:bodyPr/>
        <a:lstStyle/>
        <a:p>
          <a:endParaRPr lang="en-US"/>
        </a:p>
      </dgm:t>
    </dgm:pt>
    <dgm:pt modelId="{AB268411-85F9-4978-A9B3-8F5277854C60}">
      <dgm:prSet/>
      <dgm:spPr/>
      <dgm:t>
        <a:bodyPr/>
        <a:lstStyle/>
        <a:p>
          <a:r>
            <a:rPr lang="en-US"/>
            <a:t>Integrate</a:t>
          </a:r>
        </a:p>
      </dgm:t>
    </dgm:pt>
    <dgm:pt modelId="{CD409700-4D03-47C3-A915-9FBD025A8AD9}" type="parTrans" cxnId="{76149C38-9B46-4ED6-97D8-0CCB51F74591}">
      <dgm:prSet/>
      <dgm:spPr/>
      <dgm:t>
        <a:bodyPr/>
        <a:lstStyle/>
        <a:p>
          <a:endParaRPr lang="en-US"/>
        </a:p>
      </dgm:t>
    </dgm:pt>
    <dgm:pt modelId="{B4EE6DE6-6CBF-4565-A992-FB5CB0EDF851}" type="sibTrans" cxnId="{76149C38-9B46-4ED6-97D8-0CCB51F74591}">
      <dgm:prSet/>
      <dgm:spPr/>
      <dgm:t>
        <a:bodyPr/>
        <a:lstStyle/>
        <a:p>
          <a:endParaRPr lang="en-US"/>
        </a:p>
      </dgm:t>
    </dgm:pt>
    <dgm:pt modelId="{5A30517E-A966-4152-8468-877D61745253}">
      <dgm:prSet/>
      <dgm:spPr/>
      <dgm:t>
        <a:bodyPr/>
        <a:lstStyle/>
        <a:p>
          <a:r>
            <a:rPr lang="en-US"/>
            <a:t>Integrate ETL streaming Pipeline (Apache Beam)</a:t>
          </a:r>
          <a:br>
            <a:rPr lang="en-US"/>
          </a:br>
          <a:endParaRPr lang="en-US"/>
        </a:p>
      </dgm:t>
    </dgm:pt>
    <dgm:pt modelId="{D9E798AF-FDE6-4572-9087-7DCAA79236A6}" type="parTrans" cxnId="{AADF475A-2488-4F3F-BB95-95591DB9A08A}">
      <dgm:prSet/>
      <dgm:spPr/>
      <dgm:t>
        <a:bodyPr/>
        <a:lstStyle/>
        <a:p>
          <a:endParaRPr lang="en-US"/>
        </a:p>
      </dgm:t>
    </dgm:pt>
    <dgm:pt modelId="{8D04B77B-E80A-4E4B-AE32-FDB15A74A685}" type="sibTrans" cxnId="{AADF475A-2488-4F3F-BB95-95591DB9A08A}">
      <dgm:prSet/>
      <dgm:spPr/>
      <dgm:t>
        <a:bodyPr/>
        <a:lstStyle/>
        <a:p>
          <a:endParaRPr lang="en-US"/>
        </a:p>
      </dgm:t>
    </dgm:pt>
    <dgm:pt modelId="{B0C97A3D-3469-4E14-AE13-D008EF8D3D9D}">
      <dgm:prSet/>
      <dgm:spPr/>
      <dgm:t>
        <a:bodyPr/>
        <a:lstStyle/>
        <a:p>
          <a:r>
            <a:rPr lang="en-US"/>
            <a:t>Connect</a:t>
          </a:r>
        </a:p>
      </dgm:t>
    </dgm:pt>
    <dgm:pt modelId="{7B4983ED-5AC3-4957-A72E-795E8EF4ED98}" type="parTrans" cxnId="{996CEF9E-FC97-4EAE-8E93-C11F27E499B5}">
      <dgm:prSet/>
      <dgm:spPr/>
      <dgm:t>
        <a:bodyPr/>
        <a:lstStyle/>
        <a:p>
          <a:endParaRPr lang="en-US"/>
        </a:p>
      </dgm:t>
    </dgm:pt>
    <dgm:pt modelId="{34A097C9-2781-4FB1-845F-1699DD82C9C1}" type="sibTrans" cxnId="{996CEF9E-FC97-4EAE-8E93-C11F27E499B5}">
      <dgm:prSet/>
      <dgm:spPr/>
      <dgm:t>
        <a:bodyPr/>
        <a:lstStyle/>
        <a:p>
          <a:endParaRPr lang="en-US"/>
        </a:p>
      </dgm:t>
    </dgm:pt>
    <dgm:pt modelId="{FDBB2BE3-A6D5-472A-97E5-160653CD0AEA}">
      <dgm:prSet/>
      <dgm:spPr/>
      <dgm:t>
        <a:bodyPr/>
        <a:lstStyle/>
        <a:p>
          <a:r>
            <a:rPr lang="en-US"/>
            <a:t>Connect with Google Cloud Storage, Google BigQuery</a:t>
          </a:r>
          <a:br>
            <a:rPr lang="en-US"/>
          </a:br>
          <a:endParaRPr lang="en-US"/>
        </a:p>
      </dgm:t>
    </dgm:pt>
    <dgm:pt modelId="{A6EB03B1-22DF-479F-A1A0-E5CE831A1C24}" type="parTrans" cxnId="{FBE5C9FB-F637-4983-9D9E-A46B6ABAB238}">
      <dgm:prSet/>
      <dgm:spPr/>
      <dgm:t>
        <a:bodyPr/>
        <a:lstStyle/>
        <a:p>
          <a:endParaRPr lang="en-US"/>
        </a:p>
      </dgm:t>
    </dgm:pt>
    <dgm:pt modelId="{39BAD131-71CF-4948-88D1-813613D825DA}" type="sibTrans" cxnId="{FBE5C9FB-F637-4983-9D9E-A46B6ABAB238}">
      <dgm:prSet/>
      <dgm:spPr/>
      <dgm:t>
        <a:bodyPr/>
        <a:lstStyle/>
        <a:p>
          <a:endParaRPr lang="en-US"/>
        </a:p>
      </dgm:t>
    </dgm:pt>
    <dgm:pt modelId="{4EE868FB-0FF5-4F84-9D60-94E77E608961}">
      <dgm:prSet/>
      <dgm:spPr/>
      <dgm:t>
        <a:bodyPr/>
        <a:lstStyle/>
        <a:p>
          <a:r>
            <a:rPr lang="en-US"/>
            <a:t>Compare</a:t>
          </a:r>
        </a:p>
      </dgm:t>
    </dgm:pt>
    <dgm:pt modelId="{15EE936A-CF16-4D4A-A220-4278F44ED0CD}" type="parTrans" cxnId="{269D2568-7845-44E3-B27A-2E6F1ED3A14A}">
      <dgm:prSet/>
      <dgm:spPr/>
      <dgm:t>
        <a:bodyPr/>
        <a:lstStyle/>
        <a:p>
          <a:endParaRPr lang="en-US"/>
        </a:p>
      </dgm:t>
    </dgm:pt>
    <dgm:pt modelId="{E38F037C-65DA-4A8F-BB1F-A1D35555E275}" type="sibTrans" cxnId="{269D2568-7845-44E3-B27A-2E6F1ED3A14A}">
      <dgm:prSet/>
      <dgm:spPr/>
      <dgm:t>
        <a:bodyPr/>
        <a:lstStyle/>
        <a:p>
          <a:endParaRPr lang="en-US"/>
        </a:p>
      </dgm:t>
    </dgm:pt>
    <dgm:pt modelId="{1DC8839F-CFB4-469C-BE4C-FF3C012FC97E}">
      <dgm:prSet/>
      <dgm:spPr/>
      <dgm:t>
        <a:bodyPr/>
        <a:lstStyle/>
        <a:p>
          <a:r>
            <a:rPr lang="en-US"/>
            <a:t>Compare model results with Model Evaluation Methods (F1-Score, Confusion Matrix, ROC curve)</a:t>
          </a:r>
        </a:p>
      </dgm:t>
    </dgm:pt>
    <dgm:pt modelId="{078E757D-4310-4A0F-8F6B-4FF2C2FECC49}" type="parTrans" cxnId="{C77F17DF-034E-4CC3-8B47-5D8DBF1618B4}">
      <dgm:prSet/>
      <dgm:spPr/>
      <dgm:t>
        <a:bodyPr/>
        <a:lstStyle/>
        <a:p>
          <a:endParaRPr lang="en-US"/>
        </a:p>
      </dgm:t>
    </dgm:pt>
    <dgm:pt modelId="{D965079C-38DB-4F76-931A-DF89738C4C6E}" type="sibTrans" cxnId="{C77F17DF-034E-4CC3-8B47-5D8DBF1618B4}">
      <dgm:prSet/>
      <dgm:spPr/>
      <dgm:t>
        <a:bodyPr/>
        <a:lstStyle/>
        <a:p>
          <a:endParaRPr lang="en-US"/>
        </a:p>
      </dgm:t>
    </dgm:pt>
    <dgm:pt modelId="{EE890B56-9C8A-4E48-BAA7-1FFA905115CC}" type="pres">
      <dgm:prSet presAssocID="{52401CE2-76B3-4ADA-BE9A-4F2EB9315F82}" presName="Name0" presStyleCnt="0">
        <dgm:presLayoutVars>
          <dgm:dir/>
          <dgm:animLvl val="lvl"/>
          <dgm:resizeHandles val="exact"/>
        </dgm:presLayoutVars>
      </dgm:prSet>
      <dgm:spPr/>
    </dgm:pt>
    <dgm:pt modelId="{F8498714-D9C8-A84D-8985-D6FC136972B9}" type="pres">
      <dgm:prSet presAssocID="{4EE868FB-0FF5-4F84-9D60-94E77E608961}" presName="boxAndChildren" presStyleCnt="0"/>
      <dgm:spPr/>
    </dgm:pt>
    <dgm:pt modelId="{6D8BC0D2-79B8-AB41-A987-C6C1C0E3152D}" type="pres">
      <dgm:prSet presAssocID="{4EE868FB-0FF5-4F84-9D60-94E77E608961}" presName="parentTextBox" presStyleLbl="alignNode1" presStyleIdx="0" presStyleCnt="4"/>
      <dgm:spPr/>
    </dgm:pt>
    <dgm:pt modelId="{CD69814E-F4F8-9B43-ABB0-315C174D2228}" type="pres">
      <dgm:prSet presAssocID="{4EE868FB-0FF5-4F84-9D60-94E77E608961}" presName="descendantBox" presStyleLbl="bgAccFollowNode1" presStyleIdx="0" presStyleCnt="4"/>
      <dgm:spPr/>
    </dgm:pt>
    <dgm:pt modelId="{17C6C1C4-B2E9-8A40-B732-52656C083209}" type="pres">
      <dgm:prSet presAssocID="{34A097C9-2781-4FB1-845F-1699DD82C9C1}" presName="sp" presStyleCnt="0"/>
      <dgm:spPr/>
    </dgm:pt>
    <dgm:pt modelId="{4B280327-6332-1346-9BC8-9D5E5023E3DE}" type="pres">
      <dgm:prSet presAssocID="{B0C97A3D-3469-4E14-AE13-D008EF8D3D9D}" presName="arrowAndChildren" presStyleCnt="0"/>
      <dgm:spPr/>
    </dgm:pt>
    <dgm:pt modelId="{5D436326-3947-1249-AA4B-B4A79CBFE9AD}" type="pres">
      <dgm:prSet presAssocID="{B0C97A3D-3469-4E14-AE13-D008EF8D3D9D}" presName="parentTextArrow" presStyleLbl="node1" presStyleIdx="0" presStyleCnt="0"/>
      <dgm:spPr/>
    </dgm:pt>
    <dgm:pt modelId="{72003036-7DDA-184E-933F-E976F5168252}" type="pres">
      <dgm:prSet presAssocID="{B0C97A3D-3469-4E14-AE13-D008EF8D3D9D}" presName="arrow" presStyleLbl="alignNode1" presStyleIdx="1" presStyleCnt="4"/>
      <dgm:spPr/>
    </dgm:pt>
    <dgm:pt modelId="{998E2456-2960-3741-8668-7E1E862AD9C2}" type="pres">
      <dgm:prSet presAssocID="{B0C97A3D-3469-4E14-AE13-D008EF8D3D9D}" presName="descendantArrow" presStyleLbl="bgAccFollowNode1" presStyleIdx="1" presStyleCnt="4"/>
      <dgm:spPr/>
    </dgm:pt>
    <dgm:pt modelId="{5EA06D61-52FD-954F-ADD9-11B036515C48}" type="pres">
      <dgm:prSet presAssocID="{B4EE6DE6-6CBF-4565-A992-FB5CB0EDF851}" presName="sp" presStyleCnt="0"/>
      <dgm:spPr/>
    </dgm:pt>
    <dgm:pt modelId="{ECCBD9E4-05E4-FE40-9227-1CCB33F533A1}" type="pres">
      <dgm:prSet presAssocID="{AB268411-85F9-4978-A9B3-8F5277854C60}" presName="arrowAndChildren" presStyleCnt="0"/>
      <dgm:spPr/>
    </dgm:pt>
    <dgm:pt modelId="{BA745CF0-D9D7-6D41-83D0-C46073C1BC26}" type="pres">
      <dgm:prSet presAssocID="{AB268411-85F9-4978-A9B3-8F5277854C60}" presName="parentTextArrow" presStyleLbl="node1" presStyleIdx="0" presStyleCnt="0"/>
      <dgm:spPr/>
    </dgm:pt>
    <dgm:pt modelId="{0453242F-37FE-314E-87FD-3C37798BA6E1}" type="pres">
      <dgm:prSet presAssocID="{AB268411-85F9-4978-A9B3-8F5277854C60}" presName="arrow" presStyleLbl="alignNode1" presStyleIdx="2" presStyleCnt="4"/>
      <dgm:spPr/>
    </dgm:pt>
    <dgm:pt modelId="{732734A9-6D24-A242-85D5-EFBCB1DBFF04}" type="pres">
      <dgm:prSet presAssocID="{AB268411-85F9-4978-A9B3-8F5277854C60}" presName="descendantArrow" presStyleLbl="bgAccFollowNode1" presStyleIdx="2" presStyleCnt="4"/>
      <dgm:spPr/>
    </dgm:pt>
    <dgm:pt modelId="{BE3C5049-F31C-5249-869D-D57D2C815740}" type="pres">
      <dgm:prSet presAssocID="{E92FBA0C-06BD-44EC-BF92-FB64F2986149}" presName="sp" presStyleCnt="0"/>
      <dgm:spPr/>
    </dgm:pt>
    <dgm:pt modelId="{3D44DF52-183A-5A46-BE73-01399E8A230A}" type="pres">
      <dgm:prSet presAssocID="{456CAAE2-EEF6-41E8-A119-8716A484581D}" presName="arrowAndChildren" presStyleCnt="0"/>
      <dgm:spPr/>
    </dgm:pt>
    <dgm:pt modelId="{56C4E210-BB9E-2C40-ABD8-4D7E07DCB2A7}" type="pres">
      <dgm:prSet presAssocID="{456CAAE2-EEF6-41E8-A119-8716A484581D}" presName="parentTextArrow" presStyleLbl="node1" presStyleIdx="0" presStyleCnt="0"/>
      <dgm:spPr/>
    </dgm:pt>
    <dgm:pt modelId="{AAC7C57E-81B9-E941-A7B4-E267ED04EBBD}" type="pres">
      <dgm:prSet presAssocID="{456CAAE2-EEF6-41E8-A119-8716A484581D}" presName="arrow" presStyleLbl="alignNode1" presStyleIdx="3" presStyleCnt="4"/>
      <dgm:spPr/>
    </dgm:pt>
    <dgm:pt modelId="{AC7E998D-9051-6E4A-B564-E314F54B9168}" type="pres">
      <dgm:prSet presAssocID="{456CAAE2-EEF6-41E8-A119-8716A484581D}" presName="descendantArrow" presStyleLbl="bgAccFollowNode1" presStyleIdx="3" presStyleCnt="4"/>
      <dgm:spPr/>
    </dgm:pt>
  </dgm:ptLst>
  <dgm:cxnLst>
    <dgm:cxn modelId="{ED808203-F199-6840-86FC-6935E3CAAEB1}" type="presOf" srcId="{5A30517E-A966-4152-8468-877D61745253}" destId="{732734A9-6D24-A242-85D5-EFBCB1DBFF04}" srcOrd="0" destOrd="0" presId="urn:microsoft.com/office/officeart/2016/7/layout/VerticalDownArrowProcess"/>
    <dgm:cxn modelId="{4D95481A-8887-5D4F-B438-451C1E3CC3BC}" type="presOf" srcId="{456CAAE2-EEF6-41E8-A119-8716A484581D}" destId="{AAC7C57E-81B9-E941-A7B4-E267ED04EBBD}" srcOrd="1" destOrd="0" presId="urn:microsoft.com/office/officeart/2016/7/layout/VerticalDownArrowProcess"/>
    <dgm:cxn modelId="{B3240329-A9D8-AD40-BFA2-203E36EE339D}" type="presOf" srcId="{B0C97A3D-3469-4E14-AE13-D008EF8D3D9D}" destId="{72003036-7DDA-184E-933F-E976F5168252}" srcOrd="1" destOrd="0" presId="urn:microsoft.com/office/officeart/2016/7/layout/VerticalDownArrowProcess"/>
    <dgm:cxn modelId="{613E4634-95DD-8745-8B4C-A6091E96FC10}" type="presOf" srcId="{AB268411-85F9-4978-A9B3-8F5277854C60}" destId="{0453242F-37FE-314E-87FD-3C37798BA6E1}" srcOrd="1" destOrd="0" presId="urn:microsoft.com/office/officeart/2016/7/layout/VerticalDownArrowProcess"/>
    <dgm:cxn modelId="{76149C38-9B46-4ED6-97D8-0CCB51F74591}" srcId="{52401CE2-76B3-4ADA-BE9A-4F2EB9315F82}" destId="{AB268411-85F9-4978-A9B3-8F5277854C60}" srcOrd="1" destOrd="0" parTransId="{CD409700-4D03-47C3-A915-9FBD025A8AD9}" sibTransId="{B4EE6DE6-6CBF-4565-A992-FB5CB0EDF851}"/>
    <dgm:cxn modelId="{8962F33E-E532-4950-A003-6E3ED1BA6457}" srcId="{52401CE2-76B3-4ADA-BE9A-4F2EB9315F82}" destId="{456CAAE2-EEF6-41E8-A119-8716A484581D}" srcOrd="0" destOrd="0" parTransId="{B13C6F15-569D-4A38-82ED-CC2778795CB2}" sibTransId="{E92FBA0C-06BD-44EC-BF92-FB64F2986149}"/>
    <dgm:cxn modelId="{F9ED0C48-FCB4-BB4C-A031-01DB8A0046A1}" type="presOf" srcId="{B0C97A3D-3469-4E14-AE13-D008EF8D3D9D}" destId="{5D436326-3947-1249-AA4B-B4A79CBFE9AD}" srcOrd="0" destOrd="0" presId="urn:microsoft.com/office/officeart/2016/7/layout/VerticalDownArrowProcess"/>
    <dgm:cxn modelId="{5E694E59-E16A-E14E-86D9-2A7F7B33D6BD}" type="presOf" srcId="{4EE868FB-0FF5-4F84-9D60-94E77E608961}" destId="{6D8BC0D2-79B8-AB41-A987-C6C1C0E3152D}" srcOrd="0" destOrd="0" presId="urn:microsoft.com/office/officeart/2016/7/layout/VerticalDownArrowProcess"/>
    <dgm:cxn modelId="{AADF475A-2488-4F3F-BB95-95591DB9A08A}" srcId="{AB268411-85F9-4978-A9B3-8F5277854C60}" destId="{5A30517E-A966-4152-8468-877D61745253}" srcOrd="0" destOrd="0" parTransId="{D9E798AF-FDE6-4572-9087-7DCAA79236A6}" sibTransId="{8D04B77B-E80A-4E4B-AE32-FDB15A74A685}"/>
    <dgm:cxn modelId="{E351D65E-F339-2442-8549-A58391A66776}" type="presOf" srcId="{52401CE2-76B3-4ADA-BE9A-4F2EB9315F82}" destId="{EE890B56-9C8A-4E48-BAA7-1FFA905115CC}" srcOrd="0" destOrd="0" presId="urn:microsoft.com/office/officeart/2016/7/layout/VerticalDownArrowProcess"/>
    <dgm:cxn modelId="{8D7B2463-4B19-8E46-865D-51CD42B791B4}" type="presOf" srcId="{456CAAE2-EEF6-41E8-A119-8716A484581D}" destId="{56C4E210-BB9E-2C40-ABD8-4D7E07DCB2A7}" srcOrd="0" destOrd="0" presId="urn:microsoft.com/office/officeart/2016/7/layout/VerticalDownArrowProcess"/>
    <dgm:cxn modelId="{269D2568-7845-44E3-B27A-2E6F1ED3A14A}" srcId="{52401CE2-76B3-4ADA-BE9A-4F2EB9315F82}" destId="{4EE868FB-0FF5-4F84-9D60-94E77E608961}" srcOrd="3" destOrd="0" parTransId="{15EE936A-CF16-4D4A-A220-4278F44ED0CD}" sibTransId="{E38F037C-65DA-4A8F-BB1F-A1D35555E275}"/>
    <dgm:cxn modelId="{EA80F373-655F-6F4E-BBEA-090108D9B4F5}" type="presOf" srcId="{1DC8839F-CFB4-469C-BE4C-FF3C012FC97E}" destId="{CD69814E-F4F8-9B43-ABB0-315C174D2228}" srcOrd="0" destOrd="0" presId="urn:microsoft.com/office/officeart/2016/7/layout/VerticalDownArrowProcess"/>
    <dgm:cxn modelId="{743C2B7A-B9A5-4C29-BEE6-065E8B547B26}" srcId="{456CAAE2-EEF6-41E8-A119-8716A484581D}" destId="{0D62C982-9131-4444-8752-9D4FB6B7CCE8}" srcOrd="0" destOrd="0" parTransId="{5AE2D6DE-518E-4FE7-93FB-16A9E22D1E74}" sibTransId="{B4EFFB8F-162B-4A79-BFAF-3841A8C8E69B}"/>
    <dgm:cxn modelId="{996CEF9E-FC97-4EAE-8E93-C11F27E499B5}" srcId="{52401CE2-76B3-4ADA-BE9A-4F2EB9315F82}" destId="{B0C97A3D-3469-4E14-AE13-D008EF8D3D9D}" srcOrd="2" destOrd="0" parTransId="{7B4983ED-5AC3-4957-A72E-795E8EF4ED98}" sibTransId="{34A097C9-2781-4FB1-845F-1699DD82C9C1}"/>
    <dgm:cxn modelId="{BC442AAB-945D-0D4C-9175-6928A06307E0}" type="presOf" srcId="{FDBB2BE3-A6D5-472A-97E5-160653CD0AEA}" destId="{998E2456-2960-3741-8668-7E1E862AD9C2}" srcOrd="0" destOrd="0" presId="urn:microsoft.com/office/officeart/2016/7/layout/VerticalDownArrowProcess"/>
    <dgm:cxn modelId="{C77F17DF-034E-4CC3-8B47-5D8DBF1618B4}" srcId="{4EE868FB-0FF5-4F84-9D60-94E77E608961}" destId="{1DC8839F-CFB4-469C-BE4C-FF3C012FC97E}" srcOrd="0" destOrd="0" parTransId="{078E757D-4310-4A0F-8F6B-4FF2C2FECC49}" sibTransId="{D965079C-38DB-4F76-931A-DF89738C4C6E}"/>
    <dgm:cxn modelId="{E9F1B8E4-3731-9A47-8BA5-C6A26CD250FB}" type="presOf" srcId="{0D62C982-9131-4444-8752-9D4FB6B7CCE8}" destId="{AC7E998D-9051-6E4A-B564-E314F54B9168}" srcOrd="0" destOrd="0" presId="urn:microsoft.com/office/officeart/2016/7/layout/VerticalDownArrowProcess"/>
    <dgm:cxn modelId="{58EF1DEA-3051-1C4A-8092-AF924F02E36A}" type="presOf" srcId="{AB268411-85F9-4978-A9B3-8F5277854C60}" destId="{BA745CF0-D9D7-6D41-83D0-C46073C1BC26}" srcOrd="0" destOrd="0" presId="urn:microsoft.com/office/officeart/2016/7/layout/VerticalDownArrowProcess"/>
    <dgm:cxn modelId="{FBE5C9FB-F637-4983-9D9E-A46B6ABAB238}" srcId="{B0C97A3D-3469-4E14-AE13-D008EF8D3D9D}" destId="{FDBB2BE3-A6D5-472A-97E5-160653CD0AEA}" srcOrd="0" destOrd="0" parTransId="{A6EB03B1-22DF-479F-A1A0-E5CE831A1C24}" sibTransId="{39BAD131-71CF-4948-88D1-813613D825DA}"/>
    <dgm:cxn modelId="{AA54EBEA-F2A8-3E48-894D-3467202F78D9}" type="presParOf" srcId="{EE890B56-9C8A-4E48-BAA7-1FFA905115CC}" destId="{F8498714-D9C8-A84D-8985-D6FC136972B9}" srcOrd="0" destOrd="0" presId="urn:microsoft.com/office/officeart/2016/7/layout/VerticalDownArrowProcess"/>
    <dgm:cxn modelId="{8DA58758-5B64-F945-B9D9-966182CE72A7}" type="presParOf" srcId="{F8498714-D9C8-A84D-8985-D6FC136972B9}" destId="{6D8BC0D2-79B8-AB41-A987-C6C1C0E3152D}" srcOrd="0" destOrd="0" presId="urn:microsoft.com/office/officeart/2016/7/layout/VerticalDownArrowProcess"/>
    <dgm:cxn modelId="{BCED5C3A-CBD7-AA46-822B-3F48DA1E66D2}" type="presParOf" srcId="{F8498714-D9C8-A84D-8985-D6FC136972B9}" destId="{CD69814E-F4F8-9B43-ABB0-315C174D2228}" srcOrd="1" destOrd="0" presId="urn:microsoft.com/office/officeart/2016/7/layout/VerticalDownArrowProcess"/>
    <dgm:cxn modelId="{2ACEBC1B-7F40-3C47-B910-52047DC94473}" type="presParOf" srcId="{EE890B56-9C8A-4E48-BAA7-1FFA905115CC}" destId="{17C6C1C4-B2E9-8A40-B732-52656C083209}" srcOrd="1" destOrd="0" presId="urn:microsoft.com/office/officeart/2016/7/layout/VerticalDownArrowProcess"/>
    <dgm:cxn modelId="{774B84C0-A2F2-CD4A-B7F0-6B4DADBFE555}" type="presParOf" srcId="{EE890B56-9C8A-4E48-BAA7-1FFA905115CC}" destId="{4B280327-6332-1346-9BC8-9D5E5023E3DE}" srcOrd="2" destOrd="0" presId="urn:microsoft.com/office/officeart/2016/7/layout/VerticalDownArrowProcess"/>
    <dgm:cxn modelId="{60ECD618-D90A-C449-960E-1D89EE5E6013}" type="presParOf" srcId="{4B280327-6332-1346-9BC8-9D5E5023E3DE}" destId="{5D436326-3947-1249-AA4B-B4A79CBFE9AD}" srcOrd="0" destOrd="0" presId="urn:microsoft.com/office/officeart/2016/7/layout/VerticalDownArrowProcess"/>
    <dgm:cxn modelId="{4B386B35-62F6-0240-B4F8-83D2121FC073}" type="presParOf" srcId="{4B280327-6332-1346-9BC8-9D5E5023E3DE}" destId="{72003036-7DDA-184E-933F-E976F5168252}" srcOrd="1" destOrd="0" presId="urn:microsoft.com/office/officeart/2016/7/layout/VerticalDownArrowProcess"/>
    <dgm:cxn modelId="{9DE4C7A6-D4DC-FD43-B9C9-564B1EFE2A55}" type="presParOf" srcId="{4B280327-6332-1346-9BC8-9D5E5023E3DE}" destId="{998E2456-2960-3741-8668-7E1E862AD9C2}" srcOrd="2" destOrd="0" presId="urn:microsoft.com/office/officeart/2016/7/layout/VerticalDownArrowProcess"/>
    <dgm:cxn modelId="{62824E92-1ADB-604B-85CE-43BB5BD7911F}" type="presParOf" srcId="{EE890B56-9C8A-4E48-BAA7-1FFA905115CC}" destId="{5EA06D61-52FD-954F-ADD9-11B036515C48}" srcOrd="3" destOrd="0" presId="urn:microsoft.com/office/officeart/2016/7/layout/VerticalDownArrowProcess"/>
    <dgm:cxn modelId="{D7E8E6D6-003D-9741-91CE-903C5A8C9793}" type="presParOf" srcId="{EE890B56-9C8A-4E48-BAA7-1FFA905115CC}" destId="{ECCBD9E4-05E4-FE40-9227-1CCB33F533A1}" srcOrd="4" destOrd="0" presId="urn:microsoft.com/office/officeart/2016/7/layout/VerticalDownArrowProcess"/>
    <dgm:cxn modelId="{45805414-A552-FD4D-9D99-FBEB8C233E49}" type="presParOf" srcId="{ECCBD9E4-05E4-FE40-9227-1CCB33F533A1}" destId="{BA745CF0-D9D7-6D41-83D0-C46073C1BC26}" srcOrd="0" destOrd="0" presId="urn:microsoft.com/office/officeart/2016/7/layout/VerticalDownArrowProcess"/>
    <dgm:cxn modelId="{595ECF6A-B8EA-B24A-9FD7-62EEFB925EA2}" type="presParOf" srcId="{ECCBD9E4-05E4-FE40-9227-1CCB33F533A1}" destId="{0453242F-37FE-314E-87FD-3C37798BA6E1}" srcOrd="1" destOrd="0" presId="urn:microsoft.com/office/officeart/2016/7/layout/VerticalDownArrowProcess"/>
    <dgm:cxn modelId="{9F502F00-CA53-8C41-AF80-949A8CFBEEFE}" type="presParOf" srcId="{ECCBD9E4-05E4-FE40-9227-1CCB33F533A1}" destId="{732734A9-6D24-A242-85D5-EFBCB1DBFF04}" srcOrd="2" destOrd="0" presId="urn:microsoft.com/office/officeart/2016/7/layout/VerticalDownArrowProcess"/>
    <dgm:cxn modelId="{D24BA232-31A6-394C-AC4E-9AA2D3DF02F3}" type="presParOf" srcId="{EE890B56-9C8A-4E48-BAA7-1FFA905115CC}" destId="{BE3C5049-F31C-5249-869D-D57D2C815740}" srcOrd="5" destOrd="0" presId="urn:microsoft.com/office/officeart/2016/7/layout/VerticalDownArrowProcess"/>
    <dgm:cxn modelId="{3F3B6CE7-8B5E-0348-84BD-6C336702E02D}" type="presParOf" srcId="{EE890B56-9C8A-4E48-BAA7-1FFA905115CC}" destId="{3D44DF52-183A-5A46-BE73-01399E8A230A}" srcOrd="6" destOrd="0" presId="urn:microsoft.com/office/officeart/2016/7/layout/VerticalDownArrowProcess"/>
    <dgm:cxn modelId="{DF9C86F2-2AC9-3E41-B3AD-10103D565997}" type="presParOf" srcId="{3D44DF52-183A-5A46-BE73-01399E8A230A}" destId="{56C4E210-BB9E-2C40-ABD8-4D7E07DCB2A7}" srcOrd="0" destOrd="0" presId="urn:microsoft.com/office/officeart/2016/7/layout/VerticalDownArrowProcess"/>
    <dgm:cxn modelId="{AB8C13D6-87AD-CD49-AF47-B2658801456A}" type="presParOf" srcId="{3D44DF52-183A-5A46-BE73-01399E8A230A}" destId="{AAC7C57E-81B9-E941-A7B4-E267ED04EBBD}" srcOrd="1" destOrd="0" presId="urn:microsoft.com/office/officeart/2016/7/layout/VerticalDownArrowProcess"/>
    <dgm:cxn modelId="{21DFB6D4-AA86-194E-A369-D6D2579EA050}" type="presParOf" srcId="{3D44DF52-183A-5A46-BE73-01399E8A230A}" destId="{AC7E998D-9051-6E4A-B564-E314F54B9168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266F0-7917-364E-9E43-FF7E3BFC2284}">
      <dsp:nvSpPr>
        <dsp:cNvPr id="0" name=""/>
        <dsp:cNvSpPr/>
      </dsp:nvSpPr>
      <dsp:spPr>
        <a:xfrm>
          <a:off x="0" y="380705"/>
          <a:ext cx="463731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7D47C5-4FE0-EC41-8C82-0A17015E11C5}">
      <dsp:nvSpPr>
        <dsp:cNvPr id="0" name=""/>
        <dsp:cNvSpPr/>
      </dsp:nvSpPr>
      <dsp:spPr>
        <a:xfrm>
          <a:off x="231865" y="70745"/>
          <a:ext cx="32461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96" tIns="0" rIns="12269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Submitted By: </a:t>
          </a:r>
        </a:p>
      </dsp:txBody>
      <dsp:txXfrm>
        <a:off x="262127" y="101007"/>
        <a:ext cx="3185596" cy="559396"/>
      </dsp:txXfrm>
    </dsp:sp>
    <dsp:sp modelId="{B07D4CD6-1879-6D48-8FBD-5F45993295FC}">
      <dsp:nvSpPr>
        <dsp:cNvPr id="0" name=""/>
        <dsp:cNvSpPr/>
      </dsp:nvSpPr>
      <dsp:spPr>
        <a:xfrm>
          <a:off x="0" y="1333265"/>
          <a:ext cx="463731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837930-56C6-DD46-9A8D-DD1ED0D43A1B}">
      <dsp:nvSpPr>
        <dsp:cNvPr id="0" name=""/>
        <dsp:cNvSpPr/>
      </dsp:nvSpPr>
      <dsp:spPr>
        <a:xfrm>
          <a:off x="231865" y="1023305"/>
          <a:ext cx="32461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96" tIns="0" rIns="12269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Bailey Wang</a:t>
          </a:r>
        </a:p>
      </dsp:txBody>
      <dsp:txXfrm>
        <a:off x="262127" y="1053567"/>
        <a:ext cx="3185596" cy="559396"/>
      </dsp:txXfrm>
    </dsp:sp>
    <dsp:sp modelId="{FF9BA414-50AA-F34B-BA70-B1D348A30EFD}">
      <dsp:nvSpPr>
        <dsp:cNvPr id="0" name=""/>
        <dsp:cNvSpPr/>
      </dsp:nvSpPr>
      <dsp:spPr>
        <a:xfrm>
          <a:off x="0" y="2285826"/>
          <a:ext cx="463731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62E905-1F6A-274B-9FF9-977CA5942087}">
      <dsp:nvSpPr>
        <dsp:cNvPr id="0" name=""/>
        <dsp:cNvSpPr/>
      </dsp:nvSpPr>
      <dsp:spPr>
        <a:xfrm>
          <a:off x="231865" y="1975866"/>
          <a:ext cx="32461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96" tIns="0" rIns="12269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Lakshmi Naga Meghana Polisetty</a:t>
          </a:r>
        </a:p>
      </dsp:txBody>
      <dsp:txXfrm>
        <a:off x="262127" y="2006128"/>
        <a:ext cx="3185596" cy="559396"/>
      </dsp:txXfrm>
    </dsp:sp>
    <dsp:sp modelId="{9A3DEA09-B62C-DC4B-A306-AB6B53C284DF}">
      <dsp:nvSpPr>
        <dsp:cNvPr id="0" name=""/>
        <dsp:cNvSpPr/>
      </dsp:nvSpPr>
      <dsp:spPr>
        <a:xfrm>
          <a:off x="0" y="3238386"/>
          <a:ext cx="463731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F4395-2211-0549-9736-E590A13332E4}">
      <dsp:nvSpPr>
        <dsp:cNvPr id="0" name=""/>
        <dsp:cNvSpPr/>
      </dsp:nvSpPr>
      <dsp:spPr>
        <a:xfrm>
          <a:off x="231865" y="2928426"/>
          <a:ext cx="32461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96" tIns="0" rIns="12269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Sakshi Tongia</a:t>
          </a:r>
        </a:p>
      </dsp:txBody>
      <dsp:txXfrm>
        <a:off x="262127" y="2958688"/>
        <a:ext cx="3185596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9F0B7-10D8-5A46-9A36-CC90C1F8F1F1}">
      <dsp:nvSpPr>
        <dsp:cNvPr id="0" name=""/>
        <dsp:cNvSpPr/>
      </dsp:nvSpPr>
      <dsp:spPr>
        <a:xfrm>
          <a:off x="0" y="67764"/>
          <a:ext cx="4691063" cy="950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Young Americans are becoming increasingly concerned about cyberbullying. Creating powerful, humiliating, or derogatory messages about or to peers with technology intimidates, harasses, embarrasses, and controls them. </a:t>
          </a:r>
        </a:p>
      </dsp:txBody>
      <dsp:txXfrm>
        <a:off x="46377" y="114141"/>
        <a:ext cx="4598309" cy="857286"/>
      </dsp:txXfrm>
    </dsp:sp>
    <dsp:sp modelId="{FD1CD006-AD37-1F4D-9E38-D1FE0C654926}">
      <dsp:nvSpPr>
        <dsp:cNvPr id="0" name=""/>
        <dsp:cNvSpPr/>
      </dsp:nvSpPr>
      <dsp:spPr>
        <a:xfrm>
          <a:off x="0" y="1058124"/>
          <a:ext cx="4691063" cy="950040"/>
        </a:xfrm>
        <a:prstGeom prst="roundRect">
          <a:avLst/>
        </a:prstGeom>
        <a:solidFill>
          <a:schemeClr val="accent2">
            <a:hueOff val="2079554"/>
            <a:satOff val="11835"/>
            <a:lumOff val="366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Cyberbullying statistics indicate that nearly 80% of adolescents use advanced cell phones on a daily basis, 92% go online at least once a day, and 56% go online frequently. </a:t>
          </a:r>
        </a:p>
      </dsp:txBody>
      <dsp:txXfrm>
        <a:off x="46377" y="1104501"/>
        <a:ext cx="4598309" cy="857286"/>
      </dsp:txXfrm>
    </dsp:sp>
    <dsp:sp modelId="{2203B121-3E8C-C341-9B0E-CBC3CE784921}">
      <dsp:nvSpPr>
        <dsp:cNvPr id="0" name=""/>
        <dsp:cNvSpPr/>
      </dsp:nvSpPr>
      <dsp:spPr>
        <a:xfrm>
          <a:off x="0" y="2048484"/>
          <a:ext cx="4691063" cy="950040"/>
        </a:xfrm>
        <a:prstGeom prst="roundRect">
          <a:avLst/>
        </a:prstGeom>
        <a:solidFill>
          <a:schemeClr val="accent2">
            <a:hueOff val="4159108"/>
            <a:satOff val="23669"/>
            <a:lumOff val="732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Adolescents and teens are particularly vulnerable to this, and it can cause anxiety, depression, and even self-destruction. </a:t>
          </a:r>
        </a:p>
      </dsp:txBody>
      <dsp:txXfrm>
        <a:off x="46377" y="2094861"/>
        <a:ext cx="4598309" cy="857286"/>
      </dsp:txXfrm>
    </dsp:sp>
    <dsp:sp modelId="{F731F5DA-2504-7F49-BC09-EA784AE1977D}">
      <dsp:nvSpPr>
        <dsp:cNvPr id="0" name=""/>
        <dsp:cNvSpPr/>
      </dsp:nvSpPr>
      <dsp:spPr>
        <a:xfrm>
          <a:off x="0" y="3038844"/>
          <a:ext cx="4691063" cy="950040"/>
        </a:xfrm>
        <a:prstGeom prst="roundRect">
          <a:avLst/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Cyberbullying mostly consists of harassing people in a negative way, frequently commenting on them based on their appearance, race, gender, or sexual orientation.</a:t>
          </a:r>
        </a:p>
      </dsp:txBody>
      <dsp:txXfrm>
        <a:off x="46377" y="3085221"/>
        <a:ext cx="4598309" cy="8572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54E30-BA9F-4845-88F8-ECAC160E1E46}">
      <dsp:nvSpPr>
        <dsp:cNvPr id="0" name=""/>
        <dsp:cNvSpPr/>
      </dsp:nvSpPr>
      <dsp:spPr>
        <a:xfrm>
          <a:off x="0" y="173519"/>
          <a:ext cx="4140600" cy="737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Previous research was based on binary classification or sentiment analysis of the text classification</a:t>
          </a:r>
          <a:br>
            <a:rPr lang="en-US" sz="1400" kern="1200"/>
          </a:br>
          <a:endParaRPr lang="en-US" sz="1400" kern="1200"/>
        </a:p>
      </dsp:txBody>
      <dsp:txXfrm>
        <a:off x="35982" y="209501"/>
        <a:ext cx="4068636" cy="665136"/>
      </dsp:txXfrm>
    </dsp:sp>
    <dsp:sp modelId="{8D6193A6-26E3-E04B-8DDC-78A6B69B7A28}">
      <dsp:nvSpPr>
        <dsp:cNvPr id="0" name=""/>
        <dsp:cNvSpPr/>
      </dsp:nvSpPr>
      <dsp:spPr>
        <a:xfrm>
          <a:off x="0" y="950939"/>
          <a:ext cx="4140600" cy="737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Project focuses on real-time Twitter data</a:t>
          </a:r>
          <a:br>
            <a:rPr lang="en-US" sz="1400" kern="1200"/>
          </a:br>
          <a:endParaRPr lang="en-US" sz="1400" kern="1200"/>
        </a:p>
      </dsp:txBody>
      <dsp:txXfrm>
        <a:off x="35982" y="986921"/>
        <a:ext cx="4068636" cy="665136"/>
      </dsp:txXfrm>
    </dsp:sp>
    <dsp:sp modelId="{ABD89758-7682-0F4C-886D-17244690DA75}">
      <dsp:nvSpPr>
        <dsp:cNvPr id="0" name=""/>
        <dsp:cNvSpPr/>
      </dsp:nvSpPr>
      <dsp:spPr>
        <a:xfrm>
          <a:off x="0" y="1728360"/>
          <a:ext cx="4140600" cy="737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Identify the best performing machine learning algorithms</a:t>
          </a:r>
          <a:br>
            <a:rPr lang="en-US" sz="1400" kern="1200"/>
          </a:br>
          <a:endParaRPr lang="en-US" sz="1400" kern="1200"/>
        </a:p>
      </dsp:txBody>
      <dsp:txXfrm>
        <a:off x="35982" y="1764342"/>
        <a:ext cx="4068636" cy="665136"/>
      </dsp:txXfrm>
    </dsp:sp>
    <dsp:sp modelId="{25E79217-270B-404B-BF7A-1248821583AC}">
      <dsp:nvSpPr>
        <dsp:cNvPr id="0" name=""/>
        <dsp:cNvSpPr/>
      </dsp:nvSpPr>
      <dsp:spPr>
        <a:xfrm>
          <a:off x="0" y="2505780"/>
          <a:ext cx="4140600" cy="737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Categorize the type of Cyberbullying into 7 labels: Non-Cyberbully, Sexual, Racial, Generic, Politics, Intelligence, Appearance  </a:t>
          </a:r>
        </a:p>
      </dsp:txBody>
      <dsp:txXfrm>
        <a:off x="35982" y="2541762"/>
        <a:ext cx="4068636" cy="6651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BC0D2-79B8-AB41-A987-C6C1C0E3152D}">
      <dsp:nvSpPr>
        <dsp:cNvPr id="0" name=""/>
        <dsp:cNvSpPr/>
      </dsp:nvSpPr>
      <dsp:spPr>
        <a:xfrm>
          <a:off x="0" y="2802188"/>
          <a:ext cx="999975" cy="61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18" tIns="120904" rIns="71118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Compare</a:t>
          </a:r>
        </a:p>
      </dsp:txBody>
      <dsp:txXfrm>
        <a:off x="0" y="2802188"/>
        <a:ext cx="999975" cy="613050"/>
      </dsp:txXfrm>
    </dsp:sp>
    <dsp:sp modelId="{CD69814E-F4F8-9B43-ABB0-315C174D2228}">
      <dsp:nvSpPr>
        <dsp:cNvPr id="0" name=""/>
        <dsp:cNvSpPr/>
      </dsp:nvSpPr>
      <dsp:spPr>
        <a:xfrm>
          <a:off x="999974" y="2802188"/>
          <a:ext cx="2999925" cy="6130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853" tIns="139700" rIns="60853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Compare model results with Model Evaluation Methods (F1-Score, Confusion Matrix, ROC curve)</a:t>
          </a:r>
        </a:p>
      </dsp:txBody>
      <dsp:txXfrm>
        <a:off x="999974" y="2802188"/>
        <a:ext cx="2999925" cy="613050"/>
      </dsp:txXfrm>
    </dsp:sp>
    <dsp:sp modelId="{72003036-7DDA-184E-933F-E976F5168252}">
      <dsp:nvSpPr>
        <dsp:cNvPr id="0" name=""/>
        <dsp:cNvSpPr/>
      </dsp:nvSpPr>
      <dsp:spPr>
        <a:xfrm rot="10800000">
          <a:off x="0" y="1868512"/>
          <a:ext cx="999975" cy="94287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18" tIns="120904" rIns="71118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Connect</a:t>
          </a:r>
        </a:p>
      </dsp:txBody>
      <dsp:txXfrm rot="-10800000">
        <a:off x="0" y="1868512"/>
        <a:ext cx="999975" cy="612866"/>
      </dsp:txXfrm>
    </dsp:sp>
    <dsp:sp modelId="{998E2456-2960-3741-8668-7E1E862AD9C2}">
      <dsp:nvSpPr>
        <dsp:cNvPr id="0" name=""/>
        <dsp:cNvSpPr/>
      </dsp:nvSpPr>
      <dsp:spPr>
        <a:xfrm>
          <a:off x="999974" y="1868512"/>
          <a:ext cx="2999925" cy="6128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853" tIns="139700" rIns="60853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Connect with Google Cloud Storage, Google BigQuery</a:t>
          </a:r>
          <a:br>
            <a:rPr lang="en-US" sz="1100" kern="1200"/>
          </a:br>
          <a:endParaRPr lang="en-US" sz="1100" kern="1200"/>
        </a:p>
      </dsp:txBody>
      <dsp:txXfrm>
        <a:off x="999974" y="1868512"/>
        <a:ext cx="2999925" cy="612866"/>
      </dsp:txXfrm>
    </dsp:sp>
    <dsp:sp modelId="{0453242F-37FE-314E-87FD-3C37798BA6E1}">
      <dsp:nvSpPr>
        <dsp:cNvPr id="0" name=""/>
        <dsp:cNvSpPr/>
      </dsp:nvSpPr>
      <dsp:spPr>
        <a:xfrm rot="10800000">
          <a:off x="0" y="934837"/>
          <a:ext cx="999975" cy="94287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18" tIns="120904" rIns="71118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Integrate</a:t>
          </a:r>
        </a:p>
      </dsp:txBody>
      <dsp:txXfrm rot="-10800000">
        <a:off x="0" y="934837"/>
        <a:ext cx="999975" cy="612866"/>
      </dsp:txXfrm>
    </dsp:sp>
    <dsp:sp modelId="{732734A9-6D24-A242-85D5-EFBCB1DBFF04}">
      <dsp:nvSpPr>
        <dsp:cNvPr id="0" name=""/>
        <dsp:cNvSpPr/>
      </dsp:nvSpPr>
      <dsp:spPr>
        <a:xfrm>
          <a:off x="999974" y="934837"/>
          <a:ext cx="2999925" cy="6128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853" tIns="139700" rIns="60853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Integrate ETL streaming Pipeline (Apache Beam)</a:t>
          </a:r>
          <a:br>
            <a:rPr lang="en-US" sz="1100" kern="1200"/>
          </a:br>
          <a:endParaRPr lang="en-US" sz="1100" kern="1200"/>
        </a:p>
      </dsp:txBody>
      <dsp:txXfrm>
        <a:off x="999974" y="934837"/>
        <a:ext cx="2999925" cy="612866"/>
      </dsp:txXfrm>
    </dsp:sp>
    <dsp:sp modelId="{AAC7C57E-81B9-E941-A7B4-E267ED04EBBD}">
      <dsp:nvSpPr>
        <dsp:cNvPr id="0" name=""/>
        <dsp:cNvSpPr/>
      </dsp:nvSpPr>
      <dsp:spPr>
        <a:xfrm rot="10800000">
          <a:off x="0" y="1161"/>
          <a:ext cx="999975" cy="94287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18" tIns="120904" rIns="71118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</a:t>
          </a:r>
        </a:p>
      </dsp:txBody>
      <dsp:txXfrm rot="-10800000">
        <a:off x="0" y="1161"/>
        <a:ext cx="999975" cy="612866"/>
      </dsp:txXfrm>
    </dsp:sp>
    <dsp:sp modelId="{AC7E998D-9051-6E4A-B564-E314F54B9168}">
      <dsp:nvSpPr>
        <dsp:cNvPr id="0" name=""/>
        <dsp:cNvSpPr/>
      </dsp:nvSpPr>
      <dsp:spPr>
        <a:xfrm>
          <a:off x="999974" y="1161"/>
          <a:ext cx="2999925" cy="6128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853" tIns="139700" rIns="60853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 Data Cleaning Algorithms</a:t>
          </a:r>
          <a:br>
            <a:rPr lang="en-US" sz="1100" kern="1200"/>
          </a:br>
          <a:endParaRPr lang="en-US" sz="1100" kern="1200"/>
        </a:p>
      </dsp:txBody>
      <dsp:txXfrm>
        <a:off x="999974" y="1161"/>
        <a:ext cx="2999925" cy="61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7704dd425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7704dd425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7704dd42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7704dd42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Yang: focused on emoticons, and how it improved accuracy for sentiment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Gujral: uni-grams helped with sentiment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Mangaonkar: handled different n-grams, uni-grams, bi-grams to understand the intent (sentiment analysis)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Dalvi: binary classification and multi classification, focus on whether a text is cyberbullying or not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7704dd425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7704dd425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LR - relevance of predictor-imp for sentiment analysis, but its linearity assumption makes it predict discrete variables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- good with large dimensionality but does not work well with large amount of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- works well with non-linear, it assumes independence between variables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7704dd42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7704dd42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Computer: uses windows/ios to access Python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Python: main scripting language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ML: SKlearn library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 Engine: as virtual machine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management: ClickUp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Storage: 3 different cloud storage: daily use (standard), recovery (coldline), long-term (archive)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BigQuery: SQL relational database after the pipeline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DataFlow: main pipeline function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7704dd42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7704dd42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82e94671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82e94671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7704dd425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7704dd425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Inconsistent semantics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Hyperlinks,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Upper lower casing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Mentions, hashtags</a:t>
            </a:r>
            <a:br>
              <a:rPr lang="en"/>
            </a:br>
            <a:r>
              <a:rPr lang="en"/>
              <a:t>Punctuation marks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resulting in unstructured data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6e2c0499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6e2c0499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Next, we also saw the sentiment distribution in raw data.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6e2c0499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6e2c0499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 - first splits paragraphs to sentences, then sentences to words known as tokens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Lemmatization- these tokens are then passed through a lemmatizer which help in converting words to its root canonical form.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6e2c0499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6e2c0499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Polarity distribution and word clouds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7704dd4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7704dd4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b86884b99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b86884b99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Applied data regularization and data reduction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a new dataframe with the targeted label (encoded)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b86884b99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b86884b99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7704dd42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7704dd42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7704dd42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7704dd42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7704dd425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27704dd425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F1-Score: uses precision and recall useful for imbalance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P: how good the model is at predicting a specific category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R: how many times the model was able to detect a specific category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ROC: show how well the model predicts the class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7704dd42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27704dd425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7704dd42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27704dd42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6e2c0499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6e2c0499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2834413eb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2834413eb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7704dd425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7704dd425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7704dd42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7704dd42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b86884b99_0_1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b86884b99_0_1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7704dd42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7704dd42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b86884b99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b86884b99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data (streaming) and batch data (storage) ingested combined together into the pipeline (create new CSV file for recovery storage)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Pub/sub pushes data through pipeline for DataFlow to apply ETL cleaning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Cleaned data is saved in Bigquery and Archive storage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pushed to machine learning modeling afterwards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shown on DataStudio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7704dd42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7704dd42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7704dd42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7704dd42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7704dd42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7704dd42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667763" y="473202"/>
            <a:ext cx="3926681" cy="3921919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823791"/>
            <a:ext cx="7738814" cy="3296241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4484398"/>
            <a:ext cx="6034030" cy="55670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4781759"/>
            <a:ext cx="1747292" cy="261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4781759"/>
            <a:ext cx="1747292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762978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13081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9741" y="286790"/>
            <a:ext cx="1119099" cy="42003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286789"/>
            <a:ext cx="6294439" cy="42003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11358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288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772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83420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805417"/>
            <a:ext cx="6140303" cy="3048470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3869836"/>
            <a:ext cx="5263116" cy="7133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4781759"/>
            <a:ext cx="1120460" cy="261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4781759"/>
            <a:ext cx="1115675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51435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61010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714500"/>
            <a:ext cx="3600450" cy="271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7" y="1714500"/>
            <a:ext cx="3600450" cy="271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00206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546" y="285750"/>
            <a:ext cx="7629525" cy="1120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9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975" y="2181826"/>
            <a:ext cx="3600450" cy="2247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181826"/>
            <a:ext cx="3600450" cy="2247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713948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990495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252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342900"/>
            <a:ext cx="2319086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690283"/>
            <a:ext cx="4618814" cy="373884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306002"/>
            <a:ext cx="2319086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4781759"/>
            <a:ext cx="925016" cy="261347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5/6/22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4781759"/>
            <a:ext cx="924342" cy="25934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300638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51434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342900"/>
            <a:ext cx="2319088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306002"/>
            <a:ext cx="2319088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4781759"/>
            <a:ext cx="924342" cy="261347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5/6/22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5676" y="4781759"/>
            <a:ext cx="925830" cy="25934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69495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1714501"/>
            <a:ext cx="7633742" cy="2695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664369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513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825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comments" Target="../comments/comment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auto_examples/model_selection/plot_precision_recall.html" TargetMode="External"/><Relationship Id="rId3" Type="http://schemas.openxmlformats.org/officeDocument/2006/relationships/hyperlink" Target="https://ieeexplore.ieee.org/abstract/document/9120893" TargetMode="External"/><Relationship Id="rId7" Type="http://schemas.openxmlformats.org/officeDocument/2006/relationships/hyperlink" Target="https://ieeexplore.ieee.org/abstract/document/7293405" TargetMode="External"/><Relationship Id="rId12" Type="http://schemas.openxmlformats.org/officeDocument/2006/relationships/hyperlink" Target="https://ieeexplore.ieee.org/document/8711413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ijcseonline.org/full_paper_view.php?paper_id=1410" TargetMode="External"/><Relationship Id="rId11" Type="http://schemas.openxmlformats.org/officeDocument/2006/relationships/hyperlink" Target="https://journals.plos.org/plosone/article?id=10.1371/journal.pone.0240924" TargetMode="External"/><Relationship Id="rId5" Type="http://schemas.openxmlformats.org/officeDocument/2006/relationships/hyperlink" Target="https://towardsdatascience.com/support-vector-machine-introduction-to-machine-learning-algorithms-934a444fca47" TargetMode="External"/><Relationship Id="rId10" Type="http://schemas.openxmlformats.org/officeDocument/2006/relationships/hyperlink" Target="https://towardsdatascience.com/logistic-regression-detailed-overview-46c4da4303bc" TargetMode="External"/><Relationship Id="rId4" Type="http://schemas.openxmlformats.org/officeDocument/2006/relationships/hyperlink" Target="https://medium.com/analytics-vidhya/explaining-how-roc-curve-works-df7b46df6e65" TargetMode="External"/><Relationship Id="rId9" Type="http://schemas.openxmlformats.org/officeDocument/2006/relationships/hyperlink" Target="https://www.analyticsvidhya.com/blog/2017/09/naive-bayes-explained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6">
            <a:extLst>
              <a:ext uri="{FF2B5EF4-FFF2-40B4-BE49-F238E27FC236}">
                <a16:creationId xmlns:a16="http://schemas.microsoft.com/office/drawing/2014/main" id="{1DF61F47-37EC-408A-BDC8-E491FB5E5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8157995-9098-42A2-8E36-8BA9015D7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310A4E0E-502E-444B-B37E-40557A266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BA68F03-D88C-4F27-AD65-034133F1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3227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4DB13C2-D61D-4A8D-B973-BE6546C7B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41449"/>
            <a:ext cx="1734910" cy="4460601"/>
          </a:xfrm>
          <a:custGeom>
            <a:avLst/>
            <a:gdLst>
              <a:gd name="connsiteX0" fmla="*/ 162291 w 2313214"/>
              <a:gd name="connsiteY0" fmla="*/ 0 h 5947468"/>
              <a:gd name="connsiteX1" fmla="*/ 224243 w 2313214"/>
              <a:gd name="connsiteY1" fmla="*/ 1936 h 5947468"/>
              <a:gd name="connsiteX2" fmla="*/ 284260 w 2313214"/>
              <a:gd name="connsiteY2" fmla="*/ 9680 h 5947468"/>
              <a:gd name="connsiteX3" fmla="*/ 342341 w 2313214"/>
              <a:gd name="connsiteY3" fmla="*/ 27104 h 5947468"/>
              <a:gd name="connsiteX4" fmla="*/ 390742 w 2313214"/>
              <a:gd name="connsiteY4" fmla="*/ 52273 h 5947468"/>
              <a:gd name="connsiteX5" fmla="*/ 437206 w 2313214"/>
              <a:gd name="connsiteY5" fmla="*/ 85185 h 5947468"/>
              <a:gd name="connsiteX6" fmla="*/ 477863 w 2313214"/>
              <a:gd name="connsiteY6" fmla="*/ 123905 h 5947468"/>
              <a:gd name="connsiteX7" fmla="*/ 518519 w 2313214"/>
              <a:gd name="connsiteY7" fmla="*/ 168434 h 5947468"/>
              <a:gd name="connsiteX8" fmla="*/ 555304 w 2313214"/>
              <a:gd name="connsiteY8" fmla="*/ 214899 h 5947468"/>
              <a:gd name="connsiteX9" fmla="*/ 592088 w 2313214"/>
              <a:gd name="connsiteY9" fmla="*/ 263299 h 5947468"/>
              <a:gd name="connsiteX10" fmla="*/ 628873 w 2313214"/>
              <a:gd name="connsiteY10" fmla="*/ 311700 h 5947468"/>
              <a:gd name="connsiteX11" fmla="*/ 665657 w 2313214"/>
              <a:gd name="connsiteY11" fmla="*/ 358165 h 5947468"/>
              <a:gd name="connsiteX12" fmla="*/ 704378 w 2313214"/>
              <a:gd name="connsiteY12" fmla="*/ 402693 h 5947468"/>
              <a:gd name="connsiteX13" fmla="*/ 748906 w 2313214"/>
              <a:gd name="connsiteY13" fmla="*/ 441414 h 5947468"/>
              <a:gd name="connsiteX14" fmla="*/ 791499 w 2313214"/>
              <a:gd name="connsiteY14" fmla="*/ 476262 h 5947468"/>
              <a:gd name="connsiteX15" fmla="*/ 839899 w 2313214"/>
              <a:gd name="connsiteY15" fmla="*/ 503366 h 5947468"/>
              <a:gd name="connsiteX16" fmla="*/ 892172 w 2313214"/>
              <a:gd name="connsiteY16" fmla="*/ 526599 h 5947468"/>
              <a:gd name="connsiteX17" fmla="*/ 948317 w 2313214"/>
              <a:gd name="connsiteY17" fmla="*/ 545959 h 5947468"/>
              <a:gd name="connsiteX18" fmla="*/ 1006397 w 2313214"/>
              <a:gd name="connsiteY18" fmla="*/ 563383 h 5947468"/>
              <a:gd name="connsiteX19" fmla="*/ 1064478 w 2313214"/>
              <a:gd name="connsiteY19" fmla="*/ 578871 h 5947468"/>
              <a:gd name="connsiteX20" fmla="*/ 1124495 w 2313214"/>
              <a:gd name="connsiteY20" fmla="*/ 594360 h 5947468"/>
              <a:gd name="connsiteX21" fmla="*/ 1180640 w 2313214"/>
              <a:gd name="connsiteY21" fmla="*/ 611784 h 5947468"/>
              <a:gd name="connsiteX22" fmla="*/ 1236784 w 2313214"/>
              <a:gd name="connsiteY22" fmla="*/ 631144 h 5947468"/>
              <a:gd name="connsiteX23" fmla="*/ 1289057 w 2313214"/>
              <a:gd name="connsiteY23" fmla="*/ 654376 h 5947468"/>
              <a:gd name="connsiteX24" fmla="*/ 1335522 w 2313214"/>
              <a:gd name="connsiteY24" fmla="*/ 683417 h 5947468"/>
              <a:gd name="connsiteX25" fmla="*/ 1378114 w 2313214"/>
              <a:gd name="connsiteY25" fmla="*/ 718265 h 5947468"/>
              <a:gd name="connsiteX26" fmla="*/ 1412963 w 2313214"/>
              <a:gd name="connsiteY26" fmla="*/ 760858 h 5947468"/>
              <a:gd name="connsiteX27" fmla="*/ 1442003 w 2313214"/>
              <a:gd name="connsiteY27" fmla="*/ 807322 h 5947468"/>
              <a:gd name="connsiteX28" fmla="*/ 1465235 w 2313214"/>
              <a:gd name="connsiteY28" fmla="*/ 859595 h 5947468"/>
              <a:gd name="connsiteX29" fmla="*/ 1484596 w 2313214"/>
              <a:gd name="connsiteY29" fmla="*/ 915740 h 5947468"/>
              <a:gd name="connsiteX30" fmla="*/ 1502020 w 2313214"/>
              <a:gd name="connsiteY30" fmla="*/ 971884 h 5947468"/>
              <a:gd name="connsiteX31" fmla="*/ 1517508 w 2313214"/>
              <a:gd name="connsiteY31" fmla="*/ 1031901 h 5947468"/>
              <a:gd name="connsiteX32" fmla="*/ 1532996 w 2313214"/>
              <a:gd name="connsiteY32" fmla="*/ 1089982 h 5947468"/>
              <a:gd name="connsiteX33" fmla="*/ 1550420 w 2313214"/>
              <a:gd name="connsiteY33" fmla="*/ 1148063 h 5947468"/>
              <a:gd name="connsiteX34" fmla="*/ 1569781 w 2313214"/>
              <a:gd name="connsiteY34" fmla="*/ 1204207 h 5947468"/>
              <a:gd name="connsiteX35" fmla="*/ 1593013 w 2313214"/>
              <a:gd name="connsiteY35" fmla="*/ 1256480 h 5947468"/>
              <a:gd name="connsiteX36" fmla="*/ 1620117 w 2313214"/>
              <a:gd name="connsiteY36" fmla="*/ 1304881 h 5947468"/>
              <a:gd name="connsiteX37" fmla="*/ 1654966 w 2313214"/>
              <a:gd name="connsiteY37" fmla="*/ 1347473 h 5947468"/>
              <a:gd name="connsiteX38" fmla="*/ 1693686 w 2313214"/>
              <a:gd name="connsiteY38" fmla="*/ 1392002 h 5947468"/>
              <a:gd name="connsiteX39" fmla="*/ 1738215 w 2313214"/>
              <a:gd name="connsiteY39" fmla="*/ 1430722 h 5947468"/>
              <a:gd name="connsiteX40" fmla="*/ 1784679 w 2313214"/>
              <a:gd name="connsiteY40" fmla="*/ 1467507 h 5947468"/>
              <a:gd name="connsiteX41" fmla="*/ 1835016 w 2313214"/>
              <a:gd name="connsiteY41" fmla="*/ 1504291 h 5947468"/>
              <a:gd name="connsiteX42" fmla="*/ 1883417 w 2313214"/>
              <a:gd name="connsiteY42" fmla="*/ 1541076 h 5947468"/>
              <a:gd name="connsiteX43" fmla="*/ 1929881 w 2313214"/>
              <a:gd name="connsiteY43" fmla="*/ 1577860 h 5947468"/>
              <a:gd name="connsiteX44" fmla="*/ 1974410 w 2313214"/>
              <a:gd name="connsiteY44" fmla="*/ 1618517 h 5947468"/>
              <a:gd name="connsiteX45" fmla="*/ 2013130 w 2313214"/>
              <a:gd name="connsiteY45" fmla="*/ 1659173 h 5947468"/>
              <a:gd name="connsiteX46" fmla="*/ 2046043 w 2313214"/>
              <a:gd name="connsiteY46" fmla="*/ 1705638 h 5947468"/>
              <a:gd name="connsiteX47" fmla="*/ 2071211 w 2313214"/>
              <a:gd name="connsiteY47" fmla="*/ 1754039 h 5947468"/>
              <a:gd name="connsiteX48" fmla="*/ 2088635 w 2313214"/>
              <a:gd name="connsiteY48" fmla="*/ 1812119 h 5947468"/>
              <a:gd name="connsiteX49" fmla="*/ 2096379 w 2313214"/>
              <a:gd name="connsiteY49" fmla="*/ 1872136 h 5947468"/>
              <a:gd name="connsiteX50" fmla="*/ 2098315 w 2313214"/>
              <a:gd name="connsiteY50" fmla="*/ 1934089 h 5947468"/>
              <a:gd name="connsiteX51" fmla="*/ 2092507 w 2313214"/>
              <a:gd name="connsiteY51" fmla="*/ 1999914 h 5947468"/>
              <a:gd name="connsiteX52" fmla="*/ 2084763 w 2313214"/>
              <a:gd name="connsiteY52" fmla="*/ 2065738 h 5947468"/>
              <a:gd name="connsiteX53" fmla="*/ 2075083 w 2313214"/>
              <a:gd name="connsiteY53" fmla="*/ 2131563 h 5947468"/>
              <a:gd name="connsiteX54" fmla="*/ 2067339 w 2313214"/>
              <a:gd name="connsiteY54" fmla="*/ 2197388 h 5947468"/>
              <a:gd name="connsiteX55" fmla="*/ 2063467 w 2313214"/>
              <a:gd name="connsiteY55" fmla="*/ 2263213 h 5947468"/>
              <a:gd name="connsiteX56" fmla="*/ 2063467 w 2313214"/>
              <a:gd name="connsiteY56" fmla="*/ 2327102 h 5947468"/>
              <a:gd name="connsiteX57" fmla="*/ 2071211 w 2313214"/>
              <a:gd name="connsiteY57" fmla="*/ 2387119 h 5947468"/>
              <a:gd name="connsiteX58" fmla="*/ 2086699 w 2313214"/>
              <a:gd name="connsiteY58" fmla="*/ 2447135 h 5947468"/>
              <a:gd name="connsiteX59" fmla="*/ 2109932 w 2313214"/>
              <a:gd name="connsiteY59" fmla="*/ 2503280 h 5947468"/>
              <a:gd name="connsiteX60" fmla="*/ 2140908 w 2313214"/>
              <a:gd name="connsiteY60" fmla="*/ 2561361 h 5947468"/>
              <a:gd name="connsiteX61" fmla="*/ 2171884 w 2313214"/>
              <a:gd name="connsiteY61" fmla="*/ 2619442 h 5947468"/>
              <a:gd name="connsiteX62" fmla="*/ 2206733 w 2313214"/>
              <a:gd name="connsiteY62" fmla="*/ 2677522 h 5947468"/>
              <a:gd name="connsiteX63" fmla="*/ 2239645 w 2313214"/>
              <a:gd name="connsiteY63" fmla="*/ 2733667 h 5947468"/>
              <a:gd name="connsiteX64" fmla="*/ 2268686 w 2313214"/>
              <a:gd name="connsiteY64" fmla="*/ 2793684 h 5947468"/>
              <a:gd name="connsiteX65" fmla="*/ 2291918 w 2313214"/>
              <a:gd name="connsiteY65" fmla="*/ 2851765 h 5947468"/>
              <a:gd name="connsiteX66" fmla="*/ 2307406 w 2313214"/>
              <a:gd name="connsiteY66" fmla="*/ 2911781 h 5947468"/>
              <a:gd name="connsiteX67" fmla="*/ 2313214 w 2313214"/>
              <a:gd name="connsiteY67" fmla="*/ 2973734 h 5947468"/>
              <a:gd name="connsiteX68" fmla="*/ 2307406 w 2313214"/>
              <a:gd name="connsiteY68" fmla="*/ 3035687 h 5947468"/>
              <a:gd name="connsiteX69" fmla="*/ 2291918 w 2313214"/>
              <a:gd name="connsiteY69" fmla="*/ 3095704 h 5947468"/>
              <a:gd name="connsiteX70" fmla="*/ 2268686 w 2313214"/>
              <a:gd name="connsiteY70" fmla="*/ 3153784 h 5947468"/>
              <a:gd name="connsiteX71" fmla="*/ 2239645 w 2313214"/>
              <a:gd name="connsiteY71" fmla="*/ 3213801 h 5947468"/>
              <a:gd name="connsiteX72" fmla="*/ 2206733 w 2313214"/>
              <a:gd name="connsiteY72" fmla="*/ 3269946 h 5947468"/>
              <a:gd name="connsiteX73" fmla="*/ 2171884 w 2313214"/>
              <a:gd name="connsiteY73" fmla="*/ 3328027 h 5947468"/>
              <a:gd name="connsiteX74" fmla="*/ 2140908 w 2313214"/>
              <a:gd name="connsiteY74" fmla="*/ 3386107 h 5947468"/>
              <a:gd name="connsiteX75" fmla="*/ 2109932 w 2313214"/>
              <a:gd name="connsiteY75" fmla="*/ 3444188 h 5947468"/>
              <a:gd name="connsiteX76" fmla="*/ 2086699 w 2313214"/>
              <a:gd name="connsiteY76" fmla="*/ 3500333 h 5947468"/>
              <a:gd name="connsiteX77" fmla="*/ 2071211 w 2313214"/>
              <a:gd name="connsiteY77" fmla="*/ 3560350 h 5947468"/>
              <a:gd name="connsiteX78" fmla="*/ 2063467 w 2313214"/>
              <a:gd name="connsiteY78" fmla="*/ 3620366 h 5947468"/>
              <a:gd name="connsiteX79" fmla="*/ 2063467 w 2313214"/>
              <a:gd name="connsiteY79" fmla="*/ 3684255 h 5947468"/>
              <a:gd name="connsiteX80" fmla="*/ 2067339 w 2313214"/>
              <a:gd name="connsiteY80" fmla="*/ 3750080 h 5947468"/>
              <a:gd name="connsiteX81" fmla="*/ 2075083 w 2313214"/>
              <a:gd name="connsiteY81" fmla="*/ 3815905 h 5947468"/>
              <a:gd name="connsiteX82" fmla="*/ 2084763 w 2313214"/>
              <a:gd name="connsiteY82" fmla="*/ 3881730 h 5947468"/>
              <a:gd name="connsiteX83" fmla="*/ 2092507 w 2313214"/>
              <a:gd name="connsiteY83" fmla="*/ 3947555 h 5947468"/>
              <a:gd name="connsiteX84" fmla="*/ 2098315 w 2313214"/>
              <a:gd name="connsiteY84" fmla="*/ 4013380 h 5947468"/>
              <a:gd name="connsiteX85" fmla="*/ 2096379 w 2313214"/>
              <a:gd name="connsiteY85" fmla="*/ 4075332 h 5947468"/>
              <a:gd name="connsiteX86" fmla="*/ 2088635 w 2313214"/>
              <a:gd name="connsiteY86" fmla="*/ 4135349 h 5947468"/>
              <a:gd name="connsiteX87" fmla="*/ 2071211 w 2313214"/>
              <a:gd name="connsiteY87" fmla="*/ 4193430 h 5947468"/>
              <a:gd name="connsiteX88" fmla="*/ 2046043 w 2313214"/>
              <a:gd name="connsiteY88" fmla="*/ 4241831 h 5947468"/>
              <a:gd name="connsiteX89" fmla="*/ 2013130 w 2313214"/>
              <a:gd name="connsiteY89" fmla="*/ 4288295 h 5947468"/>
              <a:gd name="connsiteX90" fmla="*/ 1974410 w 2313214"/>
              <a:gd name="connsiteY90" fmla="*/ 4328952 h 5947468"/>
              <a:gd name="connsiteX91" fmla="*/ 1929881 w 2313214"/>
              <a:gd name="connsiteY91" fmla="*/ 4369608 h 5947468"/>
              <a:gd name="connsiteX92" fmla="*/ 1883417 w 2313214"/>
              <a:gd name="connsiteY92" fmla="*/ 4406393 h 5947468"/>
              <a:gd name="connsiteX93" fmla="*/ 1835016 w 2313214"/>
              <a:gd name="connsiteY93" fmla="*/ 4443177 h 5947468"/>
              <a:gd name="connsiteX94" fmla="*/ 1784679 w 2313214"/>
              <a:gd name="connsiteY94" fmla="*/ 4479962 h 5947468"/>
              <a:gd name="connsiteX95" fmla="*/ 1738215 w 2313214"/>
              <a:gd name="connsiteY95" fmla="*/ 4516746 h 5947468"/>
              <a:gd name="connsiteX96" fmla="*/ 1693686 w 2313214"/>
              <a:gd name="connsiteY96" fmla="*/ 4555467 h 5947468"/>
              <a:gd name="connsiteX97" fmla="*/ 1654966 w 2313214"/>
              <a:gd name="connsiteY97" fmla="*/ 4599995 h 5947468"/>
              <a:gd name="connsiteX98" fmla="*/ 1620117 w 2313214"/>
              <a:gd name="connsiteY98" fmla="*/ 4642588 h 5947468"/>
              <a:gd name="connsiteX99" fmla="*/ 1593013 w 2313214"/>
              <a:gd name="connsiteY99" fmla="*/ 4690988 h 5947468"/>
              <a:gd name="connsiteX100" fmla="*/ 1569781 w 2313214"/>
              <a:gd name="connsiteY100" fmla="*/ 4743261 h 5947468"/>
              <a:gd name="connsiteX101" fmla="*/ 1550420 w 2313214"/>
              <a:gd name="connsiteY101" fmla="*/ 4799406 h 5947468"/>
              <a:gd name="connsiteX102" fmla="*/ 1532996 w 2313214"/>
              <a:gd name="connsiteY102" fmla="*/ 4857486 h 5947468"/>
              <a:gd name="connsiteX103" fmla="*/ 1517508 w 2313214"/>
              <a:gd name="connsiteY103" fmla="*/ 4915567 h 5947468"/>
              <a:gd name="connsiteX104" fmla="*/ 1502020 w 2313214"/>
              <a:gd name="connsiteY104" fmla="*/ 4975584 h 5947468"/>
              <a:gd name="connsiteX105" fmla="*/ 1484596 w 2313214"/>
              <a:gd name="connsiteY105" fmla="*/ 5031729 h 5947468"/>
              <a:gd name="connsiteX106" fmla="*/ 1465235 w 2313214"/>
              <a:gd name="connsiteY106" fmla="*/ 5087873 h 5947468"/>
              <a:gd name="connsiteX107" fmla="*/ 1442003 w 2313214"/>
              <a:gd name="connsiteY107" fmla="*/ 5140146 h 5947468"/>
              <a:gd name="connsiteX108" fmla="*/ 1412963 w 2313214"/>
              <a:gd name="connsiteY108" fmla="*/ 5186611 h 5947468"/>
              <a:gd name="connsiteX109" fmla="*/ 1378114 w 2313214"/>
              <a:gd name="connsiteY109" fmla="*/ 5229203 h 5947468"/>
              <a:gd name="connsiteX110" fmla="*/ 1335522 w 2313214"/>
              <a:gd name="connsiteY110" fmla="*/ 5264052 h 5947468"/>
              <a:gd name="connsiteX111" fmla="*/ 1289057 w 2313214"/>
              <a:gd name="connsiteY111" fmla="*/ 5293092 h 5947468"/>
              <a:gd name="connsiteX112" fmla="*/ 1236784 w 2313214"/>
              <a:gd name="connsiteY112" fmla="*/ 5316324 h 5947468"/>
              <a:gd name="connsiteX113" fmla="*/ 1180640 w 2313214"/>
              <a:gd name="connsiteY113" fmla="*/ 5335685 h 5947468"/>
              <a:gd name="connsiteX114" fmla="*/ 1124495 w 2313214"/>
              <a:gd name="connsiteY114" fmla="*/ 5353109 h 5947468"/>
              <a:gd name="connsiteX115" fmla="*/ 1064478 w 2313214"/>
              <a:gd name="connsiteY115" fmla="*/ 5368597 h 5947468"/>
              <a:gd name="connsiteX116" fmla="*/ 1006397 w 2313214"/>
              <a:gd name="connsiteY116" fmla="*/ 5384085 h 5947468"/>
              <a:gd name="connsiteX117" fmla="*/ 948317 w 2313214"/>
              <a:gd name="connsiteY117" fmla="*/ 5401509 h 5947468"/>
              <a:gd name="connsiteX118" fmla="*/ 892172 w 2313214"/>
              <a:gd name="connsiteY118" fmla="*/ 5420870 h 5947468"/>
              <a:gd name="connsiteX119" fmla="*/ 839899 w 2313214"/>
              <a:gd name="connsiteY119" fmla="*/ 5444102 h 5947468"/>
              <a:gd name="connsiteX120" fmla="*/ 791499 w 2313214"/>
              <a:gd name="connsiteY120" fmla="*/ 5471206 h 5947468"/>
              <a:gd name="connsiteX121" fmla="*/ 748906 w 2313214"/>
              <a:gd name="connsiteY121" fmla="*/ 5506055 h 5947468"/>
              <a:gd name="connsiteX122" fmla="*/ 704378 w 2313214"/>
              <a:gd name="connsiteY122" fmla="*/ 5544775 h 5947468"/>
              <a:gd name="connsiteX123" fmla="*/ 665657 w 2313214"/>
              <a:gd name="connsiteY123" fmla="*/ 5589304 h 5947468"/>
              <a:gd name="connsiteX124" fmla="*/ 628873 w 2313214"/>
              <a:gd name="connsiteY124" fmla="*/ 5635768 h 5947468"/>
              <a:gd name="connsiteX125" fmla="*/ 592088 w 2313214"/>
              <a:gd name="connsiteY125" fmla="*/ 5684169 h 5947468"/>
              <a:gd name="connsiteX126" fmla="*/ 555304 w 2313214"/>
              <a:gd name="connsiteY126" fmla="*/ 5732570 h 5947468"/>
              <a:gd name="connsiteX127" fmla="*/ 518519 w 2313214"/>
              <a:gd name="connsiteY127" fmla="*/ 5779034 h 5947468"/>
              <a:gd name="connsiteX128" fmla="*/ 477863 w 2313214"/>
              <a:gd name="connsiteY128" fmla="*/ 5823563 h 5947468"/>
              <a:gd name="connsiteX129" fmla="*/ 437206 w 2313214"/>
              <a:gd name="connsiteY129" fmla="*/ 5862283 h 5947468"/>
              <a:gd name="connsiteX130" fmla="*/ 390742 w 2313214"/>
              <a:gd name="connsiteY130" fmla="*/ 5895196 h 5947468"/>
              <a:gd name="connsiteX131" fmla="*/ 342341 w 2313214"/>
              <a:gd name="connsiteY131" fmla="*/ 5920364 h 5947468"/>
              <a:gd name="connsiteX132" fmla="*/ 284260 w 2313214"/>
              <a:gd name="connsiteY132" fmla="*/ 5937788 h 5947468"/>
              <a:gd name="connsiteX133" fmla="*/ 224243 w 2313214"/>
              <a:gd name="connsiteY133" fmla="*/ 5945532 h 5947468"/>
              <a:gd name="connsiteX134" fmla="*/ 162291 w 2313214"/>
              <a:gd name="connsiteY134" fmla="*/ 5947468 h 5947468"/>
              <a:gd name="connsiteX135" fmla="*/ 96466 w 2313214"/>
              <a:gd name="connsiteY135" fmla="*/ 5941660 h 5947468"/>
              <a:gd name="connsiteX136" fmla="*/ 30641 w 2313214"/>
              <a:gd name="connsiteY136" fmla="*/ 5933916 h 5947468"/>
              <a:gd name="connsiteX137" fmla="*/ 0 w 2313214"/>
              <a:gd name="connsiteY137" fmla="*/ 5929410 h 5947468"/>
              <a:gd name="connsiteX138" fmla="*/ 0 w 2313214"/>
              <a:gd name="connsiteY138" fmla="*/ 18058 h 5947468"/>
              <a:gd name="connsiteX139" fmla="*/ 30641 w 2313214"/>
              <a:gd name="connsiteY139" fmla="*/ 13552 h 5947468"/>
              <a:gd name="connsiteX140" fmla="*/ 96466 w 2313214"/>
              <a:gd name="connsiteY140" fmla="*/ 5808 h 594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313214" h="5947468">
                <a:moveTo>
                  <a:pt x="162291" y="0"/>
                </a:moveTo>
                <a:lnTo>
                  <a:pt x="224243" y="1936"/>
                </a:lnTo>
                <a:lnTo>
                  <a:pt x="284260" y="9680"/>
                </a:lnTo>
                <a:lnTo>
                  <a:pt x="342341" y="27104"/>
                </a:lnTo>
                <a:lnTo>
                  <a:pt x="390742" y="52273"/>
                </a:lnTo>
                <a:lnTo>
                  <a:pt x="437206" y="85185"/>
                </a:lnTo>
                <a:lnTo>
                  <a:pt x="477863" y="123905"/>
                </a:lnTo>
                <a:lnTo>
                  <a:pt x="518519" y="168434"/>
                </a:lnTo>
                <a:lnTo>
                  <a:pt x="555304" y="214899"/>
                </a:lnTo>
                <a:lnTo>
                  <a:pt x="592088" y="263299"/>
                </a:lnTo>
                <a:lnTo>
                  <a:pt x="628873" y="311700"/>
                </a:lnTo>
                <a:lnTo>
                  <a:pt x="665657" y="358165"/>
                </a:lnTo>
                <a:lnTo>
                  <a:pt x="704378" y="402693"/>
                </a:lnTo>
                <a:lnTo>
                  <a:pt x="748906" y="441414"/>
                </a:lnTo>
                <a:lnTo>
                  <a:pt x="791499" y="476262"/>
                </a:lnTo>
                <a:lnTo>
                  <a:pt x="839899" y="503366"/>
                </a:lnTo>
                <a:lnTo>
                  <a:pt x="892172" y="526599"/>
                </a:lnTo>
                <a:lnTo>
                  <a:pt x="948317" y="545959"/>
                </a:lnTo>
                <a:lnTo>
                  <a:pt x="1006397" y="563383"/>
                </a:lnTo>
                <a:lnTo>
                  <a:pt x="1064478" y="578871"/>
                </a:lnTo>
                <a:lnTo>
                  <a:pt x="1124495" y="594360"/>
                </a:lnTo>
                <a:lnTo>
                  <a:pt x="1180640" y="611784"/>
                </a:lnTo>
                <a:lnTo>
                  <a:pt x="1236784" y="631144"/>
                </a:lnTo>
                <a:lnTo>
                  <a:pt x="1289057" y="654376"/>
                </a:lnTo>
                <a:lnTo>
                  <a:pt x="1335522" y="683417"/>
                </a:lnTo>
                <a:lnTo>
                  <a:pt x="1378114" y="718265"/>
                </a:lnTo>
                <a:lnTo>
                  <a:pt x="1412963" y="760858"/>
                </a:lnTo>
                <a:lnTo>
                  <a:pt x="1442003" y="807322"/>
                </a:lnTo>
                <a:lnTo>
                  <a:pt x="1465235" y="859595"/>
                </a:lnTo>
                <a:lnTo>
                  <a:pt x="1484596" y="915740"/>
                </a:lnTo>
                <a:lnTo>
                  <a:pt x="1502020" y="971884"/>
                </a:lnTo>
                <a:lnTo>
                  <a:pt x="1517508" y="1031901"/>
                </a:lnTo>
                <a:lnTo>
                  <a:pt x="1532996" y="1089982"/>
                </a:lnTo>
                <a:lnTo>
                  <a:pt x="1550420" y="1148063"/>
                </a:lnTo>
                <a:lnTo>
                  <a:pt x="1569781" y="1204207"/>
                </a:lnTo>
                <a:lnTo>
                  <a:pt x="1593013" y="1256480"/>
                </a:lnTo>
                <a:lnTo>
                  <a:pt x="1620117" y="1304881"/>
                </a:lnTo>
                <a:lnTo>
                  <a:pt x="1654966" y="1347473"/>
                </a:lnTo>
                <a:lnTo>
                  <a:pt x="1693686" y="1392002"/>
                </a:lnTo>
                <a:lnTo>
                  <a:pt x="1738215" y="1430722"/>
                </a:lnTo>
                <a:lnTo>
                  <a:pt x="1784679" y="1467507"/>
                </a:lnTo>
                <a:lnTo>
                  <a:pt x="1835016" y="1504291"/>
                </a:lnTo>
                <a:lnTo>
                  <a:pt x="1883417" y="1541076"/>
                </a:lnTo>
                <a:lnTo>
                  <a:pt x="1929881" y="1577860"/>
                </a:lnTo>
                <a:lnTo>
                  <a:pt x="1974410" y="1618517"/>
                </a:lnTo>
                <a:lnTo>
                  <a:pt x="2013130" y="1659173"/>
                </a:lnTo>
                <a:lnTo>
                  <a:pt x="2046043" y="1705638"/>
                </a:lnTo>
                <a:lnTo>
                  <a:pt x="2071211" y="1754039"/>
                </a:lnTo>
                <a:lnTo>
                  <a:pt x="2088635" y="1812119"/>
                </a:lnTo>
                <a:lnTo>
                  <a:pt x="2096379" y="1872136"/>
                </a:lnTo>
                <a:lnTo>
                  <a:pt x="2098315" y="1934089"/>
                </a:lnTo>
                <a:lnTo>
                  <a:pt x="2092507" y="1999914"/>
                </a:lnTo>
                <a:lnTo>
                  <a:pt x="2084763" y="2065738"/>
                </a:lnTo>
                <a:lnTo>
                  <a:pt x="2075083" y="2131563"/>
                </a:lnTo>
                <a:lnTo>
                  <a:pt x="2067339" y="2197388"/>
                </a:lnTo>
                <a:lnTo>
                  <a:pt x="2063467" y="2263213"/>
                </a:lnTo>
                <a:lnTo>
                  <a:pt x="2063467" y="2327102"/>
                </a:lnTo>
                <a:lnTo>
                  <a:pt x="2071211" y="2387119"/>
                </a:lnTo>
                <a:lnTo>
                  <a:pt x="2086699" y="2447135"/>
                </a:lnTo>
                <a:lnTo>
                  <a:pt x="2109932" y="2503280"/>
                </a:lnTo>
                <a:lnTo>
                  <a:pt x="2140908" y="2561361"/>
                </a:lnTo>
                <a:lnTo>
                  <a:pt x="2171884" y="2619442"/>
                </a:lnTo>
                <a:lnTo>
                  <a:pt x="2206733" y="2677522"/>
                </a:lnTo>
                <a:lnTo>
                  <a:pt x="2239645" y="2733667"/>
                </a:lnTo>
                <a:lnTo>
                  <a:pt x="2268686" y="2793684"/>
                </a:lnTo>
                <a:lnTo>
                  <a:pt x="2291918" y="2851765"/>
                </a:lnTo>
                <a:lnTo>
                  <a:pt x="2307406" y="2911781"/>
                </a:lnTo>
                <a:lnTo>
                  <a:pt x="2313214" y="2973734"/>
                </a:lnTo>
                <a:lnTo>
                  <a:pt x="2307406" y="3035687"/>
                </a:lnTo>
                <a:lnTo>
                  <a:pt x="2291918" y="3095704"/>
                </a:lnTo>
                <a:lnTo>
                  <a:pt x="2268686" y="3153784"/>
                </a:lnTo>
                <a:lnTo>
                  <a:pt x="2239645" y="3213801"/>
                </a:lnTo>
                <a:lnTo>
                  <a:pt x="2206733" y="3269946"/>
                </a:lnTo>
                <a:lnTo>
                  <a:pt x="2171884" y="3328027"/>
                </a:lnTo>
                <a:lnTo>
                  <a:pt x="2140908" y="3386107"/>
                </a:lnTo>
                <a:lnTo>
                  <a:pt x="2109932" y="3444188"/>
                </a:lnTo>
                <a:lnTo>
                  <a:pt x="2086699" y="3500333"/>
                </a:lnTo>
                <a:lnTo>
                  <a:pt x="2071211" y="3560350"/>
                </a:lnTo>
                <a:lnTo>
                  <a:pt x="2063467" y="3620366"/>
                </a:lnTo>
                <a:lnTo>
                  <a:pt x="2063467" y="3684255"/>
                </a:lnTo>
                <a:lnTo>
                  <a:pt x="2067339" y="3750080"/>
                </a:lnTo>
                <a:lnTo>
                  <a:pt x="2075083" y="3815905"/>
                </a:lnTo>
                <a:lnTo>
                  <a:pt x="2084763" y="3881730"/>
                </a:lnTo>
                <a:lnTo>
                  <a:pt x="2092507" y="3947555"/>
                </a:lnTo>
                <a:lnTo>
                  <a:pt x="2098315" y="4013380"/>
                </a:lnTo>
                <a:lnTo>
                  <a:pt x="2096379" y="4075332"/>
                </a:lnTo>
                <a:lnTo>
                  <a:pt x="2088635" y="4135349"/>
                </a:lnTo>
                <a:lnTo>
                  <a:pt x="2071211" y="4193430"/>
                </a:lnTo>
                <a:lnTo>
                  <a:pt x="2046043" y="4241831"/>
                </a:lnTo>
                <a:lnTo>
                  <a:pt x="2013130" y="4288295"/>
                </a:lnTo>
                <a:lnTo>
                  <a:pt x="1974410" y="4328952"/>
                </a:lnTo>
                <a:lnTo>
                  <a:pt x="1929881" y="4369608"/>
                </a:lnTo>
                <a:lnTo>
                  <a:pt x="1883417" y="4406393"/>
                </a:lnTo>
                <a:lnTo>
                  <a:pt x="1835016" y="4443177"/>
                </a:lnTo>
                <a:lnTo>
                  <a:pt x="1784679" y="4479962"/>
                </a:lnTo>
                <a:lnTo>
                  <a:pt x="1738215" y="4516746"/>
                </a:lnTo>
                <a:lnTo>
                  <a:pt x="1693686" y="4555467"/>
                </a:lnTo>
                <a:lnTo>
                  <a:pt x="1654966" y="4599995"/>
                </a:lnTo>
                <a:lnTo>
                  <a:pt x="1620117" y="4642588"/>
                </a:lnTo>
                <a:lnTo>
                  <a:pt x="1593013" y="4690988"/>
                </a:lnTo>
                <a:lnTo>
                  <a:pt x="1569781" y="4743261"/>
                </a:lnTo>
                <a:lnTo>
                  <a:pt x="1550420" y="4799406"/>
                </a:lnTo>
                <a:lnTo>
                  <a:pt x="1532996" y="4857486"/>
                </a:lnTo>
                <a:lnTo>
                  <a:pt x="1517508" y="4915567"/>
                </a:lnTo>
                <a:lnTo>
                  <a:pt x="1502020" y="4975584"/>
                </a:lnTo>
                <a:lnTo>
                  <a:pt x="1484596" y="5031729"/>
                </a:lnTo>
                <a:lnTo>
                  <a:pt x="1465235" y="5087873"/>
                </a:lnTo>
                <a:lnTo>
                  <a:pt x="1442003" y="5140146"/>
                </a:lnTo>
                <a:lnTo>
                  <a:pt x="1412963" y="5186611"/>
                </a:lnTo>
                <a:lnTo>
                  <a:pt x="1378114" y="5229203"/>
                </a:lnTo>
                <a:lnTo>
                  <a:pt x="1335522" y="5264052"/>
                </a:lnTo>
                <a:lnTo>
                  <a:pt x="1289057" y="5293092"/>
                </a:lnTo>
                <a:lnTo>
                  <a:pt x="1236784" y="5316324"/>
                </a:lnTo>
                <a:lnTo>
                  <a:pt x="1180640" y="5335685"/>
                </a:lnTo>
                <a:lnTo>
                  <a:pt x="1124495" y="5353109"/>
                </a:lnTo>
                <a:lnTo>
                  <a:pt x="1064478" y="5368597"/>
                </a:lnTo>
                <a:lnTo>
                  <a:pt x="1006397" y="5384085"/>
                </a:lnTo>
                <a:lnTo>
                  <a:pt x="948317" y="5401509"/>
                </a:lnTo>
                <a:lnTo>
                  <a:pt x="892172" y="5420870"/>
                </a:lnTo>
                <a:lnTo>
                  <a:pt x="839899" y="5444102"/>
                </a:lnTo>
                <a:lnTo>
                  <a:pt x="791499" y="5471206"/>
                </a:lnTo>
                <a:lnTo>
                  <a:pt x="748906" y="5506055"/>
                </a:lnTo>
                <a:lnTo>
                  <a:pt x="704378" y="5544775"/>
                </a:lnTo>
                <a:lnTo>
                  <a:pt x="665657" y="5589304"/>
                </a:lnTo>
                <a:lnTo>
                  <a:pt x="628873" y="5635768"/>
                </a:lnTo>
                <a:lnTo>
                  <a:pt x="592088" y="5684169"/>
                </a:lnTo>
                <a:lnTo>
                  <a:pt x="555304" y="5732570"/>
                </a:lnTo>
                <a:lnTo>
                  <a:pt x="518519" y="5779034"/>
                </a:lnTo>
                <a:lnTo>
                  <a:pt x="477863" y="5823563"/>
                </a:lnTo>
                <a:lnTo>
                  <a:pt x="437206" y="5862283"/>
                </a:lnTo>
                <a:lnTo>
                  <a:pt x="390742" y="5895196"/>
                </a:lnTo>
                <a:lnTo>
                  <a:pt x="342341" y="5920364"/>
                </a:lnTo>
                <a:lnTo>
                  <a:pt x="284260" y="5937788"/>
                </a:lnTo>
                <a:lnTo>
                  <a:pt x="224243" y="5945532"/>
                </a:lnTo>
                <a:lnTo>
                  <a:pt x="162291" y="5947468"/>
                </a:lnTo>
                <a:lnTo>
                  <a:pt x="96466" y="5941660"/>
                </a:lnTo>
                <a:lnTo>
                  <a:pt x="30641" y="5933916"/>
                </a:lnTo>
                <a:lnTo>
                  <a:pt x="0" y="5929410"/>
                </a:lnTo>
                <a:lnTo>
                  <a:pt x="0" y="18058"/>
                </a:lnTo>
                <a:lnTo>
                  <a:pt x="30641" y="13552"/>
                </a:lnTo>
                <a:lnTo>
                  <a:pt x="96466" y="580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459741" y="582131"/>
            <a:ext cx="2992842" cy="397923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l" defTabSz="914400">
              <a:spcAft>
                <a:spcPts val="0"/>
              </a:spcAft>
            </a:pPr>
            <a:r>
              <a:rPr lang="en-US" sz="2800" spc="200">
                <a:sym typeface="Open Sans"/>
              </a:rPr>
              <a:t>Cyberbullying Text Classification</a:t>
            </a:r>
          </a:p>
        </p:txBody>
      </p:sp>
      <p:graphicFrame>
        <p:nvGraphicFramePr>
          <p:cNvPr id="77" name="Google Shape;60;p13">
            <a:extLst>
              <a:ext uri="{FF2B5EF4-FFF2-40B4-BE49-F238E27FC236}">
                <a16:creationId xmlns:a16="http://schemas.microsoft.com/office/drawing/2014/main" id="{29FD766B-9C8A-1E93-62E7-B9776849C567}"/>
              </a:ext>
            </a:extLst>
          </p:cNvPr>
          <p:cNvGraphicFramePr/>
          <p:nvPr/>
        </p:nvGraphicFramePr>
        <p:xfrm>
          <a:off x="3935185" y="652584"/>
          <a:ext cx="4637315" cy="3838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reeform 6">
            <a:extLst>
              <a:ext uri="{FF2B5EF4-FFF2-40B4-BE49-F238E27FC236}">
                <a16:creationId xmlns:a16="http://schemas.microsoft.com/office/drawing/2014/main" id="{841EFD0D-0D37-447B-B1EA-4F7197E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5A6DFF24-307B-44B0-93F0-893676F1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938759" y="483830"/>
            <a:ext cx="2538247" cy="123067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000" u="sng" spc="200">
                <a:sym typeface="Roboto"/>
              </a:rPr>
              <a:t>PERT Chart</a:t>
            </a:r>
            <a:endParaRPr lang="en-US" sz="3000" spc="200">
              <a:sym typeface="Roboto"/>
            </a:endParaRPr>
          </a:p>
        </p:txBody>
      </p:sp>
      <p:sp>
        <p:nvSpPr>
          <p:cNvPr id="150" name="Google Shape;150;p22"/>
          <p:cNvSpPr txBox="1">
            <a:spLocks noGrp="1"/>
          </p:cNvSpPr>
          <p:nvPr>
            <p:ph type="body" idx="1"/>
          </p:nvPr>
        </p:nvSpPr>
        <p:spPr>
          <a:xfrm>
            <a:off x="796194" y="1351109"/>
            <a:ext cx="2538247" cy="295563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70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chemeClr val="lt1"/>
                </a:highlight>
                <a:sym typeface="Roboto"/>
              </a:rPr>
              <a:t>Defined PERT chart to examine if the tasks in our project are scheduled according to the timelines and keep abreast with the milestones. </a:t>
            </a:r>
          </a:p>
          <a:p>
            <a:pPr marL="0" lvl="0" indent="-228600" defTabSz="914400">
              <a:spcBef>
                <a:spcPts val="70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chemeClr val="lt1"/>
                </a:highlight>
                <a:sym typeface="Roboto"/>
              </a:rPr>
              <a:t>Identifying the critical paths in the project improved our decision making along the way.</a:t>
            </a:r>
          </a:p>
          <a:p>
            <a:pPr marL="0" lvl="0" indent="-228600" defTabSz="914400">
              <a:spcBef>
                <a:spcPts val="7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-228600" defTabSz="914400">
              <a:spcBef>
                <a:spcPts val="700"/>
              </a:spcBef>
              <a:spcAft>
                <a:spcPts val="1200"/>
              </a:spcAft>
              <a:buNone/>
            </a:pPr>
            <a:endParaRPr lang="en-US" dirty="0"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400354" y="1351109"/>
            <a:ext cx="5465135" cy="274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67762" y="473202"/>
            <a:ext cx="3926681" cy="3921918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803031"/>
            <a:ext cx="9144000" cy="1340469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808892" y="4086863"/>
            <a:ext cx="7738813" cy="39285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1800" u="sng" spc="800">
                <a:solidFill>
                  <a:srgbClr val="2A1A00"/>
                </a:solidFill>
                <a:sym typeface="Roboto"/>
              </a:rPr>
              <a:t>Literature Survey</a:t>
            </a:r>
            <a:endParaRPr lang="en-US" sz="1800" spc="800">
              <a:solidFill>
                <a:srgbClr val="2A1A00"/>
              </a:solidFill>
              <a:sym typeface="Roboto"/>
            </a:endParaRPr>
          </a:p>
        </p:txBody>
      </p:sp>
      <p:graphicFrame>
        <p:nvGraphicFramePr>
          <p:cNvPr id="157" name="Google Shape;157;p23"/>
          <p:cNvGraphicFramePr/>
          <p:nvPr>
            <p:extLst>
              <p:ext uri="{D42A27DB-BD31-4B8C-83A1-F6EECF244321}">
                <p14:modId xmlns:p14="http://schemas.microsoft.com/office/powerpoint/2010/main" val="1429400123"/>
              </p:ext>
            </p:extLst>
          </p:nvPr>
        </p:nvGraphicFramePr>
        <p:xfrm>
          <a:off x="212598" y="265814"/>
          <a:ext cx="8740016" cy="3274828"/>
        </p:xfrm>
        <a:graphic>
          <a:graphicData uri="http://schemas.openxmlformats.org/drawingml/2006/table">
            <a:tbl>
              <a:tblPr>
                <a:noFill/>
                <a:tableStyleId>{54857BCA-F94F-4E67-AFFB-0A7F8DEBB323}</a:tableStyleId>
              </a:tblPr>
              <a:tblGrid>
                <a:gridCol w="1901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8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578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31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Authors</a:t>
                      </a:r>
                      <a:endParaRPr sz="1000" b="1"/>
                    </a:p>
                  </a:txBody>
                  <a:tcPr marL="56212" marR="56212" marT="56212" marB="56212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Data</a:t>
                      </a:r>
                      <a:endParaRPr sz="1000" b="1"/>
                    </a:p>
                  </a:txBody>
                  <a:tcPr marL="56212" marR="56212" marT="56212" marB="56212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Model</a:t>
                      </a:r>
                      <a:endParaRPr sz="1000" b="1"/>
                    </a:p>
                  </a:txBody>
                  <a:tcPr marL="56212" marR="56212" marT="56212" marB="56212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Accuracy</a:t>
                      </a:r>
                      <a:endParaRPr sz="1000" b="1"/>
                    </a:p>
                  </a:txBody>
                  <a:tcPr marL="56212" marR="56212" marT="56212" marB="56212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Conclusions</a:t>
                      </a:r>
                      <a:endParaRPr sz="1000" b="1"/>
                    </a:p>
                  </a:txBody>
                  <a:tcPr marL="56212" marR="56212" marT="56212" marB="5621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54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Yang &amp; Chung (2019)</a:t>
                      </a:r>
                      <a:endParaRPr sz="1000"/>
                    </a:p>
                  </a:txBody>
                  <a:tcPr marL="56212" marR="56212" marT="56212" marB="56212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Twitter</a:t>
                      </a:r>
                      <a:endParaRPr sz="1000"/>
                    </a:p>
                  </a:txBody>
                  <a:tcPr marL="56212" marR="56212" marT="56212" marB="56212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L="56212" marR="56212" marT="56212" marB="56212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14% improvement</a:t>
                      </a:r>
                      <a:endParaRPr sz="1000"/>
                    </a:p>
                  </a:txBody>
                  <a:tcPr marL="56212" marR="56212" marT="56212" marB="56212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Updating existing dictionaries with new terminologies and emoticons improved sentiment analysis</a:t>
                      </a:r>
                      <a:endParaRPr sz="1000"/>
                    </a:p>
                  </a:txBody>
                  <a:tcPr marL="56212" marR="56212" marT="56212" marB="562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8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Gujral (2017)</a:t>
                      </a:r>
                      <a:endParaRPr sz="1000"/>
                    </a:p>
                  </a:txBody>
                  <a:tcPr marL="56212" marR="56212" marT="56212" marB="56212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Twitter</a:t>
                      </a:r>
                      <a:endParaRPr sz="1000"/>
                    </a:p>
                  </a:txBody>
                  <a:tcPr marL="56212" marR="56212" marT="56212" marB="56212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Naive Bayes</a:t>
                      </a:r>
                      <a:endParaRPr sz="1000"/>
                    </a:p>
                  </a:txBody>
                  <a:tcPr marL="56212" marR="56212" marT="56212" marB="56212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NB: 70%</a:t>
                      </a:r>
                      <a:endParaRPr sz="1000"/>
                    </a:p>
                  </a:txBody>
                  <a:tcPr marL="56212" marR="56212" marT="56212" marB="56212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Main usage of uni-gram helps identify the malicious  content</a:t>
                      </a:r>
                      <a:endParaRPr sz="1000"/>
                    </a:p>
                  </a:txBody>
                  <a:tcPr marL="56212" marR="56212" marT="56212" marB="5621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8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Mangaonkar, Hayrapetian, &amp; Raje (2015)</a:t>
                      </a:r>
                      <a:endParaRPr sz="1000"/>
                    </a:p>
                  </a:txBody>
                  <a:tcPr marL="56212" marR="56212" marT="56212" marB="56212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Twitter</a:t>
                      </a:r>
                      <a:endParaRPr sz="1000"/>
                    </a:p>
                  </a:txBody>
                  <a:tcPr marL="56212" marR="56212" marT="56212" marB="56212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Logistic Regression, Naive Bayes, SVM</a:t>
                      </a:r>
                      <a:endParaRPr sz="1000"/>
                    </a:p>
                  </a:txBody>
                  <a:tcPr marL="56212" marR="56212" marT="56212" marB="56212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LR: 85%</a:t>
                      </a:r>
                      <a:endParaRPr sz="1000"/>
                    </a:p>
                  </a:txBody>
                  <a:tcPr marL="56212" marR="56212" marT="56212" marB="56212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usage of n-gram helps increase the intent of the message</a:t>
                      </a:r>
                      <a:endParaRPr sz="1000"/>
                    </a:p>
                  </a:txBody>
                  <a:tcPr marL="56212" marR="56212" marT="56212" marB="5621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8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Talpur, &amp; O’Sullivan (2020)</a:t>
                      </a:r>
                      <a:endParaRPr sz="1000"/>
                    </a:p>
                  </a:txBody>
                  <a:tcPr marL="56212" marR="56212" marT="56212" marB="56212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Twitter</a:t>
                      </a:r>
                      <a:endParaRPr sz="1000"/>
                    </a:p>
                  </a:txBody>
                  <a:tcPr marL="56212" marR="56212" marT="56212" marB="56212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Random Forest, KNN, SVM, Naive Bayes</a:t>
                      </a:r>
                      <a:endParaRPr sz="1000"/>
                    </a:p>
                  </a:txBody>
                  <a:tcPr marL="56212" marR="56212" marT="56212" marB="56212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RF: 91%</a:t>
                      </a:r>
                      <a:endParaRPr sz="1000"/>
                    </a:p>
                  </a:txBody>
                  <a:tcPr marL="56212" marR="56212" marT="56212" marB="56212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Efficiency in developing models to detect and determine the severity of the cyberbullying crime</a:t>
                      </a:r>
                      <a:endParaRPr sz="1000"/>
                    </a:p>
                  </a:txBody>
                  <a:tcPr marL="56212" marR="56212" marT="56212" marB="5621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054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Dalvi, Chavan, &amp; Halbe (2020)</a:t>
                      </a:r>
                      <a:endParaRPr sz="1000"/>
                    </a:p>
                  </a:txBody>
                  <a:tcPr marL="56212" marR="56212" marT="56212" marB="56212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Twitter</a:t>
                      </a:r>
                      <a:endParaRPr sz="1000"/>
                    </a:p>
                  </a:txBody>
                  <a:tcPr marL="56212" marR="56212" marT="56212" marB="56212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Logistic Regression,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Naive Bayes,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SVM</a:t>
                      </a:r>
                      <a:endParaRPr sz="1000" dirty="0"/>
                    </a:p>
                  </a:txBody>
                  <a:tcPr marL="56212" marR="56212" marT="56212" marB="56212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SVM: 97%</a:t>
                      </a:r>
                      <a:endParaRPr sz="1000"/>
                    </a:p>
                  </a:txBody>
                  <a:tcPr marL="56212" marR="56212" marT="56212" marB="56212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Using different machine learning algorithms to determine whether a text is cyberbullying or not</a:t>
                      </a:r>
                      <a:endParaRPr sz="1000" dirty="0"/>
                    </a:p>
                  </a:txBody>
                  <a:tcPr marL="56212" marR="56212" marT="56212" marB="5621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67762" y="473202"/>
            <a:ext cx="3926681" cy="3921918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803031"/>
            <a:ext cx="9144000" cy="1340469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808892" y="4086863"/>
            <a:ext cx="7738813" cy="39285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1800" u="sng" spc="800">
                <a:solidFill>
                  <a:srgbClr val="2A1A00"/>
                </a:solidFill>
                <a:sym typeface="Roboto"/>
              </a:rPr>
              <a:t>Technology Survey</a:t>
            </a:r>
            <a:endParaRPr lang="en-US" sz="1800" spc="800">
              <a:solidFill>
                <a:srgbClr val="2A1A00"/>
              </a:solidFill>
              <a:sym typeface="Roboto"/>
            </a:endParaRPr>
          </a:p>
        </p:txBody>
      </p:sp>
      <p:graphicFrame>
        <p:nvGraphicFramePr>
          <p:cNvPr id="163" name="Google Shape;163;p24"/>
          <p:cNvGraphicFramePr/>
          <p:nvPr>
            <p:extLst>
              <p:ext uri="{D42A27DB-BD31-4B8C-83A1-F6EECF244321}">
                <p14:modId xmlns:p14="http://schemas.microsoft.com/office/powerpoint/2010/main" val="3168782619"/>
              </p:ext>
            </p:extLst>
          </p:nvPr>
        </p:nvGraphicFramePr>
        <p:xfrm>
          <a:off x="212598" y="212650"/>
          <a:ext cx="8718751" cy="3413050"/>
        </p:xfrm>
        <a:graphic>
          <a:graphicData uri="http://schemas.openxmlformats.org/drawingml/2006/table">
            <a:tbl>
              <a:tblPr>
                <a:noFill/>
                <a:tableStyleId>{54857BCA-F94F-4E67-AFFB-0A7F8DEBB323}</a:tableStyleId>
              </a:tblPr>
              <a:tblGrid>
                <a:gridCol w="1345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0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1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65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Model</a:t>
                      </a:r>
                      <a:endParaRPr sz="1000" b="1"/>
                    </a:p>
                  </a:txBody>
                  <a:tcPr marL="55115" marR="55115" marT="55115" marB="5511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Approach</a:t>
                      </a:r>
                      <a:endParaRPr sz="1000" b="1"/>
                    </a:p>
                  </a:txBody>
                  <a:tcPr marL="55115" marR="55115" marT="55115" marB="5511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Pro</a:t>
                      </a:r>
                      <a:endParaRPr sz="1000" b="1"/>
                    </a:p>
                  </a:txBody>
                  <a:tcPr marL="55115" marR="55115" marT="55115" marB="5511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Con</a:t>
                      </a:r>
                      <a:endParaRPr sz="1000" b="1"/>
                    </a:p>
                  </a:txBody>
                  <a:tcPr marL="55115" marR="55115" marT="55115" marB="551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/>
                        <a:t>Logistic Regression</a:t>
                      </a:r>
                      <a:endParaRPr sz="1000" u="sng"/>
                    </a:p>
                  </a:txBody>
                  <a:tcPr marL="55115" marR="55115" marT="55115" marB="5511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Explain the relationship between one dependent binary variable with 1+ independent variables</a:t>
                      </a:r>
                      <a:endParaRPr sz="1000"/>
                    </a:p>
                  </a:txBody>
                  <a:tcPr marL="55115" marR="55115" marT="55115" marB="5511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Measures how relevant a predictor is, and the positive/negative association</a:t>
                      </a:r>
                      <a:endParaRPr sz="1000"/>
                    </a:p>
                  </a:txBody>
                  <a:tcPr marL="55115" marR="55115" marT="55115" marB="5511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Linearity assumption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Only used to predict discrete variables</a:t>
                      </a:r>
                      <a:endParaRPr sz="1000"/>
                    </a:p>
                  </a:txBody>
                  <a:tcPr marL="55115" marR="55115" marT="55115" marB="551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6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/>
                        <a:t>SVM</a:t>
                      </a:r>
                      <a:endParaRPr sz="1000" u="sng"/>
                    </a:p>
                  </a:txBody>
                  <a:tcPr marL="55115" marR="55115" marT="55115" marB="5511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Separates the group by finding the best line</a:t>
                      </a:r>
                      <a:endParaRPr sz="1000"/>
                    </a:p>
                  </a:txBody>
                  <a:tcPr marL="55115" marR="55115" marT="55115" marB="5511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Memory efficient where there are large amounts of dimensions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55115" marR="55115" marT="55115" marB="5511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Unsuitable for large data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55115" marR="55115" marT="55115" marB="5511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6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/>
                        <a:t>Random Forest</a:t>
                      </a:r>
                      <a:endParaRPr sz="1000" u="sng"/>
                    </a:p>
                  </a:txBody>
                  <a:tcPr marL="55115" marR="55115" marT="55115" marB="5511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Uses an ensemble of Decision Trees and picks the highest voted result </a:t>
                      </a:r>
                      <a:endParaRPr sz="1000" dirty="0"/>
                    </a:p>
                  </a:txBody>
                  <a:tcPr marL="55115" marR="55115" marT="55115" marB="5511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Handle missing values, unaffected by noise</a:t>
                      </a:r>
                      <a:endParaRPr sz="1000"/>
                    </a:p>
                  </a:txBody>
                  <a:tcPr marL="55115" marR="55115" marT="55115" marB="5511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Overfitting</a:t>
                      </a:r>
                      <a:endParaRPr sz="1000"/>
                    </a:p>
                  </a:txBody>
                  <a:tcPr marL="55115" marR="55115" marT="55115" marB="5511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6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/>
                        <a:t>Naive Bayes</a:t>
                      </a:r>
                      <a:endParaRPr sz="1000" u="sng"/>
                    </a:p>
                  </a:txBody>
                  <a:tcPr marL="55115" marR="55115" marT="55115" marB="5511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Uses conditional probability to calculate the probabilities</a:t>
                      </a:r>
                      <a:endParaRPr sz="1000"/>
                    </a:p>
                  </a:txBody>
                  <a:tcPr marL="55115" marR="55115" marT="55115" marB="5511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Works on non-linear </a:t>
                      </a:r>
                      <a:endParaRPr sz="1000"/>
                    </a:p>
                  </a:txBody>
                  <a:tcPr marL="55115" marR="55115" marT="55115" marB="5511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Independent assumption</a:t>
                      </a:r>
                      <a:endParaRPr sz="1000"/>
                    </a:p>
                  </a:txBody>
                  <a:tcPr marL="55115" marR="55115" marT="55115" marB="5511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6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/>
                        <a:t>KNN</a:t>
                      </a:r>
                      <a:endParaRPr sz="1000" u="sng"/>
                    </a:p>
                  </a:txBody>
                  <a:tcPr marL="55115" marR="55115" marT="55115" marB="5511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Calculate the similarity with the data using distance formula</a:t>
                      </a:r>
                      <a:endParaRPr sz="1000"/>
                    </a:p>
                  </a:txBody>
                  <a:tcPr marL="55115" marR="55115" marT="55115" marB="5511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Easy implementation, new data may be added easily</a:t>
                      </a:r>
                      <a:endParaRPr sz="1000"/>
                    </a:p>
                  </a:txBody>
                  <a:tcPr marL="55115" marR="55115" marT="55115" marB="5511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Affected by noise, missing data, or outliers</a:t>
                      </a:r>
                      <a:endParaRPr sz="1000" dirty="0"/>
                    </a:p>
                  </a:txBody>
                  <a:tcPr marL="55115" marR="55115" marT="55115" marB="5511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 6">
            <a:extLst>
              <a:ext uri="{FF2B5EF4-FFF2-40B4-BE49-F238E27FC236}">
                <a16:creationId xmlns:a16="http://schemas.microsoft.com/office/drawing/2014/main" id="{841EFD0D-0D37-447B-B1EA-4F7197E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A6DFF24-307B-44B0-93F0-893676F1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938757" y="483828"/>
            <a:ext cx="3268125" cy="99064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300" u="sng" spc="200" dirty="0">
                <a:sym typeface="Roboto"/>
              </a:rPr>
              <a:t>Project Resource Requirement &amp; Plan</a:t>
            </a:r>
            <a:endParaRPr lang="en-US" sz="2300" spc="200" dirty="0"/>
          </a:p>
        </p:txBody>
      </p:sp>
      <p:sp>
        <p:nvSpPr>
          <p:cNvPr id="169" name="Google Shape;169;p25"/>
          <p:cNvSpPr txBox="1">
            <a:spLocks noGrp="1"/>
          </p:cNvSpPr>
          <p:nvPr>
            <p:ph type="body" idx="1"/>
          </p:nvPr>
        </p:nvSpPr>
        <p:spPr>
          <a:xfrm>
            <a:off x="687796" y="1371600"/>
            <a:ext cx="1736428" cy="303809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marR="0" lvl="0" indent="-228600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-US" sz="800" dirty="0">
                <a:solidFill>
                  <a:schemeClr val="tx1"/>
                </a:solidFill>
                <a:highlight>
                  <a:srgbClr val="FFFFFF"/>
                </a:highlight>
                <a:sym typeface="Roboto"/>
              </a:rPr>
              <a:t>Python</a:t>
            </a:r>
            <a:br>
              <a:rPr lang="en-US" sz="800" dirty="0">
                <a:solidFill>
                  <a:schemeClr val="tx1"/>
                </a:solidFill>
                <a:highlight>
                  <a:srgbClr val="FFFFFF"/>
                </a:highlight>
                <a:sym typeface="Roboto"/>
              </a:rPr>
            </a:br>
            <a:endParaRPr lang="en-US" sz="800" dirty="0">
              <a:solidFill>
                <a:schemeClr val="tx1"/>
              </a:solidFill>
              <a:highlight>
                <a:srgbClr val="FFFFFF"/>
              </a:highlight>
              <a:sym typeface="Roboto"/>
            </a:endParaRPr>
          </a:p>
          <a:p>
            <a:pPr marL="457200" marR="0" lvl="0" indent="-228600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-US" sz="800" dirty="0">
                <a:solidFill>
                  <a:schemeClr val="tx1"/>
                </a:solidFill>
                <a:highlight>
                  <a:srgbClr val="FFFFFF"/>
                </a:highlight>
                <a:sym typeface="Roboto"/>
              </a:rPr>
              <a:t>Google Cloud Platform</a:t>
            </a:r>
            <a:br>
              <a:rPr lang="en-US" sz="800" dirty="0">
                <a:solidFill>
                  <a:schemeClr val="tx1"/>
                </a:solidFill>
                <a:highlight>
                  <a:srgbClr val="FFFFFF"/>
                </a:highlight>
                <a:sym typeface="Roboto"/>
              </a:rPr>
            </a:br>
            <a:endParaRPr lang="en-US" sz="800" dirty="0">
              <a:solidFill>
                <a:schemeClr val="tx1"/>
              </a:solidFill>
              <a:highlight>
                <a:srgbClr val="FFFFFF"/>
              </a:highlight>
              <a:sym typeface="Roboto"/>
            </a:endParaRPr>
          </a:p>
          <a:p>
            <a:pPr marL="457200" marR="0" lvl="0" indent="-228600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-US" sz="800" dirty="0">
                <a:solidFill>
                  <a:schemeClr val="tx1"/>
                </a:solidFill>
                <a:highlight>
                  <a:srgbClr val="FFFFFF"/>
                </a:highlight>
                <a:sym typeface="Roboto"/>
              </a:rPr>
              <a:t>Cloud Storage</a:t>
            </a:r>
            <a:br>
              <a:rPr lang="en-US" sz="800" dirty="0">
                <a:solidFill>
                  <a:schemeClr val="tx1"/>
                </a:solidFill>
                <a:highlight>
                  <a:srgbClr val="FFFFFF"/>
                </a:highlight>
                <a:sym typeface="Roboto"/>
              </a:rPr>
            </a:br>
            <a:endParaRPr lang="en-US" sz="800" dirty="0">
              <a:solidFill>
                <a:schemeClr val="tx1"/>
              </a:solidFill>
              <a:highlight>
                <a:srgbClr val="FFFFFF"/>
              </a:highlight>
              <a:sym typeface="Roboto"/>
            </a:endParaRPr>
          </a:p>
          <a:p>
            <a:pPr marL="457200" marR="0" lvl="0" indent="-228600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-US" sz="800" dirty="0" err="1">
                <a:solidFill>
                  <a:schemeClr val="tx1"/>
                </a:solidFill>
                <a:highlight>
                  <a:srgbClr val="FFFFFF"/>
                </a:highlight>
                <a:sym typeface="Roboto"/>
              </a:rPr>
              <a:t>BigQuery</a:t>
            </a:r>
            <a:br>
              <a:rPr lang="en-US" sz="800" dirty="0">
                <a:solidFill>
                  <a:schemeClr val="tx1"/>
                </a:solidFill>
                <a:highlight>
                  <a:srgbClr val="FFFFFF"/>
                </a:highlight>
                <a:sym typeface="Roboto"/>
              </a:rPr>
            </a:br>
            <a:endParaRPr lang="en-US" sz="800" dirty="0">
              <a:solidFill>
                <a:schemeClr val="tx1"/>
              </a:solidFill>
              <a:highlight>
                <a:srgbClr val="FFFFFF"/>
              </a:highlight>
              <a:sym typeface="Roboto"/>
            </a:endParaRPr>
          </a:p>
          <a:p>
            <a:pPr marL="457200" marR="0" lvl="0" indent="-228600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-US" sz="800" dirty="0" err="1">
                <a:solidFill>
                  <a:schemeClr val="tx1"/>
                </a:solidFill>
                <a:highlight>
                  <a:srgbClr val="FFFFFF"/>
                </a:highlight>
                <a:sym typeface="Roboto"/>
              </a:rPr>
              <a:t>DataFlow</a:t>
            </a:r>
            <a:br>
              <a:rPr lang="en-US" sz="800" dirty="0">
                <a:solidFill>
                  <a:schemeClr val="tx1"/>
                </a:solidFill>
                <a:highlight>
                  <a:srgbClr val="FFFFFF"/>
                </a:highlight>
                <a:sym typeface="Roboto"/>
              </a:rPr>
            </a:br>
            <a:endParaRPr lang="en-US" sz="800" dirty="0">
              <a:solidFill>
                <a:schemeClr val="tx1"/>
              </a:solidFill>
              <a:highlight>
                <a:srgbClr val="FFFFFF"/>
              </a:highlight>
              <a:sym typeface="Roboto"/>
            </a:endParaRPr>
          </a:p>
          <a:p>
            <a:pPr marL="457200" marR="0" lvl="0" indent="-228600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-US" sz="800" dirty="0" err="1">
                <a:solidFill>
                  <a:schemeClr val="tx1"/>
                </a:solidFill>
                <a:highlight>
                  <a:srgbClr val="FFFFFF"/>
                </a:highlight>
                <a:sym typeface="Roboto"/>
              </a:rPr>
              <a:t>DataStudio</a:t>
            </a:r>
            <a:br>
              <a:rPr lang="en-US" sz="800" dirty="0">
                <a:solidFill>
                  <a:schemeClr val="tx1"/>
                </a:solidFill>
                <a:highlight>
                  <a:srgbClr val="FFFFFF"/>
                </a:highlight>
                <a:sym typeface="Roboto"/>
              </a:rPr>
            </a:br>
            <a:endParaRPr lang="en-US" sz="800" dirty="0">
              <a:solidFill>
                <a:schemeClr val="tx1"/>
              </a:solidFill>
              <a:highlight>
                <a:srgbClr val="FFFFFF"/>
              </a:highlight>
              <a:sym typeface="Roboto"/>
            </a:endParaRPr>
          </a:p>
          <a:p>
            <a:pPr marL="457200" marR="0" lvl="0" indent="-228600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-US" sz="800" dirty="0">
                <a:solidFill>
                  <a:schemeClr val="tx1"/>
                </a:solidFill>
                <a:highlight>
                  <a:srgbClr val="FFFFFF"/>
                </a:highlight>
                <a:sym typeface="Roboto"/>
              </a:rPr>
              <a:t>Compute Engine </a:t>
            </a:r>
            <a:br>
              <a:rPr lang="en-US" sz="800" dirty="0">
                <a:solidFill>
                  <a:schemeClr val="tx1"/>
                </a:solidFill>
                <a:highlight>
                  <a:srgbClr val="FFFFFF"/>
                </a:highlight>
                <a:sym typeface="Roboto"/>
              </a:rPr>
            </a:br>
            <a:endParaRPr lang="en-US" sz="800" dirty="0">
              <a:solidFill>
                <a:schemeClr val="tx1"/>
              </a:solidFill>
              <a:highlight>
                <a:srgbClr val="FFFFFF"/>
              </a:highlight>
              <a:sym typeface="Roboto"/>
            </a:endParaRPr>
          </a:p>
          <a:p>
            <a:pPr marL="457200" marR="0" lvl="0" indent="-228600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-US" sz="800" dirty="0" err="1">
                <a:solidFill>
                  <a:schemeClr val="tx1"/>
                </a:solidFill>
                <a:highlight>
                  <a:srgbClr val="FFFFFF"/>
                </a:highlight>
                <a:sym typeface="Roboto"/>
              </a:rPr>
              <a:t>Clickup</a:t>
            </a:r>
            <a:endParaRPr lang="en-US" sz="800" dirty="0">
              <a:solidFill>
                <a:schemeClr val="tx1"/>
              </a:solidFill>
              <a:highlight>
                <a:srgbClr val="FFFFFF"/>
              </a:highlight>
              <a:sym typeface="Roboto"/>
            </a:endParaRPr>
          </a:p>
        </p:txBody>
      </p:sp>
      <p:graphicFrame>
        <p:nvGraphicFramePr>
          <p:cNvPr id="170" name="Google Shape;170;p25"/>
          <p:cNvGraphicFramePr/>
          <p:nvPr>
            <p:extLst>
              <p:ext uri="{D42A27DB-BD31-4B8C-83A1-F6EECF244321}">
                <p14:modId xmlns:p14="http://schemas.microsoft.com/office/powerpoint/2010/main" val="1937392197"/>
              </p:ext>
            </p:extLst>
          </p:nvPr>
        </p:nvGraphicFramePr>
        <p:xfrm>
          <a:off x="4125433" y="265814"/>
          <a:ext cx="4699588" cy="4614528"/>
        </p:xfrm>
        <a:graphic>
          <a:graphicData uri="http://schemas.openxmlformats.org/drawingml/2006/table">
            <a:tbl>
              <a:tblPr>
                <a:noFill/>
                <a:tableStyleId>{54857BCA-F94F-4E67-AFFB-0A7F8DEBB323}</a:tableStyleId>
              </a:tblPr>
              <a:tblGrid>
                <a:gridCol w="1093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5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1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3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6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Function</a:t>
                      </a:r>
                      <a:endParaRPr sz="700" b="1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Resource Type</a:t>
                      </a:r>
                      <a:endParaRPr sz="700" b="1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Resource</a:t>
                      </a:r>
                      <a:endParaRPr sz="700" b="1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Duration</a:t>
                      </a:r>
                      <a:endParaRPr sz="700" b="1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Cost</a:t>
                      </a:r>
                      <a:endParaRPr sz="700" b="1"/>
                    </a:p>
                  </a:txBody>
                  <a:tcPr marL="41951" marR="41951" marT="41951" marB="4195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6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u="sng"/>
                        <a:t>Computer</a:t>
                      </a:r>
                      <a:endParaRPr sz="700" u="sng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Hardware</a:t>
                      </a:r>
                      <a:endParaRPr sz="700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Windows, iOS</a:t>
                      </a:r>
                      <a:endParaRPr sz="700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6 months</a:t>
                      </a:r>
                      <a:endParaRPr sz="700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$1000-$2000 (single payment)</a:t>
                      </a:r>
                      <a:endParaRPr sz="700"/>
                    </a:p>
                  </a:txBody>
                  <a:tcPr marL="41951" marR="41951" marT="41951" marB="4195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6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u="sng"/>
                        <a:t>Software Development</a:t>
                      </a:r>
                      <a:endParaRPr sz="700" u="sng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Software</a:t>
                      </a:r>
                      <a:endParaRPr sz="700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Python 3.8.7+</a:t>
                      </a:r>
                      <a:endParaRPr sz="700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6 months</a:t>
                      </a:r>
                      <a:endParaRPr sz="700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Free</a:t>
                      </a:r>
                      <a:endParaRPr sz="700"/>
                    </a:p>
                  </a:txBody>
                  <a:tcPr marL="41951" marR="41951" marT="41951" marB="4195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6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u="sng"/>
                        <a:t>Machine Learning Framework</a:t>
                      </a:r>
                      <a:endParaRPr sz="700" u="sng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Software</a:t>
                      </a:r>
                      <a:endParaRPr sz="700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SKLearn</a:t>
                      </a:r>
                      <a:endParaRPr sz="700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6 months</a:t>
                      </a:r>
                      <a:endParaRPr sz="700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Free</a:t>
                      </a:r>
                      <a:endParaRPr sz="700"/>
                    </a:p>
                  </a:txBody>
                  <a:tcPr marL="41951" marR="41951" marT="41951" marB="4195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7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u="sng"/>
                        <a:t>Project Management</a:t>
                      </a:r>
                      <a:endParaRPr sz="700" u="sng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Software</a:t>
                      </a:r>
                      <a:endParaRPr sz="700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ClickUp</a:t>
                      </a:r>
                      <a:endParaRPr sz="700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/>
                        <a:t>6 months</a:t>
                      </a:r>
                      <a:endParaRPr sz="700" dirty="0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Free (trial)</a:t>
                      </a:r>
                      <a:endParaRPr sz="700"/>
                    </a:p>
                  </a:txBody>
                  <a:tcPr marL="41951" marR="41951" marT="41951" marB="4195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6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u="sng"/>
                        <a:t>Document Management</a:t>
                      </a:r>
                      <a:endParaRPr sz="700" u="sng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Software</a:t>
                      </a:r>
                      <a:endParaRPr sz="700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Google Drive</a:t>
                      </a:r>
                      <a:endParaRPr sz="700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6 months</a:t>
                      </a:r>
                      <a:endParaRPr sz="700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Free</a:t>
                      </a:r>
                      <a:endParaRPr sz="700"/>
                    </a:p>
                  </a:txBody>
                  <a:tcPr marL="41951" marR="41951" marT="41951" marB="4195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6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u="sng"/>
                        <a:t>Virtual Machine</a:t>
                      </a:r>
                      <a:endParaRPr sz="700" u="sng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Software</a:t>
                      </a:r>
                      <a:endParaRPr sz="700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Compute Engine (n1-standard 1 CPU, 4GB)</a:t>
                      </a:r>
                      <a:endParaRPr sz="700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6 months</a:t>
                      </a:r>
                      <a:endParaRPr sz="700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$11.65 per month</a:t>
                      </a:r>
                      <a:endParaRPr sz="700"/>
                    </a:p>
                  </a:txBody>
                  <a:tcPr marL="41951" marR="41951" marT="41951" marB="4195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7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u="sng"/>
                        <a:t>Cloud Storage</a:t>
                      </a:r>
                      <a:endParaRPr sz="700" u="sng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Hardware</a:t>
                      </a:r>
                      <a:endParaRPr sz="700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Standard Storage (1TB)</a:t>
                      </a:r>
                      <a:endParaRPr sz="700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6 months</a:t>
                      </a:r>
                      <a:endParaRPr sz="700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$20.48 per month</a:t>
                      </a:r>
                      <a:endParaRPr sz="700"/>
                    </a:p>
                  </a:txBody>
                  <a:tcPr marL="41951" marR="41951" marT="41951" marB="4195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7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u="sng"/>
                        <a:t>Recovery Storage</a:t>
                      </a:r>
                      <a:endParaRPr sz="700" u="sng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Hardware</a:t>
                      </a:r>
                      <a:endParaRPr sz="700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Coldline Storage (1TB)</a:t>
                      </a:r>
                      <a:endParaRPr sz="700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6 months</a:t>
                      </a:r>
                      <a:endParaRPr sz="700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$4.10 per month</a:t>
                      </a:r>
                      <a:endParaRPr sz="700"/>
                    </a:p>
                  </a:txBody>
                  <a:tcPr marL="41951" marR="41951" marT="41951" marB="4195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7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u="sng"/>
                        <a:t>Long Term Storage</a:t>
                      </a:r>
                      <a:endParaRPr sz="700" u="sng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Hardware</a:t>
                      </a:r>
                      <a:endParaRPr sz="700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Archive Storage (1TB)</a:t>
                      </a:r>
                      <a:endParaRPr sz="700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6 months</a:t>
                      </a:r>
                      <a:endParaRPr sz="700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$1.23 per month</a:t>
                      </a:r>
                      <a:endParaRPr sz="700"/>
                    </a:p>
                  </a:txBody>
                  <a:tcPr marL="41951" marR="41951" marT="41951" marB="4195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76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u="sng"/>
                        <a:t>Relational Database Storage</a:t>
                      </a:r>
                      <a:endParaRPr sz="700" u="sng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Hardware</a:t>
                      </a:r>
                      <a:endParaRPr sz="700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Google BigQuery (1TB)</a:t>
                      </a:r>
                      <a:endParaRPr sz="700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6 months</a:t>
                      </a:r>
                      <a:endParaRPr sz="700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$23.32 per month</a:t>
                      </a:r>
                      <a:endParaRPr sz="700"/>
                    </a:p>
                  </a:txBody>
                  <a:tcPr marL="41951" marR="41951" marT="41951" marB="4195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7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u="sng"/>
                        <a:t>Streaming Pipeline</a:t>
                      </a:r>
                      <a:endParaRPr sz="700" u="sng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Software</a:t>
                      </a:r>
                      <a:endParaRPr sz="700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Google DataFlow</a:t>
                      </a:r>
                      <a:endParaRPr sz="700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6 months</a:t>
                      </a:r>
                      <a:endParaRPr sz="700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$0.07 per month</a:t>
                      </a:r>
                      <a:endParaRPr sz="700"/>
                    </a:p>
                  </a:txBody>
                  <a:tcPr marL="41951" marR="41951" marT="41951" marB="4195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17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u="sng"/>
                        <a:t>Visualization</a:t>
                      </a:r>
                      <a:endParaRPr sz="700" u="sng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Software</a:t>
                      </a:r>
                      <a:endParaRPr sz="700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Google DataStudio</a:t>
                      </a:r>
                      <a:endParaRPr sz="700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6 months</a:t>
                      </a:r>
                      <a:endParaRPr sz="700"/>
                    </a:p>
                  </a:txBody>
                  <a:tcPr marL="41951" marR="41951" marT="41951" marB="419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/>
                        <a:t>Free</a:t>
                      </a:r>
                      <a:endParaRPr sz="700" dirty="0"/>
                    </a:p>
                  </a:txBody>
                  <a:tcPr marL="41951" marR="41951" marT="41951" marB="4195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67762" y="473202"/>
            <a:ext cx="3926681" cy="3921918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1D21332B-FE15-41A6-8919-8563A89EA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880217" y="3590855"/>
            <a:ext cx="7600649" cy="139342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4600" u="sng" spc="800" dirty="0">
                <a:sym typeface="Roboto"/>
              </a:rPr>
              <a:t>Data Collection Pipeline</a:t>
            </a:r>
          </a:p>
        </p:txBody>
      </p:sp>
      <p:sp>
        <p:nvSpPr>
          <p:cNvPr id="123" name="Freeform 6">
            <a:extLst>
              <a:ext uri="{FF2B5EF4-FFF2-40B4-BE49-F238E27FC236}">
                <a16:creationId xmlns:a16="http://schemas.microsoft.com/office/drawing/2014/main" id="{439F6CA3-780D-4C3A-A889-C705E7E7D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76" name="Google Shape;176;p26"/>
          <p:cNvPicPr preferRelativeResize="0"/>
          <p:nvPr/>
        </p:nvPicPr>
        <p:blipFill rotWithShape="1">
          <a:blip r:embed="rId3"/>
          <a:srcRect b="28114"/>
          <a:stretch/>
        </p:blipFill>
        <p:spPr>
          <a:xfrm>
            <a:off x="880217" y="784908"/>
            <a:ext cx="8157484" cy="2494242"/>
          </a:xfrm>
          <a:prstGeom prst="rect">
            <a:avLst/>
          </a:prstGeom>
          <a:noFill/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E6335BA4-3C40-424B-A885-29B1007B8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67762" y="473202"/>
            <a:ext cx="3926681" cy="3921918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803031"/>
            <a:ext cx="9144000" cy="1340469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Google Shape;181;p27"/>
          <p:cNvSpPr txBox="1">
            <a:spLocks noGrp="1"/>
          </p:cNvSpPr>
          <p:nvPr>
            <p:ph type="title"/>
          </p:nvPr>
        </p:nvSpPr>
        <p:spPr>
          <a:xfrm>
            <a:off x="808892" y="4086863"/>
            <a:ext cx="7738813" cy="39285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1800" u="sng" spc="800">
                <a:solidFill>
                  <a:srgbClr val="2A1A00"/>
                </a:solidFill>
                <a:sym typeface="Roboto"/>
              </a:rPr>
              <a:t>Raw Data &amp; Parameters</a:t>
            </a:r>
          </a:p>
        </p:txBody>
      </p:sp>
      <p:graphicFrame>
        <p:nvGraphicFramePr>
          <p:cNvPr id="182" name="Google Shape;182;p27"/>
          <p:cNvGraphicFramePr/>
          <p:nvPr>
            <p:extLst>
              <p:ext uri="{D42A27DB-BD31-4B8C-83A1-F6EECF244321}">
                <p14:modId xmlns:p14="http://schemas.microsoft.com/office/powerpoint/2010/main" val="522913230"/>
              </p:ext>
            </p:extLst>
          </p:nvPr>
        </p:nvGraphicFramePr>
        <p:xfrm>
          <a:off x="212597" y="276446"/>
          <a:ext cx="8803811" cy="3441980"/>
        </p:xfrm>
        <a:graphic>
          <a:graphicData uri="http://schemas.openxmlformats.org/drawingml/2006/table">
            <a:tbl>
              <a:tblPr>
                <a:noFill/>
                <a:tableStyleId>{54857BCA-F94F-4E67-AFFB-0A7F8DEBB323}</a:tableStyleId>
              </a:tblPr>
              <a:tblGrid>
                <a:gridCol w="1813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0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2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1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Parameters</a:t>
                      </a:r>
                      <a:endParaRPr sz="1000" b="1"/>
                    </a:p>
                  </a:txBody>
                  <a:tcPr marL="56449" marR="56449" marT="56449" marB="56449"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Values</a:t>
                      </a:r>
                      <a:endParaRPr sz="1000" b="1"/>
                    </a:p>
                  </a:txBody>
                  <a:tcPr marL="56449" marR="56449" marT="56449" marB="5644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1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 Source</a:t>
                      </a:r>
                      <a:endParaRPr sz="1000"/>
                    </a:p>
                  </a:txBody>
                  <a:tcPr marL="56449" marR="56449" marT="56449" marB="56449"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 scrapped from Twitter using the Twitter API </a:t>
                      </a:r>
                      <a:endParaRPr sz="1000"/>
                    </a:p>
                  </a:txBody>
                  <a:tcPr marL="56449" marR="56449" marT="56449" marB="5644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1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Memory Usage</a:t>
                      </a:r>
                      <a:endParaRPr sz="1000"/>
                    </a:p>
                  </a:txBody>
                  <a:tcPr marL="56449" marR="56449" marT="56449" marB="56449"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73.2+ MB</a:t>
                      </a:r>
                      <a:endParaRPr sz="1000"/>
                    </a:p>
                  </a:txBody>
                  <a:tcPr marL="56449" marR="56449" marT="56449" marB="5644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198">
                <a:tc row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 Columns</a:t>
                      </a:r>
                      <a:endParaRPr sz="1000"/>
                    </a:p>
                  </a:txBody>
                  <a:tcPr marL="56449" marR="56449" marT="56449" marB="5644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 u="sng"/>
                        <a:t>Column name</a:t>
                      </a:r>
                      <a:endParaRPr sz="1000" i="1" u="sng"/>
                    </a:p>
                  </a:txBody>
                  <a:tcPr marL="56449" marR="56449" marT="56449" marB="5644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 u="sng"/>
                        <a:t>Unique Values</a:t>
                      </a:r>
                      <a:endParaRPr sz="1000" i="1" u="sng"/>
                    </a:p>
                  </a:txBody>
                  <a:tcPr marL="56449" marR="56449" marT="56449" marB="5644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 u="sng"/>
                        <a:t>Data Type</a:t>
                      </a:r>
                      <a:endParaRPr sz="1000" i="1" u="sng"/>
                    </a:p>
                  </a:txBody>
                  <a:tcPr marL="56449" marR="56449" marT="56449" marB="564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1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/>
                        <a:t>Sentiment</a:t>
                      </a:r>
                      <a:r>
                        <a:rPr lang="en" sz="1000"/>
                        <a:t>: 1600000 values</a:t>
                      </a:r>
                      <a:endParaRPr sz="1000"/>
                    </a:p>
                  </a:txBody>
                  <a:tcPr marL="56449" marR="56449" marT="56449" marB="5644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 </a:t>
                      </a:r>
                      <a:endParaRPr sz="1000"/>
                    </a:p>
                  </a:txBody>
                  <a:tcPr marL="56449" marR="56449" marT="56449" marB="5644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int64</a:t>
                      </a:r>
                      <a:endParaRPr sz="1000"/>
                    </a:p>
                  </a:txBody>
                  <a:tcPr marL="56449" marR="56449" marT="56449" marB="564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1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/>
                        <a:t>ID </a:t>
                      </a:r>
                      <a:r>
                        <a:rPr lang="en" sz="1000"/>
                        <a:t>: 1600000 values</a:t>
                      </a:r>
                      <a:endParaRPr sz="1000"/>
                    </a:p>
                  </a:txBody>
                  <a:tcPr marL="56449" marR="56449" marT="56449" marB="5644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1598315 </a:t>
                      </a:r>
                      <a:endParaRPr sz="1000"/>
                    </a:p>
                  </a:txBody>
                  <a:tcPr marL="56449" marR="56449" marT="56449" marB="5644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int64</a:t>
                      </a:r>
                      <a:endParaRPr sz="1000"/>
                    </a:p>
                  </a:txBody>
                  <a:tcPr marL="56449" marR="56449" marT="56449" marB="564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1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/>
                        <a:t>Date</a:t>
                      </a:r>
                      <a:r>
                        <a:rPr lang="en" sz="1000"/>
                        <a:t>: 1600000 values</a:t>
                      </a:r>
                      <a:endParaRPr sz="1000"/>
                    </a:p>
                  </a:txBody>
                  <a:tcPr marL="56449" marR="56449" marT="56449" marB="5644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774363</a:t>
                      </a:r>
                      <a:endParaRPr sz="1000"/>
                    </a:p>
                  </a:txBody>
                  <a:tcPr marL="56449" marR="56449" marT="56449" marB="5644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object</a:t>
                      </a:r>
                      <a:endParaRPr sz="1000"/>
                    </a:p>
                  </a:txBody>
                  <a:tcPr marL="56449" marR="56449" marT="56449" marB="564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1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/>
                        <a:t>Text</a:t>
                      </a:r>
                      <a:r>
                        <a:rPr lang="en" sz="1000"/>
                        <a:t>: 1600000 values</a:t>
                      </a:r>
                      <a:endParaRPr sz="1000"/>
                    </a:p>
                  </a:txBody>
                  <a:tcPr marL="56449" marR="56449" marT="56449" marB="5644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659775</a:t>
                      </a:r>
                      <a:endParaRPr sz="1000"/>
                    </a:p>
                  </a:txBody>
                  <a:tcPr marL="56449" marR="56449" marT="56449" marB="5644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object</a:t>
                      </a:r>
                      <a:endParaRPr sz="1000"/>
                    </a:p>
                  </a:txBody>
                  <a:tcPr marL="56449" marR="56449" marT="56449" marB="5644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1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/>
                        <a:t>User</a:t>
                      </a:r>
                      <a:r>
                        <a:rPr lang="en" sz="1000"/>
                        <a:t>: 1600000 values</a:t>
                      </a:r>
                      <a:endParaRPr sz="1000"/>
                    </a:p>
                  </a:txBody>
                  <a:tcPr marL="56449" marR="56449" marT="56449" marB="5644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1581466</a:t>
                      </a:r>
                      <a:endParaRPr sz="1000"/>
                    </a:p>
                  </a:txBody>
                  <a:tcPr marL="56449" marR="56449" marT="56449" marB="5644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object</a:t>
                      </a:r>
                      <a:endParaRPr sz="1000"/>
                    </a:p>
                  </a:txBody>
                  <a:tcPr marL="56449" marR="56449" marT="56449" marB="5644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1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/>
                        <a:t>Flag</a:t>
                      </a:r>
                      <a:r>
                        <a:rPr lang="en" sz="1000"/>
                        <a:t>: 1600000 values</a:t>
                      </a:r>
                      <a:endParaRPr sz="1000"/>
                    </a:p>
                  </a:txBody>
                  <a:tcPr marL="56449" marR="56449" marT="56449" marB="5644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56449" marR="56449" marT="56449" marB="5644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object</a:t>
                      </a:r>
                      <a:endParaRPr sz="1000" dirty="0"/>
                    </a:p>
                  </a:txBody>
                  <a:tcPr marL="56449" marR="56449" marT="56449" marB="5644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reeform 6">
            <a:extLst>
              <a:ext uri="{FF2B5EF4-FFF2-40B4-BE49-F238E27FC236}">
                <a16:creationId xmlns:a16="http://schemas.microsoft.com/office/drawing/2014/main" id="{69FE1C00-E905-4F2D-B595-7B854ABD5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67762" y="473202"/>
            <a:ext cx="3926681" cy="3921918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68BA2F24-F1CA-44F2-8978-7248C75F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243199D-2015-4F72-83EB-C6A3ED4C4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7" name="Google Shape;187;p28"/>
          <p:cNvSpPr txBox="1">
            <a:spLocks noGrp="1"/>
          </p:cNvSpPr>
          <p:nvPr>
            <p:ph type="title"/>
          </p:nvPr>
        </p:nvSpPr>
        <p:spPr>
          <a:xfrm>
            <a:off x="1395523" y="4016622"/>
            <a:ext cx="6905202" cy="66417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90000"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4600" u="sng" spc="800" dirty="0">
                <a:sym typeface="Roboto"/>
              </a:rPr>
              <a:t>Data Preprocessing| Raw Data</a:t>
            </a:r>
          </a:p>
        </p:txBody>
      </p:sp>
      <p:sp>
        <p:nvSpPr>
          <p:cNvPr id="202" name="Freeform 6">
            <a:extLst>
              <a:ext uri="{FF2B5EF4-FFF2-40B4-BE49-F238E27FC236}">
                <a16:creationId xmlns:a16="http://schemas.microsoft.com/office/drawing/2014/main" id="{CC3D4EFD-F9AF-4231-89CF-74A9A513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90" name="Google Shape;190;p2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16019" y="19802"/>
            <a:ext cx="3072810" cy="2514872"/>
          </a:xfrm>
          <a:prstGeom prst="rect">
            <a:avLst/>
          </a:prstGeom>
          <a:noFill/>
        </p:spPr>
      </p:pic>
      <p:pic>
        <p:nvPicPr>
          <p:cNvPr id="191" name="Google Shape;191;p2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415842" y="2209318"/>
            <a:ext cx="3153237" cy="1823370"/>
          </a:xfrm>
          <a:prstGeom prst="rect">
            <a:avLst/>
          </a:prstGeom>
          <a:noFill/>
        </p:spPr>
      </p:pic>
      <p:pic>
        <p:nvPicPr>
          <p:cNvPr id="189" name="Google Shape;189;p2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506471" y="254879"/>
            <a:ext cx="3153237" cy="1891362"/>
          </a:xfrm>
          <a:prstGeom prst="rect">
            <a:avLst/>
          </a:prstGeom>
          <a:noFill/>
        </p:spPr>
      </p:pic>
      <p:pic>
        <p:nvPicPr>
          <p:cNvPr id="188" name="Google Shape;188;p28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1780977" y="2615498"/>
            <a:ext cx="2911009" cy="1175392"/>
          </a:xfrm>
          <a:prstGeom prst="rect">
            <a:avLst/>
          </a:prstGeom>
          <a:noFill/>
        </p:spPr>
      </p:pic>
      <p:sp>
        <p:nvSpPr>
          <p:cNvPr id="204" name="Rectangle 203">
            <a:extLst>
              <a:ext uri="{FF2B5EF4-FFF2-40B4-BE49-F238E27FC236}">
                <a16:creationId xmlns:a16="http://schemas.microsoft.com/office/drawing/2014/main" id="{6E85F1C8-2D37-4E74-9173-14198641E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Freeform 6">
            <a:extLst>
              <a:ext uri="{FF2B5EF4-FFF2-40B4-BE49-F238E27FC236}">
                <a16:creationId xmlns:a16="http://schemas.microsoft.com/office/drawing/2014/main" id="{47C4971D-FDB7-43EC-9D73-44D6456DE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67762" y="473202"/>
            <a:ext cx="3926681" cy="3921918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2" name="Rectangle 77">
            <a:extLst>
              <a:ext uri="{FF2B5EF4-FFF2-40B4-BE49-F238E27FC236}">
                <a16:creationId xmlns:a16="http://schemas.microsoft.com/office/drawing/2014/main" id="{8BCF8976-9505-4742-8ACD-63BE2C847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3" name="Rectangle 79">
            <a:extLst>
              <a:ext uri="{FF2B5EF4-FFF2-40B4-BE49-F238E27FC236}">
                <a16:creationId xmlns:a16="http://schemas.microsoft.com/office/drawing/2014/main" id="{C243199D-2015-4F72-83EB-C6A3ED4C4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6" name="Google Shape;196;p29"/>
          <p:cNvSpPr txBox="1">
            <a:spLocks noGrp="1"/>
          </p:cNvSpPr>
          <p:nvPr>
            <p:ph type="title"/>
          </p:nvPr>
        </p:nvSpPr>
        <p:spPr>
          <a:xfrm>
            <a:off x="878983" y="3313439"/>
            <a:ext cx="7600649" cy="139342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4600" u="sng" spc="800" dirty="0">
                <a:sym typeface="Roboto"/>
              </a:rPr>
              <a:t>Data Preprocessing| Raw Data</a:t>
            </a:r>
          </a:p>
        </p:txBody>
      </p:sp>
      <p:sp>
        <p:nvSpPr>
          <p:cNvPr id="204" name="Freeform 6">
            <a:extLst>
              <a:ext uri="{FF2B5EF4-FFF2-40B4-BE49-F238E27FC236}">
                <a16:creationId xmlns:a16="http://schemas.microsoft.com/office/drawing/2014/main" id="{CC3D4EFD-F9AF-4231-89CF-74A9A513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98" name="Google Shape;198;p29"/>
          <p:cNvPicPr preferRelativeResize="0"/>
          <p:nvPr/>
        </p:nvPicPr>
        <p:blipFill rotWithShape="1">
          <a:blip r:embed="rId3"/>
          <a:srcRect t="4761"/>
          <a:stretch/>
        </p:blipFill>
        <p:spPr>
          <a:xfrm>
            <a:off x="782573" y="330652"/>
            <a:ext cx="2530630" cy="2147387"/>
          </a:xfrm>
          <a:prstGeom prst="rect">
            <a:avLst/>
          </a:prstGeom>
          <a:noFill/>
        </p:spPr>
      </p:pic>
      <p:pic>
        <p:nvPicPr>
          <p:cNvPr id="197" name="Google Shape;197;p2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646768" y="330653"/>
            <a:ext cx="2183360" cy="2147387"/>
          </a:xfrm>
          <a:prstGeom prst="rect">
            <a:avLst/>
          </a:prstGeom>
          <a:noFill/>
        </p:spPr>
      </p:pic>
      <p:pic>
        <p:nvPicPr>
          <p:cNvPr id="199" name="Google Shape;199;p29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5975498" y="436634"/>
            <a:ext cx="2622339" cy="2135115"/>
          </a:xfrm>
          <a:prstGeom prst="rect">
            <a:avLst/>
          </a:prstGeom>
          <a:noFill/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6E85F1C8-2D37-4E74-9173-14198641E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 6">
            <a:extLst>
              <a:ext uri="{FF2B5EF4-FFF2-40B4-BE49-F238E27FC236}">
                <a16:creationId xmlns:a16="http://schemas.microsoft.com/office/drawing/2014/main" id="{D1FDF194-C99A-4C11-8A97-58FF75F6E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67762" y="473202"/>
            <a:ext cx="3926681" cy="3921918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ECAB5A9-13C6-4C85-AB53-C7D8B8954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243199D-2015-4F72-83EB-C6A3ED4C4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4" name="Google Shape;204;p30"/>
          <p:cNvSpPr txBox="1">
            <a:spLocks noGrp="1"/>
          </p:cNvSpPr>
          <p:nvPr>
            <p:ph type="title"/>
          </p:nvPr>
        </p:nvSpPr>
        <p:spPr>
          <a:xfrm>
            <a:off x="664368" y="3832933"/>
            <a:ext cx="7815264" cy="167473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ct val="39285"/>
            </a:pPr>
            <a:r>
              <a:rPr lang="en-US" sz="4200" u="sng" spc="800" dirty="0">
                <a:sym typeface="Roboto"/>
              </a:rPr>
              <a:t>Raw Data Transformed to Clean Data</a:t>
            </a:r>
          </a:p>
        </p:txBody>
      </p:sp>
      <p:sp>
        <p:nvSpPr>
          <p:cNvPr id="94" name="Freeform 6">
            <a:extLst>
              <a:ext uri="{FF2B5EF4-FFF2-40B4-BE49-F238E27FC236}">
                <a16:creationId xmlns:a16="http://schemas.microsoft.com/office/drawing/2014/main" id="{CC3D4EFD-F9AF-4231-89CF-74A9A513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05" name="Google Shape;205;p3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132311" y="146367"/>
            <a:ext cx="5288618" cy="1536902"/>
          </a:xfrm>
          <a:prstGeom prst="rect">
            <a:avLst/>
          </a:prstGeom>
          <a:noFill/>
        </p:spPr>
      </p:pic>
      <p:pic>
        <p:nvPicPr>
          <p:cNvPr id="206" name="Google Shape;206;p30"/>
          <p:cNvPicPr preferRelativeResize="0"/>
          <p:nvPr/>
        </p:nvPicPr>
        <p:blipFill rotWithShape="1">
          <a:blip r:embed="rId4"/>
          <a:srcRect t="10267" b="10267"/>
          <a:stretch/>
        </p:blipFill>
        <p:spPr>
          <a:xfrm>
            <a:off x="829340" y="1734385"/>
            <a:ext cx="7974418" cy="2098548"/>
          </a:xfrm>
          <a:prstGeom prst="rect">
            <a:avLst/>
          </a:prstGeom>
          <a:noFill/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6E85F1C8-2D37-4E74-9173-14198641E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reeform 6">
            <a:extLst>
              <a:ext uri="{FF2B5EF4-FFF2-40B4-BE49-F238E27FC236}">
                <a16:creationId xmlns:a16="http://schemas.microsoft.com/office/drawing/2014/main" id="{69FE1C00-E905-4F2D-B595-7B854ABD5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67762" y="473202"/>
            <a:ext cx="3926681" cy="3921918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8BA2F24-F1CA-44F2-8978-7248C75F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EB5C8F0-2881-4184-92C6-0E251C42A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9143999" cy="3219450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C2BCC826-0F95-4DB1-9DBA-C1F7BD609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16959"/>
            <a:ext cx="9143999" cy="2326541"/>
          </a:xfrm>
          <a:custGeom>
            <a:avLst/>
            <a:gdLst>
              <a:gd name="connsiteX0" fmla="*/ 685801 w 12192000"/>
              <a:gd name="connsiteY0" fmla="*/ 0 h 3102054"/>
              <a:gd name="connsiteX1" fmla="*/ 754064 w 12192000"/>
              <a:gd name="connsiteY1" fmla="*/ 3175 h 3102054"/>
              <a:gd name="connsiteX2" fmla="*/ 814389 w 12192000"/>
              <a:gd name="connsiteY2" fmla="*/ 9525 h 3102054"/>
              <a:gd name="connsiteX3" fmla="*/ 866776 w 12192000"/>
              <a:gd name="connsiteY3" fmla="*/ 20637 h 3102054"/>
              <a:gd name="connsiteX4" fmla="*/ 912814 w 12192000"/>
              <a:gd name="connsiteY4" fmla="*/ 36512 h 3102054"/>
              <a:gd name="connsiteX5" fmla="*/ 954089 w 12192000"/>
              <a:gd name="connsiteY5" fmla="*/ 52387 h 3102054"/>
              <a:gd name="connsiteX6" fmla="*/ 990601 w 12192000"/>
              <a:gd name="connsiteY6" fmla="*/ 68262 h 3102054"/>
              <a:gd name="connsiteX7" fmla="*/ 1028701 w 12192000"/>
              <a:gd name="connsiteY7" fmla="*/ 87312 h 3102054"/>
              <a:gd name="connsiteX8" fmla="*/ 1066801 w 12192000"/>
              <a:gd name="connsiteY8" fmla="*/ 106362 h 3102054"/>
              <a:gd name="connsiteX9" fmla="*/ 1103314 w 12192000"/>
              <a:gd name="connsiteY9" fmla="*/ 125412 h 3102054"/>
              <a:gd name="connsiteX10" fmla="*/ 1144589 w 12192000"/>
              <a:gd name="connsiteY10" fmla="*/ 141287 h 3102054"/>
              <a:gd name="connsiteX11" fmla="*/ 1190626 w 12192000"/>
              <a:gd name="connsiteY11" fmla="*/ 155575 h 3102054"/>
              <a:gd name="connsiteX12" fmla="*/ 1243014 w 12192000"/>
              <a:gd name="connsiteY12" fmla="*/ 166687 h 3102054"/>
              <a:gd name="connsiteX13" fmla="*/ 1303339 w 12192000"/>
              <a:gd name="connsiteY13" fmla="*/ 174625 h 3102054"/>
              <a:gd name="connsiteX14" fmla="*/ 1371601 w 12192000"/>
              <a:gd name="connsiteY14" fmla="*/ 176212 h 3102054"/>
              <a:gd name="connsiteX15" fmla="*/ 1439864 w 12192000"/>
              <a:gd name="connsiteY15" fmla="*/ 174625 h 3102054"/>
              <a:gd name="connsiteX16" fmla="*/ 1500189 w 12192000"/>
              <a:gd name="connsiteY16" fmla="*/ 166687 h 3102054"/>
              <a:gd name="connsiteX17" fmla="*/ 1552576 w 12192000"/>
              <a:gd name="connsiteY17" fmla="*/ 155575 h 3102054"/>
              <a:gd name="connsiteX18" fmla="*/ 1598614 w 12192000"/>
              <a:gd name="connsiteY18" fmla="*/ 141287 h 3102054"/>
              <a:gd name="connsiteX19" fmla="*/ 1639889 w 12192000"/>
              <a:gd name="connsiteY19" fmla="*/ 125412 h 3102054"/>
              <a:gd name="connsiteX20" fmla="*/ 1676401 w 12192000"/>
              <a:gd name="connsiteY20" fmla="*/ 106362 h 3102054"/>
              <a:gd name="connsiteX21" fmla="*/ 1714501 w 12192000"/>
              <a:gd name="connsiteY21" fmla="*/ 87312 h 3102054"/>
              <a:gd name="connsiteX22" fmla="*/ 1752601 w 12192000"/>
              <a:gd name="connsiteY22" fmla="*/ 68262 h 3102054"/>
              <a:gd name="connsiteX23" fmla="*/ 1789114 w 12192000"/>
              <a:gd name="connsiteY23" fmla="*/ 52387 h 3102054"/>
              <a:gd name="connsiteX24" fmla="*/ 1830389 w 12192000"/>
              <a:gd name="connsiteY24" fmla="*/ 36512 h 3102054"/>
              <a:gd name="connsiteX25" fmla="*/ 1876426 w 12192000"/>
              <a:gd name="connsiteY25" fmla="*/ 20637 h 3102054"/>
              <a:gd name="connsiteX26" fmla="*/ 1928814 w 12192000"/>
              <a:gd name="connsiteY26" fmla="*/ 9525 h 3102054"/>
              <a:gd name="connsiteX27" fmla="*/ 1989139 w 12192000"/>
              <a:gd name="connsiteY27" fmla="*/ 3175 h 3102054"/>
              <a:gd name="connsiteX28" fmla="*/ 2057401 w 12192000"/>
              <a:gd name="connsiteY28" fmla="*/ 0 h 3102054"/>
              <a:gd name="connsiteX29" fmla="*/ 2125664 w 12192000"/>
              <a:gd name="connsiteY29" fmla="*/ 3175 h 3102054"/>
              <a:gd name="connsiteX30" fmla="*/ 2185989 w 12192000"/>
              <a:gd name="connsiteY30" fmla="*/ 9525 h 3102054"/>
              <a:gd name="connsiteX31" fmla="*/ 2238376 w 12192000"/>
              <a:gd name="connsiteY31" fmla="*/ 20637 h 3102054"/>
              <a:gd name="connsiteX32" fmla="*/ 2284414 w 12192000"/>
              <a:gd name="connsiteY32" fmla="*/ 36512 h 3102054"/>
              <a:gd name="connsiteX33" fmla="*/ 2325688 w 12192000"/>
              <a:gd name="connsiteY33" fmla="*/ 52387 h 3102054"/>
              <a:gd name="connsiteX34" fmla="*/ 2362201 w 12192000"/>
              <a:gd name="connsiteY34" fmla="*/ 68262 h 3102054"/>
              <a:gd name="connsiteX35" fmla="*/ 2400301 w 12192000"/>
              <a:gd name="connsiteY35" fmla="*/ 87312 h 3102054"/>
              <a:gd name="connsiteX36" fmla="*/ 2438401 w 12192000"/>
              <a:gd name="connsiteY36" fmla="*/ 106362 h 3102054"/>
              <a:gd name="connsiteX37" fmla="*/ 2474913 w 12192000"/>
              <a:gd name="connsiteY37" fmla="*/ 125412 h 3102054"/>
              <a:gd name="connsiteX38" fmla="*/ 2516188 w 12192000"/>
              <a:gd name="connsiteY38" fmla="*/ 141287 h 3102054"/>
              <a:gd name="connsiteX39" fmla="*/ 2562226 w 12192000"/>
              <a:gd name="connsiteY39" fmla="*/ 155575 h 3102054"/>
              <a:gd name="connsiteX40" fmla="*/ 2614614 w 12192000"/>
              <a:gd name="connsiteY40" fmla="*/ 166687 h 3102054"/>
              <a:gd name="connsiteX41" fmla="*/ 2674938 w 12192000"/>
              <a:gd name="connsiteY41" fmla="*/ 174625 h 3102054"/>
              <a:gd name="connsiteX42" fmla="*/ 2743201 w 12192000"/>
              <a:gd name="connsiteY42" fmla="*/ 176212 h 3102054"/>
              <a:gd name="connsiteX43" fmla="*/ 2811464 w 12192000"/>
              <a:gd name="connsiteY43" fmla="*/ 174625 h 3102054"/>
              <a:gd name="connsiteX44" fmla="*/ 2871789 w 12192000"/>
              <a:gd name="connsiteY44" fmla="*/ 166687 h 3102054"/>
              <a:gd name="connsiteX45" fmla="*/ 2924176 w 12192000"/>
              <a:gd name="connsiteY45" fmla="*/ 155575 h 3102054"/>
              <a:gd name="connsiteX46" fmla="*/ 2970214 w 12192000"/>
              <a:gd name="connsiteY46" fmla="*/ 141287 h 3102054"/>
              <a:gd name="connsiteX47" fmla="*/ 3011489 w 12192000"/>
              <a:gd name="connsiteY47" fmla="*/ 125412 h 3102054"/>
              <a:gd name="connsiteX48" fmla="*/ 3048001 w 12192000"/>
              <a:gd name="connsiteY48" fmla="*/ 106362 h 3102054"/>
              <a:gd name="connsiteX49" fmla="*/ 3086101 w 12192000"/>
              <a:gd name="connsiteY49" fmla="*/ 87312 h 3102054"/>
              <a:gd name="connsiteX50" fmla="*/ 3124201 w 12192000"/>
              <a:gd name="connsiteY50" fmla="*/ 68262 h 3102054"/>
              <a:gd name="connsiteX51" fmla="*/ 3160714 w 12192000"/>
              <a:gd name="connsiteY51" fmla="*/ 52387 h 3102054"/>
              <a:gd name="connsiteX52" fmla="*/ 3201989 w 12192000"/>
              <a:gd name="connsiteY52" fmla="*/ 36512 h 3102054"/>
              <a:gd name="connsiteX53" fmla="*/ 3248026 w 12192000"/>
              <a:gd name="connsiteY53" fmla="*/ 20637 h 3102054"/>
              <a:gd name="connsiteX54" fmla="*/ 3300414 w 12192000"/>
              <a:gd name="connsiteY54" fmla="*/ 9525 h 3102054"/>
              <a:gd name="connsiteX55" fmla="*/ 3360739 w 12192000"/>
              <a:gd name="connsiteY55" fmla="*/ 3175 h 3102054"/>
              <a:gd name="connsiteX56" fmla="*/ 3427414 w 12192000"/>
              <a:gd name="connsiteY56" fmla="*/ 0 h 3102054"/>
              <a:gd name="connsiteX57" fmla="*/ 3497264 w 12192000"/>
              <a:gd name="connsiteY57" fmla="*/ 3175 h 3102054"/>
              <a:gd name="connsiteX58" fmla="*/ 3557589 w 12192000"/>
              <a:gd name="connsiteY58" fmla="*/ 9525 h 3102054"/>
              <a:gd name="connsiteX59" fmla="*/ 3609976 w 12192000"/>
              <a:gd name="connsiteY59" fmla="*/ 20637 h 3102054"/>
              <a:gd name="connsiteX60" fmla="*/ 3656014 w 12192000"/>
              <a:gd name="connsiteY60" fmla="*/ 36512 h 3102054"/>
              <a:gd name="connsiteX61" fmla="*/ 3697288 w 12192000"/>
              <a:gd name="connsiteY61" fmla="*/ 52387 h 3102054"/>
              <a:gd name="connsiteX62" fmla="*/ 3733801 w 12192000"/>
              <a:gd name="connsiteY62" fmla="*/ 68262 h 3102054"/>
              <a:gd name="connsiteX63" fmla="*/ 3771901 w 12192000"/>
              <a:gd name="connsiteY63" fmla="*/ 87312 h 3102054"/>
              <a:gd name="connsiteX64" fmla="*/ 3810001 w 12192000"/>
              <a:gd name="connsiteY64" fmla="*/ 106362 h 3102054"/>
              <a:gd name="connsiteX65" fmla="*/ 3846514 w 12192000"/>
              <a:gd name="connsiteY65" fmla="*/ 125412 h 3102054"/>
              <a:gd name="connsiteX66" fmla="*/ 3887789 w 12192000"/>
              <a:gd name="connsiteY66" fmla="*/ 141287 h 3102054"/>
              <a:gd name="connsiteX67" fmla="*/ 3933826 w 12192000"/>
              <a:gd name="connsiteY67" fmla="*/ 155575 h 3102054"/>
              <a:gd name="connsiteX68" fmla="*/ 3986214 w 12192000"/>
              <a:gd name="connsiteY68" fmla="*/ 166687 h 3102054"/>
              <a:gd name="connsiteX69" fmla="*/ 4046539 w 12192000"/>
              <a:gd name="connsiteY69" fmla="*/ 174625 h 3102054"/>
              <a:gd name="connsiteX70" fmla="*/ 4114801 w 12192000"/>
              <a:gd name="connsiteY70" fmla="*/ 176212 h 3102054"/>
              <a:gd name="connsiteX71" fmla="*/ 4183064 w 12192000"/>
              <a:gd name="connsiteY71" fmla="*/ 174625 h 3102054"/>
              <a:gd name="connsiteX72" fmla="*/ 4243388 w 12192000"/>
              <a:gd name="connsiteY72" fmla="*/ 166687 h 3102054"/>
              <a:gd name="connsiteX73" fmla="*/ 4295776 w 12192000"/>
              <a:gd name="connsiteY73" fmla="*/ 155575 h 3102054"/>
              <a:gd name="connsiteX74" fmla="*/ 4341813 w 12192000"/>
              <a:gd name="connsiteY74" fmla="*/ 141287 h 3102054"/>
              <a:gd name="connsiteX75" fmla="*/ 4383088 w 12192000"/>
              <a:gd name="connsiteY75" fmla="*/ 125412 h 3102054"/>
              <a:gd name="connsiteX76" fmla="*/ 4419601 w 12192000"/>
              <a:gd name="connsiteY76" fmla="*/ 106362 h 3102054"/>
              <a:gd name="connsiteX77" fmla="*/ 4495801 w 12192000"/>
              <a:gd name="connsiteY77" fmla="*/ 68262 h 3102054"/>
              <a:gd name="connsiteX78" fmla="*/ 4532314 w 12192000"/>
              <a:gd name="connsiteY78" fmla="*/ 52387 h 3102054"/>
              <a:gd name="connsiteX79" fmla="*/ 4573588 w 12192000"/>
              <a:gd name="connsiteY79" fmla="*/ 36512 h 3102054"/>
              <a:gd name="connsiteX80" fmla="*/ 4619626 w 12192000"/>
              <a:gd name="connsiteY80" fmla="*/ 20637 h 3102054"/>
              <a:gd name="connsiteX81" fmla="*/ 4672013 w 12192000"/>
              <a:gd name="connsiteY81" fmla="*/ 9525 h 3102054"/>
              <a:gd name="connsiteX82" fmla="*/ 4732338 w 12192000"/>
              <a:gd name="connsiteY82" fmla="*/ 3175 h 3102054"/>
              <a:gd name="connsiteX83" fmla="*/ 4800601 w 12192000"/>
              <a:gd name="connsiteY83" fmla="*/ 0 h 3102054"/>
              <a:gd name="connsiteX84" fmla="*/ 4868864 w 12192000"/>
              <a:gd name="connsiteY84" fmla="*/ 3175 h 3102054"/>
              <a:gd name="connsiteX85" fmla="*/ 4929188 w 12192000"/>
              <a:gd name="connsiteY85" fmla="*/ 9525 h 3102054"/>
              <a:gd name="connsiteX86" fmla="*/ 4981576 w 12192000"/>
              <a:gd name="connsiteY86" fmla="*/ 20637 h 3102054"/>
              <a:gd name="connsiteX87" fmla="*/ 5027614 w 12192000"/>
              <a:gd name="connsiteY87" fmla="*/ 36512 h 3102054"/>
              <a:gd name="connsiteX88" fmla="*/ 5068889 w 12192000"/>
              <a:gd name="connsiteY88" fmla="*/ 52387 h 3102054"/>
              <a:gd name="connsiteX89" fmla="*/ 5105402 w 12192000"/>
              <a:gd name="connsiteY89" fmla="*/ 68262 h 3102054"/>
              <a:gd name="connsiteX90" fmla="*/ 5143502 w 12192000"/>
              <a:gd name="connsiteY90" fmla="*/ 87312 h 3102054"/>
              <a:gd name="connsiteX91" fmla="*/ 5181601 w 12192000"/>
              <a:gd name="connsiteY91" fmla="*/ 106362 h 3102054"/>
              <a:gd name="connsiteX92" fmla="*/ 5218115 w 12192000"/>
              <a:gd name="connsiteY92" fmla="*/ 125412 h 3102054"/>
              <a:gd name="connsiteX93" fmla="*/ 5259388 w 12192000"/>
              <a:gd name="connsiteY93" fmla="*/ 141287 h 3102054"/>
              <a:gd name="connsiteX94" fmla="*/ 5305426 w 12192000"/>
              <a:gd name="connsiteY94" fmla="*/ 155575 h 3102054"/>
              <a:gd name="connsiteX95" fmla="*/ 5357813 w 12192000"/>
              <a:gd name="connsiteY95" fmla="*/ 166687 h 3102054"/>
              <a:gd name="connsiteX96" fmla="*/ 5418139 w 12192000"/>
              <a:gd name="connsiteY96" fmla="*/ 174625 h 3102054"/>
              <a:gd name="connsiteX97" fmla="*/ 5486401 w 12192000"/>
              <a:gd name="connsiteY97" fmla="*/ 176212 h 3102054"/>
              <a:gd name="connsiteX98" fmla="*/ 5554663 w 12192000"/>
              <a:gd name="connsiteY98" fmla="*/ 174625 h 3102054"/>
              <a:gd name="connsiteX99" fmla="*/ 5614989 w 12192000"/>
              <a:gd name="connsiteY99" fmla="*/ 166687 h 3102054"/>
              <a:gd name="connsiteX100" fmla="*/ 5667376 w 12192000"/>
              <a:gd name="connsiteY100" fmla="*/ 155575 h 3102054"/>
              <a:gd name="connsiteX101" fmla="*/ 5713414 w 12192000"/>
              <a:gd name="connsiteY101" fmla="*/ 141287 h 3102054"/>
              <a:gd name="connsiteX102" fmla="*/ 5754689 w 12192000"/>
              <a:gd name="connsiteY102" fmla="*/ 125412 h 3102054"/>
              <a:gd name="connsiteX103" fmla="*/ 5791202 w 12192000"/>
              <a:gd name="connsiteY103" fmla="*/ 106362 h 3102054"/>
              <a:gd name="connsiteX104" fmla="*/ 5829302 w 12192000"/>
              <a:gd name="connsiteY104" fmla="*/ 87312 h 3102054"/>
              <a:gd name="connsiteX105" fmla="*/ 5867402 w 12192000"/>
              <a:gd name="connsiteY105" fmla="*/ 68262 h 3102054"/>
              <a:gd name="connsiteX106" fmla="*/ 5903915 w 12192000"/>
              <a:gd name="connsiteY106" fmla="*/ 52387 h 3102054"/>
              <a:gd name="connsiteX107" fmla="*/ 5945189 w 12192000"/>
              <a:gd name="connsiteY107" fmla="*/ 36512 h 3102054"/>
              <a:gd name="connsiteX108" fmla="*/ 5991226 w 12192000"/>
              <a:gd name="connsiteY108" fmla="*/ 20637 h 3102054"/>
              <a:gd name="connsiteX109" fmla="*/ 6043614 w 12192000"/>
              <a:gd name="connsiteY109" fmla="*/ 9525 h 3102054"/>
              <a:gd name="connsiteX110" fmla="*/ 6103939 w 12192000"/>
              <a:gd name="connsiteY110" fmla="*/ 3175 h 3102054"/>
              <a:gd name="connsiteX111" fmla="*/ 6172201 w 12192000"/>
              <a:gd name="connsiteY111" fmla="*/ 0 h 3102054"/>
              <a:gd name="connsiteX112" fmla="*/ 6210301 w 12192000"/>
              <a:gd name="connsiteY112" fmla="*/ 1772 h 3102054"/>
              <a:gd name="connsiteX113" fmla="*/ 6248401 w 12192000"/>
              <a:gd name="connsiteY113" fmla="*/ 0 h 3102054"/>
              <a:gd name="connsiteX114" fmla="*/ 6316664 w 12192000"/>
              <a:gd name="connsiteY114" fmla="*/ 3175 h 3102054"/>
              <a:gd name="connsiteX115" fmla="*/ 6376989 w 12192000"/>
              <a:gd name="connsiteY115" fmla="*/ 9525 h 3102054"/>
              <a:gd name="connsiteX116" fmla="*/ 6429376 w 12192000"/>
              <a:gd name="connsiteY116" fmla="*/ 20637 h 3102054"/>
              <a:gd name="connsiteX117" fmla="*/ 6475414 w 12192000"/>
              <a:gd name="connsiteY117" fmla="*/ 36512 h 3102054"/>
              <a:gd name="connsiteX118" fmla="*/ 6516689 w 12192000"/>
              <a:gd name="connsiteY118" fmla="*/ 52387 h 3102054"/>
              <a:gd name="connsiteX119" fmla="*/ 6553202 w 12192000"/>
              <a:gd name="connsiteY119" fmla="*/ 68262 h 3102054"/>
              <a:gd name="connsiteX120" fmla="*/ 6591302 w 12192000"/>
              <a:gd name="connsiteY120" fmla="*/ 87312 h 3102054"/>
              <a:gd name="connsiteX121" fmla="*/ 6629401 w 12192000"/>
              <a:gd name="connsiteY121" fmla="*/ 106362 h 3102054"/>
              <a:gd name="connsiteX122" fmla="*/ 6665915 w 12192000"/>
              <a:gd name="connsiteY122" fmla="*/ 125412 h 3102054"/>
              <a:gd name="connsiteX123" fmla="*/ 6707189 w 12192000"/>
              <a:gd name="connsiteY123" fmla="*/ 141287 h 3102054"/>
              <a:gd name="connsiteX124" fmla="*/ 6753226 w 12192000"/>
              <a:gd name="connsiteY124" fmla="*/ 155575 h 3102054"/>
              <a:gd name="connsiteX125" fmla="*/ 6805614 w 12192000"/>
              <a:gd name="connsiteY125" fmla="*/ 166687 h 3102054"/>
              <a:gd name="connsiteX126" fmla="*/ 6865939 w 12192000"/>
              <a:gd name="connsiteY126" fmla="*/ 174625 h 3102054"/>
              <a:gd name="connsiteX127" fmla="*/ 6934201 w 12192000"/>
              <a:gd name="connsiteY127" fmla="*/ 176212 h 3102054"/>
              <a:gd name="connsiteX128" fmla="*/ 7002464 w 12192000"/>
              <a:gd name="connsiteY128" fmla="*/ 174625 h 3102054"/>
              <a:gd name="connsiteX129" fmla="*/ 7062789 w 12192000"/>
              <a:gd name="connsiteY129" fmla="*/ 166687 h 3102054"/>
              <a:gd name="connsiteX130" fmla="*/ 7115176 w 12192000"/>
              <a:gd name="connsiteY130" fmla="*/ 155575 h 3102054"/>
              <a:gd name="connsiteX131" fmla="*/ 7161214 w 12192000"/>
              <a:gd name="connsiteY131" fmla="*/ 141287 h 3102054"/>
              <a:gd name="connsiteX132" fmla="*/ 7202489 w 12192000"/>
              <a:gd name="connsiteY132" fmla="*/ 125412 h 3102054"/>
              <a:gd name="connsiteX133" fmla="*/ 7239001 w 12192000"/>
              <a:gd name="connsiteY133" fmla="*/ 106362 h 3102054"/>
              <a:gd name="connsiteX134" fmla="*/ 7277101 w 12192000"/>
              <a:gd name="connsiteY134" fmla="*/ 87312 h 3102054"/>
              <a:gd name="connsiteX135" fmla="*/ 7315201 w 12192000"/>
              <a:gd name="connsiteY135" fmla="*/ 68262 h 3102054"/>
              <a:gd name="connsiteX136" fmla="*/ 7351714 w 12192000"/>
              <a:gd name="connsiteY136" fmla="*/ 52387 h 3102054"/>
              <a:gd name="connsiteX137" fmla="*/ 7392989 w 12192000"/>
              <a:gd name="connsiteY137" fmla="*/ 36512 h 3102054"/>
              <a:gd name="connsiteX138" fmla="*/ 7439026 w 12192000"/>
              <a:gd name="connsiteY138" fmla="*/ 20637 h 3102054"/>
              <a:gd name="connsiteX139" fmla="*/ 7491414 w 12192000"/>
              <a:gd name="connsiteY139" fmla="*/ 9525 h 3102054"/>
              <a:gd name="connsiteX140" fmla="*/ 7551739 w 12192000"/>
              <a:gd name="connsiteY140" fmla="*/ 3175 h 3102054"/>
              <a:gd name="connsiteX141" fmla="*/ 7620001 w 12192000"/>
              <a:gd name="connsiteY141" fmla="*/ 0 h 3102054"/>
              <a:gd name="connsiteX142" fmla="*/ 7688264 w 12192000"/>
              <a:gd name="connsiteY142" fmla="*/ 3175 h 3102054"/>
              <a:gd name="connsiteX143" fmla="*/ 7748589 w 12192000"/>
              <a:gd name="connsiteY143" fmla="*/ 9525 h 3102054"/>
              <a:gd name="connsiteX144" fmla="*/ 7800976 w 12192000"/>
              <a:gd name="connsiteY144" fmla="*/ 20637 h 3102054"/>
              <a:gd name="connsiteX145" fmla="*/ 7847014 w 12192000"/>
              <a:gd name="connsiteY145" fmla="*/ 36512 h 3102054"/>
              <a:gd name="connsiteX146" fmla="*/ 7888289 w 12192000"/>
              <a:gd name="connsiteY146" fmla="*/ 52387 h 3102054"/>
              <a:gd name="connsiteX147" fmla="*/ 7924801 w 12192000"/>
              <a:gd name="connsiteY147" fmla="*/ 68262 h 3102054"/>
              <a:gd name="connsiteX148" fmla="*/ 7962901 w 12192000"/>
              <a:gd name="connsiteY148" fmla="*/ 87312 h 3102054"/>
              <a:gd name="connsiteX149" fmla="*/ 8001001 w 12192000"/>
              <a:gd name="connsiteY149" fmla="*/ 106362 h 3102054"/>
              <a:gd name="connsiteX150" fmla="*/ 8037514 w 12192000"/>
              <a:gd name="connsiteY150" fmla="*/ 125412 h 3102054"/>
              <a:gd name="connsiteX151" fmla="*/ 8078789 w 12192000"/>
              <a:gd name="connsiteY151" fmla="*/ 141287 h 3102054"/>
              <a:gd name="connsiteX152" fmla="*/ 8124826 w 12192000"/>
              <a:gd name="connsiteY152" fmla="*/ 155575 h 3102054"/>
              <a:gd name="connsiteX153" fmla="*/ 8177214 w 12192000"/>
              <a:gd name="connsiteY153" fmla="*/ 166687 h 3102054"/>
              <a:gd name="connsiteX154" fmla="*/ 8237539 w 12192000"/>
              <a:gd name="connsiteY154" fmla="*/ 174625 h 3102054"/>
              <a:gd name="connsiteX155" fmla="*/ 8305801 w 12192000"/>
              <a:gd name="connsiteY155" fmla="*/ 176212 h 3102054"/>
              <a:gd name="connsiteX156" fmla="*/ 8374064 w 12192000"/>
              <a:gd name="connsiteY156" fmla="*/ 174625 h 3102054"/>
              <a:gd name="connsiteX157" fmla="*/ 8434388 w 12192000"/>
              <a:gd name="connsiteY157" fmla="*/ 166687 h 3102054"/>
              <a:gd name="connsiteX158" fmla="*/ 8486776 w 12192000"/>
              <a:gd name="connsiteY158" fmla="*/ 155575 h 3102054"/>
              <a:gd name="connsiteX159" fmla="*/ 8532814 w 12192000"/>
              <a:gd name="connsiteY159" fmla="*/ 141287 h 3102054"/>
              <a:gd name="connsiteX160" fmla="*/ 8574088 w 12192000"/>
              <a:gd name="connsiteY160" fmla="*/ 125412 h 3102054"/>
              <a:gd name="connsiteX161" fmla="*/ 8610600 w 12192000"/>
              <a:gd name="connsiteY161" fmla="*/ 106362 h 3102054"/>
              <a:gd name="connsiteX162" fmla="*/ 8648700 w 12192000"/>
              <a:gd name="connsiteY162" fmla="*/ 87312 h 3102054"/>
              <a:gd name="connsiteX163" fmla="*/ 8686800 w 12192000"/>
              <a:gd name="connsiteY163" fmla="*/ 68262 h 3102054"/>
              <a:gd name="connsiteX164" fmla="*/ 8723314 w 12192000"/>
              <a:gd name="connsiteY164" fmla="*/ 52387 h 3102054"/>
              <a:gd name="connsiteX165" fmla="*/ 8764588 w 12192000"/>
              <a:gd name="connsiteY165" fmla="*/ 36512 h 3102054"/>
              <a:gd name="connsiteX166" fmla="*/ 8810626 w 12192000"/>
              <a:gd name="connsiteY166" fmla="*/ 20637 h 3102054"/>
              <a:gd name="connsiteX167" fmla="*/ 8863014 w 12192000"/>
              <a:gd name="connsiteY167" fmla="*/ 9525 h 3102054"/>
              <a:gd name="connsiteX168" fmla="*/ 8923338 w 12192000"/>
              <a:gd name="connsiteY168" fmla="*/ 3175 h 3102054"/>
              <a:gd name="connsiteX169" fmla="*/ 8990014 w 12192000"/>
              <a:gd name="connsiteY169" fmla="*/ 0 h 3102054"/>
              <a:gd name="connsiteX170" fmla="*/ 9059864 w 12192000"/>
              <a:gd name="connsiteY170" fmla="*/ 3175 h 3102054"/>
              <a:gd name="connsiteX171" fmla="*/ 9120188 w 12192000"/>
              <a:gd name="connsiteY171" fmla="*/ 9525 h 3102054"/>
              <a:gd name="connsiteX172" fmla="*/ 9172576 w 12192000"/>
              <a:gd name="connsiteY172" fmla="*/ 20637 h 3102054"/>
              <a:gd name="connsiteX173" fmla="*/ 9218614 w 12192000"/>
              <a:gd name="connsiteY173" fmla="*/ 36512 h 3102054"/>
              <a:gd name="connsiteX174" fmla="*/ 9259888 w 12192000"/>
              <a:gd name="connsiteY174" fmla="*/ 52387 h 3102054"/>
              <a:gd name="connsiteX175" fmla="*/ 9296400 w 12192000"/>
              <a:gd name="connsiteY175" fmla="*/ 68262 h 3102054"/>
              <a:gd name="connsiteX176" fmla="*/ 9334500 w 12192000"/>
              <a:gd name="connsiteY176" fmla="*/ 87312 h 3102054"/>
              <a:gd name="connsiteX177" fmla="*/ 9372600 w 12192000"/>
              <a:gd name="connsiteY177" fmla="*/ 106362 h 3102054"/>
              <a:gd name="connsiteX178" fmla="*/ 9409114 w 12192000"/>
              <a:gd name="connsiteY178" fmla="*/ 125412 h 3102054"/>
              <a:gd name="connsiteX179" fmla="*/ 9450388 w 12192000"/>
              <a:gd name="connsiteY179" fmla="*/ 141287 h 3102054"/>
              <a:gd name="connsiteX180" fmla="*/ 9496426 w 12192000"/>
              <a:gd name="connsiteY180" fmla="*/ 155575 h 3102054"/>
              <a:gd name="connsiteX181" fmla="*/ 9548814 w 12192000"/>
              <a:gd name="connsiteY181" fmla="*/ 166687 h 3102054"/>
              <a:gd name="connsiteX182" fmla="*/ 9609138 w 12192000"/>
              <a:gd name="connsiteY182" fmla="*/ 174625 h 3102054"/>
              <a:gd name="connsiteX183" fmla="*/ 9677400 w 12192000"/>
              <a:gd name="connsiteY183" fmla="*/ 176212 h 3102054"/>
              <a:gd name="connsiteX184" fmla="*/ 9745664 w 12192000"/>
              <a:gd name="connsiteY184" fmla="*/ 174625 h 3102054"/>
              <a:gd name="connsiteX185" fmla="*/ 9805988 w 12192000"/>
              <a:gd name="connsiteY185" fmla="*/ 166687 h 3102054"/>
              <a:gd name="connsiteX186" fmla="*/ 9858376 w 12192000"/>
              <a:gd name="connsiteY186" fmla="*/ 155575 h 3102054"/>
              <a:gd name="connsiteX187" fmla="*/ 9904414 w 12192000"/>
              <a:gd name="connsiteY187" fmla="*/ 141287 h 3102054"/>
              <a:gd name="connsiteX188" fmla="*/ 9945688 w 12192000"/>
              <a:gd name="connsiteY188" fmla="*/ 125412 h 3102054"/>
              <a:gd name="connsiteX189" fmla="*/ 9982200 w 12192000"/>
              <a:gd name="connsiteY189" fmla="*/ 106362 h 3102054"/>
              <a:gd name="connsiteX190" fmla="*/ 10058400 w 12192000"/>
              <a:gd name="connsiteY190" fmla="*/ 68262 h 3102054"/>
              <a:gd name="connsiteX191" fmla="*/ 10094914 w 12192000"/>
              <a:gd name="connsiteY191" fmla="*/ 52387 h 3102054"/>
              <a:gd name="connsiteX192" fmla="*/ 10136188 w 12192000"/>
              <a:gd name="connsiteY192" fmla="*/ 36512 h 3102054"/>
              <a:gd name="connsiteX193" fmla="*/ 10182226 w 12192000"/>
              <a:gd name="connsiteY193" fmla="*/ 20637 h 3102054"/>
              <a:gd name="connsiteX194" fmla="*/ 10234614 w 12192000"/>
              <a:gd name="connsiteY194" fmla="*/ 9525 h 3102054"/>
              <a:gd name="connsiteX195" fmla="*/ 10294938 w 12192000"/>
              <a:gd name="connsiteY195" fmla="*/ 3175 h 3102054"/>
              <a:gd name="connsiteX196" fmla="*/ 10363200 w 12192000"/>
              <a:gd name="connsiteY196" fmla="*/ 0 h 3102054"/>
              <a:gd name="connsiteX197" fmla="*/ 10431464 w 12192000"/>
              <a:gd name="connsiteY197" fmla="*/ 3175 h 3102054"/>
              <a:gd name="connsiteX198" fmla="*/ 10491788 w 12192000"/>
              <a:gd name="connsiteY198" fmla="*/ 9525 h 3102054"/>
              <a:gd name="connsiteX199" fmla="*/ 10544176 w 12192000"/>
              <a:gd name="connsiteY199" fmla="*/ 20637 h 3102054"/>
              <a:gd name="connsiteX200" fmla="*/ 10590214 w 12192000"/>
              <a:gd name="connsiteY200" fmla="*/ 36512 h 3102054"/>
              <a:gd name="connsiteX201" fmla="*/ 10631488 w 12192000"/>
              <a:gd name="connsiteY201" fmla="*/ 52387 h 3102054"/>
              <a:gd name="connsiteX202" fmla="*/ 10668000 w 12192000"/>
              <a:gd name="connsiteY202" fmla="*/ 68262 h 3102054"/>
              <a:gd name="connsiteX203" fmla="*/ 10706100 w 12192000"/>
              <a:gd name="connsiteY203" fmla="*/ 87312 h 3102054"/>
              <a:gd name="connsiteX204" fmla="*/ 10744200 w 12192000"/>
              <a:gd name="connsiteY204" fmla="*/ 106362 h 3102054"/>
              <a:gd name="connsiteX205" fmla="*/ 10780714 w 12192000"/>
              <a:gd name="connsiteY205" fmla="*/ 125412 h 3102054"/>
              <a:gd name="connsiteX206" fmla="*/ 10821988 w 12192000"/>
              <a:gd name="connsiteY206" fmla="*/ 141287 h 3102054"/>
              <a:gd name="connsiteX207" fmla="*/ 10868026 w 12192000"/>
              <a:gd name="connsiteY207" fmla="*/ 155575 h 3102054"/>
              <a:gd name="connsiteX208" fmla="*/ 10920414 w 12192000"/>
              <a:gd name="connsiteY208" fmla="*/ 166687 h 3102054"/>
              <a:gd name="connsiteX209" fmla="*/ 10980738 w 12192000"/>
              <a:gd name="connsiteY209" fmla="*/ 174625 h 3102054"/>
              <a:gd name="connsiteX210" fmla="*/ 11049000 w 12192000"/>
              <a:gd name="connsiteY210" fmla="*/ 176212 h 3102054"/>
              <a:gd name="connsiteX211" fmla="*/ 11117264 w 12192000"/>
              <a:gd name="connsiteY211" fmla="*/ 174625 h 3102054"/>
              <a:gd name="connsiteX212" fmla="*/ 11177588 w 12192000"/>
              <a:gd name="connsiteY212" fmla="*/ 166687 h 3102054"/>
              <a:gd name="connsiteX213" fmla="*/ 11229976 w 12192000"/>
              <a:gd name="connsiteY213" fmla="*/ 155575 h 3102054"/>
              <a:gd name="connsiteX214" fmla="*/ 11276014 w 12192000"/>
              <a:gd name="connsiteY214" fmla="*/ 141287 h 3102054"/>
              <a:gd name="connsiteX215" fmla="*/ 11317288 w 12192000"/>
              <a:gd name="connsiteY215" fmla="*/ 125412 h 3102054"/>
              <a:gd name="connsiteX216" fmla="*/ 11353800 w 12192000"/>
              <a:gd name="connsiteY216" fmla="*/ 106362 h 3102054"/>
              <a:gd name="connsiteX217" fmla="*/ 11391900 w 12192000"/>
              <a:gd name="connsiteY217" fmla="*/ 87312 h 3102054"/>
              <a:gd name="connsiteX218" fmla="*/ 11430000 w 12192000"/>
              <a:gd name="connsiteY218" fmla="*/ 68263 h 3102054"/>
              <a:gd name="connsiteX219" fmla="*/ 11466514 w 12192000"/>
              <a:gd name="connsiteY219" fmla="*/ 52388 h 3102054"/>
              <a:gd name="connsiteX220" fmla="*/ 11507788 w 12192000"/>
              <a:gd name="connsiteY220" fmla="*/ 36513 h 3102054"/>
              <a:gd name="connsiteX221" fmla="*/ 11553826 w 12192000"/>
              <a:gd name="connsiteY221" fmla="*/ 20638 h 3102054"/>
              <a:gd name="connsiteX222" fmla="*/ 11606214 w 12192000"/>
              <a:gd name="connsiteY222" fmla="*/ 9525 h 3102054"/>
              <a:gd name="connsiteX223" fmla="*/ 11666538 w 12192000"/>
              <a:gd name="connsiteY223" fmla="*/ 3175 h 3102054"/>
              <a:gd name="connsiteX224" fmla="*/ 11734800 w 12192000"/>
              <a:gd name="connsiteY224" fmla="*/ 0 h 3102054"/>
              <a:gd name="connsiteX225" fmla="*/ 11803064 w 12192000"/>
              <a:gd name="connsiteY225" fmla="*/ 3175 h 3102054"/>
              <a:gd name="connsiteX226" fmla="*/ 11863388 w 12192000"/>
              <a:gd name="connsiteY226" fmla="*/ 9525 h 3102054"/>
              <a:gd name="connsiteX227" fmla="*/ 11915776 w 12192000"/>
              <a:gd name="connsiteY227" fmla="*/ 20638 h 3102054"/>
              <a:gd name="connsiteX228" fmla="*/ 11961814 w 12192000"/>
              <a:gd name="connsiteY228" fmla="*/ 36513 h 3102054"/>
              <a:gd name="connsiteX229" fmla="*/ 12003088 w 12192000"/>
              <a:gd name="connsiteY229" fmla="*/ 52388 h 3102054"/>
              <a:gd name="connsiteX230" fmla="*/ 12039600 w 12192000"/>
              <a:gd name="connsiteY230" fmla="*/ 68263 h 3102054"/>
              <a:gd name="connsiteX231" fmla="*/ 12077700 w 12192000"/>
              <a:gd name="connsiteY231" fmla="*/ 87313 h 3102054"/>
              <a:gd name="connsiteX232" fmla="*/ 12115800 w 12192000"/>
              <a:gd name="connsiteY232" fmla="*/ 106363 h 3102054"/>
              <a:gd name="connsiteX233" fmla="*/ 12152314 w 12192000"/>
              <a:gd name="connsiteY233" fmla="*/ 125413 h 3102054"/>
              <a:gd name="connsiteX234" fmla="*/ 12192000 w 12192000"/>
              <a:gd name="connsiteY234" fmla="*/ 140677 h 3102054"/>
              <a:gd name="connsiteX235" fmla="*/ 12192000 w 12192000"/>
              <a:gd name="connsiteY235" fmla="*/ 885826 h 3102054"/>
              <a:gd name="connsiteX236" fmla="*/ 12191999 w 12192000"/>
              <a:gd name="connsiteY236" fmla="*/ 885826 h 3102054"/>
              <a:gd name="connsiteX237" fmla="*/ 12191999 w 12192000"/>
              <a:gd name="connsiteY237" fmla="*/ 3102054 h 3102054"/>
              <a:gd name="connsiteX238" fmla="*/ 0 w 12192000"/>
              <a:gd name="connsiteY238" fmla="*/ 3102054 h 3102054"/>
              <a:gd name="connsiteX239" fmla="*/ 0 w 12192000"/>
              <a:gd name="connsiteY239" fmla="*/ 638254 h 3102054"/>
              <a:gd name="connsiteX240" fmla="*/ 1 w 12192000"/>
              <a:gd name="connsiteY240" fmla="*/ 638254 h 3102054"/>
              <a:gd name="connsiteX241" fmla="*/ 1 w 12192000"/>
              <a:gd name="connsiteY241" fmla="*/ 176212 h 3102054"/>
              <a:gd name="connsiteX242" fmla="*/ 68264 w 12192000"/>
              <a:gd name="connsiteY242" fmla="*/ 174625 h 3102054"/>
              <a:gd name="connsiteX243" fmla="*/ 128589 w 12192000"/>
              <a:gd name="connsiteY243" fmla="*/ 166687 h 3102054"/>
              <a:gd name="connsiteX244" fmla="*/ 180976 w 12192000"/>
              <a:gd name="connsiteY244" fmla="*/ 155575 h 3102054"/>
              <a:gd name="connsiteX245" fmla="*/ 227014 w 12192000"/>
              <a:gd name="connsiteY245" fmla="*/ 141287 h 3102054"/>
              <a:gd name="connsiteX246" fmla="*/ 268289 w 12192000"/>
              <a:gd name="connsiteY246" fmla="*/ 125412 h 3102054"/>
              <a:gd name="connsiteX247" fmla="*/ 304801 w 12192000"/>
              <a:gd name="connsiteY247" fmla="*/ 106362 h 3102054"/>
              <a:gd name="connsiteX248" fmla="*/ 342901 w 12192000"/>
              <a:gd name="connsiteY248" fmla="*/ 87312 h 3102054"/>
              <a:gd name="connsiteX249" fmla="*/ 381001 w 12192000"/>
              <a:gd name="connsiteY249" fmla="*/ 68262 h 3102054"/>
              <a:gd name="connsiteX250" fmla="*/ 417514 w 12192000"/>
              <a:gd name="connsiteY250" fmla="*/ 52387 h 3102054"/>
              <a:gd name="connsiteX251" fmla="*/ 458789 w 12192000"/>
              <a:gd name="connsiteY251" fmla="*/ 36512 h 3102054"/>
              <a:gd name="connsiteX252" fmla="*/ 504826 w 12192000"/>
              <a:gd name="connsiteY252" fmla="*/ 20637 h 3102054"/>
              <a:gd name="connsiteX253" fmla="*/ 557214 w 12192000"/>
              <a:gd name="connsiteY253" fmla="*/ 9525 h 3102054"/>
              <a:gd name="connsiteX254" fmla="*/ 617539 w 12192000"/>
              <a:gd name="connsiteY254" fmla="*/ 3175 h 3102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2000" h="3102054">
                <a:moveTo>
                  <a:pt x="685801" y="0"/>
                </a:moveTo>
                <a:lnTo>
                  <a:pt x="754064" y="3175"/>
                </a:lnTo>
                <a:lnTo>
                  <a:pt x="814389" y="9525"/>
                </a:lnTo>
                <a:lnTo>
                  <a:pt x="866776" y="20637"/>
                </a:lnTo>
                <a:lnTo>
                  <a:pt x="912814" y="36512"/>
                </a:lnTo>
                <a:lnTo>
                  <a:pt x="954089" y="52387"/>
                </a:lnTo>
                <a:lnTo>
                  <a:pt x="990601" y="68262"/>
                </a:lnTo>
                <a:lnTo>
                  <a:pt x="1028701" y="87312"/>
                </a:lnTo>
                <a:lnTo>
                  <a:pt x="1066801" y="106362"/>
                </a:lnTo>
                <a:lnTo>
                  <a:pt x="1103314" y="125412"/>
                </a:lnTo>
                <a:lnTo>
                  <a:pt x="1144589" y="141287"/>
                </a:lnTo>
                <a:lnTo>
                  <a:pt x="1190626" y="155575"/>
                </a:lnTo>
                <a:lnTo>
                  <a:pt x="1243014" y="166687"/>
                </a:lnTo>
                <a:lnTo>
                  <a:pt x="1303339" y="174625"/>
                </a:lnTo>
                <a:lnTo>
                  <a:pt x="1371601" y="176212"/>
                </a:lnTo>
                <a:lnTo>
                  <a:pt x="1439864" y="174625"/>
                </a:lnTo>
                <a:lnTo>
                  <a:pt x="1500189" y="166687"/>
                </a:lnTo>
                <a:lnTo>
                  <a:pt x="1552576" y="155575"/>
                </a:lnTo>
                <a:lnTo>
                  <a:pt x="1598614" y="141287"/>
                </a:lnTo>
                <a:lnTo>
                  <a:pt x="1639889" y="125412"/>
                </a:lnTo>
                <a:lnTo>
                  <a:pt x="1676401" y="106362"/>
                </a:lnTo>
                <a:lnTo>
                  <a:pt x="1714501" y="87312"/>
                </a:lnTo>
                <a:lnTo>
                  <a:pt x="1752601" y="68262"/>
                </a:lnTo>
                <a:lnTo>
                  <a:pt x="1789114" y="52387"/>
                </a:lnTo>
                <a:lnTo>
                  <a:pt x="1830389" y="36512"/>
                </a:lnTo>
                <a:lnTo>
                  <a:pt x="1876426" y="20637"/>
                </a:lnTo>
                <a:lnTo>
                  <a:pt x="1928814" y="9525"/>
                </a:lnTo>
                <a:lnTo>
                  <a:pt x="1989139" y="3175"/>
                </a:lnTo>
                <a:lnTo>
                  <a:pt x="2057401" y="0"/>
                </a:lnTo>
                <a:lnTo>
                  <a:pt x="2125664" y="3175"/>
                </a:lnTo>
                <a:lnTo>
                  <a:pt x="2185989" y="9525"/>
                </a:lnTo>
                <a:lnTo>
                  <a:pt x="2238376" y="20637"/>
                </a:lnTo>
                <a:lnTo>
                  <a:pt x="2284414" y="36512"/>
                </a:lnTo>
                <a:lnTo>
                  <a:pt x="2325688" y="52387"/>
                </a:lnTo>
                <a:lnTo>
                  <a:pt x="2362201" y="68262"/>
                </a:lnTo>
                <a:lnTo>
                  <a:pt x="2400301" y="87312"/>
                </a:lnTo>
                <a:lnTo>
                  <a:pt x="2438401" y="106362"/>
                </a:lnTo>
                <a:lnTo>
                  <a:pt x="2474913" y="125412"/>
                </a:lnTo>
                <a:lnTo>
                  <a:pt x="2516188" y="141287"/>
                </a:lnTo>
                <a:lnTo>
                  <a:pt x="2562226" y="155575"/>
                </a:lnTo>
                <a:lnTo>
                  <a:pt x="2614614" y="166687"/>
                </a:lnTo>
                <a:lnTo>
                  <a:pt x="2674938" y="174625"/>
                </a:lnTo>
                <a:lnTo>
                  <a:pt x="2743201" y="176212"/>
                </a:lnTo>
                <a:lnTo>
                  <a:pt x="2811464" y="174625"/>
                </a:lnTo>
                <a:lnTo>
                  <a:pt x="2871789" y="166687"/>
                </a:lnTo>
                <a:lnTo>
                  <a:pt x="2924176" y="155575"/>
                </a:lnTo>
                <a:lnTo>
                  <a:pt x="2970214" y="141287"/>
                </a:lnTo>
                <a:lnTo>
                  <a:pt x="3011489" y="125412"/>
                </a:lnTo>
                <a:lnTo>
                  <a:pt x="3048001" y="106362"/>
                </a:lnTo>
                <a:lnTo>
                  <a:pt x="3086101" y="87312"/>
                </a:lnTo>
                <a:lnTo>
                  <a:pt x="3124201" y="68262"/>
                </a:lnTo>
                <a:lnTo>
                  <a:pt x="3160714" y="52387"/>
                </a:lnTo>
                <a:lnTo>
                  <a:pt x="3201989" y="36512"/>
                </a:lnTo>
                <a:lnTo>
                  <a:pt x="3248026" y="20637"/>
                </a:lnTo>
                <a:lnTo>
                  <a:pt x="3300414" y="9525"/>
                </a:lnTo>
                <a:lnTo>
                  <a:pt x="3360739" y="3175"/>
                </a:lnTo>
                <a:lnTo>
                  <a:pt x="3427414" y="0"/>
                </a:lnTo>
                <a:lnTo>
                  <a:pt x="3497264" y="3175"/>
                </a:lnTo>
                <a:lnTo>
                  <a:pt x="3557589" y="9525"/>
                </a:lnTo>
                <a:lnTo>
                  <a:pt x="3609976" y="20637"/>
                </a:lnTo>
                <a:lnTo>
                  <a:pt x="3656014" y="36512"/>
                </a:lnTo>
                <a:lnTo>
                  <a:pt x="3697288" y="52387"/>
                </a:lnTo>
                <a:lnTo>
                  <a:pt x="3733801" y="68262"/>
                </a:lnTo>
                <a:lnTo>
                  <a:pt x="3771901" y="87312"/>
                </a:lnTo>
                <a:lnTo>
                  <a:pt x="3810001" y="106362"/>
                </a:lnTo>
                <a:lnTo>
                  <a:pt x="3846514" y="125412"/>
                </a:lnTo>
                <a:lnTo>
                  <a:pt x="3887789" y="141287"/>
                </a:lnTo>
                <a:lnTo>
                  <a:pt x="3933826" y="155575"/>
                </a:lnTo>
                <a:lnTo>
                  <a:pt x="3986214" y="166687"/>
                </a:lnTo>
                <a:lnTo>
                  <a:pt x="4046539" y="174625"/>
                </a:lnTo>
                <a:lnTo>
                  <a:pt x="4114801" y="176212"/>
                </a:lnTo>
                <a:lnTo>
                  <a:pt x="4183064" y="174625"/>
                </a:lnTo>
                <a:lnTo>
                  <a:pt x="4243388" y="166687"/>
                </a:lnTo>
                <a:lnTo>
                  <a:pt x="4295776" y="155575"/>
                </a:lnTo>
                <a:lnTo>
                  <a:pt x="4341813" y="141287"/>
                </a:lnTo>
                <a:lnTo>
                  <a:pt x="4383088" y="125412"/>
                </a:lnTo>
                <a:lnTo>
                  <a:pt x="4419601" y="106362"/>
                </a:lnTo>
                <a:lnTo>
                  <a:pt x="4495801" y="68262"/>
                </a:lnTo>
                <a:lnTo>
                  <a:pt x="4532314" y="52387"/>
                </a:lnTo>
                <a:lnTo>
                  <a:pt x="4573588" y="36512"/>
                </a:lnTo>
                <a:lnTo>
                  <a:pt x="4619626" y="20637"/>
                </a:lnTo>
                <a:lnTo>
                  <a:pt x="4672013" y="9525"/>
                </a:lnTo>
                <a:lnTo>
                  <a:pt x="4732338" y="3175"/>
                </a:lnTo>
                <a:lnTo>
                  <a:pt x="4800601" y="0"/>
                </a:lnTo>
                <a:lnTo>
                  <a:pt x="4868864" y="3175"/>
                </a:lnTo>
                <a:lnTo>
                  <a:pt x="4929188" y="9525"/>
                </a:lnTo>
                <a:lnTo>
                  <a:pt x="4981576" y="20637"/>
                </a:lnTo>
                <a:lnTo>
                  <a:pt x="5027614" y="36512"/>
                </a:lnTo>
                <a:lnTo>
                  <a:pt x="5068889" y="52387"/>
                </a:lnTo>
                <a:lnTo>
                  <a:pt x="5105402" y="68262"/>
                </a:lnTo>
                <a:lnTo>
                  <a:pt x="5143502" y="87312"/>
                </a:lnTo>
                <a:lnTo>
                  <a:pt x="5181601" y="106362"/>
                </a:lnTo>
                <a:lnTo>
                  <a:pt x="5218115" y="125412"/>
                </a:lnTo>
                <a:lnTo>
                  <a:pt x="5259388" y="141287"/>
                </a:lnTo>
                <a:lnTo>
                  <a:pt x="5305426" y="155575"/>
                </a:lnTo>
                <a:lnTo>
                  <a:pt x="5357813" y="166687"/>
                </a:lnTo>
                <a:lnTo>
                  <a:pt x="5418139" y="174625"/>
                </a:lnTo>
                <a:lnTo>
                  <a:pt x="5486401" y="176212"/>
                </a:lnTo>
                <a:lnTo>
                  <a:pt x="5554663" y="174625"/>
                </a:lnTo>
                <a:lnTo>
                  <a:pt x="5614989" y="166687"/>
                </a:lnTo>
                <a:lnTo>
                  <a:pt x="5667376" y="155575"/>
                </a:lnTo>
                <a:lnTo>
                  <a:pt x="5713414" y="141287"/>
                </a:lnTo>
                <a:lnTo>
                  <a:pt x="5754689" y="125412"/>
                </a:lnTo>
                <a:lnTo>
                  <a:pt x="5791202" y="106362"/>
                </a:lnTo>
                <a:lnTo>
                  <a:pt x="5829302" y="87312"/>
                </a:lnTo>
                <a:lnTo>
                  <a:pt x="5867402" y="68262"/>
                </a:lnTo>
                <a:lnTo>
                  <a:pt x="5903915" y="52387"/>
                </a:lnTo>
                <a:lnTo>
                  <a:pt x="5945189" y="36512"/>
                </a:lnTo>
                <a:lnTo>
                  <a:pt x="5991226" y="20637"/>
                </a:lnTo>
                <a:lnTo>
                  <a:pt x="6043614" y="9525"/>
                </a:lnTo>
                <a:lnTo>
                  <a:pt x="6103939" y="3175"/>
                </a:lnTo>
                <a:lnTo>
                  <a:pt x="6172201" y="0"/>
                </a:lnTo>
                <a:lnTo>
                  <a:pt x="6210301" y="1772"/>
                </a:lnTo>
                <a:lnTo>
                  <a:pt x="6248401" y="0"/>
                </a:lnTo>
                <a:lnTo>
                  <a:pt x="6316664" y="3175"/>
                </a:lnTo>
                <a:lnTo>
                  <a:pt x="6376989" y="9525"/>
                </a:lnTo>
                <a:lnTo>
                  <a:pt x="6429376" y="20637"/>
                </a:lnTo>
                <a:lnTo>
                  <a:pt x="6475414" y="36512"/>
                </a:lnTo>
                <a:lnTo>
                  <a:pt x="6516689" y="52387"/>
                </a:lnTo>
                <a:lnTo>
                  <a:pt x="6553202" y="68262"/>
                </a:lnTo>
                <a:lnTo>
                  <a:pt x="6591302" y="87312"/>
                </a:lnTo>
                <a:lnTo>
                  <a:pt x="6629401" y="106362"/>
                </a:lnTo>
                <a:lnTo>
                  <a:pt x="6665915" y="125412"/>
                </a:lnTo>
                <a:lnTo>
                  <a:pt x="6707189" y="141287"/>
                </a:lnTo>
                <a:lnTo>
                  <a:pt x="6753226" y="155575"/>
                </a:lnTo>
                <a:lnTo>
                  <a:pt x="6805614" y="166687"/>
                </a:lnTo>
                <a:lnTo>
                  <a:pt x="6865939" y="174625"/>
                </a:lnTo>
                <a:lnTo>
                  <a:pt x="6934201" y="176212"/>
                </a:lnTo>
                <a:lnTo>
                  <a:pt x="7002464" y="174625"/>
                </a:lnTo>
                <a:lnTo>
                  <a:pt x="7062789" y="166687"/>
                </a:lnTo>
                <a:lnTo>
                  <a:pt x="7115176" y="155575"/>
                </a:lnTo>
                <a:lnTo>
                  <a:pt x="7161214" y="141287"/>
                </a:lnTo>
                <a:lnTo>
                  <a:pt x="7202489" y="125412"/>
                </a:lnTo>
                <a:lnTo>
                  <a:pt x="7239001" y="106362"/>
                </a:lnTo>
                <a:lnTo>
                  <a:pt x="7277101" y="87312"/>
                </a:lnTo>
                <a:lnTo>
                  <a:pt x="7315201" y="68262"/>
                </a:lnTo>
                <a:lnTo>
                  <a:pt x="7351714" y="52387"/>
                </a:lnTo>
                <a:lnTo>
                  <a:pt x="7392989" y="36512"/>
                </a:lnTo>
                <a:lnTo>
                  <a:pt x="7439026" y="20637"/>
                </a:lnTo>
                <a:lnTo>
                  <a:pt x="7491414" y="9525"/>
                </a:lnTo>
                <a:lnTo>
                  <a:pt x="7551739" y="3175"/>
                </a:lnTo>
                <a:lnTo>
                  <a:pt x="7620001" y="0"/>
                </a:lnTo>
                <a:lnTo>
                  <a:pt x="7688264" y="3175"/>
                </a:lnTo>
                <a:lnTo>
                  <a:pt x="7748589" y="9525"/>
                </a:lnTo>
                <a:lnTo>
                  <a:pt x="7800976" y="20637"/>
                </a:lnTo>
                <a:lnTo>
                  <a:pt x="7847014" y="36512"/>
                </a:lnTo>
                <a:lnTo>
                  <a:pt x="7888289" y="52387"/>
                </a:lnTo>
                <a:lnTo>
                  <a:pt x="7924801" y="68262"/>
                </a:lnTo>
                <a:lnTo>
                  <a:pt x="7962901" y="87312"/>
                </a:lnTo>
                <a:lnTo>
                  <a:pt x="8001001" y="106362"/>
                </a:lnTo>
                <a:lnTo>
                  <a:pt x="8037514" y="125412"/>
                </a:lnTo>
                <a:lnTo>
                  <a:pt x="8078789" y="141287"/>
                </a:lnTo>
                <a:lnTo>
                  <a:pt x="8124826" y="155575"/>
                </a:lnTo>
                <a:lnTo>
                  <a:pt x="8177214" y="166687"/>
                </a:lnTo>
                <a:lnTo>
                  <a:pt x="8237539" y="174625"/>
                </a:lnTo>
                <a:lnTo>
                  <a:pt x="8305801" y="176212"/>
                </a:lnTo>
                <a:lnTo>
                  <a:pt x="8374064" y="174625"/>
                </a:lnTo>
                <a:lnTo>
                  <a:pt x="8434388" y="166687"/>
                </a:lnTo>
                <a:lnTo>
                  <a:pt x="8486776" y="155575"/>
                </a:lnTo>
                <a:lnTo>
                  <a:pt x="8532814" y="141287"/>
                </a:lnTo>
                <a:lnTo>
                  <a:pt x="8574088" y="125412"/>
                </a:lnTo>
                <a:lnTo>
                  <a:pt x="8610600" y="106362"/>
                </a:lnTo>
                <a:lnTo>
                  <a:pt x="8648700" y="87312"/>
                </a:lnTo>
                <a:lnTo>
                  <a:pt x="8686800" y="68262"/>
                </a:lnTo>
                <a:lnTo>
                  <a:pt x="8723314" y="52387"/>
                </a:lnTo>
                <a:lnTo>
                  <a:pt x="8764588" y="36512"/>
                </a:lnTo>
                <a:lnTo>
                  <a:pt x="8810626" y="20637"/>
                </a:lnTo>
                <a:lnTo>
                  <a:pt x="8863014" y="9525"/>
                </a:lnTo>
                <a:lnTo>
                  <a:pt x="8923338" y="3175"/>
                </a:lnTo>
                <a:lnTo>
                  <a:pt x="8990014" y="0"/>
                </a:lnTo>
                <a:lnTo>
                  <a:pt x="9059864" y="3175"/>
                </a:lnTo>
                <a:lnTo>
                  <a:pt x="9120188" y="9525"/>
                </a:lnTo>
                <a:lnTo>
                  <a:pt x="9172576" y="20637"/>
                </a:lnTo>
                <a:lnTo>
                  <a:pt x="9218614" y="36512"/>
                </a:lnTo>
                <a:lnTo>
                  <a:pt x="9259888" y="52387"/>
                </a:lnTo>
                <a:lnTo>
                  <a:pt x="9296400" y="68262"/>
                </a:lnTo>
                <a:lnTo>
                  <a:pt x="9334500" y="87312"/>
                </a:lnTo>
                <a:lnTo>
                  <a:pt x="9372600" y="106362"/>
                </a:lnTo>
                <a:lnTo>
                  <a:pt x="9409114" y="125412"/>
                </a:lnTo>
                <a:lnTo>
                  <a:pt x="9450388" y="141287"/>
                </a:lnTo>
                <a:lnTo>
                  <a:pt x="9496426" y="155575"/>
                </a:lnTo>
                <a:lnTo>
                  <a:pt x="9548814" y="166687"/>
                </a:lnTo>
                <a:lnTo>
                  <a:pt x="9609138" y="174625"/>
                </a:lnTo>
                <a:lnTo>
                  <a:pt x="9677400" y="176212"/>
                </a:lnTo>
                <a:lnTo>
                  <a:pt x="9745664" y="174625"/>
                </a:lnTo>
                <a:lnTo>
                  <a:pt x="9805988" y="166687"/>
                </a:lnTo>
                <a:lnTo>
                  <a:pt x="9858376" y="155575"/>
                </a:lnTo>
                <a:lnTo>
                  <a:pt x="9904414" y="141287"/>
                </a:lnTo>
                <a:lnTo>
                  <a:pt x="9945688" y="125412"/>
                </a:lnTo>
                <a:lnTo>
                  <a:pt x="9982200" y="106362"/>
                </a:lnTo>
                <a:lnTo>
                  <a:pt x="10058400" y="68262"/>
                </a:lnTo>
                <a:lnTo>
                  <a:pt x="10094914" y="52387"/>
                </a:lnTo>
                <a:lnTo>
                  <a:pt x="10136188" y="36512"/>
                </a:lnTo>
                <a:lnTo>
                  <a:pt x="10182226" y="20637"/>
                </a:lnTo>
                <a:lnTo>
                  <a:pt x="10234614" y="9525"/>
                </a:lnTo>
                <a:lnTo>
                  <a:pt x="10294938" y="3175"/>
                </a:lnTo>
                <a:lnTo>
                  <a:pt x="10363200" y="0"/>
                </a:lnTo>
                <a:lnTo>
                  <a:pt x="10431464" y="3175"/>
                </a:lnTo>
                <a:lnTo>
                  <a:pt x="10491788" y="9525"/>
                </a:lnTo>
                <a:lnTo>
                  <a:pt x="10544176" y="20637"/>
                </a:lnTo>
                <a:lnTo>
                  <a:pt x="10590214" y="36512"/>
                </a:lnTo>
                <a:lnTo>
                  <a:pt x="10631488" y="52387"/>
                </a:lnTo>
                <a:lnTo>
                  <a:pt x="10668000" y="68262"/>
                </a:lnTo>
                <a:lnTo>
                  <a:pt x="10706100" y="87312"/>
                </a:lnTo>
                <a:lnTo>
                  <a:pt x="10744200" y="106362"/>
                </a:lnTo>
                <a:lnTo>
                  <a:pt x="10780714" y="125412"/>
                </a:lnTo>
                <a:lnTo>
                  <a:pt x="10821988" y="141287"/>
                </a:lnTo>
                <a:lnTo>
                  <a:pt x="10868026" y="155575"/>
                </a:lnTo>
                <a:lnTo>
                  <a:pt x="10920414" y="166687"/>
                </a:lnTo>
                <a:lnTo>
                  <a:pt x="10980738" y="174625"/>
                </a:lnTo>
                <a:lnTo>
                  <a:pt x="11049000" y="176212"/>
                </a:lnTo>
                <a:lnTo>
                  <a:pt x="11117264" y="174625"/>
                </a:lnTo>
                <a:lnTo>
                  <a:pt x="11177588" y="166687"/>
                </a:lnTo>
                <a:lnTo>
                  <a:pt x="11229976" y="155575"/>
                </a:lnTo>
                <a:lnTo>
                  <a:pt x="11276014" y="141287"/>
                </a:lnTo>
                <a:lnTo>
                  <a:pt x="11317288" y="125412"/>
                </a:lnTo>
                <a:lnTo>
                  <a:pt x="11353800" y="106362"/>
                </a:lnTo>
                <a:lnTo>
                  <a:pt x="11391900" y="87312"/>
                </a:lnTo>
                <a:lnTo>
                  <a:pt x="11430000" y="68263"/>
                </a:lnTo>
                <a:lnTo>
                  <a:pt x="11466514" y="52388"/>
                </a:lnTo>
                <a:lnTo>
                  <a:pt x="11507788" y="36513"/>
                </a:lnTo>
                <a:lnTo>
                  <a:pt x="11553826" y="20638"/>
                </a:lnTo>
                <a:lnTo>
                  <a:pt x="11606214" y="9525"/>
                </a:lnTo>
                <a:lnTo>
                  <a:pt x="11666538" y="3175"/>
                </a:lnTo>
                <a:lnTo>
                  <a:pt x="11734800" y="0"/>
                </a:lnTo>
                <a:lnTo>
                  <a:pt x="11803064" y="3175"/>
                </a:lnTo>
                <a:lnTo>
                  <a:pt x="11863388" y="9525"/>
                </a:lnTo>
                <a:lnTo>
                  <a:pt x="11915776" y="20638"/>
                </a:lnTo>
                <a:lnTo>
                  <a:pt x="11961814" y="36513"/>
                </a:lnTo>
                <a:lnTo>
                  <a:pt x="12003088" y="52388"/>
                </a:lnTo>
                <a:lnTo>
                  <a:pt x="12039600" y="68263"/>
                </a:lnTo>
                <a:lnTo>
                  <a:pt x="12077700" y="87313"/>
                </a:lnTo>
                <a:lnTo>
                  <a:pt x="12115800" y="106363"/>
                </a:lnTo>
                <a:lnTo>
                  <a:pt x="12152314" y="125413"/>
                </a:lnTo>
                <a:lnTo>
                  <a:pt x="12192000" y="140677"/>
                </a:lnTo>
                <a:lnTo>
                  <a:pt x="12192000" y="885826"/>
                </a:lnTo>
                <a:lnTo>
                  <a:pt x="12191999" y="885826"/>
                </a:lnTo>
                <a:lnTo>
                  <a:pt x="12191999" y="3102054"/>
                </a:lnTo>
                <a:lnTo>
                  <a:pt x="0" y="3102054"/>
                </a:lnTo>
                <a:lnTo>
                  <a:pt x="0" y="638254"/>
                </a:lnTo>
                <a:lnTo>
                  <a:pt x="1" y="638254"/>
                </a:lnTo>
                <a:lnTo>
                  <a:pt x="1" y="176212"/>
                </a:lnTo>
                <a:lnTo>
                  <a:pt x="68264" y="174625"/>
                </a:lnTo>
                <a:lnTo>
                  <a:pt x="128589" y="166687"/>
                </a:lnTo>
                <a:lnTo>
                  <a:pt x="180976" y="155575"/>
                </a:lnTo>
                <a:lnTo>
                  <a:pt x="227014" y="141287"/>
                </a:lnTo>
                <a:lnTo>
                  <a:pt x="268289" y="125412"/>
                </a:lnTo>
                <a:lnTo>
                  <a:pt x="304801" y="106362"/>
                </a:lnTo>
                <a:lnTo>
                  <a:pt x="342901" y="87312"/>
                </a:lnTo>
                <a:lnTo>
                  <a:pt x="381001" y="68262"/>
                </a:lnTo>
                <a:lnTo>
                  <a:pt x="417514" y="52387"/>
                </a:lnTo>
                <a:lnTo>
                  <a:pt x="458789" y="36512"/>
                </a:lnTo>
                <a:lnTo>
                  <a:pt x="504826" y="20637"/>
                </a:lnTo>
                <a:lnTo>
                  <a:pt x="557214" y="9525"/>
                </a:lnTo>
                <a:lnTo>
                  <a:pt x="617539" y="317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Google Shape;211;p31"/>
          <p:cNvSpPr txBox="1">
            <a:spLocks noGrp="1"/>
          </p:cNvSpPr>
          <p:nvPr>
            <p:ph type="title"/>
          </p:nvPr>
        </p:nvSpPr>
        <p:spPr>
          <a:xfrm>
            <a:off x="566376" y="3219449"/>
            <a:ext cx="8011248" cy="10993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3500" u="sng" spc="800">
                <a:solidFill>
                  <a:schemeClr val="bg1"/>
                </a:solidFill>
                <a:sym typeface="Roboto"/>
              </a:rPr>
              <a:t>Data Exploration | Cleaned Data</a:t>
            </a:r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8300" y="441638"/>
            <a:ext cx="2271777" cy="2326541"/>
          </a:xfrm>
          <a:prstGeom prst="rect">
            <a:avLst/>
          </a:prstGeom>
          <a:noFill/>
        </p:spPr>
      </p:pic>
      <p:pic>
        <p:nvPicPr>
          <p:cNvPr id="215" name="Google Shape;215;p3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419637" y="461130"/>
            <a:ext cx="2363026" cy="2298977"/>
          </a:xfrm>
          <a:prstGeom prst="rect">
            <a:avLst/>
          </a:prstGeom>
          <a:noFill/>
        </p:spPr>
      </p:pic>
      <p:pic>
        <p:nvPicPr>
          <p:cNvPr id="212" name="Google Shape;212;p3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862223" y="453713"/>
            <a:ext cx="2100244" cy="2298975"/>
          </a:xfrm>
          <a:prstGeom prst="rect">
            <a:avLst/>
          </a:prstGeom>
          <a:noFill/>
        </p:spPr>
      </p:pic>
      <p:pic>
        <p:nvPicPr>
          <p:cNvPr id="214" name="Google Shape;214;p31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6975045" y="441640"/>
            <a:ext cx="2050749" cy="22989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6">
            <a:extLst>
              <a:ext uri="{FF2B5EF4-FFF2-40B4-BE49-F238E27FC236}">
                <a16:creationId xmlns:a16="http://schemas.microsoft.com/office/drawing/2014/main" id="{D09F5552-39CF-49BE-9BA3-F2C2E97DD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CCDD5D4-DC0E-4B2C-8B6B-FCAA00ECE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938759" y="483393"/>
            <a:ext cx="2538247" cy="40566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000" u="sng" spc="200">
                <a:sym typeface="Roboto"/>
              </a:rPr>
              <a:t>Background and Executive Summary</a:t>
            </a:r>
          </a:p>
        </p:txBody>
      </p:sp>
      <p:graphicFrame>
        <p:nvGraphicFramePr>
          <p:cNvPr id="68" name="Google Shape;66;p14">
            <a:extLst>
              <a:ext uri="{FF2B5EF4-FFF2-40B4-BE49-F238E27FC236}">
                <a16:creationId xmlns:a16="http://schemas.microsoft.com/office/drawing/2014/main" id="{C1964250-A928-4705-684F-264A4AC3EC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4696040"/>
              </p:ext>
            </p:extLst>
          </p:nvPr>
        </p:nvGraphicFramePr>
        <p:xfrm>
          <a:off x="3881437" y="483393"/>
          <a:ext cx="4691063" cy="4056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737002" y="207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latin typeface="Roboto"/>
                <a:ea typeface="Roboto"/>
                <a:cs typeface="Roboto"/>
                <a:sym typeface="Roboto"/>
              </a:rPr>
              <a:t>Data Transformation</a:t>
            </a:r>
            <a:endParaRPr u="sng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1" name="Google Shape;2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871" y="2311800"/>
            <a:ext cx="8049075" cy="26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2"/>
          <p:cNvPicPr preferRelativeResize="0"/>
          <p:nvPr/>
        </p:nvPicPr>
        <p:blipFill rotWithShape="1">
          <a:blip r:embed="rId4">
            <a:alphaModFix/>
          </a:blip>
          <a:srcRect t="13079" b="-13080"/>
          <a:stretch/>
        </p:blipFill>
        <p:spPr>
          <a:xfrm>
            <a:off x="1883121" y="963450"/>
            <a:ext cx="4963800" cy="11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>
            <a:spLocks noGrp="1"/>
          </p:cNvSpPr>
          <p:nvPr>
            <p:ph type="title"/>
          </p:nvPr>
        </p:nvSpPr>
        <p:spPr>
          <a:xfrm>
            <a:off x="689767" y="2217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latin typeface="Roboto"/>
                <a:ea typeface="Roboto"/>
                <a:cs typeface="Roboto"/>
                <a:sym typeface="Roboto"/>
              </a:rPr>
              <a:t>Data Splitting</a:t>
            </a:r>
            <a:endParaRPr u="sng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974" y="1309225"/>
            <a:ext cx="3255026" cy="1682675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9" name="Google Shape;229;p33"/>
          <p:cNvPicPr preferRelativeResize="0"/>
          <p:nvPr/>
        </p:nvPicPr>
        <p:blipFill rotWithShape="1">
          <a:blip r:embed="rId4">
            <a:alphaModFix/>
          </a:blip>
          <a:srcRect t="-4740" b="4740"/>
          <a:stretch/>
        </p:blipFill>
        <p:spPr>
          <a:xfrm>
            <a:off x="1007775" y="3306810"/>
            <a:ext cx="3362024" cy="1658716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0" name="Google Shape;230;p33"/>
          <p:cNvSpPr txBox="1"/>
          <p:nvPr/>
        </p:nvSpPr>
        <p:spPr>
          <a:xfrm>
            <a:off x="1696125" y="971800"/>
            <a:ext cx="2137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X_train</a:t>
            </a:r>
            <a:endParaRPr u="sng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1" name="Google Shape;231;p33"/>
          <p:cNvSpPr txBox="1"/>
          <p:nvPr/>
        </p:nvSpPr>
        <p:spPr>
          <a:xfrm>
            <a:off x="5557900" y="898975"/>
            <a:ext cx="2137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y_train</a:t>
            </a:r>
            <a:endParaRPr u="sng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1566550" y="2982425"/>
            <a:ext cx="2137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X_test</a:t>
            </a:r>
            <a:endParaRPr u="sng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3" name="Google Shape;233;p33"/>
          <p:cNvSpPr txBox="1"/>
          <p:nvPr/>
        </p:nvSpPr>
        <p:spPr>
          <a:xfrm>
            <a:off x="5441028" y="2934305"/>
            <a:ext cx="2137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y_test</a:t>
            </a:r>
            <a:endParaRPr u="sng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0675" y="1238275"/>
            <a:ext cx="3362034" cy="1671525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5" name="Google Shape;23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98038" y="3282748"/>
            <a:ext cx="3362024" cy="173525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>
            <a:spLocks noGrp="1"/>
          </p:cNvSpPr>
          <p:nvPr>
            <p:ph type="title"/>
          </p:nvPr>
        </p:nvSpPr>
        <p:spPr>
          <a:xfrm>
            <a:off x="623400" y="18263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latin typeface="Roboto"/>
                <a:ea typeface="Roboto"/>
                <a:cs typeface="Roboto"/>
                <a:sym typeface="Roboto"/>
              </a:rPr>
              <a:t>Machine Learning Architecture</a:t>
            </a:r>
            <a:endParaRPr u="sng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2" name="Google Shape;24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46810"/>
            <a:ext cx="9143999" cy="2631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67762" y="473202"/>
            <a:ext cx="3926681" cy="3921918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803031"/>
            <a:ext cx="9144000" cy="1340469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Google Shape;247;p35"/>
          <p:cNvSpPr txBox="1">
            <a:spLocks noGrp="1"/>
          </p:cNvSpPr>
          <p:nvPr>
            <p:ph type="title"/>
          </p:nvPr>
        </p:nvSpPr>
        <p:spPr>
          <a:xfrm>
            <a:off x="808892" y="4086863"/>
            <a:ext cx="7738813" cy="39285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1300" u="sng" spc="800">
                <a:solidFill>
                  <a:srgbClr val="2A1A00"/>
                </a:solidFill>
                <a:sym typeface="Roboto"/>
              </a:rPr>
              <a:t>Model Selection: Comparison &amp; Justification</a:t>
            </a:r>
          </a:p>
        </p:txBody>
      </p:sp>
      <p:graphicFrame>
        <p:nvGraphicFramePr>
          <p:cNvPr id="248" name="Google Shape;248;p35"/>
          <p:cNvGraphicFramePr/>
          <p:nvPr>
            <p:extLst>
              <p:ext uri="{D42A27DB-BD31-4B8C-83A1-F6EECF244321}">
                <p14:modId xmlns:p14="http://schemas.microsoft.com/office/powerpoint/2010/main" val="2022809944"/>
              </p:ext>
            </p:extLst>
          </p:nvPr>
        </p:nvGraphicFramePr>
        <p:xfrm>
          <a:off x="212597" y="255182"/>
          <a:ext cx="8761282" cy="3370520"/>
        </p:xfrm>
        <a:graphic>
          <a:graphicData uri="http://schemas.openxmlformats.org/drawingml/2006/table">
            <a:tbl>
              <a:tblPr>
                <a:noFill/>
                <a:tableStyleId>{54857BCA-F94F-4E67-AFFB-0A7F8DEBB323}</a:tableStyleId>
              </a:tblPr>
              <a:tblGrid>
                <a:gridCol w="1277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0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2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9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Model</a:t>
                      </a:r>
                      <a:endParaRPr sz="1100" b="1"/>
                    </a:p>
                  </a:txBody>
                  <a:tcPr marL="62408" marR="62408" marT="62408" marB="6240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Pros</a:t>
                      </a:r>
                      <a:endParaRPr sz="1100" b="1"/>
                    </a:p>
                  </a:txBody>
                  <a:tcPr marL="62408" marR="62408" marT="62408" marB="6240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Cons</a:t>
                      </a:r>
                      <a:endParaRPr sz="1100" b="1"/>
                    </a:p>
                  </a:txBody>
                  <a:tcPr marL="62408" marR="62408" marT="62408" marB="6240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Justifications</a:t>
                      </a:r>
                      <a:endParaRPr sz="1100" b="1"/>
                    </a:p>
                  </a:txBody>
                  <a:tcPr marL="62408" marR="62408" marT="62408" marB="624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158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Logistic Regression</a:t>
                      </a:r>
                      <a:endParaRPr sz="1100" dirty="0"/>
                    </a:p>
                  </a:txBody>
                  <a:tcPr marL="62408" marR="62408" marT="62408" marB="6240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Efficient Computation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Large data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Classification and Regression</a:t>
                      </a:r>
                      <a:endParaRPr sz="1100"/>
                    </a:p>
                  </a:txBody>
                  <a:tcPr marL="62408" marR="62408" marT="62408" marB="6240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Overfitting (small data)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Preparation is important (scale/normalization)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Missing Data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2408" marR="62408" marT="62408" marB="6240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 Great with large data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 Works well with linear data</a:t>
                      </a:r>
                      <a:endParaRPr sz="1100"/>
                    </a:p>
                  </a:txBody>
                  <a:tcPr marL="62408" marR="62408" marT="62408" marB="624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21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SVM</a:t>
                      </a:r>
                      <a:endParaRPr sz="1100"/>
                    </a:p>
                  </a:txBody>
                  <a:tcPr marL="62408" marR="62408" marT="62408" marB="6240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Good for large dimensions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Classification and Regression</a:t>
                      </a:r>
                      <a:endParaRPr sz="1100"/>
                    </a:p>
                  </a:txBody>
                  <a:tcPr marL="62408" marR="62408" marT="62408" marB="6240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Small data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Overfitting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High computation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Scaling required</a:t>
                      </a:r>
                      <a:endParaRPr sz="1100"/>
                    </a:p>
                  </a:txBody>
                  <a:tcPr marL="62408" marR="62408" marT="62408" marB="6240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 Scales with high dimensional spaces</a:t>
                      </a:r>
                      <a:br>
                        <a:rPr lang="en" sz="1100"/>
                      </a:br>
                      <a:r>
                        <a:rPr lang="en" sz="1100"/>
                        <a:t>- Works well with unstructured data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 Kernel trick facilitates solving complex problems.</a:t>
                      </a:r>
                      <a:endParaRPr sz="1100">
                        <a:solidFill>
                          <a:srgbClr val="B7B7B7"/>
                        </a:solidFill>
                      </a:endParaRPr>
                    </a:p>
                  </a:txBody>
                  <a:tcPr marL="62408" marR="62408" marT="62408" marB="624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7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Naive Bayes</a:t>
                      </a:r>
                      <a:endParaRPr sz="1100"/>
                    </a:p>
                  </a:txBody>
                  <a:tcPr marL="62408" marR="62408" marT="62408" marB="6240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Simple to implement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Efficient computation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Classification</a:t>
                      </a:r>
                      <a:endParaRPr sz="1100"/>
                    </a:p>
                  </a:txBody>
                  <a:tcPr marL="62408" marR="62408" marT="62408" marB="6240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Biased: each feature is considered independent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2408" marR="62408" marT="62408" marB="6240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- Ad hoc model updates</a:t>
                      </a:r>
                      <a:endParaRPr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- Works well with large data</a:t>
                      </a:r>
                      <a:endParaRPr sz="1100" dirty="0"/>
                    </a:p>
                  </a:txBody>
                  <a:tcPr marL="62408" marR="62408" marT="62408" marB="624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reeform 6">
            <a:extLst>
              <a:ext uri="{FF2B5EF4-FFF2-40B4-BE49-F238E27FC236}">
                <a16:creationId xmlns:a16="http://schemas.microsoft.com/office/drawing/2014/main" id="{CA71505E-6D83-4D7B-B88A-7D7C2DB42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2174A2F-5CC0-47EE-BFEA-6199C2BD7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287D9197-4A85-4276-8FC4-67873E207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9" name="Freeform 10">
            <a:extLst>
              <a:ext uri="{FF2B5EF4-FFF2-40B4-BE49-F238E27FC236}">
                <a16:creationId xmlns:a16="http://schemas.microsoft.com/office/drawing/2014/main" id="{01B5B487-A1DE-47E1-B06D-F13BBCCA7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5676900" cy="51435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3" name="Google Shape;253;p36"/>
          <p:cNvSpPr txBox="1">
            <a:spLocks noGrp="1"/>
          </p:cNvSpPr>
          <p:nvPr>
            <p:ph type="title"/>
          </p:nvPr>
        </p:nvSpPr>
        <p:spPr>
          <a:xfrm>
            <a:off x="565608" y="363473"/>
            <a:ext cx="4755389" cy="122885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000" u="sng" spc="200">
                <a:sym typeface="Roboto"/>
              </a:rPr>
              <a:t>Model Evaluation Methods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E45AF6B-4F42-45F1-A22C-AF0FCA898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4" name="Google Shape;254;p36"/>
          <p:cNvSpPr txBox="1">
            <a:spLocks noGrp="1"/>
          </p:cNvSpPr>
          <p:nvPr>
            <p:ph type="body" idx="1"/>
          </p:nvPr>
        </p:nvSpPr>
        <p:spPr>
          <a:xfrm>
            <a:off x="573788" y="1832355"/>
            <a:ext cx="4729732" cy="294767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marR="0" lvl="0" indent="-228600" defTabSz="914400">
              <a:spcBef>
                <a:spcPts val="7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sym typeface="Roboto"/>
              </a:rPr>
              <a:t>F1 Score</a:t>
            </a:r>
          </a:p>
          <a:p>
            <a:pPr marL="0" marR="0" lvl="0" indent="-228600" defTabSz="914400">
              <a:spcBef>
                <a:spcPts val="7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sym typeface="Roboto"/>
              </a:rPr>
              <a:t>Precision-Recall</a:t>
            </a:r>
          </a:p>
          <a:p>
            <a:pPr marL="0" marR="0" lvl="0" indent="-228600" defTabSz="914400">
              <a:spcBef>
                <a:spcPts val="7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sym typeface="Roboto"/>
              </a:rPr>
              <a:t>Confusion Matrix</a:t>
            </a:r>
          </a:p>
          <a:p>
            <a:pPr marL="0" marR="0" lvl="0" indent="-228600" defTabSz="914400">
              <a:spcBef>
                <a:spcPts val="7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sym typeface="Roboto"/>
              </a:rPr>
              <a:t>Roc Curve</a:t>
            </a:r>
          </a:p>
          <a:p>
            <a:pPr marL="0" marR="0" lvl="0" indent="-228600" defTabSz="914400">
              <a:spcBef>
                <a:spcPts val="700"/>
              </a:spcBef>
              <a:spcAft>
                <a:spcPts val="1200"/>
              </a:spcAft>
              <a:buNone/>
            </a:pPr>
            <a:endParaRPr lang="en-US">
              <a:solidFill>
                <a:srgbClr val="000000"/>
              </a:solidFill>
              <a:highlight>
                <a:srgbClr val="FFFFFF"/>
              </a:highlight>
              <a:sym typeface="Roboto"/>
            </a:endParaRPr>
          </a:p>
        </p:txBody>
      </p:sp>
      <p:pic>
        <p:nvPicPr>
          <p:cNvPr id="256" name="Google Shape;256;p36"/>
          <p:cNvPicPr preferRelativeResize="0"/>
          <p:nvPr/>
        </p:nvPicPr>
        <p:blipFill rotWithShape="1">
          <a:blip r:embed="rId3"/>
          <a:srcRect l="3823" t="12094" r="6851" b="14338"/>
          <a:stretch/>
        </p:blipFill>
        <p:spPr>
          <a:xfrm>
            <a:off x="5682188" y="691896"/>
            <a:ext cx="3249214" cy="1187959"/>
          </a:xfrm>
          <a:prstGeom prst="rect">
            <a:avLst/>
          </a:prstGeom>
          <a:noFill/>
        </p:spPr>
      </p:pic>
      <p:pic>
        <p:nvPicPr>
          <p:cNvPr id="255" name="Google Shape;255;p36"/>
          <p:cNvPicPr preferRelativeResize="0"/>
          <p:nvPr/>
        </p:nvPicPr>
        <p:blipFill rotWithShape="1">
          <a:blip r:embed="rId4"/>
          <a:srcRect l="9444" t="9073" r="13335" b="12777"/>
          <a:stretch/>
        </p:blipFill>
        <p:spPr>
          <a:xfrm>
            <a:off x="5922336" y="2264736"/>
            <a:ext cx="3003778" cy="26581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>
            <a:spLocks noGrp="1"/>
          </p:cNvSpPr>
          <p:nvPr>
            <p:ph type="title"/>
          </p:nvPr>
        </p:nvSpPr>
        <p:spPr>
          <a:xfrm>
            <a:off x="566882" y="521700"/>
            <a:ext cx="857711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latin typeface="Roboto"/>
                <a:ea typeface="Roboto"/>
                <a:cs typeface="Roboto"/>
                <a:sym typeface="Roboto"/>
              </a:rPr>
              <a:t>Model Results |Confusion Matrix</a:t>
            </a:r>
            <a:endParaRPr u="sng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00" y="1514150"/>
            <a:ext cx="2785500" cy="281425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3" name="Google Shape;26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8050" y="1507099"/>
            <a:ext cx="2854524" cy="282835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4" name="Google Shape;26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9412" y="1471513"/>
            <a:ext cx="2904626" cy="289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7"/>
          <p:cNvSpPr txBox="1"/>
          <p:nvPr/>
        </p:nvSpPr>
        <p:spPr>
          <a:xfrm>
            <a:off x="853600" y="1175775"/>
            <a:ext cx="1227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Linear SVC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37"/>
          <p:cNvSpPr txBox="1"/>
          <p:nvPr/>
        </p:nvSpPr>
        <p:spPr>
          <a:xfrm>
            <a:off x="3179850" y="1136475"/>
            <a:ext cx="2904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Multinomial Logistic Regression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37"/>
          <p:cNvSpPr txBox="1"/>
          <p:nvPr/>
        </p:nvSpPr>
        <p:spPr>
          <a:xfrm>
            <a:off x="7014550" y="1130863"/>
            <a:ext cx="1227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Naive Bayes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>
            <a:spLocks noGrp="1"/>
          </p:cNvSpPr>
          <p:nvPr>
            <p:ph type="title"/>
          </p:nvPr>
        </p:nvSpPr>
        <p:spPr>
          <a:xfrm>
            <a:off x="715737" y="3599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latin typeface="Roboto"/>
                <a:ea typeface="Roboto"/>
                <a:cs typeface="Roboto"/>
                <a:sym typeface="Roboto"/>
              </a:rPr>
              <a:t>Model Results | Classification Report</a:t>
            </a:r>
            <a:endParaRPr u="sng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3" name="Google Shape;273;p38"/>
          <p:cNvPicPr preferRelativeResize="0"/>
          <p:nvPr/>
        </p:nvPicPr>
        <p:blipFill rotWithShape="1">
          <a:blip r:embed="rId3">
            <a:alphaModFix/>
          </a:blip>
          <a:srcRect r="10329"/>
          <a:stretch/>
        </p:blipFill>
        <p:spPr>
          <a:xfrm>
            <a:off x="235500" y="2057174"/>
            <a:ext cx="2786573" cy="248292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4" name="Google Shape;27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8950" y="2137850"/>
            <a:ext cx="2783653" cy="2317192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5" name="Google Shape;27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5250" y="2047397"/>
            <a:ext cx="2650476" cy="2482927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8"/>
          <p:cNvSpPr txBox="1"/>
          <p:nvPr/>
        </p:nvSpPr>
        <p:spPr>
          <a:xfrm>
            <a:off x="937800" y="1641675"/>
            <a:ext cx="1161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Linear SVC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38"/>
          <p:cNvSpPr txBox="1"/>
          <p:nvPr/>
        </p:nvSpPr>
        <p:spPr>
          <a:xfrm>
            <a:off x="2940450" y="1641675"/>
            <a:ext cx="3028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Multinomial Logistic Regression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38"/>
          <p:cNvSpPr txBox="1"/>
          <p:nvPr/>
        </p:nvSpPr>
        <p:spPr>
          <a:xfrm>
            <a:off x="5891503" y="1631897"/>
            <a:ext cx="3028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Naive Bayes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>
            <a:spLocks noGrp="1"/>
          </p:cNvSpPr>
          <p:nvPr>
            <p:ph type="title"/>
          </p:nvPr>
        </p:nvSpPr>
        <p:spPr>
          <a:xfrm>
            <a:off x="758268" y="28553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latin typeface="Roboto"/>
                <a:ea typeface="Roboto"/>
                <a:cs typeface="Roboto"/>
                <a:sym typeface="Roboto"/>
              </a:rPr>
              <a:t>ROC Curve</a:t>
            </a:r>
            <a:endParaRPr u="sng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4" name="Google Shape;28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6450" y="749925"/>
            <a:ext cx="4407050" cy="209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7150" y="1367700"/>
            <a:ext cx="3048775" cy="301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8638" y="2841900"/>
            <a:ext cx="4166925" cy="20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>
            <a:spLocks noGrp="1"/>
          </p:cNvSpPr>
          <p:nvPr>
            <p:ph type="title"/>
          </p:nvPr>
        </p:nvSpPr>
        <p:spPr>
          <a:xfrm>
            <a:off x="726370" y="37059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References		</a:t>
            </a:r>
            <a:endParaRPr u="sng" dirty="0"/>
          </a:p>
        </p:txBody>
      </p:sp>
      <p:sp>
        <p:nvSpPr>
          <p:cNvPr id="292" name="Google Shape;292;p40"/>
          <p:cNvSpPr txBox="1">
            <a:spLocks noGrp="1"/>
          </p:cNvSpPr>
          <p:nvPr>
            <p:ph type="body" idx="1"/>
          </p:nvPr>
        </p:nvSpPr>
        <p:spPr>
          <a:xfrm>
            <a:off x="503086" y="1028359"/>
            <a:ext cx="8438895" cy="37445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73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Times New Roman"/>
              <a:buChar char="●"/>
            </a:pPr>
            <a:r>
              <a:rPr lang="en" sz="7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the Latest Cyber Bullying Statistics and What They Mean In 2022</a:t>
            </a:r>
            <a:r>
              <a:rPr lang="e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(2022). </a:t>
            </a:r>
            <a:r>
              <a:rPr lang="en" sz="7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BroadbandSearch.Net</a:t>
            </a:r>
            <a:r>
              <a:rPr lang="e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Retrieved May 6, 2022, from https://</a:t>
            </a:r>
            <a:r>
              <a:rPr lang="en" sz="7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www.broadbandsearch.net</a:t>
            </a:r>
            <a:r>
              <a:rPr lang="e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/blog/cyber-bullying-statistics</a:t>
            </a:r>
            <a:endParaRPr sz="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3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Times New Roman"/>
              <a:buChar char="●"/>
            </a:pPr>
            <a:r>
              <a:rPr lang="e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Dalvi, R., Chavan, S., &amp; </a:t>
            </a:r>
            <a:r>
              <a:rPr lang="en" sz="7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Halbe</a:t>
            </a:r>
            <a:r>
              <a:rPr lang="e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A. (2020, May 1). </a:t>
            </a:r>
            <a:r>
              <a:rPr lang="en" sz="7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Detecting A Twitter Cyberbullying Using Machine Learning</a:t>
            </a:r>
            <a:r>
              <a:rPr lang="e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IEEE Conference Publication | IEEE Xplore. Retrieved February 27, 2022, from </a:t>
            </a:r>
            <a:r>
              <a:rPr lang="en" sz="700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https://ieeexplore.ieee.org/abstract/document/9120893</a:t>
            </a:r>
            <a:endParaRPr sz="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3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Times New Roman"/>
              <a:buChar char="●"/>
            </a:pPr>
            <a:r>
              <a:rPr lang="e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Jose, K. (2021, December 13). </a:t>
            </a:r>
            <a:r>
              <a:rPr lang="en" sz="7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Explaining how ROC curve works - Analytics Vidhya</a:t>
            </a:r>
            <a:r>
              <a:rPr lang="e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Medium. Retrieved April 29, 2022, from </a:t>
            </a:r>
            <a:r>
              <a:rPr lang="en" sz="700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https://medium.com/analytics-vidhya/explaining-how-roc-curve-works-df7b46df6e65</a:t>
            </a:r>
            <a:endParaRPr sz="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3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Times New Roman"/>
              <a:buChar char="●"/>
            </a:pPr>
            <a:r>
              <a:rPr lang="e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Gandhi, R. (2018, July 5). </a:t>
            </a:r>
            <a:r>
              <a:rPr lang="en" sz="7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Machine - introduction to machine learning algorithms</a:t>
            </a:r>
            <a:r>
              <a:rPr lang="e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Medium. Retrieved February 17, 2022, from </a:t>
            </a:r>
            <a:r>
              <a:rPr lang="en" sz="700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https://towardsdatascience.com/support-vector-machine-introduction-to-machine-learning-algorithms-934a444fca47</a:t>
            </a:r>
            <a:r>
              <a:rPr lang="e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3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Times New Roman"/>
              <a:buChar char="●"/>
            </a:pPr>
            <a:r>
              <a:rPr lang="en" sz="7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Gujral</a:t>
            </a:r>
            <a:r>
              <a:rPr lang="e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S. (2017, August 1). </a:t>
            </a:r>
            <a:r>
              <a:rPr lang="en" sz="7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International Journal of Computer Sciences and Engineering</a:t>
            </a:r>
            <a:r>
              <a:rPr lang="e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" sz="7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Ijcseonline.Org</a:t>
            </a:r>
            <a:r>
              <a:rPr lang="e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Retrieved March 1, 2022, from </a:t>
            </a:r>
            <a:r>
              <a:rPr lang="en" sz="700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https://www.ijcseonline.org/full_paper_view.php?paper_id=1410</a:t>
            </a:r>
            <a:endParaRPr sz="700" dirty="0">
              <a:solidFill>
                <a:srgbClr val="000000"/>
              </a:solidFill>
            </a:endParaRPr>
          </a:p>
          <a:p>
            <a:pPr marL="457200" lvl="0" indent="-273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Times New Roman"/>
              <a:buChar char="●"/>
            </a:pPr>
            <a:r>
              <a:rPr lang="en" sz="7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Mangaonkar</a:t>
            </a:r>
            <a:r>
              <a:rPr lang="e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A., </a:t>
            </a:r>
            <a:r>
              <a:rPr lang="en" sz="7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Hayrapetian</a:t>
            </a:r>
            <a:r>
              <a:rPr lang="e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A., &amp; </a:t>
            </a:r>
            <a:r>
              <a:rPr lang="en" sz="7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Raje</a:t>
            </a:r>
            <a:r>
              <a:rPr lang="e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R. (2015, October 8). </a:t>
            </a:r>
            <a:r>
              <a:rPr lang="en" sz="7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Collaborative detection of cyberbullying behavior in Twitter data</a:t>
            </a:r>
            <a:r>
              <a:rPr lang="e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IEEE Conference Publication | IEEE Xplore. Retrieved March 1, 2022, from </a:t>
            </a:r>
            <a:r>
              <a:rPr lang="en" sz="700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https://ieeexplore.ieee.org/abstract/document/7293405</a:t>
            </a:r>
            <a:endParaRPr sz="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3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Times New Roman"/>
              <a:buChar char="●"/>
            </a:pPr>
            <a:r>
              <a:rPr lang="en" sz="7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Precision-Recall</a:t>
            </a:r>
            <a:r>
              <a:rPr lang="e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(2022). Scikit-Learn. Retrieved April 30, 2022, from </a:t>
            </a:r>
            <a:r>
              <a:rPr lang="en" sz="700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https://scikit-learn.org/stable/auto_examples/model_selection/plot_precision_recall.html</a:t>
            </a:r>
            <a:endParaRPr sz="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3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Times New Roman"/>
              <a:buChar char="●"/>
            </a:pPr>
            <a:r>
              <a:rPr lang="e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Ray, S. (2021, August 26). </a:t>
            </a:r>
            <a:r>
              <a:rPr lang="en" sz="7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 naive Bayes algorithm: Naive Bayes classifier examples</a:t>
            </a:r>
            <a:r>
              <a:rPr lang="e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Analytics Vidhya. Retrieved February 17, 2022, from </a:t>
            </a:r>
            <a:r>
              <a:rPr lang="en" sz="700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https://www.analyticsvidhya.com/blog/2017/09/naive-bayes-explained/</a:t>
            </a:r>
            <a:r>
              <a:rPr lang="e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3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Times New Roman"/>
              <a:buChar char="●"/>
            </a:pPr>
            <a:r>
              <a:rPr lang="e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Swaminathan, S. (2019, January 18). </a:t>
            </a:r>
            <a:r>
              <a:rPr lang="en" sz="7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 - detailed overview</a:t>
            </a:r>
            <a:r>
              <a:rPr lang="e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Medium. Retrieved February 17, 2022, from </a:t>
            </a:r>
            <a:r>
              <a:rPr lang="en" sz="700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https://towardsdatascience.com/logistic-regression-detailed-overview-46c4da4303bc</a:t>
            </a:r>
            <a:endParaRPr sz="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3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Times New Roman"/>
              <a:buChar char="●"/>
            </a:pPr>
            <a:r>
              <a:rPr lang="en" sz="7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Talpur</a:t>
            </a:r>
            <a:r>
              <a:rPr lang="e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B. A., &amp; O’Sullivan, D. (2020, October 27). </a:t>
            </a:r>
            <a:r>
              <a:rPr lang="en" sz="7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Cyberbullying severity detection: A machine learning approach</a:t>
            </a:r>
            <a:r>
              <a:rPr lang="e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" sz="7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Plos</a:t>
            </a:r>
            <a:r>
              <a:rPr lang="e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One. Retrieved March 2, 2022, from </a:t>
            </a:r>
            <a:r>
              <a:rPr lang="en" sz="700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https://journals.plos.org/plosone/article?id=10.1371/journal.pone.0240924</a:t>
            </a:r>
            <a:endParaRPr sz="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3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Times New Roman"/>
              <a:buChar char="●"/>
            </a:pPr>
            <a:r>
              <a:rPr lang="e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Yang, J. S., &amp; Chung, K. S. (2019, May 13). </a:t>
            </a:r>
            <a:r>
              <a:rPr lang="en" sz="7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Newly-coined words and emoticon polarity for social emotional opinion decision</a:t>
            </a:r>
            <a:r>
              <a:rPr lang="e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IEEE Xplore. Retrieved February 17, 2022, from </a:t>
            </a:r>
            <a:r>
              <a:rPr lang="en" sz="700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https://ieeexplore.ieee.org/document/8711413</a:t>
            </a:r>
            <a:r>
              <a:rPr lang="e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67762" y="473202"/>
            <a:ext cx="3926681" cy="3921918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7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Google Shape;297;p41"/>
          <p:cNvSpPr txBox="1">
            <a:spLocks noGrp="1"/>
          </p:cNvSpPr>
          <p:nvPr>
            <p:ph type="title"/>
          </p:nvPr>
        </p:nvSpPr>
        <p:spPr>
          <a:xfrm>
            <a:off x="483636" y="716192"/>
            <a:ext cx="4406771" cy="337846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5600" u="sng" spc="800">
                <a:sym typeface="Roboto"/>
              </a:rPr>
              <a:t>Questions</a:t>
            </a:r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74630" y="0"/>
            <a:ext cx="3961889" cy="51435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99" name="Picture 298" descr="3D black question marks with one yellow question mark">
            <a:extLst>
              <a:ext uri="{FF2B5EF4-FFF2-40B4-BE49-F238E27FC236}">
                <a16:creationId xmlns:a16="http://schemas.microsoft.com/office/drawing/2014/main" id="{9D85AAE5-A9A2-0399-518B-4F2975F86C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77" r="24507" b="-1"/>
          <a:stretch/>
        </p:blipFill>
        <p:spPr>
          <a:xfrm>
            <a:off x="5182110" y="10"/>
            <a:ext cx="3961890" cy="5143490"/>
          </a:xfrm>
          <a:custGeom>
            <a:avLst/>
            <a:gdLst/>
            <a:ahLst/>
            <a:cxnLst/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663375" y="45498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latin typeface="Roboto"/>
                <a:ea typeface="Roboto"/>
                <a:cs typeface="Roboto"/>
                <a:sym typeface="Roboto"/>
              </a:rPr>
              <a:t>Project</a:t>
            </a:r>
            <a:r>
              <a:rPr lang="en" u="sng" dirty="0"/>
              <a:t> </a:t>
            </a:r>
            <a:r>
              <a:rPr lang="en" u="sng" dirty="0">
                <a:latin typeface="Roboto"/>
                <a:ea typeface="Roboto"/>
                <a:cs typeface="Roboto"/>
                <a:sym typeface="Roboto"/>
              </a:rPr>
              <a:t>Motivation</a:t>
            </a:r>
            <a:endParaRPr u="sng" dirty="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775" y="1524800"/>
            <a:ext cx="4846976" cy="2724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5" name="Google Shape;72;p15">
            <a:extLst>
              <a:ext uri="{FF2B5EF4-FFF2-40B4-BE49-F238E27FC236}">
                <a16:creationId xmlns:a16="http://schemas.microsoft.com/office/drawing/2014/main" id="{2D389C6F-3757-98C8-3C66-56A360C8C1B7}"/>
              </a:ext>
            </a:extLst>
          </p:cNvPr>
          <p:cNvGraphicFramePr/>
          <p:nvPr/>
        </p:nvGraphicFramePr>
        <p:xfrm>
          <a:off x="5043375" y="1103275"/>
          <a:ext cx="414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831270" y="4688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latin typeface="Roboto"/>
                <a:ea typeface="Roboto"/>
                <a:cs typeface="Roboto"/>
                <a:sym typeface="Roboto"/>
              </a:rPr>
              <a:t>Deliverables</a:t>
            </a:r>
            <a:endParaRPr u="sng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1586720" y="2404135"/>
            <a:ext cx="353400" cy="36900"/>
          </a:xfrm>
          <a:prstGeom prst="roundRect">
            <a:avLst>
              <a:gd name="adj" fmla="val 50000"/>
            </a:avLst>
          </a:prstGeom>
          <a:solidFill>
            <a:srgbClr val="0B71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16"/>
          <p:cNvGrpSpPr/>
          <p:nvPr/>
        </p:nvGrpSpPr>
        <p:grpSpPr>
          <a:xfrm>
            <a:off x="309523" y="2035110"/>
            <a:ext cx="1518623" cy="1401798"/>
            <a:chOff x="517980" y="1948510"/>
            <a:chExt cx="1310400" cy="1304120"/>
          </a:xfrm>
        </p:grpSpPr>
        <p:sp>
          <p:nvSpPr>
            <p:cNvPr id="81" name="Google Shape;81;p16"/>
            <p:cNvSpPr/>
            <p:nvPr/>
          </p:nvSpPr>
          <p:spPr>
            <a:xfrm>
              <a:off x="877947" y="194851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0B71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6"/>
            <p:cNvSpPr txBox="1"/>
            <p:nvPr/>
          </p:nvSpPr>
          <p:spPr>
            <a:xfrm>
              <a:off x="804302" y="2109675"/>
              <a:ext cx="7062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0B7140"/>
                  </a:solidFill>
                  <a:latin typeface="Roboto"/>
                  <a:ea typeface="Roboto"/>
                  <a:cs typeface="Roboto"/>
                  <a:sym typeface="Roboto"/>
                </a:rPr>
                <a:t>5th March</a:t>
              </a:r>
              <a:endParaRPr sz="800" b="1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" name="Google Shape;83;p16"/>
            <p:cNvSpPr txBox="1"/>
            <p:nvPr/>
          </p:nvSpPr>
          <p:spPr>
            <a:xfrm>
              <a:off x="517980" y="2806230"/>
              <a:ext cx="1310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Business Understanding</a:t>
              </a:r>
              <a:endParaRPr sz="12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" name="Google Shape;84;p16"/>
          <p:cNvGrpSpPr/>
          <p:nvPr/>
        </p:nvGrpSpPr>
        <p:grpSpPr>
          <a:xfrm>
            <a:off x="1640796" y="2035135"/>
            <a:ext cx="1518623" cy="1401773"/>
            <a:chOff x="1848940" y="1948510"/>
            <a:chExt cx="1310400" cy="1304096"/>
          </a:xfrm>
        </p:grpSpPr>
        <p:sp>
          <p:nvSpPr>
            <p:cNvPr id="85" name="Google Shape;85;p16"/>
            <p:cNvSpPr/>
            <p:nvPr/>
          </p:nvSpPr>
          <p:spPr>
            <a:xfrm>
              <a:off x="2206990" y="194851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0B71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6"/>
            <p:cNvSpPr txBox="1"/>
            <p:nvPr/>
          </p:nvSpPr>
          <p:spPr>
            <a:xfrm>
              <a:off x="1848940" y="2806207"/>
              <a:ext cx="1310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Data</a:t>
              </a:r>
              <a:r>
                <a:rPr lang="en" sz="10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&amp; Project</a:t>
              </a:r>
              <a:r>
                <a:rPr lang="en" sz="10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Management</a:t>
              </a:r>
              <a:r>
                <a:rPr lang="en" sz="10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Plan</a:t>
              </a:r>
              <a:endParaRPr sz="1000" b="1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2133349" y="2109675"/>
              <a:ext cx="7185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0B7140"/>
                  </a:solidFill>
                  <a:latin typeface="Roboto"/>
                  <a:ea typeface="Roboto"/>
                  <a:cs typeface="Roboto"/>
                  <a:sym typeface="Roboto"/>
                </a:rPr>
                <a:t>25th March</a:t>
              </a:r>
              <a:endParaRPr sz="800" b="1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" name="Google Shape;88;p16"/>
          <p:cNvGrpSpPr/>
          <p:nvPr/>
        </p:nvGrpSpPr>
        <p:grpSpPr>
          <a:xfrm>
            <a:off x="3019217" y="2042331"/>
            <a:ext cx="1552734" cy="1354274"/>
            <a:chOff x="3178034" y="1948510"/>
            <a:chExt cx="1359900" cy="1218750"/>
          </a:xfrm>
        </p:grpSpPr>
        <p:sp>
          <p:nvSpPr>
            <p:cNvPr id="89" name="Google Shape;89;p16"/>
            <p:cNvSpPr/>
            <p:nvPr/>
          </p:nvSpPr>
          <p:spPr>
            <a:xfrm>
              <a:off x="3560827" y="194851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0B71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6"/>
            <p:cNvSpPr txBox="1"/>
            <p:nvPr/>
          </p:nvSpPr>
          <p:spPr>
            <a:xfrm>
              <a:off x="3178034" y="2720860"/>
              <a:ext cx="1359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Data</a:t>
              </a:r>
              <a:r>
                <a:rPr lang="en" sz="10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0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Engineering</a:t>
              </a:r>
              <a:endParaRPr sz="1000"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p16"/>
            <p:cNvSpPr txBox="1"/>
            <p:nvPr/>
          </p:nvSpPr>
          <p:spPr>
            <a:xfrm>
              <a:off x="3487175" y="2109675"/>
              <a:ext cx="6765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0B7140"/>
                  </a:solidFill>
                  <a:latin typeface="Roboto"/>
                  <a:ea typeface="Roboto"/>
                  <a:cs typeface="Roboto"/>
                  <a:sym typeface="Roboto"/>
                </a:rPr>
                <a:t>15th April</a:t>
              </a:r>
              <a:endParaRPr sz="800"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" name="Google Shape;92;p16"/>
          <p:cNvGrpSpPr/>
          <p:nvPr/>
        </p:nvGrpSpPr>
        <p:grpSpPr>
          <a:xfrm>
            <a:off x="5735465" y="2034907"/>
            <a:ext cx="1552734" cy="1388723"/>
            <a:chOff x="5887800" y="1948510"/>
            <a:chExt cx="1359900" cy="1291956"/>
          </a:xfrm>
        </p:grpSpPr>
        <p:sp>
          <p:nvSpPr>
            <p:cNvPr id="93" name="Google Shape;93;p16"/>
            <p:cNvSpPr/>
            <p:nvPr/>
          </p:nvSpPr>
          <p:spPr>
            <a:xfrm>
              <a:off x="6270606" y="194851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0B71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6"/>
            <p:cNvSpPr txBox="1"/>
            <p:nvPr/>
          </p:nvSpPr>
          <p:spPr>
            <a:xfrm>
              <a:off x="5887800" y="2794066"/>
              <a:ext cx="1359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Evaluation</a:t>
              </a:r>
              <a:r>
                <a:rPr lang="en" sz="1000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&amp;</a:t>
              </a:r>
              <a:r>
                <a:rPr lang="en" sz="1000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Evaluation</a:t>
              </a:r>
              <a:r>
                <a:rPr lang="en" sz="1000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Report</a:t>
              </a:r>
              <a:endParaRPr sz="1000"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" name="Google Shape;95;p16"/>
            <p:cNvSpPr txBox="1"/>
            <p:nvPr/>
          </p:nvSpPr>
          <p:spPr>
            <a:xfrm>
              <a:off x="6196951" y="2109675"/>
              <a:ext cx="7299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0B7140"/>
                  </a:solidFill>
                  <a:latin typeface="Roboto"/>
                  <a:ea typeface="Roboto"/>
                  <a:cs typeface="Roboto"/>
                  <a:sym typeface="Roboto"/>
                </a:rPr>
                <a:t>4th May</a:t>
              </a:r>
              <a:endParaRPr sz="800"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" name="Google Shape;96;p16"/>
          <p:cNvGrpSpPr/>
          <p:nvPr/>
        </p:nvGrpSpPr>
        <p:grpSpPr>
          <a:xfrm>
            <a:off x="7111805" y="2034808"/>
            <a:ext cx="1552734" cy="1388723"/>
            <a:chOff x="7264213" y="1948510"/>
            <a:chExt cx="1359900" cy="1291956"/>
          </a:xfrm>
        </p:grpSpPr>
        <p:sp>
          <p:nvSpPr>
            <p:cNvPr id="97" name="Google Shape;97;p16"/>
            <p:cNvSpPr/>
            <p:nvPr/>
          </p:nvSpPr>
          <p:spPr>
            <a:xfrm>
              <a:off x="7647018" y="194851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0B71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6"/>
            <p:cNvSpPr txBox="1"/>
            <p:nvPr/>
          </p:nvSpPr>
          <p:spPr>
            <a:xfrm>
              <a:off x="7264213" y="2794066"/>
              <a:ext cx="1359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Prototype</a:t>
              </a:r>
              <a:r>
                <a:rPr lang="en" sz="1000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Deployment</a:t>
              </a:r>
              <a:endParaRPr sz="1000"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p16"/>
            <p:cNvSpPr txBox="1"/>
            <p:nvPr/>
          </p:nvSpPr>
          <p:spPr>
            <a:xfrm>
              <a:off x="7573379" y="2109675"/>
              <a:ext cx="685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0B7140"/>
                  </a:solidFill>
                  <a:latin typeface="Roboto"/>
                  <a:ea typeface="Roboto"/>
                  <a:cs typeface="Roboto"/>
                  <a:sym typeface="Roboto"/>
                </a:rPr>
                <a:t>15th May</a:t>
              </a:r>
              <a:endParaRPr sz="800"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0" name="Google Shape;100;p16"/>
          <p:cNvSpPr/>
          <p:nvPr/>
        </p:nvSpPr>
        <p:spPr>
          <a:xfrm>
            <a:off x="2928157" y="2404135"/>
            <a:ext cx="353400" cy="36900"/>
          </a:xfrm>
          <a:prstGeom prst="roundRect">
            <a:avLst>
              <a:gd name="adj" fmla="val 50000"/>
            </a:avLst>
          </a:prstGeom>
          <a:solidFill>
            <a:srgbClr val="0B71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4282520" y="2404135"/>
            <a:ext cx="353400" cy="36900"/>
          </a:xfrm>
          <a:prstGeom prst="roundRect">
            <a:avLst>
              <a:gd name="adj" fmla="val 50000"/>
            </a:avLst>
          </a:prstGeom>
          <a:solidFill>
            <a:srgbClr val="0B71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4315224" y="2042254"/>
            <a:ext cx="1552693" cy="1354274"/>
            <a:chOff x="4557650" y="1948510"/>
            <a:chExt cx="1310400" cy="1218750"/>
          </a:xfrm>
        </p:grpSpPr>
        <p:sp>
          <p:nvSpPr>
            <p:cNvPr id="103" name="Google Shape;103;p16"/>
            <p:cNvSpPr/>
            <p:nvPr/>
          </p:nvSpPr>
          <p:spPr>
            <a:xfrm>
              <a:off x="4915703" y="194851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0B71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 txBox="1"/>
            <p:nvPr/>
          </p:nvSpPr>
          <p:spPr>
            <a:xfrm>
              <a:off x="4557650" y="2720860"/>
              <a:ext cx="1310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Model</a:t>
              </a:r>
              <a:endParaRPr sz="12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Development</a:t>
              </a:r>
              <a:endParaRPr sz="1000"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842050" y="2109675"/>
              <a:ext cx="7491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0B7140"/>
                  </a:solidFill>
                  <a:latin typeface="Roboto"/>
                  <a:ea typeface="Roboto"/>
                  <a:cs typeface="Roboto"/>
                  <a:sym typeface="Roboto"/>
                </a:rPr>
                <a:t>29th April</a:t>
              </a:r>
              <a:endParaRPr sz="800"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6" name="Google Shape;106;p16"/>
          <p:cNvSpPr/>
          <p:nvPr/>
        </p:nvSpPr>
        <p:spPr>
          <a:xfrm>
            <a:off x="5637395" y="2404135"/>
            <a:ext cx="353400" cy="36900"/>
          </a:xfrm>
          <a:prstGeom prst="roundRect">
            <a:avLst>
              <a:gd name="adj" fmla="val 50000"/>
            </a:avLst>
          </a:prstGeom>
          <a:solidFill>
            <a:srgbClr val="0B71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7003057" y="2404135"/>
            <a:ext cx="353400" cy="36900"/>
          </a:xfrm>
          <a:prstGeom prst="roundRect">
            <a:avLst>
              <a:gd name="adj" fmla="val 50000"/>
            </a:avLst>
          </a:prstGeom>
          <a:solidFill>
            <a:srgbClr val="0B71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15738" y="28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latin typeface="Roboto"/>
                <a:ea typeface="Roboto"/>
                <a:cs typeface="Roboto"/>
                <a:sym typeface="Roboto"/>
              </a:rPr>
              <a:t>Project Requirements</a:t>
            </a:r>
            <a:endParaRPr u="sng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Data: Collect data from social media sites (Twitter, Reddit, Facebook)</a:t>
            </a:r>
            <a:b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Important Parameters: Username, Text Message</a:t>
            </a:r>
            <a:b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Target Labels: Non-Cyberbully, Sexual, Racial, Generic, Politics, Intelligence, Appearance </a:t>
            </a:r>
            <a:b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Classification Machine Learning Algorithm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6" name="Google Shape;114;p17">
            <a:extLst>
              <a:ext uri="{FF2B5EF4-FFF2-40B4-BE49-F238E27FC236}">
                <a16:creationId xmlns:a16="http://schemas.microsoft.com/office/drawing/2014/main" id="{C7F5472A-E002-DDE0-B26E-69D773AE3D82}"/>
              </a:ext>
            </a:extLst>
          </p:cNvPr>
          <p:cNvGraphicFramePr/>
          <p:nvPr/>
        </p:nvGraphicFramePr>
        <p:xfrm>
          <a:off x="4832400" y="1152475"/>
          <a:ext cx="39999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56973" y="34961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latin typeface="Roboto"/>
                <a:ea typeface="Roboto"/>
                <a:cs typeface="Roboto"/>
                <a:sym typeface="Roboto"/>
              </a:rPr>
              <a:t>Project Architecture</a:t>
            </a:r>
            <a:endParaRPr dirty="0"/>
          </a:p>
        </p:txBody>
      </p:sp>
      <p:pic>
        <p:nvPicPr>
          <p:cNvPr id="6" name="Google Shape;122;p18">
            <a:extLst>
              <a:ext uri="{FF2B5EF4-FFF2-40B4-BE49-F238E27FC236}">
                <a16:creationId xmlns:a16="http://schemas.microsoft.com/office/drawing/2014/main" id="{71F746A9-5C47-9842-B89F-97F563DDACF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36" y="731375"/>
            <a:ext cx="8392176" cy="414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reeform 6">
            <a:extLst>
              <a:ext uri="{FF2B5EF4-FFF2-40B4-BE49-F238E27FC236}">
                <a16:creationId xmlns:a16="http://schemas.microsoft.com/office/drawing/2014/main" id="{CA71505E-6D83-4D7B-B88A-7D7C2DB42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6" name="Rectangle 136">
            <a:extLst>
              <a:ext uri="{FF2B5EF4-FFF2-40B4-BE49-F238E27FC236}">
                <a16:creationId xmlns:a16="http://schemas.microsoft.com/office/drawing/2014/main" id="{82174A2F-5CC0-47EE-BFEA-6199C2BD7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938757" y="483828"/>
            <a:ext cx="3268125" cy="99064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300" u="sng" spc="200">
                <a:sym typeface="Roboto"/>
              </a:rPr>
              <a:t>ClickUp</a:t>
            </a:r>
            <a:endParaRPr lang="en-US" sz="3300" spc="200">
              <a:sym typeface="Roboto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/>
          <a:srcRect l="5123" t="17170"/>
          <a:stretch/>
        </p:blipFill>
        <p:spPr>
          <a:xfrm>
            <a:off x="938757" y="1064274"/>
            <a:ext cx="4130229" cy="3925866"/>
          </a:xfrm>
          <a:prstGeom prst="rect">
            <a:avLst/>
          </a:prstGeom>
          <a:noFill/>
        </p:spPr>
      </p:pic>
      <p:pic>
        <p:nvPicPr>
          <p:cNvPr id="130" name="Google Shape;130;p1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165214" y="1213131"/>
            <a:ext cx="3669960" cy="18171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6">
            <a:extLst>
              <a:ext uri="{FF2B5EF4-FFF2-40B4-BE49-F238E27FC236}">
                <a16:creationId xmlns:a16="http://schemas.microsoft.com/office/drawing/2014/main" id="{C98F4480-8749-4E48-82BB-3A0F2F311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249F694-12BA-47C4-9FF3-570372F3B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4423144" y="286788"/>
            <a:ext cx="4225154" cy="111909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600" u="sng" spc="200">
                <a:sym typeface="Roboto"/>
              </a:rPr>
              <a:t>Work Breakdown Structure</a:t>
            </a:r>
            <a:endParaRPr lang="en-US" sz="3600" spc="200">
              <a:sym typeface="Roboto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/>
          <a:srcRect l="31857" r="3" b="3"/>
          <a:stretch/>
        </p:blipFill>
        <p:spPr>
          <a:xfrm>
            <a:off x="731898" y="-7143"/>
            <a:ext cx="3408142" cy="5150643"/>
          </a:xfrm>
          <a:prstGeom prst="rect">
            <a:avLst/>
          </a:prstGeom>
          <a:noFill/>
        </p:spPr>
      </p:pic>
      <p:sp>
        <p:nvSpPr>
          <p:cNvPr id="82" name="Freeform 6">
            <a:extLst>
              <a:ext uri="{FF2B5EF4-FFF2-40B4-BE49-F238E27FC236}">
                <a16:creationId xmlns:a16="http://schemas.microsoft.com/office/drawing/2014/main" id="{5402222E-F041-43A0-81BC-1B3F2EF76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4423144" y="1714500"/>
            <a:ext cx="4225154" cy="269519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700"/>
              </a:spcBef>
              <a:spcAft>
                <a:spcPts val="0"/>
              </a:spcAft>
              <a:buNone/>
            </a:pPr>
            <a:r>
              <a:rPr lang="en-US" dirty="0">
                <a:sym typeface="Roboto"/>
              </a:rPr>
              <a:t>To reduce complicated activities into a collection of </a:t>
            </a:r>
            <a:r>
              <a:rPr lang="en-US" dirty="0" err="1">
                <a:sym typeface="Roboto"/>
              </a:rPr>
              <a:t>tasks,we</a:t>
            </a:r>
            <a:r>
              <a:rPr lang="en-US" dirty="0">
                <a:sym typeface="Roboto"/>
              </a:rPr>
              <a:t> have defined a WBS for the project covering the CRISP-DM methodology.</a:t>
            </a:r>
          </a:p>
          <a:p>
            <a:pPr marL="0" lvl="0" indent="-228600" defTabSz="914400">
              <a:spcBef>
                <a:spcPts val="700"/>
              </a:spcBef>
              <a:spcAft>
                <a:spcPts val="1200"/>
              </a:spcAft>
              <a:buNone/>
            </a:pPr>
            <a:endParaRPr lang="en-US" dirty="0">
              <a:sym typeface="Roboto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80D28A2-8EA4-4EF0-9056-3BDAA7290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6">
            <a:extLst>
              <a:ext uri="{FF2B5EF4-FFF2-40B4-BE49-F238E27FC236}">
                <a16:creationId xmlns:a16="http://schemas.microsoft.com/office/drawing/2014/main" id="{841EFD0D-0D37-447B-B1EA-4F7197E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A6DFF24-307B-44B0-93F0-893676F1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938757" y="483828"/>
            <a:ext cx="3268125" cy="99064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300" u="sng" spc="200">
                <a:sym typeface="Roboto"/>
              </a:rPr>
              <a:t>Gantt Chart</a:t>
            </a:r>
            <a:endParaRPr lang="en-US" sz="3300" spc="200">
              <a:sym typeface="Roboto"/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795570" y="1329070"/>
            <a:ext cx="3415884" cy="308062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sym typeface="Roboto"/>
              </a:rPr>
              <a:t>The project phases are well defined with elaborated tasks and a smaller number of iterations. </a:t>
            </a:r>
          </a:p>
          <a:p>
            <a:pPr marL="0" lvl="0" indent="-228600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tx1"/>
              </a:solidFill>
              <a:sym typeface="Roboto"/>
            </a:endParaRPr>
          </a:p>
          <a:p>
            <a:pPr marL="0" lvl="0" indent="-228600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sym typeface="Roboto"/>
              </a:rPr>
              <a:t>We have ensured </a:t>
            </a: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sym typeface="Roboto"/>
              </a:rPr>
              <a:t>each member of our team has sufficient bandwidth to work on different milestones. </a:t>
            </a:r>
          </a:p>
          <a:p>
            <a:pPr marL="0" lvl="0" indent="-228600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tx1"/>
              </a:solidFill>
              <a:highlight>
                <a:srgbClr val="FFFFFF"/>
              </a:highlight>
              <a:sym typeface="Roboto"/>
            </a:endParaRPr>
          </a:p>
          <a:p>
            <a:pPr marL="0" lvl="0" indent="-228600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sym typeface="Roboto"/>
              </a:rPr>
              <a:t>Defining a Gantt chart for this project helped us identify the order in which we would’ve to complete our tasks and helped us stay on track.</a:t>
            </a:r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338084" y="404037"/>
            <a:ext cx="4423144" cy="43274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{0E35BA28-5ED5-B047-AAE3-F1F48B0F03D8}tf10001071</Template>
  <TotalTime>137</TotalTime>
  <Words>2001</Words>
  <Application>Microsoft Macintosh PowerPoint</Application>
  <PresentationFormat>On-screen Show (16:9)</PresentationFormat>
  <Paragraphs>334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Impact</vt:lpstr>
      <vt:lpstr>Roboto</vt:lpstr>
      <vt:lpstr>Times New Roman</vt:lpstr>
      <vt:lpstr>Gill Sans MT</vt:lpstr>
      <vt:lpstr>Proxima Nova</vt:lpstr>
      <vt:lpstr>Badge</vt:lpstr>
      <vt:lpstr>Cyberbullying Text Classification</vt:lpstr>
      <vt:lpstr>Background and Executive Summary</vt:lpstr>
      <vt:lpstr>Project Motivation</vt:lpstr>
      <vt:lpstr>Deliverables</vt:lpstr>
      <vt:lpstr>Project Requirements</vt:lpstr>
      <vt:lpstr>Project Architecture</vt:lpstr>
      <vt:lpstr>ClickUp</vt:lpstr>
      <vt:lpstr>Work Breakdown Structure</vt:lpstr>
      <vt:lpstr>Gantt Chart</vt:lpstr>
      <vt:lpstr>PERT Chart</vt:lpstr>
      <vt:lpstr>Literature Survey</vt:lpstr>
      <vt:lpstr>Technology Survey</vt:lpstr>
      <vt:lpstr>Project Resource Requirement &amp; Plan</vt:lpstr>
      <vt:lpstr>Data Collection Pipeline</vt:lpstr>
      <vt:lpstr>Raw Data &amp; Parameters</vt:lpstr>
      <vt:lpstr>Data Preprocessing| Raw Data</vt:lpstr>
      <vt:lpstr>Data Preprocessing| Raw Data</vt:lpstr>
      <vt:lpstr>Raw Data Transformed to Clean Data</vt:lpstr>
      <vt:lpstr>Data Exploration | Cleaned Data</vt:lpstr>
      <vt:lpstr>Data Transformation</vt:lpstr>
      <vt:lpstr>Data Splitting</vt:lpstr>
      <vt:lpstr>Machine Learning Architecture</vt:lpstr>
      <vt:lpstr>Model Selection: Comparison &amp; Justification</vt:lpstr>
      <vt:lpstr>Model Evaluation Methods</vt:lpstr>
      <vt:lpstr>Model Results |Confusion Matrix</vt:lpstr>
      <vt:lpstr>Model Results | Classification Report</vt:lpstr>
      <vt:lpstr>ROC Curve</vt:lpstr>
      <vt:lpstr>References  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Cyberbullying Text Classification</dc:title>
  <cp:lastModifiedBy>Lakshmi Naga Meghana Polisetty</cp:lastModifiedBy>
  <cp:revision>4</cp:revision>
  <dcterms:modified xsi:type="dcterms:W3CDTF">2022-05-07T02:07:29Z</dcterms:modified>
</cp:coreProperties>
</file>