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1"/>
  </p:notesMasterIdLst>
  <p:sldIdLst>
    <p:sldId id="475" r:id="rId2"/>
    <p:sldId id="257" r:id="rId3"/>
    <p:sldId id="269" r:id="rId4"/>
    <p:sldId id="477" r:id="rId5"/>
    <p:sldId id="481" r:id="rId6"/>
    <p:sldId id="478" r:id="rId7"/>
    <p:sldId id="479" r:id="rId8"/>
    <p:sldId id="480" r:id="rId9"/>
    <p:sldId id="484" r:id="rId10"/>
    <p:sldId id="485" r:id="rId11"/>
    <p:sldId id="486" r:id="rId12"/>
    <p:sldId id="487" r:id="rId13"/>
    <p:sldId id="488" r:id="rId14"/>
    <p:sldId id="476" r:id="rId15"/>
    <p:sldId id="270" r:id="rId16"/>
    <p:sldId id="483" r:id="rId17"/>
    <p:sldId id="265" r:id="rId18"/>
    <p:sldId id="482" r:id="rId19"/>
    <p:sldId id="266" r:id="rId20"/>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2" d="100"/>
          <a:sy n="82" d="100"/>
        </p:scale>
        <p:origin x="941" y="91"/>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4/21/2025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CCD96D49-52D6-E266-3F10-8AFD680470AB}"/>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020ABD46-D3F1-0BBE-820B-D05394ED72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35182A09-0861-82A3-736E-CBEB0B7D0B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7532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802D6882-F487-2BBE-6EE7-E6E2A8779102}"/>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FD233CCE-6DC1-DF39-7D4B-A750048383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C1C56AB1-8891-0ED9-FDF2-23495F7D0A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1544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5235C88D-C7FC-8FBD-E724-18C9894A21FD}"/>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B2691D9E-4DBC-C04A-11B4-E84B361A10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AAD666AE-999F-7381-3C0C-EFC56DD916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008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4/21/2025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4/21/2025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4/21/2025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4/21/2025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4/21/2025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4/21/2025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4/21/2025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4/21/2025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4/21/2025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4/21/2025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4/21/2025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4/21/2025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Meghana049/AI-Powered-Mood-Based-Music-Recommender-Using-Facial-Emotion-Recognition"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893" y="322005"/>
            <a:ext cx="10515600" cy="1929189"/>
          </a:xfrm>
        </p:spPr>
        <p:txBody>
          <a:bodyPr/>
          <a:lstStyle/>
          <a:p>
            <a:pPr algn="ctr"/>
            <a:r>
              <a:rPr lang="en-IN" altLang="en-US" sz="2800" b="1" dirty="0">
                <a:solidFill>
                  <a:srgbClr val="FF0000"/>
                </a:solidFill>
                <a:latin typeface="Times New Roman" panose="02020603050405020304" pitchFamily="18" charset="0"/>
                <a:cs typeface="Times New Roman" panose="02020603050405020304" pitchFamily="18" charset="0"/>
              </a:rPr>
              <a:t>MCA Final Year Project (Review I)</a:t>
            </a:r>
            <a:br>
              <a:rPr lang="en-IN" sz="2800" b="1" dirty="0">
                <a:solidFill>
                  <a:srgbClr val="FF0000"/>
                </a:solidFill>
                <a:latin typeface="Times New Roman" panose="02020603050405020304" pitchFamily="18" charset="0"/>
                <a:cs typeface="Times New Roman" panose="02020603050405020304" pitchFamily="18" charset="0"/>
              </a:rPr>
            </a:br>
            <a:br>
              <a:rPr lang="en-US" sz="1200" b="1"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b="1" dirty="0">
                <a:solidFill>
                  <a:srgbClr val="0070C0"/>
                </a:solidFill>
                <a:latin typeface="Times New Roman" panose="02020603050405020304" pitchFamily="18" charset="0"/>
                <a:cs typeface="Times New Roman" panose="02020603050405020304" pitchFamily="18" charset="0"/>
              </a:rPr>
              <a:t>AI-Powered Mood-Based Music Recommender Using Facial Emotion Recognition</a:t>
            </a:r>
            <a:br>
              <a:rPr lang="en-US" sz="2400" b="1" dirty="0">
                <a:solidFill>
                  <a:srgbClr val="0070C0"/>
                </a:solidFill>
                <a:latin typeface="Times New Roman" panose="02020603050405020304" pitchFamily="18" charset="0"/>
                <a:cs typeface="Times New Roman" panose="02020603050405020304" pitchFamily="18" charset="0"/>
              </a:rPr>
            </a:br>
            <a:br>
              <a:rPr lang="en-US" sz="2400" b="1" dirty="0">
                <a:solidFill>
                  <a:srgbClr val="0070C0"/>
                </a:solidFill>
                <a:latin typeface="Times New Roman" panose="02020603050405020304" pitchFamily="18" charset="0"/>
                <a:cs typeface="Times New Roman" panose="02020603050405020304" pitchFamily="18" charset="0"/>
              </a:rPr>
            </a:b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3893" y="1642187"/>
            <a:ext cx="10515600" cy="4316257"/>
          </a:xfrm>
        </p:spPr>
        <p:txBody>
          <a:bodyPr/>
          <a:lstStyle/>
          <a:p>
            <a:pPr marL="0" indent="0" algn="ctr">
              <a:buNone/>
            </a:pPr>
            <a:r>
              <a:rPr lang="en-US" sz="1400" b="1" dirty="0">
                <a:solidFill>
                  <a:srgbClr val="A71180"/>
                </a:solidFill>
                <a:latin typeface="Times New Roman" panose="02020603050405020304" pitchFamily="18" charset="0"/>
                <a:cs typeface="Times New Roman" panose="02020603050405020304" pitchFamily="18" charset="0"/>
              </a:rPr>
              <a:t>Submitted to the Presidency University, Bengaluru in partial fulfillment  for the award of the degree of  Master of Computer Applications(MCA)</a:t>
            </a:r>
          </a:p>
          <a:p>
            <a:pPr marL="0" indent="0" algn="ctr">
              <a:buNone/>
            </a:pPr>
            <a:r>
              <a:rPr lang="en-US" sz="1800" b="1" dirty="0">
                <a:solidFill>
                  <a:srgbClr val="FF0000"/>
                </a:solidFill>
                <a:latin typeface="Times New Roman" panose="02020603050405020304" pitchFamily="18" charset="0"/>
                <a:cs typeface="Times New Roman" panose="02020603050405020304" pitchFamily="18" charset="0"/>
              </a:rPr>
              <a:t>Project Number : 223</a:t>
            </a:r>
          </a:p>
          <a:p>
            <a:pPr marL="0" indent="0" algn="ctr">
              <a:buNone/>
            </a:pPr>
            <a:endParaRPr lang="en-US" sz="1400" b="1" dirty="0">
              <a:solidFill>
                <a:schemeClr val="accent6">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lgn="ctr" eaLnBrk="1" hangingPunct="1">
              <a:buNone/>
              <a:defRPr/>
            </a:pPr>
            <a:r>
              <a:rPr lang="en-IN" sz="1400" b="1" dirty="0">
                <a:latin typeface="Times New Roman" panose="02020603050405020304" pitchFamily="18" charset="0"/>
                <a:cs typeface="Times New Roman" panose="02020603050405020304" pitchFamily="18" charset="0"/>
              </a:rPr>
              <a:t>Under the supervision of </a:t>
            </a:r>
          </a:p>
          <a:p>
            <a:pPr marL="0" indent="0" algn="ctr" eaLnBrk="1" hangingPunct="1">
              <a:buNone/>
              <a:defRPr/>
            </a:pPr>
            <a:r>
              <a:rPr lang="en-IN" sz="2400" b="1" dirty="0">
                <a:solidFill>
                  <a:srgbClr val="C00000"/>
                </a:solidFill>
                <a:latin typeface="Times New Roman" panose="02020603050405020304" pitchFamily="18" charset="0"/>
                <a:cs typeface="Times New Roman" panose="02020603050405020304" pitchFamily="18" charset="0"/>
              </a:rPr>
              <a:t>Mr. Sakthi S</a:t>
            </a:r>
            <a:br>
              <a:rPr lang="en-IN" sz="1800" b="1" dirty="0">
                <a:solidFill>
                  <a:srgbClr val="C00000"/>
                </a:solidFill>
                <a:latin typeface="Times New Roman" panose="02020603050405020304" pitchFamily="18" charset="0"/>
                <a:cs typeface="Times New Roman" panose="02020603050405020304" pitchFamily="18" charset="0"/>
              </a:rPr>
            </a:br>
            <a:r>
              <a:rPr lang="en-IN" sz="1200" b="1" dirty="0">
                <a:solidFill>
                  <a:srgbClr val="C00000"/>
                </a:solidFill>
                <a:latin typeface="Times New Roman" panose="02020603050405020304" pitchFamily="18" charset="0"/>
                <a:cs typeface="Times New Roman" panose="02020603050405020304" pitchFamily="18" charset="0"/>
              </a:rPr>
              <a:t>Asst. Prof, Department of SCSE</a:t>
            </a:r>
            <a:br>
              <a:rPr lang="en-IN" sz="1100" b="1" dirty="0">
                <a:solidFill>
                  <a:srgbClr val="C00000"/>
                </a:solidFill>
                <a:latin typeface="Times New Roman" panose="02020603050405020304" pitchFamily="18" charset="0"/>
                <a:cs typeface="Times New Roman" panose="02020603050405020304" pitchFamily="18" charset="0"/>
              </a:rPr>
            </a:br>
            <a:r>
              <a:rPr lang="en-US" sz="1400" b="1" dirty="0">
                <a:solidFill>
                  <a:srgbClr val="C00000"/>
                </a:solidFill>
                <a:latin typeface="Times New Roman" panose="02020603050405020304" pitchFamily="18" charset="0"/>
                <a:cs typeface="Times New Roman" panose="02020603050405020304" pitchFamily="18" charset="0"/>
              </a:rPr>
              <a:t>School of Computer Science and Engineering</a:t>
            </a:r>
            <a:br>
              <a:rPr lang="en-US" sz="1400" b="1" dirty="0">
                <a:latin typeface="Times New Roman" panose="02020603050405020304" pitchFamily="18" charset="0"/>
                <a:cs typeface="Times New Roman" panose="02020603050405020304" pitchFamily="18" charset="0"/>
              </a:rPr>
            </a:br>
            <a:br>
              <a:rPr lang="en-US" sz="1050" b="1" dirty="0">
                <a:solidFill>
                  <a:srgbClr val="FF0000"/>
                </a:solidFill>
                <a:latin typeface="Times New Roman" panose="02020603050405020304" pitchFamily="18" charset="0"/>
                <a:cs typeface="Times New Roman" panose="02020603050405020304" pitchFamily="18" charset="0"/>
              </a:rPr>
            </a:br>
            <a:endParaRPr lang="en-IN" sz="2400" b="1" dirty="0">
              <a:solidFill>
                <a:srgbClr val="92D05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2167126216"/>
              </p:ext>
            </p:extLst>
          </p:nvPr>
        </p:nvGraphicFramePr>
        <p:xfrm>
          <a:off x="3435224" y="2860202"/>
          <a:ext cx="5321552" cy="731520"/>
        </p:xfrm>
        <a:graphic>
          <a:graphicData uri="http://schemas.openxmlformats.org/drawingml/2006/table">
            <a:tbl>
              <a:tblPr firstRow="1" bandRow="1">
                <a:tableStyleId>{5C22544A-7EE6-4342-B048-85BDC9FD1C3A}</a:tableStyleId>
              </a:tblPr>
              <a:tblGrid>
                <a:gridCol w="2660776">
                  <a:extLst>
                    <a:ext uri="{9D8B030D-6E8A-4147-A177-3AD203B41FA5}">
                      <a16:colId xmlns:a16="http://schemas.microsoft.com/office/drawing/2014/main" val="2689928737"/>
                    </a:ext>
                  </a:extLst>
                </a:gridCol>
                <a:gridCol w="2660776">
                  <a:extLst>
                    <a:ext uri="{9D8B030D-6E8A-4147-A177-3AD203B41FA5}">
                      <a16:colId xmlns:a16="http://schemas.microsoft.com/office/drawing/2014/main" val="3965538731"/>
                    </a:ext>
                  </a:extLst>
                </a:gridCol>
              </a:tblGrid>
              <a:tr h="362263">
                <a:tc>
                  <a:txBody>
                    <a:bodyPr/>
                    <a:lstStyle/>
                    <a:p>
                      <a:pPr algn="ctr"/>
                      <a:r>
                        <a:rPr lang="en-US" dirty="0">
                          <a:latin typeface="Times New Roman" panose="02020603050405020304" pitchFamily="18" charset="0"/>
                          <a:cs typeface="Times New Roman" panose="02020603050405020304" pitchFamily="18" charset="0"/>
                        </a:rPr>
                        <a:t>Name </a:t>
                      </a:r>
                    </a:p>
                  </a:txBody>
                  <a:tcPr/>
                </a:tc>
                <a:tc>
                  <a:txBody>
                    <a:bodyPr/>
                    <a:lstStyle/>
                    <a:p>
                      <a:pPr algn="ctr"/>
                      <a:r>
                        <a:rPr lang="en-US" dirty="0">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2965105319"/>
                  </a:ext>
                </a:extLst>
              </a:tr>
              <a:tr h="362263">
                <a:tc>
                  <a:txBody>
                    <a:bodyPr/>
                    <a:lstStyle/>
                    <a:p>
                      <a:pPr algn="ctr"/>
                      <a:r>
                        <a:rPr lang="en-US" dirty="0">
                          <a:latin typeface="Times New Roman" panose="02020603050405020304" pitchFamily="18" charset="0"/>
                          <a:cs typeface="Times New Roman" panose="02020603050405020304" pitchFamily="18" charset="0"/>
                        </a:rPr>
                        <a:t>Meghana M</a:t>
                      </a:r>
                    </a:p>
                  </a:txBody>
                  <a:tcPr/>
                </a:tc>
                <a:tc>
                  <a:txBody>
                    <a:bodyPr/>
                    <a:lstStyle/>
                    <a:p>
                      <a:pPr algn="ctr"/>
                      <a:r>
                        <a:rPr lang="en-US" dirty="0">
                          <a:latin typeface="Times New Roman" panose="02020603050405020304" pitchFamily="18" charset="0"/>
                          <a:cs typeface="Times New Roman" panose="02020603050405020304" pitchFamily="18" charset="0"/>
                        </a:rPr>
                        <a:t>20232MCA0059</a:t>
                      </a:r>
                    </a:p>
                  </a:txBody>
                  <a:tcPr/>
                </a:tc>
                <a:extLst>
                  <a:ext uri="{0D108BD9-81ED-4DB2-BD59-A6C34878D82A}">
                    <a16:rowId xmlns:a16="http://schemas.microsoft.com/office/drawing/2014/main" val="673540802"/>
                  </a:ext>
                </a:extLst>
              </a:tr>
            </a:tbl>
          </a:graphicData>
        </a:graphic>
      </p:graphicFrame>
    </p:spTree>
    <p:extLst>
      <p:ext uri="{BB962C8B-B14F-4D97-AF65-F5344CB8AC3E}">
        <p14:creationId xmlns:p14="http://schemas.microsoft.com/office/powerpoint/2010/main" val="947468273"/>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3EB966-8ED4-020A-25F6-C96EEC3A4C54}"/>
              </a:ext>
            </a:extLst>
          </p:cNvPr>
          <p:cNvSpPr>
            <a:spLocks noGrp="1"/>
          </p:cNvSpPr>
          <p:nvPr>
            <p:ph type="sldNum" sz="quarter" idx="12"/>
          </p:nvPr>
        </p:nvSpPr>
        <p:spPr/>
        <p:txBody>
          <a:bodyPr/>
          <a:lstStyle/>
          <a:p>
            <a:pPr>
              <a:defRPr/>
            </a:pPr>
            <a:fld id="{2F195F4C-44D2-4F45-A0AC-21646A9D27BF}" type="slidenum">
              <a:rPr lang="en-US" altLang="en-US" smtClean="0"/>
              <a:pPr>
                <a:defRPr/>
              </a:pPr>
              <a:t>10</a:t>
            </a:fld>
            <a:endParaRPr lang="en-US" altLang="en-US"/>
          </a:p>
        </p:txBody>
      </p:sp>
      <p:sp>
        <p:nvSpPr>
          <p:cNvPr id="3" name="TextBox 2">
            <a:extLst>
              <a:ext uri="{FF2B5EF4-FFF2-40B4-BE49-F238E27FC236}">
                <a16:creationId xmlns:a16="http://schemas.microsoft.com/office/drawing/2014/main" id="{60F59778-E788-9AF3-F206-7E1FDF3AD755}"/>
              </a:ext>
            </a:extLst>
          </p:cNvPr>
          <p:cNvSpPr txBox="1"/>
          <p:nvPr/>
        </p:nvSpPr>
        <p:spPr>
          <a:xfrm>
            <a:off x="373224" y="336550"/>
            <a:ext cx="11355356" cy="1115498"/>
          </a:xfrm>
          <a:prstGeom prst="rect">
            <a:avLst/>
          </a:prstGeom>
          <a:noFill/>
        </p:spPr>
        <p:txBody>
          <a:bodyPr wrap="square" rtlCol="0">
            <a:spAutoFit/>
          </a:bodyPr>
          <a:lstStyle/>
          <a:p>
            <a:pPr algn="just">
              <a:lnSpc>
                <a:spcPct val="150000"/>
              </a:lnSpc>
              <a:buNone/>
            </a:pPr>
            <a:r>
              <a:rPr lang="en-US" b="1" dirty="0">
                <a:solidFill>
                  <a:srgbClr val="C00000"/>
                </a:solidFill>
                <a:latin typeface="Times New Roman" panose="02020603050405020304" pitchFamily="18" charset="0"/>
                <a:cs typeface="Times New Roman" panose="02020603050405020304" pitchFamily="18" charset="0"/>
              </a:rPr>
              <a:t>Module 3: </a:t>
            </a:r>
            <a:r>
              <a:rPr lang="en-US" sz="1600" b="1" dirty="0">
                <a:solidFill>
                  <a:srgbClr val="C00000"/>
                </a:solidFill>
                <a:latin typeface="Times New Roman" panose="02020603050405020304" pitchFamily="18" charset="0"/>
                <a:cs typeface="Times New Roman" panose="02020603050405020304" pitchFamily="18" charset="0"/>
              </a:rPr>
              <a:t>Emotion Detection Using Trained CNN</a:t>
            </a:r>
          </a:p>
          <a:p>
            <a:pPr algn="just">
              <a:lnSpc>
                <a:spcPct val="150000"/>
              </a:lnSpc>
            </a:pPr>
            <a:r>
              <a:rPr lang="en-US" sz="1400" b="1" dirty="0">
                <a:latin typeface="Times New Roman" panose="02020603050405020304" pitchFamily="18" charset="0"/>
                <a:cs typeface="Times New Roman" panose="02020603050405020304" pitchFamily="18" charset="0"/>
              </a:rPr>
              <a:t>Functionality</a:t>
            </a:r>
            <a:r>
              <a:rPr lang="en-US" sz="1400" dirty="0">
                <a:latin typeface="Times New Roman" panose="02020603050405020304" pitchFamily="18" charset="0"/>
                <a:cs typeface="Times New Roman" panose="02020603050405020304" pitchFamily="18" charset="0"/>
              </a:rPr>
              <a:t>: Takes preprocessed grayscale face images and passes them into a trained CNN model to predict the dominant emotion.</a:t>
            </a:r>
          </a:p>
          <a:p>
            <a:pPr algn="just">
              <a:lnSpc>
                <a:spcPct val="150000"/>
              </a:lnSpc>
            </a:pPr>
            <a:endParaRPr lang="en-IN"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B1A6634-5497-662F-F380-B4C2ED8DA43F}"/>
              </a:ext>
            </a:extLst>
          </p:cNvPr>
          <p:cNvSpPr txBox="1"/>
          <p:nvPr/>
        </p:nvSpPr>
        <p:spPr>
          <a:xfrm>
            <a:off x="463420" y="4817579"/>
            <a:ext cx="10546702" cy="307777"/>
          </a:xfrm>
          <a:prstGeom prst="rect">
            <a:avLst/>
          </a:prstGeom>
          <a:noFill/>
        </p:spPr>
        <p:txBody>
          <a:bodyPr wrap="square" rtlCol="0">
            <a:spAutoFit/>
          </a:bodyPr>
          <a:lstStyle/>
          <a:p>
            <a:r>
              <a:rPr lang="en-IN" sz="1400" dirty="0"/>
              <a:t>💡</a:t>
            </a:r>
            <a:r>
              <a:rPr lang="en-US" sz="1400" i="1" dirty="0">
                <a:latin typeface="Times New Roman" panose="02020603050405020304" pitchFamily="18" charset="0"/>
                <a:cs typeface="Times New Roman" panose="02020603050405020304" pitchFamily="18" charset="0"/>
              </a:rPr>
              <a:t>Detected Emotion: “Happy” using a trained CNN model. Displayed in real- time using OpenCV with bounding box and overlay text.</a:t>
            </a:r>
            <a:endParaRPr lang="en-IN" sz="1400" i="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BEED39C-AC21-000D-8A6C-6575CB8AB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420" y="1595401"/>
            <a:ext cx="4444588" cy="3004458"/>
          </a:xfrm>
          <a:prstGeom prst="rect">
            <a:avLst/>
          </a:prstGeom>
        </p:spPr>
      </p:pic>
    </p:spTree>
    <p:extLst>
      <p:ext uri="{BB962C8B-B14F-4D97-AF65-F5344CB8AC3E}">
        <p14:creationId xmlns:p14="http://schemas.microsoft.com/office/powerpoint/2010/main" val="2113978920"/>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E2239D-7F07-CBE0-251C-042AAC03CCAE}"/>
              </a:ext>
            </a:extLst>
          </p:cNvPr>
          <p:cNvSpPr>
            <a:spLocks noGrp="1"/>
          </p:cNvSpPr>
          <p:nvPr>
            <p:ph type="sldNum" sz="quarter" idx="12"/>
          </p:nvPr>
        </p:nvSpPr>
        <p:spPr/>
        <p:txBody>
          <a:bodyPr/>
          <a:lstStyle/>
          <a:p>
            <a:pPr>
              <a:defRPr/>
            </a:pPr>
            <a:fld id="{2F195F4C-44D2-4F45-A0AC-21646A9D27BF}" type="slidenum">
              <a:rPr lang="en-US" altLang="en-US" smtClean="0"/>
              <a:pPr>
                <a:defRPr/>
              </a:pPr>
              <a:t>11</a:t>
            </a:fld>
            <a:endParaRPr lang="en-US" altLang="en-US"/>
          </a:p>
        </p:txBody>
      </p:sp>
      <p:sp>
        <p:nvSpPr>
          <p:cNvPr id="3" name="TextBox 2">
            <a:extLst>
              <a:ext uri="{FF2B5EF4-FFF2-40B4-BE49-F238E27FC236}">
                <a16:creationId xmlns:a16="http://schemas.microsoft.com/office/drawing/2014/main" id="{AB068E6A-D3DE-06A0-6EBD-DCCED49188A7}"/>
              </a:ext>
            </a:extLst>
          </p:cNvPr>
          <p:cNvSpPr txBox="1"/>
          <p:nvPr/>
        </p:nvSpPr>
        <p:spPr>
          <a:xfrm>
            <a:off x="298579" y="653143"/>
            <a:ext cx="11411339" cy="1392497"/>
          </a:xfrm>
          <a:prstGeom prst="rect">
            <a:avLst/>
          </a:prstGeom>
          <a:noFill/>
        </p:spPr>
        <p:txBody>
          <a:bodyPr wrap="square" rtlCol="0">
            <a:spAutoFit/>
          </a:bodyPr>
          <a:lstStyle/>
          <a:p>
            <a:pPr algn="just">
              <a:lnSpc>
                <a:spcPct val="150000"/>
              </a:lnSpc>
              <a:buNone/>
            </a:pPr>
            <a:r>
              <a:rPr lang="en-US" sz="1600" b="1" dirty="0">
                <a:solidFill>
                  <a:srgbClr val="C00000"/>
                </a:solidFill>
                <a:latin typeface="Times New Roman" panose="02020603050405020304" pitchFamily="18" charset="0"/>
                <a:cs typeface="Times New Roman" panose="02020603050405020304" pitchFamily="18" charset="0"/>
              </a:rPr>
              <a:t>Module 4 : Emotion Aggregator &amp; Decision Logic</a:t>
            </a:r>
          </a:p>
          <a:p>
            <a:pPr algn="just">
              <a:lnSpc>
                <a:spcPct val="150000"/>
              </a:lnSpc>
            </a:pPr>
            <a:r>
              <a:rPr lang="en-US" sz="1400" b="1" dirty="0">
                <a:latin typeface="Times New Roman" panose="02020603050405020304" pitchFamily="18" charset="0"/>
                <a:cs typeface="Times New Roman" panose="02020603050405020304" pitchFamily="18" charset="0"/>
              </a:rPr>
              <a:t>Functionality</a:t>
            </a:r>
            <a:r>
              <a:rPr lang="en-US" sz="1400" dirty="0">
                <a:latin typeface="Times New Roman" panose="02020603050405020304" pitchFamily="18" charset="0"/>
                <a:cs typeface="Times New Roman" panose="02020603050405020304" pitchFamily="18" charset="0"/>
              </a:rPr>
              <a:t>: Collects predicted emotions over ~50 frames and picks the most frequently occurring emotion to stabilize detection.</a:t>
            </a: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620FFD-D574-55DD-13CD-201195CC6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16" y="1694283"/>
            <a:ext cx="10675716" cy="1552769"/>
          </a:xfrm>
          <a:prstGeom prst="rect">
            <a:avLst/>
          </a:prstGeom>
        </p:spPr>
      </p:pic>
      <p:sp>
        <p:nvSpPr>
          <p:cNvPr id="10" name="TextBox 9">
            <a:extLst>
              <a:ext uri="{FF2B5EF4-FFF2-40B4-BE49-F238E27FC236}">
                <a16:creationId xmlns:a16="http://schemas.microsoft.com/office/drawing/2014/main" id="{BDF63986-7ECA-D456-20D9-459A4BF6AC3C}"/>
              </a:ext>
            </a:extLst>
          </p:cNvPr>
          <p:cNvSpPr txBox="1"/>
          <p:nvPr/>
        </p:nvSpPr>
        <p:spPr>
          <a:xfrm>
            <a:off x="401215" y="3554663"/>
            <a:ext cx="10675715"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Above is a screenshot of the user selecting a preferred language after emotion detection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284340"/>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F645F8-6DFC-4C66-755F-4208C06C1DFE}"/>
              </a:ext>
            </a:extLst>
          </p:cNvPr>
          <p:cNvSpPr>
            <a:spLocks noGrp="1"/>
          </p:cNvSpPr>
          <p:nvPr>
            <p:ph type="sldNum" sz="quarter" idx="12"/>
          </p:nvPr>
        </p:nvSpPr>
        <p:spPr/>
        <p:txBody>
          <a:bodyPr/>
          <a:lstStyle/>
          <a:p>
            <a:pPr>
              <a:defRPr/>
            </a:pPr>
            <a:fld id="{2F195F4C-44D2-4F45-A0AC-21646A9D27BF}" type="slidenum">
              <a:rPr lang="en-US" altLang="en-US" smtClean="0"/>
              <a:pPr>
                <a:defRPr/>
              </a:pPr>
              <a:t>12</a:t>
            </a:fld>
            <a:endParaRPr lang="en-US" altLang="en-US"/>
          </a:p>
        </p:txBody>
      </p:sp>
      <p:sp>
        <p:nvSpPr>
          <p:cNvPr id="4" name="TextBox 3">
            <a:extLst>
              <a:ext uri="{FF2B5EF4-FFF2-40B4-BE49-F238E27FC236}">
                <a16:creationId xmlns:a16="http://schemas.microsoft.com/office/drawing/2014/main" id="{F85445F8-6B99-18C8-8E91-D26DFDB666A4}"/>
              </a:ext>
            </a:extLst>
          </p:cNvPr>
          <p:cNvSpPr txBox="1"/>
          <p:nvPr/>
        </p:nvSpPr>
        <p:spPr>
          <a:xfrm>
            <a:off x="408214" y="451768"/>
            <a:ext cx="11320365" cy="1715662"/>
          </a:xfrm>
          <a:prstGeom prst="rect">
            <a:avLst/>
          </a:prstGeom>
          <a:noFill/>
        </p:spPr>
        <p:txBody>
          <a:bodyPr wrap="square">
            <a:spAutoFit/>
          </a:bodyPr>
          <a:lstStyle/>
          <a:p>
            <a:pPr algn="just">
              <a:lnSpc>
                <a:spcPct val="150000"/>
              </a:lnSpc>
              <a:buNone/>
            </a:pPr>
            <a:r>
              <a:rPr lang="en-US" sz="1600" b="1" dirty="0">
                <a:solidFill>
                  <a:srgbClr val="C00000"/>
                </a:solidFill>
                <a:latin typeface="Times New Roman" panose="02020603050405020304" pitchFamily="18" charset="0"/>
                <a:cs typeface="Times New Roman" panose="02020603050405020304" pitchFamily="18" charset="0"/>
              </a:rPr>
              <a:t>Module 5: Playlist Mapper</a:t>
            </a:r>
          </a:p>
          <a:p>
            <a:pPr algn="just">
              <a:lnSpc>
                <a:spcPct val="150000"/>
              </a:lnSpc>
            </a:pPr>
            <a:r>
              <a:rPr lang="en-US" sz="1400" b="1" dirty="0">
                <a:latin typeface="Times New Roman" panose="02020603050405020304" pitchFamily="18" charset="0"/>
                <a:cs typeface="Times New Roman" panose="02020603050405020304" pitchFamily="18" charset="0"/>
              </a:rPr>
              <a:t>Functionality</a:t>
            </a:r>
            <a:r>
              <a:rPr lang="en-US" sz="1400" dirty="0">
                <a:latin typeface="Times New Roman" panose="02020603050405020304" pitchFamily="18" charset="0"/>
                <a:cs typeface="Times New Roman" panose="02020603050405020304" pitchFamily="18" charset="0"/>
              </a:rPr>
              <a:t>: Based on the final detected emotion and user-selected language, fetches the corresponding YouTube playlist URL from a predefined dictionary and opens it.</a:t>
            </a: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E188F5D-4F92-6795-39DA-5BE8B891A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08" y="1517753"/>
            <a:ext cx="2970419" cy="3233067"/>
          </a:xfrm>
          <a:prstGeom prst="rect">
            <a:avLst/>
          </a:prstGeom>
        </p:spPr>
      </p:pic>
      <p:pic>
        <p:nvPicPr>
          <p:cNvPr id="6" name="Picture 5">
            <a:extLst>
              <a:ext uri="{FF2B5EF4-FFF2-40B4-BE49-F238E27FC236}">
                <a16:creationId xmlns:a16="http://schemas.microsoft.com/office/drawing/2014/main" id="{A8644963-DC8C-FC97-F116-E6457EC8FF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0987" y="1517753"/>
            <a:ext cx="7617667" cy="2856625"/>
          </a:xfrm>
          <a:prstGeom prst="rect">
            <a:avLst/>
          </a:prstGeom>
        </p:spPr>
      </p:pic>
      <p:sp>
        <p:nvSpPr>
          <p:cNvPr id="9" name="TextBox 8">
            <a:extLst>
              <a:ext uri="{FF2B5EF4-FFF2-40B4-BE49-F238E27FC236}">
                <a16:creationId xmlns:a16="http://schemas.microsoft.com/office/drawing/2014/main" id="{D44AA777-9159-7322-98B8-6732B53E6192}"/>
              </a:ext>
            </a:extLst>
          </p:cNvPr>
          <p:cNvSpPr txBox="1"/>
          <p:nvPr/>
        </p:nvSpPr>
        <p:spPr>
          <a:xfrm>
            <a:off x="422210" y="4903698"/>
            <a:ext cx="1093159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Above is the automatically generated playlist based on detected emotion and selected language.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6082801"/>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098A98-3D87-9BE9-55E2-B1B469CE7EF8}"/>
              </a:ext>
            </a:extLst>
          </p:cNvPr>
          <p:cNvSpPr>
            <a:spLocks noGrp="1"/>
          </p:cNvSpPr>
          <p:nvPr>
            <p:ph type="sldNum" sz="quarter" idx="12"/>
          </p:nvPr>
        </p:nvSpPr>
        <p:spPr/>
        <p:txBody>
          <a:bodyPr/>
          <a:lstStyle/>
          <a:p>
            <a:pPr>
              <a:defRPr/>
            </a:pPr>
            <a:fld id="{2F195F4C-44D2-4F45-A0AC-21646A9D27BF}" type="slidenum">
              <a:rPr lang="en-US" altLang="en-US" smtClean="0"/>
              <a:pPr>
                <a:defRPr/>
              </a:pPr>
              <a:t>13</a:t>
            </a:fld>
            <a:endParaRPr lang="en-US" altLang="en-US"/>
          </a:p>
        </p:txBody>
      </p:sp>
      <p:sp>
        <p:nvSpPr>
          <p:cNvPr id="4" name="TextBox 3">
            <a:extLst>
              <a:ext uri="{FF2B5EF4-FFF2-40B4-BE49-F238E27FC236}">
                <a16:creationId xmlns:a16="http://schemas.microsoft.com/office/drawing/2014/main" id="{52C9DD2B-7815-153F-E699-00534055F340}"/>
              </a:ext>
            </a:extLst>
          </p:cNvPr>
          <p:cNvSpPr txBox="1"/>
          <p:nvPr/>
        </p:nvSpPr>
        <p:spPr>
          <a:xfrm>
            <a:off x="333569" y="438739"/>
            <a:ext cx="11255051" cy="746166"/>
          </a:xfrm>
          <a:prstGeom prst="rect">
            <a:avLst/>
          </a:prstGeom>
          <a:noFill/>
        </p:spPr>
        <p:txBody>
          <a:bodyPr wrap="square">
            <a:spAutoFit/>
          </a:bodyPr>
          <a:lstStyle/>
          <a:p>
            <a:pPr algn="just">
              <a:lnSpc>
                <a:spcPct val="150000"/>
              </a:lnSpc>
              <a:buNone/>
            </a:pPr>
            <a:r>
              <a:rPr lang="en-US" sz="1600" b="1">
                <a:solidFill>
                  <a:srgbClr val="C00000"/>
                </a:solidFill>
                <a:latin typeface="Times New Roman" panose="02020603050405020304" pitchFamily="18" charset="0"/>
                <a:cs typeface="Times New Roman" panose="02020603050405020304" pitchFamily="18" charset="0"/>
              </a:rPr>
              <a:t>Module 6: </a:t>
            </a:r>
            <a:r>
              <a:rPr lang="en-US" sz="1600" b="1" dirty="0">
                <a:solidFill>
                  <a:srgbClr val="C00000"/>
                </a:solidFill>
                <a:latin typeface="Times New Roman" panose="02020603050405020304" pitchFamily="18" charset="0"/>
                <a:cs typeface="Times New Roman" panose="02020603050405020304" pitchFamily="18" charset="0"/>
              </a:rPr>
              <a:t>Real-Time User Interaction &amp; Display</a:t>
            </a:r>
          </a:p>
          <a:p>
            <a:pPr algn="just">
              <a:lnSpc>
                <a:spcPct val="150000"/>
              </a:lnSpc>
            </a:pPr>
            <a:r>
              <a:rPr lang="en-US" sz="1400" b="1" dirty="0">
                <a:latin typeface="Times New Roman" panose="02020603050405020304" pitchFamily="18" charset="0"/>
                <a:cs typeface="Times New Roman" panose="02020603050405020304" pitchFamily="18" charset="0"/>
              </a:rPr>
              <a:t>Functionality</a:t>
            </a:r>
            <a:r>
              <a:rPr lang="en-US" sz="1400" dirty="0">
                <a:latin typeface="Times New Roman" panose="02020603050405020304" pitchFamily="18" charset="0"/>
                <a:cs typeface="Times New Roman" panose="02020603050405020304" pitchFamily="18" charset="0"/>
              </a:rPr>
              <a:t>: Displays emotion on webcam video stream with visual indicators like a green banner and emotion text.</a:t>
            </a:r>
          </a:p>
        </p:txBody>
      </p:sp>
      <p:pic>
        <p:nvPicPr>
          <p:cNvPr id="6" name="Picture 5">
            <a:extLst>
              <a:ext uri="{FF2B5EF4-FFF2-40B4-BE49-F238E27FC236}">
                <a16:creationId xmlns:a16="http://schemas.microsoft.com/office/drawing/2014/main" id="{ED73A58C-9972-7B0E-9593-4CDA2FB7D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1389095"/>
            <a:ext cx="4077866" cy="3225774"/>
          </a:xfrm>
          <a:prstGeom prst="rect">
            <a:avLst/>
          </a:prstGeom>
        </p:spPr>
      </p:pic>
      <p:sp>
        <p:nvSpPr>
          <p:cNvPr id="8" name="TextBox 7">
            <a:extLst>
              <a:ext uri="{FF2B5EF4-FFF2-40B4-BE49-F238E27FC236}">
                <a16:creationId xmlns:a16="http://schemas.microsoft.com/office/drawing/2014/main" id="{02B22F80-2AB6-5F3C-7E68-DF0C21C0F895}"/>
              </a:ext>
            </a:extLst>
          </p:cNvPr>
          <p:cNvSpPr txBox="1"/>
          <p:nvPr/>
        </p:nvSpPr>
        <p:spPr>
          <a:xfrm>
            <a:off x="389552" y="4819059"/>
            <a:ext cx="11376350" cy="307777"/>
          </a:xfrm>
          <a:prstGeom prst="rect">
            <a:avLst/>
          </a:prstGeom>
          <a:noFill/>
        </p:spPr>
        <p:txBody>
          <a:bodyPr wrap="square">
            <a:spAutoFit/>
          </a:bodyPr>
          <a:lstStyle/>
          <a:p>
            <a:r>
              <a:rPr lang="en-IN" sz="1400" dirty="0"/>
              <a:t>💡</a:t>
            </a:r>
            <a:r>
              <a:rPr lang="en-US" sz="1400" i="1" dirty="0">
                <a:latin typeface="Times New Roman" panose="02020603050405020304" pitchFamily="18" charset="0"/>
                <a:cs typeface="Times New Roman" panose="02020603050405020304" pitchFamily="18" charset="0"/>
              </a:rPr>
              <a:t>Emotion ("Neutral") detected and visually confirmed before playlist generation.</a:t>
            </a:r>
            <a:endParaRPr lang="en-IN"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180743"/>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48FEFCB6-E495-C8D1-A4B4-DB711C758EF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FA7EE171-E143-6383-8BA5-E447B945EFE3}"/>
              </a:ext>
            </a:extLst>
          </p:cNvPr>
          <p:cNvSpPr>
            <a:spLocks noGrp="1"/>
          </p:cNvSpPr>
          <p:nvPr>
            <p:ph type="title"/>
          </p:nvPr>
        </p:nvSpPr>
        <p:spPr>
          <a:xfrm>
            <a:off x="747823" y="-17758"/>
            <a:ext cx="10696354" cy="764207"/>
          </a:xfrm>
        </p:spPr>
        <p:txBody>
          <a:bodyPr/>
          <a:lstStyle/>
          <a:p>
            <a:pPr algn="ctr"/>
            <a:r>
              <a:rPr lang="en-US"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Tools And Technologies To Be Used</a:t>
            </a:r>
          </a:p>
        </p:txBody>
      </p:sp>
      <p:sp>
        <p:nvSpPr>
          <p:cNvPr id="4" name="Content Placeholder 2">
            <a:extLst>
              <a:ext uri="{FF2B5EF4-FFF2-40B4-BE49-F238E27FC236}">
                <a16:creationId xmlns:a16="http://schemas.microsoft.com/office/drawing/2014/main" id="{3A158C02-4ADF-2A2E-85C5-99FC60D092ED}"/>
              </a:ext>
            </a:extLst>
          </p:cNvPr>
          <p:cNvSpPr>
            <a:spLocks noGrp="1"/>
          </p:cNvSpPr>
          <p:nvPr>
            <p:ph idx="1"/>
          </p:nvPr>
        </p:nvSpPr>
        <p:spPr>
          <a:xfrm>
            <a:off x="747823" y="746449"/>
            <a:ext cx="10164726" cy="4525963"/>
          </a:xfrm>
        </p:spPr>
        <p:txBody>
          <a:bodyPr/>
          <a:lstStyle/>
          <a:p>
            <a:pPr algn="just">
              <a:lnSpc>
                <a:spcPct val="100000"/>
              </a:lnSpc>
              <a:buNone/>
            </a:pPr>
            <a:r>
              <a:rPr lang="en-US" sz="1600" b="1" dirty="0">
                <a:solidFill>
                  <a:srgbClr val="C00000"/>
                </a:solidFill>
                <a:latin typeface="Times New Roman" panose="02020603050405020304" pitchFamily="18" charset="0"/>
                <a:cs typeface="Times New Roman" panose="02020603050405020304" pitchFamily="18" charset="0"/>
              </a:rPr>
              <a:t>1. Development Tools:</a:t>
            </a:r>
          </a:p>
          <a:p>
            <a:pPr algn="just">
              <a:lnSpc>
                <a:spcPct val="1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Visual Studio</a:t>
            </a:r>
            <a:r>
              <a:rPr lang="en-US" sz="1600" dirty="0">
                <a:latin typeface="Times New Roman" panose="02020603050405020304" pitchFamily="18" charset="0"/>
                <a:cs typeface="Times New Roman" panose="02020603050405020304" pitchFamily="18" charset="0"/>
              </a:rPr>
              <a:t>– For coding and testing the machine learning model.</a:t>
            </a:r>
          </a:p>
          <a:p>
            <a:pPr algn="just">
              <a:lnSpc>
                <a:spcPct val="100000"/>
              </a:lnSpc>
              <a:buNone/>
            </a:pPr>
            <a:r>
              <a:rPr lang="en-US" sz="1600" b="1" dirty="0">
                <a:solidFill>
                  <a:srgbClr val="C00000"/>
                </a:solidFill>
                <a:latin typeface="Times New Roman" panose="02020603050405020304" pitchFamily="18" charset="0"/>
                <a:cs typeface="Times New Roman" panose="02020603050405020304" pitchFamily="18" charset="0"/>
              </a:rPr>
              <a:t>2. Programming Language:</a:t>
            </a:r>
          </a:p>
          <a:p>
            <a:pPr algn="just">
              <a:lnSpc>
                <a:spcPct val="1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Python</a:t>
            </a:r>
            <a:r>
              <a:rPr lang="en-US" sz="1600" dirty="0">
                <a:latin typeface="Times New Roman" panose="02020603050405020304" pitchFamily="18" charset="0"/>
                <a:cs typeface="Times New Roman" panose="02020603050405020304" pitchFamily="18" charset="0"/>
              </a:rPr>
              <a:t> – For implementing facial recognition and the music recommender system.</a:t>
            </a:r>
          </a:p>
          <a:p>
            <a:pPr algn="just">
              <a:lnSpc>
                <a:spcPct val="100000"/>
              </a:lnSpc>
              <a:buNone/>
            </a:pPr>
            <a:r>
              <a:rPr lang="en-US" sz="1600" b="1" dirty="0">
                <a:solidFill>
                  <a:srgbClr val="C00000"/>
                </a:solidFill>
                <a:latin typeface="Times New Roman" panose="02020603050405020304" pitchFamily="18" charset="0"/>
                <a:cs typeface="Times New Roman" panose="02020603050405020304" pitchFamily="18" charset="0"/>
              </a:rPr>
              <a:t>3. Frameworks &amp; Libraries:</a:t>
            </a:r>
          </a:p>
          <a:p>
            <a:pPr algn="just">
              <a:lnSpc>
                <a:spcPct val="1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OpenCV</a:t>
            </a:r>
            <a:r>
              <a:rPr lang="en-US" sz="1600" dirty="0">
                <a:latin typeface="Times New Roman" panose="02020603050405020304" pitchFamily="18" charset="0"/>
                <a:cs typeface="Times New Roman" panose="02020603050405020304" pitchFamily="18" charset="0"/>
              </a:rPr>
              <a:t> – For face detection and image processing.</a:t>
            </a:r>
          </a:p>
          <a:p>
            <a:pPr algn="just">
              <a:lnSpc>
                <a:spcPct val="1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TensorFlow / </a:t>
            </a:r>
            <a:r>
              <a:rPr lang="en-US" sz="1600" b="1"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 For building and training the emotion recognition model.</a:t>
            </a:r>
          </a:p>
          <a:p>
            <a:pPr algn="just">
              <a:lnSpc>
                <a:spcPct val="100000"/>
              </a:lnSpc>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DeepFace</a:t>
            </a:r>
            <a:r>
              <a:rPr lang="en-US" sz="1600" b="1" dirty="0">
                <a:latin typeface="Times New Roman" panose="02020603050405020304" pitchFamily="18" charset="0"/>
                <a:cs typeface="Times New Roman" panose="02020603050405020304" pitchFamily="18" charset="0"/>
              </a:rPr>
              <a:t> / FER Library</a:t>
            </a:r>
            <a:r>
              <a:rPr lang="en-US" sz="1600" dirty="0">
                <a:latin typeface="Times New Roman" panose="02020603050405020304" pitchFamily="18" charset="0"/>
                <a:cs typeface="Times New Roman" panose="02020603050405020304" pitchFamily="18" charset="0"/>
              </a:rPr>
              <a:t> – For pre-trained facial emotion recognition models..</a:t>
            </a:r>
          </a:p>
          <a:p>
            <a:pPr algn="just">
              <a:lnSpc>
                <a:spcPct val="100000"/>
              </a:lnSpc>
              <a:buNone/>
            </a:pPr>
            <a:r>
              <a:rPr lang="en-US" sz="1600" b="1" dirty="0">
                <a:solidFill>
                  <a:srgbClr val="C00000"/>
                </a:solidFill>
                <a:latin typeface="Times New Roman" panose="02020603050405020304" pitchFamily="18" charset="0"/>
                <a:cs typeface="Times New Roman" panose="02020603050405020304" pitchFamily="18" charset="0"/>
              </a:rPr>
              <a:t>4. Additional Tools:</a:t>
            </a:r>
          </a:p>
          <a:p>
            <a:pPr algn="just">
              <a:lnSpc>
                <a:spcPct val="10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YouTube API</a:t>
            </a:r>
            <a:r>
              <a:rPr lang="en-US" sz="1600" dirty="0">
                <a:latin typeface="Times New Roman" panose="02020603050405020304" pitchFamily="18" charset="0"/>
                <a:cs typeface="Times New Roman" panose="02020603050405020304" pitchFamily="18" charset="0"/>
              </a:rPr>
              <a:t> – For fetching recommended songs.</a:t>
            </a:r>
          </a:p>
          <a:p>
            <a:pPr marL="0" indent="0" algn="just">
              <a:lnSpc>
                <a:spcPct val="100000"/>
              </a:lnSpc>
              <a:buNone/>
            </a:pPr>
            <a:r>
              <a:rPr lang="en-US" sz="1600" b="1" dirty="0">
                <a:solidFill>
                  <a:srgbClr val="C00000"/>
                </a:solidFill>
                <a:latin typeface="Times New Roman" panose="02020603050405020304" pitchFamily="18" charset="0"/>
                <a:cs typeface="Times New Roman" panose="02020603050405020304" pitchFamily="18" charset="0"/>
              </a:rPr>
              <a:t>5. </a:t>
            </a:r>
            <a:r>
              <a:rPr lang="en-IN" sz="1600" b="1" dirty="0">
                <a:solidFill>
                  <a:srgbClr val="C00000"/>
                </a:solidFill>
              </a:rPr>
              <a:t>Version Control: </a:t>
            </a:r>
          </a:p>
          <a:p>
            <a:pPr algn="just">
              <a:lnSpc>
                <a:spcPct val="100000"/>
              </a:lnSpc>
            </a:pPr>
            <a:r>
              <a:rPr lang="en-IN" sz="1600" dirty="0"/>
              <a:t>Git, GitHub</a:t>
            </a:r>
            <a:endParaRPr lang="en-US" sz="16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896396"/>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Timeline of the Project </a:t>
            </a:r>
            <a:endParaRPr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095FF04-9629-444D-A257-905C86BD219C}"/>
              </a:ext>
            </a:extLst>
          </p:cNvPr>
          <p:cNvPicPr>
            <a:picLocks noChangeAspect="1"/>
          </p:cNvPicPr>
          <p:nvPr/>
        </p:nvPicPr>
        <p:blipFill>
          <a:blip r:embed="rId3"/>
          <a:stretch>
            <a:fillRect/>
          </a:stretch>
        </p:blipFill>
        <p:spPr>
          <a:xfrm>
            <a:off x="1158033" y="1075968"/>
            <a:ext cx="8088604" cy="4309433"/>
          </a:xfrm>
          <a:prstGeom prst="rect">
            <a:avLst/>
          </a:prstGeom>
        </p:spPr>
      </p:pic>
    </p:spTree>
    <p:extLst>
      <p:ext uri="{BB962C8B-B14F-4D97-AF65-F5344CB8AC3E}">
        <p14:creationId xmlns:p14="http://schemas.microsoft.com/office/powerpoint/2010/main" val="479890276"/>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DFB426-E4CD-C128-BB16-CDA66BB61040}"/>
              </a:ext>
            </a:extLst>
          </p:cNvPr>
          <p:cNvSpPr>
            <a:spLocks noGrp="1"/>
          </p:cNvSpPr>
          <p:nvPr>
            <p:ph type="sldNum" sz="quarter" idx="12"/>
          </p:nvPr>
        </p:nvSpPr>
        <p:spPr/>
        <p:txBody>
          <a:bodyPr/>
          <a:lstStyle/>
          <a:p>
            <a:pPr>
              <a:defRPr/>
            </a:pPr>
            <a:fld id="{2F195F4C-44D2-4F45-A0AC-21646A9D27BF}" type="slidenum">
              <a:rPr lang="en-US" altLang="en-US" smtClean="0"/>
              <a:pPr>
                <a:defRPr/>
              </a:pPr>
              <a:t>16</a:t>
            </a:fld>
            <a:endParaRPr lang="en-US" altLang="en-US"/>
          </a:p>
        </p:txBody>
      </p:sp>
      <p:sp>
        <p:nvSpPr>
          <p:cNvPr id="4" name="TextBox 3">
            <a:extLst>
              <a:ext uri="{FF2B5EF4-FFF2-40B4-BE49-F238E27FC236}">
                <a16:creationId xmlns:a16="http://schemas.microsoft.com/office/drawing/2014/main" id="{81A4B6FB-F8F0-792C-8CED-359D3C54579F}"/>
              </a:ext>
            </a:extLst>
          </p:cNvPr>
          <p:cNvSpPr txBox="1"/>
          <p:nvPr/>
        </p:nvSpPr>
        <p:spPr>
          <a:xfrm>
            <a:off x="314908" y="237676"/>
            <a:ext cx="6097554" cy="1240276"/>
          </a:xfrm>
          <a:prstGeom prst="rect">
            <a:avLst/>
          </a:prstGeom>
          <a:noFill/>
        </p:spPr>
        <p:txBody>
          <a:bodyPr wrap="square">
            <a:spAutoFit/>
          </a:bodyPr>
          <a:lstStyle/>
          <a:p>
            <a:pPr marL="152400" algn="just">
              <a:lnSpc>
                <a:spcPct val="200000"/>
              </a:lnSpc>
              <a:spcBef>
                <a:spcPts val="0"/>
              </a:spcBef>
              <a:spcAft>
                <a:spcPts val="0"/>
              </a:spcAft>
              <a:buClr>
                <a:schemeClr val="dk1"/>
              </a:buClr>
              <a:buSzPts val="2400"/>
            </a:pPr>
            <a:r>
              <a:rPr lang="en-US" sz="4400"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GitHub Link</a:t>
            </a:r>
          </a:p>
        </p:txBody>
      </p:sp>
      <p:sp>
        <p:nvSpPr>
          <p:cNvPr id="5" name="TextBox 4">
            <a:extLst>
              <a:ext uri="{FF2B5EF4-FFF2-40B4-BE49-F238E27FC236}">
                <a16:creationId xmlns:a16="http://schemas.microsoft.com/office/drawing/2014/main" id="{A70E5CFA-5C79-27F4-9F4E-85017E1EE862}"/>
              </a:ext>
            </a:extLst>
          </p:cNvPr>
          <p:cNvSpPr txBox="1"/>
          <p:nvPr/>
        </p:nvSpPr>
        <p:spPr>
          <a:xfrm>
            <a:off x="625151" y="1968759"/>
            <a:ext cx="10133045" cy="923330"/>
          </a:xfrm>
          <a:prstGeom prst="rect">
            <a:avLst/>
          </a:prstGeom>
          <a:noFill/>
        </p:spPr>
        <p:txBody>
          <a:bodyPr wrap="square" rtlCol="0">
            <a:spAutoFit/>
          </a:bodyPr>
          <a:lstStyle/>
          <a:p>
            <a:r>
              <a:rPr lang="en-IN" dirty="0">
                <a:hlinkClick r:id="rId2"/>
              </a:rPr>
              <a:t>https://github.com/Meghana049/AI-Powered-Mood-Based-Music-Recommender-Using-Facial-Emotion-Recognition</a:t>
            </a:r>
            <a:endParaRPr lang="en-IN" dirty="0"/>
          </a:p>
          <a:p>
            <a:endParaRPr lang="en-IN" dirty="0"/>
          </a:p>
        </p:txBody>
      </p:sp>
    </p:spTree>
    <p:extLst>
      <p:ext uri="{BB962C8B-B14F-4D97-AF65-F5344CB8AC3E}">
        <p14:creationId xmlns:p14="http://schemas.microsoft.com/office/powerpoint/2010/main" val="1761597330"/>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62000" y="479911"/>
            <a:ext cx="10668000" cy="487500"/>
          </a:xfrm>
          <a:prstGeom prst="rect">
            <a:avLst/>
          </a:prstGeom>
          <a:noFill/>
          <a:ln>
            <a:noFill/>
          </a:ln>
        </p:spPr>
        <p:txBody>
          <a:bodyPr spcFirstLastPara="1" wrap="square" lIns="91425" tIns="45700" rIns="91425" bIns="45700" anchor="ctr" anchorCtr="0">
            <a:noAutofit/>
          </a:bodyPr>
          <a:lstStyle/>
          <a:p>
            <a:pPr lvl="0"/>
            <a:r>
              <a:rPr lang="en-GB"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References</a:t>
            </a:r>
            <a:endParaRPr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AC6F1BB2-ADCF-E66F-75B5-1BA8680820E4}"/>
              </a:ext>
            </a:extLst>
          </p:cNvPr>
          <p:cNvSpPr>
            <a:spLocks noGrp="1" noChangeArrowheads="1"/>
          </p:cNvSpPr>
          <p:nvPr>
            <p:ph type="body" idx="1"/>
          </p:nvPr>
        </p:nvSpPr>
        <p:spPr bwMode="auto">
          <a:xfrm>
            <a:off x="387547" y="1493647"/>
            <a:ext cx="10737653" cy="3859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Çano</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Coppola, E. Gargiulo, M. Marengo, and M.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Morisio</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"Mood-based on-car music recommendations," in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2nd EAI International Conference on Industrial Networks and Intelligent Systems (INISCOM)</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Leicester, UK, Oct. 31–Nov. 1, 2016, pp. 154–163.  </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V. Kumar, P. Kelkar, A. Agarwal, and V. R. B. Prasad,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PlayMyMood</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Personalized hybrid music recommendation engine based on body monitoring parameters," presented at the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International Conference on Advances in Computing, Communications and Informatics (ICACCI)</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2021. </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 Bontempelli, B.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Chapus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 Rigaud, M. Morlon, M. Lorant, and G. Salha-Galvan, "Flow Moods: Recommending music by moods on Deezer," presented at the </a:t>
            </a:r>
            <a:r>
              <a:rPr kumimoji="0" lang="en-US" altLang="en-US" sz="15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RecSys</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Challenge Workshop at the 16th ACM Conference on Recommender Systems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2022.</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 </a:t>
            </a:r>
            <a:r>
              <a:rPr kumimoji="0" lang="en-US" altLang="en-US" sz="1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Babua</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R. Naira, and G. A, "Emotion-aware music recommendation system," in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2023 International Conference on Intelligent Computing and Control Systems (ICICCS)</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2023.</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D4B664-3A22-E7E9-3A81-AD1946E9C2AC}"/>
              </a:ext>
            </a:extLst>
          </p:cNvPr>
          <p:cNvSpPr>
            <a:spLocks noGrp="1"/>
          </p:cNvSpPr>
          <p:nvPr>
            <p:ph type="sldNum" sz="quarter" idx="12"/>
          </p:nvPr>
        </p:nvSpPr>
        <p:spPr/>
        <p:txBody>
          <a:bodyPr/>
          <a:lstStyle/>
          <a:p>
            <a:pPr>
              <a:defRPr/>
            </a:pPr>
            <a:fld id="{2F195F4C-44D2-4F45-A0AC-21646A9D27BF}" type="slidenum">
              <a:rPr lang="en-US" altLang="en-US" smtClean="0"/>
              <a:pPr>
                <a:defRPr/>
              </a:pPr>
              <a:t>18</a:t>
            </a:fld>
            <a:endParaRPr lang="en-US" altLang="en-US"/>
          </a:p>
        </p:txBody>
      </p:sp>
      <p:sp>
        <p:nvSpPr>
          <p:cNvPr id="15" name="TextBox 14">
            <a:extLst>
              <a:ext uri="{FF2B5EF4-FFF2-40B4-BE49-F238E27FC236}">
                <a16:creationId xmlns:a16="http://schemas.microsoft.com/office/drawing/2014/main" id="{DB80289A-7078-555D-AD19-0769385AA3A2}"/>
              </a:ext>
            </a:extLst>
          </p:cNvPr>
          <p:cNvSpPr txBox="1"/>
          <p:nvPr/>
        </p:nvSpPr>
        <p:spPr>
          <a:xfrm>
            <a:off x="247844" y="691731"/>
            <a:ext cx="11210147" cy="2820837"/>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 Brown and M. Taylor, "Mood-based music recommender using sentiment analysis on social media data," in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2022 IEEE International Conference on Big Data (Big Data)</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2022.</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 Wang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et al.</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"Personalized music recommender using speech emotion recognition," in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2020 IEEE International Conference on Multimedia and Expo (ICME)</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2020.</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 Lee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et al.</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"Emotion-aware music recommendation using deep learning," in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2019 IEEE International Conference on Data Mining (ICDM)</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2019.</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 Liu, W. Xu, and W. Zhang, "An emotion-based personalized music recommendation framework for emotion improvement," in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2023 IEEE International Conference on Acoustics, Speech, and Signal Processing (ICASSP)</a:t>
            </a: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2023.</a:t>
            </a:r>
          </a:p>
        </p:txBody>
      </p:sp>
    </p:spTree>
    <p:extLst>
      <p:ext uri="{BB962C8B-B14F-4D97-AF65-F5344CB8AC3E}">
        <p14:creationId xmlns:p14="http://schemas.microsoft.com/office/powerpoint/2010/main" val="4138628762"/>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Content</a:t>
            </a:r>
            <a:endParaRPr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77500" lnSpcReduction="20000"/>
          </a:bodyPr>
          <a:lstStyle/>
          <a:p>
            <a:pPr marL="49530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Literature Survey</a:t>
            </a:r>
          </a:p>
          <a:p>
            <a:pPr marL="495300" lvl="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Tools and Technologies to be used</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indent="-342900" algn="just">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Problem Statement</a:t>
            </a:r>
            <a:endParaRPr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5A4CD308-9F11-22DC-64E6-6A0E51D274C9}"/>
              </a:ext>
            </a:extLst>
          </p:cNvPr>
          <p:cNvSpPr>
            <a:spLocks noGrp="1" noChangeArrowheads="1"/>
          </p:cNvSpPr>
          <p:nvPr>
            <p:ph type="body" idx="1"/>
          </p:nvPr>
        </p:nvSpPr>
        <p:spPr bwMode="auto">
          <a:xfrm>
            <a:off x="570204" y="943790"/>
            <a:ext cx="10588625" cy="4110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music recommendation systems depend on user input, playlists, or listening history, which may not reflect real-time emotions.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project, "Personalized Mood-Based Music Recommender with Face Recognition," aims to detect a user's mood and suggest music accordingly.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computer vision and machine learning, the system analyzes facial expressions to identify emotions like happiness, sadness, anger, or neutrality.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Based on the detected mood, it automatically recommends a playlist that matches the user's emotions, creating a more personalized experience.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hands-free approach enhances user satisfaction by providing real-time, mood-based music recommendations.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91E19B35-65B2-C651-7EFC-2125445698D7}"/>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E9E30D49-BC04-1C66-1B7F-0978A107823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Literature Review</a:t>
            </a:r>
            <a:endParaRPr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A791947-DC33-18CE-43D7-2B020CA44F7F}"/>
              </a:ext>
            </a:extLst>
          </p:cNvPr>
          <p:cNvPicPr>
            <a:picLocks noChangeAspect="1"/>
          </p:cNvPicPr>
          <p:nvPr/>
        </p:nvPicPr>
        <p:blipFill>
          <a:blip r:embed="rId3"/>
          <a:stretch>
            <a:fillRect/>
          </a:stretch>
        </p:blipFill>
        <p:spPr>
          <a:xfrm>
            <a:off x="93306" y="1005670"/>
            <a:ext cx="11866015" cy="4154283"/>
          </a:xfrm>
          <a:prstGeom prst="rect">
            <a:avLst/>
          </a:prstGeom>
        </p:spPr>
      </p:pic>
    </p:spTree>
    <p:extLst>
      <p:ext uri="{BB962C8B-B14F-4D97-AF65-F5344CB8AC3E}">
        <p14:creationId xmlns:p14="http://schemas.microsoft.com/office/powerpoint/2010/main" val="2804101435"/>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074FA9-E9B2-95BC-E581-B61A896B1FEB}"/>
              </a:ext>
            </a:extLst>
          </p:cNvPr>
          <p:cNvSpPr>
            <a:spLocks noGrp="1"/>
          </p:cNvSpPr>
          <p:nvPr>
            <p:ph type="sldNum" sz="quarter" idx="12"/>
          </p:nvPr>
        </p:nvSpPr>
        <p:spPr/>
        <p:txBody>
          <a:bodyPr/>
          <a:lstStyle/>
          <a:p>
            <a:pPr>
              <a:defRPr/>
            </a:pPr>
            <a:fld id="{2F195F4C-44D2-4F45-A0AC-21646A9D27BF}" type="slidenum">
              <a:rPr lang="en-US" altLang="en-US" smtClean="0"/>
              <a:pPr>
                <a:defRPr/>
              </a:pPr>
              <a:t>5</a:t>
            </a:fld>
            <a:endParaRPr lang="en-US" altLang="en-US"/>
          </a:p>
        </p:txBody>
      </p:sp>
      <p:pic>
        <p:nvPicPr>
          <p:cNvPr id="4" name="Picture 3">
            <a:extLst>
              <a:ext uri="{FF2B5EF4-FFF2-40B4-BE49-F238E27FC236}">
                <a16:creationId xmlns:a16="http://schemas.microsoft.com/office/drawing/2014/main" id="{B38DD085-7B52-E97E-DBA5-70C539405B29}"/>
              </a:ext>
            </a:extLst>
          </p:cNvPr>
          <p:cNvPicPr>
            <a:picLocks noChangeAspect="1"/>
          </p:cNvPicPr>
          <p:nvPr/>
        </p:nvPicPr>
        <p:blipFill>
          <a:blip r:embed="rId2"/>
          <a:stretch>
            <a:fillRect/>
          </a:stretch>
        </p:blipFill>
        <p:spPr>
          <a:xfrm>
            <a:off x="93306" y="742401"/>
            <a:ext cx="11790102" cy="3950897"/>
          </a:xfrm>
          <a:prstGeom prst="rect">
            <a:avLst/>
          </a:prstGeom>
        </p:spPr>
      </p:pic>
    </p:spTree>
    <p:extLst>
      <p:ext uri="{BB962C8B-B14F-4D97-AF65-F5344CB8AC3E}">
        <p14:creationId xmlns:p14="http://schemas.microsoft.com/office/powerpoint/2010/main" val="476477547"/>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FF43742D-E782-7B2B-477C-FB389773DDB3}"/>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43B9198E-092A-9BA4-E770-B551D722C95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Module Design</a:t>
            </a:r>
            <a:endParaRPr b="1"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0BF7F58-9372-1CA6-DEF0-1718E64B39F3}"/>
              </a:ext>
            </a:extLst>
          </p:cNvPr>
          <p:cNvSpPr txBox="1"/>
          <p:nvPr/>
        </p:nvSpPr>
        <p:spPr>
          <a:xfrm>
            <a:off x="3290077" y="4970535"/>
            <a:ext cx="10667999" cy="276999"/>
          </a:xfrm>
          <a:prstGeom prst="rect">
            <a:avLst/>
          </a:prstGeom>
          <a:noFill/>
        </p:spPr>
        <p:txBody>
          <a:bodyPr wrap="square">
            <a:spAutoFit/>
          </a:bodyPr>
          <a:lstStyle/>
          <a:p>
            <a:pPr algn="just"/>
            <a:r>
              <a:rPr lang="en-US" sz="12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B284FF28-138F-8A0D-1283-D47FDCF10AB2}"/>
              </a:ext>
            </a:extLst>
          </p:cNvPr>
          <p:cNvPicPr>
            <a:picLocks noChangeAspect="1"/>
          </p:cNvPicPr>
          <p:nvPr/>
        </p:nvPicPr>
        <p:blipFill>
          <a:blip r:embed="rId3"/>
          <a:stretch>
            <a:fillRect/>
          </a:stretch>
        </p:blipFill>
        <p:spPr>
          <a:xfrm>
            <a:off x="2776074" y="1082351"/>
            <a:ext cx="6639852" cy="3984171"/>
          </a:xfrm>
          <a:prstGeom prst="rect">
            <a:avLst/>
          </a:prstGeom>
        </p:spPr>
      </p:pic>
    </p:spTree>
    <p:extLst>
      <p:ext uri="{BB962C8B-B14F-4D97-AF65-F5344CB8AC3E}">
        <p14:creationId xmlns:p14="http://schemas.microsoft.com/office/powerpoint/2010/main" val="298609153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FCF51C-B75C-4926-F804-DC190010E028}"/>
              </a:ext>
            </a:extLst>
          </p:cNvPr>
          <p:cNvSpPr>
            <a:spLocks noGrp="1"/>
          </p:cNvSpPr>
          <p:nvPr>
            <p:ph type="sldNum" sz="quarter" idx="12"/>
          </p:nvPr>
        </p:nvSpPr>
        <p:spPr/>
        <p:txBody>
          <a:bodyPr/>
          <a:lstStyle/>
          <a:p>
            <a:pPr>
              <a:defRPr/>
            </a:pPr>
            <a:fld id="{2F195F4C-44D2-4F45-A0AC-21646A9D27BF}" type="slidenum">
              <a:rPr lang="en-US" altLang="en-US" smtClean="0"/>
              <a:pPr>
                <a:defRPr/>
              </a:pPr>
              <a:t>7</a:t>
            </a:fld>
            <a:endParaRPr lang="en-US" altLang="en-US"/>
          </a:p>
        </p:txBody>
      </p:sp>
      <p:sp>
        <p:nvSpPr>
          <p:cNvPr id="3" name="TextBox 2">
            <a:extLst>
              <a:ext uri="{FF2B5EF4-FFF2-40B4-BE49-F238E27FC236}">
                <a16:creationId xmlns:a16="http://schemas.microsoft.com/office/drawing/2014/main" id="{DABA2D68-E63A-C421-A29A-C2B9E9FA68E8}"/>
              </a:ext>
            </a:extLst>
          </p:cNvPr>
          <p:cNvSpPr txBox="1"/>
          <p:nvPr/>
        </p:nvSpPr>
        <p:spPr>
          <a:xfrm>
            <a:off x="483637" y="401217"/>
            <a:ext cx="11224726" cy="4480073"/>
          </a:xfrm>
          <a:prstGeom prst="rect">
            <a:avLst/>
          </a:prstGeom>
          <a:noFill/>
        </p:spPr>
        <p:txBody>
          <a:bodyPr wrap="square" rtlCol="0">
            <a:spAutoFit/>
          </a:bodyPr>
          <a:lstStyle/>
          <a:p>
            <a:pPr>
              <a:lnSpc>
                <a:spcPct val="150000"/>
              </a:lnSpc>
              <a:buFont typeface="+mj-lt"/>
              <a:buAutoNum type="arabicPeriod"/>
            </a:pPr>
            <a:r>
              <a:rPr lang="en-US" sz="1600" b="1" dirty="0">
                <a:solidFill>
                  <a:srgbClr val="C00000"/>
                </a:solidFill>
                <a:latin typeface="Times New Roman" panose="02020603050405020304" pitchFamily="18" charset="0"/>
                <a:cs typeface="Times New Roman" panose="02020603050405020304" pitchFamily="18" charset="0"/>
              </a:rPr>
              <a:t> Start</a:t>
            </a:r>
            <a:endParaRPr lang="en-US" sz="1600" dirty="0">
              <a:solidFill>
                <a:srgbClr val="C00000"/>
              </a:solidFill>
              <a:latin typeface="Times New Roman" panose="02020603050405020304" pitchFamily="18" charset="0"/>
              <a:cs typeface="Times New Roman" panose="02020603050405020304" pitchFamily="18" charset="0"/>
            </a:endParaRPr>
          </a:p>
          <a:p>
            <a:pPr lvl="1">
              <a:lnSpc>
                <a:spcPct val="150000"/>
              </a:lnSpc>
            </a:pPr>
            <a:r>
              <a:rPr lang="en-US" sz="1600" dirty="0">
                <a:latin typeface="Times New Roman" panose="02020603050405020304" pitchFamily="18" charset="0"/>
                <a:cs typeface="Times New Roman" panose="02020603050405020304" pitchFamily="18" charset="0"/>
              </a:rPr>
              <a:t>The system begins execution.</a:t>
            </a:r>
          </a:p>
          <a:p>
            <a:pPr>
              <a:lnSpc>
                <a:spcPct val="150000"/>
              </a:lnSpc>
              <a:buFont typeface="+mj-lt"/>
              <a:buAutoNum type="arabicPeriod"/>
            </a:pPr>
            <a:r>
              <a:rPr lang="en-US" sz="1600" b="1" dirty="0">
                <a:solidFill>
                  <a:srgbClr val="C00000"/>
                </a:solidFill>
                <a:latin typeface="Times New Roman" panose="02020603050405020304" pitchFamily="18" charset="0"/>
                <a:cs typeface="Times New Roman" panose="02020603050405020304" pitchFamily="18" charset="0"/>
              </a:rPr>
              <a:t> Input Dataset</a:t>
            </a:r>
            <a:endParaRPr lang="en-US" sz="1600" dirty="0">
              <a:solidFill>
                <a:srgbClr val="C00000"/>
              </a:solidFill>
              <a:latin typeface="Times New Roman" panose="02020603050405020304" pitchFamily="18" charset="0"/>
              <a:cs typeface="Times New Roman" panose="02020603050405020304" pitchFamily="18" charset="0"/>
            </a:endParaRPr>
          </a:p>
          <a:p>
            <a:pPr lvl="1">
              <a:lnSpc>
                <a:spcPct val="150000"/>
              </a:lnSpc>
            </a:pPr>
            <a:r>
              <a:rPr lang="en-US" sz="1600" dirty="0">
                <a:latin typeface="Times New Roman" panose="02020603050405020304" pitchFamily="18" charset="0"/>
                <a:cs typeface="Times New Roman" panose="02020603050405020304" pitchFamily="18" charset="0"/>
              </a:rPr>
              <a:t>A dataset containing facial images with labeled emotions is provided as input for model training.</a:t>
            </a:r>
          </a:p>
          <a:p>
            <a:pPr>
              <a:lnSpc>
                <a:spcPct val="150000"/>
              </a:lnSpc>
              <a:buFont typeface="+mj-lt"/>
              <a:buAutoNum type="arabicPeriod"/>
            </a:pPr>
            <a:r>
              <a:rPr lang="en-US" sz="1600" b="1" dirty="0">
                <a:solidFill>
                  <a:srgbClr val="C00000"/>
                </a:solidFill>
                <a:latin typeface="Times New Roman" panose="02020603050405020304" pitchFamily="18" charset="0"/>
                <a:cs typeface="Times New Roman" panose="02020603050405020304" pitchFamily="18" charset="0"/>
              </a:rPr>
              <a:t> Preprocessing</a:t>
            </a:r>
            <a:endParaRPr lang="en-US" sz="1600" dirty="0">
              <a:solidFill>
                <a:srgbClr val="C00000"/>
              </a:solidFill>
              <a:latin typeface="Times New Roman" panose="02020603050405020304" pitchFamily="18" charset="0"/>
              <a:cs typeface="Times New Roman" panose="02020603050405020304" pitchFamily="18" charset="0"/>
            </a:endParaRPr>
          </a:p>
          <a:p>
            <a:pPr lvl="1">
              <a:lnSpc>
                <a:spcPct val="150000"/>
              </a:lnSpc>
            </a:pPr>
            <a:r>
              <a:rPr lang="en-US" sz="1600" dirty="0">
                <a:latin typeface="Times New Roman" panose="02020603050405020304" pitchFamily="18" charset="0"/>
                <a:cs typeface="Times New Roman" panose="02020603050405020304" pitchFamily="18" charset="0"/>
              </a:rPr>
              <a:t>The facial images undergo preprocessing techniques like noise reduction, resizing, and normalization to improve model accuracy.</a:t>
            </a:r>
          </a:p>
          <a:p>
            <a:pPr>
              <a:lnSpc>
                <a:spcPct val="150000"/>
              </a:lnSpc>
              <a:buFont typeface="+mj-lt"/>
              <a:buAutoNum type="arabicPeriod"/>
            </a:pPr>
            <a:r>
              <a:rPr lang="en-US" sz="1600" b="1" dirty="0">
                <a:solidFill>
                  <a:srgbClr val="C00000"/>
                </a:solidFill>
                <a:latin typeface="Times New Roman" panose="02020603050405020304" pitchFamily="18" charset="0"/>
                <a:cs typeface="Times New Roman" panose="02020603050405020304" pitchFamily="18" charset="0"/>
              </a:rPr>
              <a:t> Training the CNN Model</a:t>
            </a:r>
            <a:endParaRPr lang="en-US" sz="1600" dirty="0">
              <a:solidFill>
                <a:srgbClr val="C00000"/>
              </a:solidFill>
              <a:latin typeface="Times New Roman" panose="02020603050405020304" pitchFamily="18" charset="0"/>
              <a:cs typeface="Times New Roman" panose="02020603050405020304" pitchFamily="18" charset="0"/>
            </a:endParaRPr>
          </a:p>
          <a:p>
            <a:pPr lvl="1">
              <a:lnSpc>
                <a:spcPct val="150000"/>
              </a:lnSpc>
            </a:pPr>
            <a:r>
              <a:rPr lang="en-US" sz="1600" dirty="0">
                <a:latin typeface="Times New Roman" panose="02020603050405020304" pitchFamily="18" charset="0"/>
                <a:cs typeface="Times New Roman" panose="02020603050405020304" pitchFamily="18" charset="0"/>
              </a:rPr>
              <a:t>A </a:t>
            </a:r>
            <a:r>
              <a:rPr lang="en-US" sz="1600" b="1" dirty="0">
                <a:latin typeface="Times New Roman" panose="02020603050405020304" pitchFamily="18" charset="0"/>
                <a:cs typeface="Times New Roman" panose="02020603050405020304" pitchFamily="18" charset="0"/>
              </a:rPr>
              <a:t>Convolutional Neural Network (CNN)</a:t>
            </a:r>
            <a:r>
              <a:rPr lang="en-US" sz="1600" dirty="0">
                <a:latin typeface="Times New Roman" panose="02020603050405020304" pitchFamily="18" charset="0"/>
                <a:cs typeface="Times New Roman" panose="02020603050405020304" pitchFamily="18" charset="0"/>
              </a:rPr>
              <a:t> is trained on the preprocessed dataset to classify facial expressions into different emotions.</a:t>
            </a:r>
          </a:p>
          <a:p>
            <a:pPr>
              <a:lnSpc>
                <a:spcPct val="150000"/>
              </a:lnSpc>
              <a:buFont typeface="+mj-lt"/>
              <a:buAutoNum type="arabicPeriod"/>
            </a:pPr>
            <a:r>
              <a:rPr lang="en-US" sz="1600" b="1" dirty="0">
                <a:solidFill>
                  <a:srgbClr val="C00000"/>
                </a:solidFill>
                <a:latin typeface="Times New Roman" panose="02020603050405020304" pitchFamily="18" charset="0"/>
                <a:cs typeface="Times New Roman" panose="02020603050405020304" pitchFamily="18" charset="0"/>
              </a:rPr>
              <a:t> Capture the Face Using Webcam</a:t>
            </a:r>
            <a:endParaRPr lang="en-US" sz="1600" dirty="0">
              <a:solidFill>
                <a:srgbClr val="C00000"/>
              </a:solidFill>
              <a:latin typeface="Times New Roman" panose="02020603050405020304" pitchFamily="18" charset="0"/>
              <a:cs typeface="Times New Roman" panose="02020603050405020304" pitchFamily="18" charset="0"/>
            </a:endParaRPr>
          </a:p>
          <a:p>
            <a:pPr lvl="1">
              <a:lnSpc>
                <a:spcPct val="150000"/>
              </a:lnSpc>
            </a:pPr>
            <a:r>
              <a:rPr lang="en-US" sz="1600" dirty="0">
                <a:latin typeface="Times New Roman" panose="02020603050405020304" pitchFamily="18" charset="0"/>
                <a:cs typeface="Times New Roman" panose="02020603050405020304" pitchFamily="18" charset="0"/>
              </a:rPr>
              <a:t>The system captures real-time facial images using a webcam.</a:t>
            </a:r>
          </a:p>
          <a:p>
            <a:pPr>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6577558"/>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BD78AE-8045-17AB-91FD-08F81EBC075A}"/>
              </a:ext>
            </a:extLst>
          </p:cNvPr>
          <p:cNvSpPr>
            <a:spLocks noGrp="1"/>
          </p:cNvSpPr>
          <p:nvPr>
            <p:ph type="sldNum" sz="quarter" idx="12"/>
          </p:nvPr>
        </p:nvSpPr>
        <p:spPr/>
        <p:txBody>
          <a:bodyPr/>
          <a:lstStyle/>
          <a:p>
            <a:pPr>
              <a:defRPr/>
            </a:pPr>
            <a:fld id="{2F195F4C-44D2-4F45-A0AC-21646A9D27BF}" type="slidenum">
              <a:rPr lang="en-US" altLang="en-US" smtClean="0"/>
              <a:pPr>
                <a:defRPr/>
              </a:pPr>
              <a:t>8</a:t>
            </a:fld>
            <a:endParaRPr lang="en-US" altLang="en-US"/>
          </a:p>
        </p:txBody>
      </p:sp>
      <p:sp>
        <p:nvSpPr>
          <p:cNvPr id="3" name="TextBox 2">
            <a:extLst>
              <a:ext uri="{FF2B5EF4-FFF2-40B4-BE49-F238E27FC236}">
                <a16:creationId xmlns:a16="http://schemas.microsoft.com/office/drawing/2014/main" id="{F6789FF9-FA74-3F0D-6D12-214AA17DCB58}"/>
              </a:ext>
            </a:extLst>
          </p:cNvPr>
          <p:cNvSpPr txBox="1"/>
          <p:nvPr/>
        </p:nvSpPr>
        <p:spPr>
          <a:xfrm>
            <a:off x="410547" y="317242"/>
            <a:ext cx="11187404" cy="4480073"/>
          </a:xfrm>
          <a:prstGeom prst="rect">
            <a:avLst/>
          </a:prstGeom>
          <a:noFill/>
        </p:spPr>
        <p:txBody>
          <a:bodyPr wrap="square" rtlCol="0">
            <a:spAutoFit/>
          </a:bodyPr>
          <a:lstStyle/>
          <a:p>
            <a:pPr marL="342900" indent="-342900" algn="just">
              <a:lnSpc>
                <a:spcPct val="150000"/>
              </a:lnSpc>
              <a:buFont typeface="+mj-lt"/>
              <a:buAutoNum type="arabicPeriod" startAt="6"/>
            </a:pPr>
            <a:r>
              <a:rPr lang="en-US" sz="1600" b="1" dirty="0">
                <a:solidFill>
                  <a:srgbClr val="C00000"/>
                </a:solidFill>
                <a:latin typeface="Times New Roman" panose="02020603050405020304" pitchFamily="18" charset="0"/>
                <a:cs typeface="Times New Roman" panose="02020603050405020304" pitchFamily="18" charset="0"/>
              </a:rPr>
              <a:t>Detect the Emotion Using CNN Model</a:t>
            </a:r>
            <a:endParaRPr lang="en-US" sz="1600" dirty="0">
              <a:solidFill>
                <a:srgbClr val="C00000"/>
              </a:solidFill>
              <a:latin typeface="Times New Roman" panose="02020603050405020304" pitchFamily="18" charset="0"/>
              <a:cs typeface="Times New Roman" panose="02020603050405020304" pitchFamily="18" charset="0"/>
            </a:endParaRPr>
          </a:p>
          <a:p>
            <a:pPr lvl="1" algn="just">
              <a:lnSpc>
                <a:spcPct val="150000"/>
              </a:lnSpc>
            </a:pPr>
            <a:r>
              <a:rPr lang="en-US" sz="1600" dirty="0">
                <a:latin typeface="Times New Roman" panose="02020603050405020304" pitchFamily="18" charset="0"/>
                <a:cs typeface="Times New Roman" panose="02020603050405020304" pitchFamily="18" charset="0"/>
              </a:rPr>
              <a:t>The trained CNN model analyzes the captured face and classifies the detected emotion.</a:t>
            </a:r>
          </a:p>
          <a:p>
            <a:pPr marL="342900" indent="-342900" algn="just">
              <a:lnSpc>
                <a:spcPct val="150000"/>
              </a:lnSpc>
              <a:buFont typeface="+mj-lt"/>
              <a:buAutoNum type="arabicPeriod" startAt="6"/>
            </a:pPr>
            <a:r>
              <a:rPr lang="en-US" sz="1600" b="1" dirty="0">
                <a:solidFill>
                  <a:srgbClr val="C00000"/>
                </a:solidFill>
                <a:latin typeface="Times New Roman" panose="02020603050405020304" pitchFamily="18" charset="0"/>
                <a:cs typeface="Times New Roman" panose="02020603050405020304" pitchFamily="18" charset="0"/>
              </a:rPr>
              <a:t>Emotion Classification</a:t>
            </a:r>
            <a:endParaRPr lang="en-US" sz="1600" dirty="0">
              <a:solidFill>
                <a:srgbClr val="C00000"/>
              </a:solidFill>
              <a:latin typeface="Times New Roman" panose="02020603050405020304" pitchFamily="18" charset="0"/>
              <a:cs typeface="Times New Roman" panose="02020603050405020304" pitchFamily="18" charset="0"/>
            </a:endParaRPr>
          </a:p>
          <a:p>
            <a:pPr lvl="1" algn="just">
              <a:lnSpc>
                <a:spcPct val="150000"/>
              </a:lnSpc>
            </a:pPr>
            <a:r>
              <a:rPr lang="en-US" sz="1600" dirty="0">
                <a:latin typeface="Times New Roman" panose="02020603050405020304" pitchFamily="18" charset="0"/>
                <a:cs typeface="Times New Roman" panose="02020603050405020304" pitchFamily="18" charset="0"/>
              </a:rPr>
              <a:t>The detected emotion is categorized into one of the following: </a:t>
            </a:r>
          </a:p>
          <a:p>
            <a:pPr lvl="2" algn="just">
              <a:lnSpc>
                <a:spcPct val="150000"/>
              </a:lnSpc>
            </a:pPr>
            <a:r>
              <a:rPr lang="en-US" sz="1600" dirty="0">
                <a:latin typeface="Times New Roman" panose="02020603050405020304" pitchFamily="18" charset="0"/>
                <a:cs typeface="Times New Roman" panose="02020603050405020304" pitchFamily="18" charset="0"/>
              </a:rPr>
              <a:t>Angry, Happy, Sad, Surprise, Disgust, Fear, Neutral</a:t>
            </a:r>
          </a:p>
          <a:p>
            <a:pPr marL="342900" indent="-342900" algn="just">
              <a:lnSpc>
                <a:spcPct val="150000"/>
              </a:lnSpc>
              <a:buFont typeface="+mj-lt"/>
              <a:buAutoNum type="arabicPeriod" startAt="6"/>
            </a:pPr>
            <a:r>
              <a:rPr lang="en-US" sz="1600" b="1" dirty="0">
                <a:solidFill>
                  <a:srgbClr val="C00000"/>
                </a:solidFill>
                <a:latin typeface="Times New Roman" panose="02020603050405020304" pitchFamily="18" charset="0"/>
                <a:cs typeface="Times New Roman" panose="02020603050405020304" pitchFamily="18" charset="0"/>
              </a:rPr>
              <a:t>Result Analysis</a:t>
            </a:r>
            <a:endParaRPr lang="en-US" sz="1600" dirty="0">
              <a:solidFill>
                <a:srgbClr val="C00000"/>
              </a:solidFill>
              <a:latin typeface="Times New Roman" panose="02020603050405020304" pitchFamily="18" charset="0"/>
              <a:cs typeface="Times New Roman" panose="02020603050405020304" pitchFamily="18" charset="0"/>
            </a:endParaRPr>
          </a:p>
          <a:p>
            <a:pPr lvl="1" algn="just">
              <a:lnSpc>
                <a:spcPct val="150000"/>
              </a:lnSpc>
            </a:pPr>
            <a:r>
              <a:rPr lang="en-US" sz="1600" dirty="0">
                <a:latin typeface="Times New Roman" panose="02020603050405020304" pitchFamily="18" charset="0"/>
                <a:cs typeface="Times New Roman" panose="02020603050405020304" pitchFamily="18" charset="0"/>
              </a:rPr>
              <a:t>The classified emotion is analyzed to determine the most suitable music playlist.</a:t>
            </a:r>
          </a:p>
          <a:p>
            <a:pPr marL="342900" indent="-342900" algn="just">
              <a:lnSpc>
                <a:spcPct val="150000"/>
              </a:lnSpc>
              <a:buFont typeface="+mj-lt"/>
              <a:buAutoNum type="arabicPeriod" startAt="6"/>
            </a:pPr>
            <a:r>
              <a:rPr lang="en-US" sz="1600" b="1" dirty="0">
                <a:solidFill>
                  <a:srgbClr val="C00000"/>
                </a:solidFill>
                <a:latin typeface="Times New Roman" panose="02020603050405020304" pitchFamily="18" charset="0"/>
                <a:cs typeface="Times New Roman" panose="02020603050405020304" pitchFamily="18" charset="0"/>
              </a:rPr>
              <a:t>Generating Playlist Using Spotify API</a:t>
            </a:r>
            <a:endParaRPr lang="en-US" sz="1600" dirty="0">
              <a:solidFill>
                <a:srgbClr val="C00000"/>
              </a:solidFill>
              <a:latin typeface="Times New Roman" panose="02020603050405020304" pitchFamily="18" charset="0"/>
              <a:cs typeface="Times New Roman" panose="02020603050405020304" pitchFamily="18" charset="0"/>
            </a:endParaRPr>
          </a:p>
          <a:p>
            <a:pPr lvl="1" algn="just">
              <a:lnSpc>
                <a:spcPct val="150000"/>
              </a:lnSpc>
            </a:pPr>
            <a:r>
              <a:rPr lang="en-US" sz="1600" dirty="0">
                <a:latin typeface="Times New Roman" panose="02020603050405020304" pitchFamily="18" charset="0"/>
                <a:cs typeface="Times New Roman" panose="02020603050405020304" pitchFamily="18" charset="0"/>
              </a:rPr>
              <a:t>Based on the detected emotion, a corresponding playlist is retrieved using the </a:t>
            </a:r>
            <a:r>
              <a:rPr lang="en-US" sz="1600" b="1" dirty="0">
                <a:latin typeface="Times New Roman" panose="02020603050405020304" pitchFamily="18" charset="0"/>
                <a:cs typeface="Times New Roman" panose="02020603050405020304" pitchFamily="18" charset="0"/>
              </a:rPr>
              <a:t>YouTube API.</a:t>
            </a:r>
            <a:endParaRPr lang="en-US" sz="16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startAt="6"/>
            </a:pPr>
            <a:r>
              <a:rPr lang="en-US" sz="1600" b="1" dirty="0">
                <a:solidFill>
                  <a:srgbClr val="C00000"/>
                </a:solidFill>
                <a:latin typeface="Times New Roman" panose="02020603050405020304" pitchFamily="18" charset="0"/>
                <a:cs typeface="Times New Roman" panose="02020603050405020304" pitchFamily="18" charset="0"/>
              </a:rPr>
              <a:t>Stop</a:t>
            </a:r>
            <a:endParaRPr lang="en-US" sz="1600" dirty="0">
              <a:solidFill>
                <a:srgbClr val="C00000"/>
              </a:solidFill>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	The process ends after playing the recommended music.</a:t>
            </a:r>
          </a:p>
          <a:p>
            <a:pPr marL="342900" indent="-342900" algn="just">
              <a:lnSpc>
                <a:spcPct val="150000"/>
              </a:lnSpc>
              <a:buFont typeface="+mj-lt"/>
              <a:buAutoNum type="arabicPeriod" startAt="6"/>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94383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7D44F6-46D9-46DE-B5FE-7D36F8EB4A10}"/>
              </a:ext>
            </a:extLst>
          </p:cNvPr>
          <p:cNvSpPr>
            <a:spLocks noGrp="1"/>
          </p:cNvSpPr>
          <p:nvPr>
            <p:ph type="sldNum" sz="quarter" idx="12"/>
          </p:nvPr>
        </p:nvSpPr>
        <p:spPr/>
        <p:txBody>
          <a:bodyPr/>
          <a:lstStyle/>
          <a:p>
            <a:pPr>
              <a:defRPr/>
            </a:pPr>
            <a:fld id="{2F195F4C-44D2-4F45-A0AC-21646A9D27BF}" type="slidenum">
              <a:rPr lang="en-US" altLang="en-US" smtClean="0"/>
              <a:pPr>
                <a:defRPr/>
              </a:pPr>
              <a:t>9</a:t>
            </a:fld>
            <a:endParaRPr lang="en-US" altLang="en-US"/>
          </a:p>
        </p:txBody>
      </p:sp>
      <p:sp>
        <p:nvSpPr>
          <p:cNvPr id="3" name="TextBox 2">
            <a:extLst>
              <a:ext uri="{FF2B5EF4-FFF2-40B4-BE49-F238E27FC236}">
                <a16:creationId xmlns:a16="http://schemas.microsoft.com/office/drawing/2014/main" id="{04061A8B-2287-963D-DB5D-80B6D5F62568}"/>
              </a:ext>
            </a:extLst>
          </p:cNvPr>
          <p:cNvSpPr txBox="1"/>
          <p:nvPr/>
        </p:nvSpPr>
        <p:spPr>
          <a:xfrm>
            <a:off x="457200" y="485192"/>
            <a:ext cx="11103429" cy="4439485"/>
          </a:xfrm>
          <a:prstGeom prst="rect">
            <a:avLst/>
          </a:prstGeom>
          <a:noFill/>
        </p:spPr>
        <p:txBody>
          <a:bodyPr wrap="square" rtlCol="0">
            <a:spAutoFit/>
          </a:bodyPr>
          <a:lstStyle/>
          <a:p>
            <a:pPr algn="just">
              <a:lnSpc>
                <a:spcPct val="150000"/>
              </a:lnSpc>
              <a:buNone/>
            </a:pPr>
            <a:r>
              <a:rPr lang="en-US" b="1" dirty="0">
                <a:solidFill>
                  <a:srgbClr val="C00000"/>
                </a:solidFill>
                <a:latin typeface="Times New Roman" panose="02020603050405020304" pitchFamily="18" charset="0"/>
                <a:cs typeface="Times New Roman" panose="02020603050405020304" pitchFamily="18" charset="0"/>
              </a:rPr>
              <a:t>Module 1: Data Collection</a:t>
            </a:r>
          </a:p>
          <a:p>
            <a:pPr algn="just">
              <a:lnSpc>
                <a:spcPct val="150000"/>
              </a:lnSpc>
              <a:buNone/>
            </a:pP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Functionality:</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This module is responsible for capturing real-time facial images using a webcam or camera. It collects input data from the user’s face and ensures proper image acquisition for further processing. The module may also use an existing facial emotion dataset for training purposes.</a:t>
            </a:r>
          </a:p>
          <a:p>
            <a:pPr>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gn="just">
              <a:lnSpc>
                <a:spcPct val="150000"/>
              </a:lnSpc>
              <a:buNone/>
            </a:pPr>
            <a:r>
              <a:rPr lang="en-US" b="1" dirty="0">
                <a:solidFill>
                  <a:srgbClr val="C00000"/>
                </a:solidFill>
                <a:latin typeface="Times New Roman" panose="02020603050405020304" pitchFamily="18" charset="0"/>
                <a:cs typeface="Times New Roman" panose="02020603050405020304" pitchFamily="18" charset="0"/>
              </a:rPr>
              <a:t>Module 2: Data Processing</a:t>
            </a:r>
          </a:p>
          <a:p>
            <a:pPr algn="just">
              <a:lnSpc>
                <a:spcPct val="150000"/>
              </a:lnSpc>
              <a:buNone/>
            </a:pP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Role:</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Once the facial image is captured, this module processes the data by applying image preprocessing techniques such as noise reduction, grayscale conversion, and resizing. Feature extraction techniques (like OpenCV or deep learning-based CNN models) are used to identify key facial features that indicate emotions.</a:t>
            </a:r>
          </a:p>
          <a:p>
            <a:pPr algn="just">
              <a:lnSpc>
                <a:spcPct val="150000"/>
              </a:lnSpc>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803837"/>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8063</TotalTime>
  <Words>1179</Words>
  <Application>Microsoft Office PowerPoint</Application>
  <PresentationFormat>Widescreen</PresentationFormat>
  <Paragraphs>106</Paragraphs>
  <Slides>19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Cambria</vt:lpstr>
      <vt:lpstr>Times New Roman</vt:lpstr>
      <vt:lpstr>Verdana</vt:lpstr>
      <vt:lpstr>Wingdings</vt:lpstr>
      <vt:lpstr>Office Theme</vt:lpstr>
      <vt:lpstr>MCA Final Year Project (Review I)  AI-Powered Mood-Based Music Recommender Using Facial Emotion Recognition   </vt:lpstr>
      <vt:lpstr>Content</vt:lpstr>
      <vt:lpstr>Problem Statement</vt:lpstr>
      <vt:lpstr>Literature Review</vt:lpstr>
      <vt:lpstr>PowerPoint Presentation</vt:lpstr>
      <vt:lpstr>Module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Tools And Technologies To Be Used</vt:lpstr>
      <vt:lpstr>Timeline of the Project </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meghana M</cp:lastModifiedBy>
  <cp:revision>923</cp:revision>
  <cp:lastPrinted>2018-07-24T06:37:20Z</cp:lastPrinted>
  <dcterms:created xsi:type="dcterms:W3CDTF">2018-06-07T04:06:17Z</dcterms:created>
  <dcterms:modified xsi:type="dcterms:W3CDTF">2025-04-21T06:26:40Z</dcterms:modified>
</cp:coreProperties>
</file>