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1"/>
  </p:notesMasterIdLst>
  <p:sldIdLst>
    <p:sldId id="475" r:id="rId2"/>
    <p:sldId id="257" r:id="rId3"/>
    <p:sldId id="269" r:id="rId4"/>
    <p:sldId id="477" r:id="rId5"/>
    <p:sldId id="481" r:id="rId6"/>
    <p:sldId id="478" r:id="rId7"/>
    <p:sldId id="479" r:id="rId8"/>
    <p:sldId id="480" r:id="rId9"/>
    <p:sldId id="484" r:id="rId10"/>
    <p:sldId id="485" r:id="rId11"/>
    <p:sldId id="486" r:id="rId12"/>
    <p:sldId id="487" r:id="rId13"/>
    <p:sldId id="488" r:id="rId14"/>
    <p:sldId id="476" r:id="rId15"/>
    <p:sldId id="270" r:id="rId16"/>
    <p:sldId id="483" r:id="rId17"/>
    <p:sldId id="265" r:id="rId18"/>
    <p:sldId id="482" r:id="rId19"/>
    <p:sldId id="266"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2" d="100"/>
          <a:sy n="82" d="100"/>
        </p:scale>
        <p:origin x="941"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4/7/2025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CD96D49-52D6-E266-3F10-8AFD680470AB}"/>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020ABD46-D3F1-0BBE-820B-D05394ED72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5182A09-0861-82A3-736E-CBEB0B7D0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53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02D6882-F487-2BBE-6EE7-E6E2A877910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233CCE-6DC1-DF39-7D4B-A750048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1C56AB1-8891-0ED9-FDF2-23495F7D0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54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4/7/2025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4/7/2025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4/7/2025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4/7/2025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4/7/2025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4/7/2025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4/7/2025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4/7/2025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4/7/2025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4/7/2025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4/7/2025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4/7/2025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eghana049/AI-Powered-Mood-Based-Music-Recommender-Using-Facial-Emotion-Recognition"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93" y="322005"/>
            <a:ext cx="10515600" cy="1929189"/>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MCA Final Year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US" sz="12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cs typeface="Times New Roman" panose="02020603050405020304" pitchFamily="18" charset="0"/>
              </a:rPr>
              <a:t>AI-Powered Mood-Based Music Recommender Using Facial Emotion Recognition</a:t>
            </a: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642187"/>
            <a:ext cx="10515600" cy="4316257"/>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Master of Computer Applications(MCA)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Number : 223</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Sakthi S</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Asst. Prof, Department of SCSE</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School of Computer Science and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167126216"/>
              </p:ext>
            </p:extLst>
          </p:nvPr>
        </p:nvGraphicFramePr>
        <p:xfrm>
          <a:off x="3435224" y="2860202"/>
          <a:ext cx="5321552" cy="73152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Meghana M</a:t>
                      </a:r>
                    </a:p>
                  </a:txBody>
                  <a:tcPr/>
                </a:tc>
                <a:tc>
                  <a:txBody>
                    <a:bodyPr/>
                    <a:lstStyle/>
                    <a:p>
                      <a:pPr algn="ctr"/>
                      <a:r>
                        <a:rPr lang="en-US" dirty="0">
                          <a:latin typeface="Times New Roman" panose="02020603050405020304" pitchFamily="18" charset="0"/>
                          <a:cs typeface="Times New Roman" panose="02020603050405020304" pitchFamily="18" charset="0"/>
                        </a:rPr>
                        <a:t>20232MCA0059</a:t>
                      </a:r>
                    </a:p>
                  </a:txBody>
                  <a:tcPr/>
                </a:tc>
                <a:extLst>
                  <a:ext uri="{0D108BD9-81ED-4DB2-BD59-A6C34878D82A}">
                    <a16:rowId xmlns:a16="http://schemas.microsoft.com/office/drawing/2014/main" val="67354080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3EB966-8ED4-020A-25F6-C96EEC3A4C54}"/>
              </a:ext>
            </a:extLst>
          </p:cNvPr>
          <p:cNvSpPr>
            <a:spLocks noGrp="1"/>
          </p:cNvSpPr>
          <p:nvPr>
            <p:ph type="sldNum" sz="quarter" idx="12"/>
          </p:nvPr>
        </p:nvSpPr>
        <p:spPr/>
        <p:txBody>
          <a:bodyPr/>
          <a:lstStyle/>
          <a:p>
            <a:pPr>
              <a:defRPr/>
            </a:pPr>
            <a:fld id="{2F195F4C-44D2-4F45-A0AC-21646A9D27BF}" type="slidenum">
              <a:rPr lang="en-US" altLang="en-US" smtClean="0"/>
              <a:pPr>
                <a:defRPr/>
              </a:pPr>
              <a:t>10</a:t>
            </a:fld>
            <a:endParaRPr lang="en-US" altLang="en-US"/>
          </a:p>
        </p:txBody>
      </p:sp>
      <p:sp>
        <p:nvSpPr>
          <p:cNvPr id="3" name="TextBox 2">
            <a:extLst>
              <a:ext uri="{FF2B5EF4-FFF2-40B4-BE49-F238E27FC236}">
                <a16:creationId xmlns:a16="http://schemas.microsoft.com/office/drawing/2014/main" id="{60F59778-E788-9AF3-F206-7E1FDF3AD755}"/>
              </a:ext>
            </a:extLst>
          </p:cNvPr>
          <p:cNvSpPr txBox="1"/>
          <p:nvPr/>
        </p:nvSpPr>
        <p:spPr>
          <a:xfrm>
            <a:off x="373224" y="336550"/>
            <a:ext cx="11355356" cy="1484830"/>
          </a:xfrm>
          <a:prstGeom prst="rect">
            <a:avLst/>
          </a:prstGeom>
          <a:noFill/>
        </p:spPr>
        <p:txBody>
          <a:bodyPr wrap="square" rtlCol="0">
            <a:spAutoFit/>
          </a:bodyPr>
          <a:lstStyle/>
          <a:p>
            <a:pPr algn="just">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3: Analysis and Output</a:t>
            </a:r>
            <a:endParaRPr lang="en-US" sz="1400"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Module 3.1 : Emotion Detection Using Trained CNN</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Takes preprocessed grayscale face images and passes them into a trained CNN model to predict the dominant emotion.</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1A6634-5497-662F-F380-B4C2ED8DA43F}"/>
              </a:ext>
            </a:extLst>
          </p:cNvPr>
          <p:cNvSpPr txBox="1"/>
          <p:nvPr/>
        </p:nvSpPr>
        <p:spPr>
          <a:xfrm>
            <a:off x="463420" y="4817579"/>
            <a:ext cx="10546702" cy="307777"/>
          </a:xfrm>
          <a:prstGeom prst="rect">
            <a:avLst/>
          </a:prstGeom>
          <a:noFill/>
        </p:spPr>
        <p:txBody>
          <a:bodyPr wrap="square" rtlCol="0">
            <a:spAutoFit/>
          </a:bodyPr>
          <a:lstStyle/>
          <a:p>
            <a:r>
              <a:rPr lang="en-IN" sz="1400" dirty="0"/>
              <a:t>💡</a:t>
            </a:r>
            <a:r>
              <a:rPr lang="en-US" sz="1400" i="1" dirty="0">
                <a:latin typeface="Times New Roman" panose="02020603050405020304" pitchFamily="18" charset="0"/>
                <a:cs typeface="Times New Roman" panose="02020603050405020304" pitchFamily="18" charset="0"/>
              </a:rPr>
              <a:t>Detected Emotion: “Happy” using a trained CNN model. Displayed in real- time using OpenCV with bounding box and overlay text.</a:t>
            </a:r>
            <a:endParaRPr lang="en-IN" sz="1400"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BEED39C-AC21-000D-8A6C-6575CB8AB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20" y="1595401"/>
            <a:ext cx="4444588" cy="3004458"/>
          </a:xfrm>
          <a:prstGeom prst="rect">
            <a:avLst/>
          </a:prstGeom>
        </p:spPr>
      </p:pic>
    </p:spTree>
    <p:extLst>
      <p:ext uri="{BB962C8B-B14F-4D97-AF65-F5344CB8AC3E}">
        <p14:creationId xmlns:p14="http://schemas.microsoft.com/office/powerpoint/2010/main" val="211397892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E2239D-7F07-CBE0-251C-042AAC03CCAE}"/>
              </a:ext>
            </a:extLst>
          </p:cNvPr>
          <p:cNvSpPr>
            <a:spLocks noGrp="1"/>
          </p:cNvSpPr>
          <p:nvPr>
            <p:ph type="sldNum" sz="quarter" idx="12"/>
          </p:nvPr>
        </p:nvSpPr>
        <p:spPr/>
        <p:txBody>
          <a:bodyPr/>
          <a:lstStyle/>
          <a:p>
            <a:pPr>
              <a:defRPr/>
            </a:pPr>
            <a:fld id="{2F195F4C-44D2-4F45-A0AC-21646A9D27BF}" type="slidenum">
              <a:rPr lang="en-US" altLang="en-US" smtClean="0"/>
              <a:pPr>
                <a:defRPr/>
              </a:pPr>
              <a:t>11</a:t>
            </a:fld>
            <a:endParaRPr lang="en-US" altLang="en-US"/>
          </a:p>
        </p:txBody>
      </p:sp>
      <p:sp>
        <p:nvSpPr>
          <p:cNvPr id="3" name="TextBox 2">
            <a:extLst>
              <a:ext uri="{FF2B5EF4-FFF2-40B4-BE49-F238E27FC236}">
                <a16:creationId xmlns:a16="http://schemas.microsoft.com/office/drawing/2014/main" id="{AB068E6A-D3DE-06A0-6EBD-DCCED49188A7}"/>
              </a:ext>
            </a:extLst>
          </p:cNvPr>
          <p:cNvSpPr txBox="1"/>
          <p:nvPr/>
        </p:nvSpPr>
        <p:spPr>
          <a:xfrm>
            <a:off x="298579" y="653143"/>
            <a:ext cx="11411339" cy="1392497"/>
          </a:xfrm>
          <a:prstGeom prst="rect">
            <a:avLst/>
          </a:prstGeom>
          <a:noFill/>
        </p:spPr>
        <p:txBody>
          <a:bodyPr wrap="square" rtlCol="0">
            <a:spAutoFit/>
          </a:bodyPr>
          <a:lstStyle/>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Module 3.2 : Emotion Aggregator &amp; Decision Logic</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Collects predicted emotions over ~50 frames and picks the most frequently occurring emotion to stabilize detection.</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620FFD-D574-55DD-13CD-201195CC6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 y="1694283"/>
            <a:ext cx="10675716" cy="1552769"/>
          </a:xfrm>
          <a:prstGeom prst="rect">
            <a:avLst/>
          </a:prstGeom>
        </p:spPr>
      </p:pic>
      <p:sp>
        <p:nvSpPr>
          <p:cNvPr id="10" name="TextBox 9">
            <a:extLst>
              <a:ext uri="{FF2B5EF4-FFF2-40B4-BE49-F238E27FC236}">
                <a16:creationId xmlns:a16="http://schemas.microsoft.com/office/drawing/2014/main" id="{BDF63986-7ECA-D456-20D9-459A4BF6AC3C}"/>
              </a:ext>
            </a:extLst>
          </p:cNvPr>
          <p:cNvSpPr txBox="1"/>
          <p:nvPr/>
        </p:nvSpPr>
        <p:spPr>
          <a:xfrm>
            <a:off x="401215" y="3554663"/>
            <a:ext cx="1067571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Above is a screenshot of the user selecting a preferred language after emotion detection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28434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645F8-6DFC-4C66-755F-4208C06C1DFE}"/>
              </a:ext>
            </a:extLst>
          </p:cNvPr>
          <p:cNvSpPr>
            <a:spLocks noGrp="1"/>
          </p:cNvSpPr>
          <p:nvPr>
            <p:ph type="sldNum" sz="quarter" idx="12"/>
          </p:nvPr>
        </p:nvSpPr>
        <p:spPr/>
        <p:txBody>
          <a:bodyPr/>
          <a:lstStyle/>
          <a:p>
            <a:pPr>
              <a:defRPr/>
            </a:pPr>
            <a:fld id="{2F195F4C-44D2-4F45-A0AC-21646A9D27BF}" type="slidenum">
              <a:rPr lang="en-US" altLang="en-US" smtClean="0"/>
              <a:pPr>
                <a:defRPr/>
              </a:pPr>
              <a:t>12</a:t>
            </a:fld>
            <a:endParaRPr lang="en-US" altLang="en-US"/>
          </a:p>
        </p:txBody>
      </p:sp>
      <p:sp>
        <p:nvSpPr>
          <p:cNvPr id="4" name="TextBox 3">
            <a:extLst>
              <a:ext uri="{FF2B5EF4-FFF2-40B4-BE49-F238E27FC236}">
                <a16:creationId xmlns:a16="http://schemas.microsoft.com/office/drawing/2014/main" id="{F85445F8-6B99-18C8-8E91-D26DFDB666A4}"/>
              </a:ext>
            </a:extLst>
          </p:cNvPr>
          <p:cNvSpPr txBox="1"/>
          <p:nvPr/>
        </p:nvSpPr>
        <p:spPr>
          <a:xfrm>
            <a:off x="408214" y="451768"/>
            <a:ext cx="11320365" cy="1715662"/>
          </a:xfrm>
          <a:prstGeom prst="rect">
            <a:avLst/>
          </a:prstGeom>
          <a:noFill/>
        </p:spPr>
        <p:txBody>
          <a:bodyPr wrap="square">
            <a:spAutoFit/>
          </a:bodyPr>
          <a:lstStyle/>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Module 3.3: Playlist Mapper</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Based on the final detected emotion and user-selected language, fetches the corresponding YouTube playlist URL from a predefined dictionary and opens it.</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188F5D-4F92-6795-39DA-5BE8B891A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08" y="1517753"/>
            <a:ext cx="2970419" cy="3233067"/>
          </a:xfrm>
          <a:prstGeom prst="rect">
            <a:avLst/>
          </a:prstGeom>
        </p:spPr>
      </p:pic>
      <p:pic>
        <p:nvPicPr>
          <p:cNvPr id="6" name="Picture 5">
            <a:extLst>
              <a:ext uri="{FF2B5EF4-FFF2-40B4-BE49-F238E27FC236}">
                <a16:creationId xmlns:a16="http://schemas.microsoft.com/office/drawing/2014/main" id="{A8644963-DC8C-FC97-F116-E6457EC8F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987" y="1517753"/>
            <a:ext cx="7617667" cy="2856625"/>
          </a:xfrm>
          <a:prstGeom prst="rect">
            <a:avLst/>
          </a:prstGeom>
        </p:spPr>
      </p:pic>
      <p:sp>
        <p:nvSpPr>
          <p:cNvPr id="9" name="TextBox 8">
            <a:extLst>
              <a:ext uri="{FF2B5EF4-FFF2-40B4-BE49-F238E27FC236}">
                <a16:creationId xmlns:a16="http://schemas.microsoft.com/office/drawing/2014/main" id="{D44AA777-9159-7322-98B8-6732B53E6192}"/>
              </a:ext>
            </a:extLst>
          </p:cNvPr>
          <p:cNvSpPr txBox="1"/>
          <p:nvPr/>
        </p:nvSpPr>
        <p:spPr>
          <a:xfrm>
            <a:off x="422210" y="4903698"/>
            <a:ext cx="1093159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Above is the automatically generated playlist based on detected emotion and selected language.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08280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098A98-3D87-9BE9-55E2-B1B469CE7EF8}"/>
              </a:ext>
            </a:extLst>
          </p:cNvPr>
          <p:cNvSpPr>
            <a:spLocks noGrp="1"/>
          </p:cNvSpPr>
          <p:nvPr>
            <p:ph type="sldNum" sz="quarter" idx="12"/>
          </p:nvPr>
        </p:nvSpPr>
        <p:spPr/>
        <p:txBody>
          <a:bodyPr/>
          <a:lstStyle/>
          <a:p>
            <a:pPr>
              <a:defRPr/>
            </a:pPr>
            <a:fld id="{2F195F4C-44D2-4F45-A0AC-21646A9D27BF}" type="slidenum">
              <a:rPr lang="en-US" altLang="en-US" smtClean="0"/>
              <a:pPr>
                <a:defRPr/>
              </a:pPr>
              <a:t>13</a:t>
            </a:fld>
            <a:endParaRPr lang="en-US" altLang="en-US"/>
          </a:p>
        </p:txBody>
      </p:sp>
      <p:sp>
        <p:nvSpPr>
          <p:cNvPr id="4" name="TextBox 3">
            <a:extLst>
              <a:ext uri="{FF2B5EF4-FFF2-40B4-BE49-F238E27FC236}">
                <a16:creationId xmlns:a16="http://schemas.microsoft.com/office/drawing/2014/main" id="{52C9DD2B-7815-153F-E699-00534055F340}"/>
              </a:ext>
            </a:extLst>
          </p:cNvPr>
          <p:cNvSpPr txBox="1"/>
          <p:nvPr/>
        </p:nvSpPr>
        <p:spPr>
          <a:xfrm>
            <a:off x="333569" y="438739"/>
            <a:ext cx="11255051" cy="746166"/>
          </a:xfrm>
          <a:prstGeom prst="rect">
            <a:avLst/>
          </a:prstGeom>
          <a:noFill/>
        </p:spPr>
        <p:txBody>
          <a:bodyPr wrap="square">
            <a:spAutoFit/>
          </a:bodyPr>
          <a:lstStyle/>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Module 3.4: Real-Time User Interaction &amp; Display</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Displays emotion on webcam video stream with visual indicators like a green banner and emotion text.</a:t>
            </a:r>
          </a:p>
        </p:txBody>
      </p:sp>
      <p:pic>
        <p:nvPicPr>
          <p:cNvPr id="6" name="Picture 5">
            <a:extLst>
              <a:ext uri="{FF2B5EF4-FFF2-40B4-BE49-F238E27FC236}">
                <a16:creationId xmlns:a16="http://schemas.microsoft.com/office/drawing/2014/main" id="{ED73A58C-9972-7B0E-9593-4CDA2FB7D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389095"/>
            <a:ext cx="4077866" cy="3225774"/>
          </a:xfrm>
          <a:prstGeom prst="rect">
            <a:avLst/>
          </a:prstGeom>
        </p:spPr>
      </p:pic>
      <p:sp>
        <p:nvSpPr>
          <p:cNvPr id="8" name="TextBox 7">
            <a:extLst>
              <a:ext uri="{FF2B5EF4-FFF2-40B4-BE49-F238E27FC236}">
                <a16:creationId xmlns:a16="http://schemas.microsoft.com/office/drawing/2014/main" id="{02B22F80-2AB6-5F3C-7E68-DF0C21C0F895}"/>
              </a:ext>
            </a:extLst>
          </p:cNvPr>
          <p:cNvSpPr txBox="1"/>
          <p:nvPr/>
        </p:nvSpPr>
        <p:spPr>
          <a:xfrm>
            <a:off x="389552" y="4819059"/>
            <a:ext cx="11376350" cy="307777"/>
          </a:xfrm>
          <a:prstGeom prst="rect">
            <a:avLst/>
          </a:prstGeom>
          <a:noFill/>
        </p:spPr>
        <p:txBody>
          <a:bodyPr wrap="square">
            <a:spAutoFit/>
          </a:bodyPr>
          <a:lstStyle/>
          <a:p>
            <a:r>
              <a:rPr lang="en-IN" sz="1400" dirty="0"/>
              <a:t>💡</a:t>
            </a:r>
            <a:r>
              <a:rPr lang="en-US" sz="1400" i="1" dirty="0">
                <a:latin typeface="Times New Roman" panose="02020603050405020304" pitchFamily="18" charset="0"/>
                <a:cs typeface="Times New Roman" panose="02020603050405020304" pitchFamily="18" charset="0"/>
              </a:rPr>
              <a:t>Emotion ("Neutral") detected and visually confirmed before playlist generation.</a:t>
            </a:r>
            <a:endParaRPr lang="en-IN"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180743"/>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764207"/>
          </a:xfrm>
        </p:spPr>
        <p:txBody>
          <a:bodyPr/>
          <a:lstStyle/>
          <a:p>
            <a:pPr algn="ctr"/>
            <a:r>
              <a:rPr lang="en-US"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747823" y="746449"/>
            <a:ext cx="10164726" cy="4525963"/>
          </a:xfrm>
        </p:spPr>
        <p:txBody>
          <a:bodyPr/>
          <a:lstStyle/>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1. Development Tools:</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Visual Studio</a:t>
            </a:r>
            <a:r>
              <a:rPr lang="en-US" sz="1600" dirty="0">
                <a:latin typeface="Times New Roman" panose="02020603050405020304" pitchFamily="18" charset="0"/>
                <a:cs typeface="Times New Roman" panose="02020603050405020304" pitchFamily="18" charset="0"/>
              </a:rPr>
              <a:t>– For coding and testing the machine learning model.</a:t>
            </a:r>
          </a:p>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2. Programming Language:</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Python</a:t>
            </a:r>
            <a:r>
              <a:rPr lang="en-US" sz="1600" dirty="0">
                <a:latin typeface="Times New Roman" panose="02020603050405020304" pitchFamily="18" charset="0"/>
                <a:cs typeface="Times New Roman" panose="02020603050405020304" pitchFamily="18" charset="0"/>
              </a:rPr>
              <a:t> – For implementing facial recognition and the music recommender system.</a:t>
            </a:r>
          </a:p>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3. Frameworks &amp; Libraries:</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 For face detection and image processing.</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TensorFlow / </a:t>
            </a:r>
            <a:r>
              <a:rPr lang="en-US" sz="1600" b="1"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 For building and training the emotion recognition model.</a:t>
            </a:r>
          </a:p>
          <a:p>
            <a:pPr algn="just">
              <a:lnSpc>
                <a:spcPct val="100000"/>
              </a:lnSpc>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DeepFace</a:t>
            </a:r>
            <a:r>
              <a:rPr lang="en-US" sz="1600" b="1" dirty="0">
                <a:latin typeface="Times New Roman" panose="02020603050405020304" pitchFamily="18" charset="0"/>
                <a:cs typeface="Times New Roman" panose="02020603050405020304" pitchFamily="18" charset="0"/>
              </a:rPr>
              <a:t> / FER Library</a:t>
            </a:r>
            <a:r>
              <a:rPr lang="en-US" sz="1600" dirty="0">
                <a:latin typeface="Times New Roman" panose="02020603050405020304" pitchFamily="18" charset="0"/>
                <a:cs typeface="Times New Roman" panose="02020603050405020304" pitchFamily="18" charset="0"/>
              </a:rPr>
              <a:t> – For pre-trained facial emotion recognition models..</a:t>
            </a:r>
          </a:p>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4. Additional Tools:</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YouTube API</a:t>
            </a:r>
            <a:r>
              <a:rPr lang="en-US" sz="1600" dirty="0">
                <a:latin typeface="Times New Roman" panose="02020603050405020304" pitchFamily="18" charset="0"/>
                <a:cs typeface="Times New Roman" panose="02020603050405020304" pitchFamily="18" charset="0"/>
              </a:rPr>
              <a:t> – For fetching recommended songs.</a:t>
            </a:r>
          </a:p>
          <a:p>
            <a:pPr marL="0" indent="0"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5. </a:t>
            </a:r>
            <a:r>
              <a:rPr lang="en-IN" sz="1600" b="1" dirty="0">
                <a:solidFill>
                  <a:srgbClr val="C00000"/>
                </a:solidFill>
              </a:rPr>
              <a:t>Version Control: </a:t>
            </a:r>
          </a:p>
          <a:p>
            <a:pPr algn="just">
              <a:lnSpc>
                <a:spcPct val="100000"/>
              </a:lnSpc>
            </a:pPr>
            <a:r>
              <a:rPr lang="en-IN" sz="1600" dirty="0"/>
              <a:t>Git, GitHub</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89639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Timeline of the Project </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95FF04-9629-444D-A257-905C86BD219C}"/>
              </a:ext>
            </a:extLst>
          </p:cNvPr>
          <p:cNvPicPr>
            <a:picLocks noChangeAspect="1"/>
          </p:cNvPicPr>
          <p:nvPr/>
        </p:nvPicPr>
        <p:blipFill>
          <a:blip r:embed="rId3"/>
          <a:stretch>
            <a:fillRect/>
          </a:stretch>
        </p:blipFill>
        <p:spPr>
          <a:xfrm>
            <a:off x="1158033" y="1075968"/>
            <a:ext cx="8088604" cy="4309433"/>
          </a:xfrm>
          <a:prstGeom prst="rect">
            <a:avLst/>
          </a:prstGeom>
        </p:spPr>
      </p:pic>
    </p:spTree>
    <p:extLst>
      <p:ext uri="{BB962C8B-B14F-4D97-AF65-F5344CB8AC3E}">
        <p14:creationId xmlns:p14="http://schemas.microsoft.com/office/powerpoint/2010/main" val="47989027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FB426-E4CD-C128-BB16-CDA66BB61040}"/>
              </a:ext>
            </a:extLst>
          </p:cNvPr>
          <p:cNvSpPr>
            <a:spLocks noGrp="1"/>
          </p:cNvSpPr>
          <p:nvPr>
            <p:ph type="sldNum" sz="quarter" idx="12"/>
          </p:nvPr>
        </p:nvSpPr>
        <p:spPr/>
        <p:txBody>
          <a:bodyPr/>
          <a:lstStyle/>
          <a:p>
            <a:pPr>
              <a:defRPr/>
            </a:pPr>
            <a:fld id="{2F195F4C-44D2-4F45-A0AC-21646A9D27BF}" type="slidenum">
              <a:rPr lang="en-US" altLang="en-US" smtClean="0"/>
              <a:pPr>
                <a:defRPr/>
              </a:pPr>
              <a:t>16</a:t>
            </a:fld>
            <a:endParaRPr lang="en-US" altLang="en-US"/>
          </a:p>
        </p:txBody>
      </p:sp>
      <p:sp>
        <p:nvSpPr>
          <p:cNvPr id="4" name="TextBox 3">
            <a:extLst>
              <a:ext uri="{FF2B5EF4-FFF2-40B4-BE49-F238E27FC236}">
                <a16:creationId xmlns:a16="http://schemas.microsoft.com/office/drawing/2014/main" id="{81A4B6FB-F8F0-792C-8CED-359D3C54579F}"/>
              </a:ext>
            </a:extLst>
          </p:cNvPr>
          <p:cNvSpPr txBox="1"/>
          <p:nvPr/>
        </p:nvSpPr>
        <p:spPr>
          <a:xfrm>
            <a:off x="314908" y="237676"/>
            <a:ext cx="6097554" cy="1240276"/>
          </a:xfrm>
          <a:prstGeom prst="rect">
            <a:avLst/>
          </a:prstGeom>
          <a:noFill/>
        </p:spPr>
        <p:txBody>
          <a:bodyPr wrap="square">
            <a:spAutoFit/>
          </a:bodyPr>
          <a:lstStyle/>
          <a:p>
            <a:pPr marL="152400" algn="just">
              <a:lnSpc>
                <a:spcPct val="200000"/>
              </a:lnSpc>
              <a:spcBef>
                <a:spcPts val="0"/>
              </a:spcBef>
              <a:spcAft>
                <a:spcPts val="0"/>
              </a:spcAft>
              <a:buClr>
                <a:schemeClr val="dk1"/>
              </a:buClr>
              <a:buSzPts val="2400"/>
            </a:pPr>
            <a:r>
              <a:rPr lang="en-US" sz="4400"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5" name="TextBox 4">
            <a:extLst>
              <a:ext uri="{FF2B5EF4-FFF2-40B4-BE49-F238E27FC236}">
                <a16:creationId xmlns:a16="http://schemas.microsoft.com/office/drawing/2014/main" id="{A70E5CFA-5C79-27F4-9F4E-85017E1EE862}"/>
              </a:ext>
            </a:extLst>
          </p:cNvPr>
          <p:cNvSpPr txBox="1"/>
          <p:nvPr/>
        </p:nvSpPr>
        <p:spPr>
          <a:xfrm>
            <a:off x="625151" y="1968759"/>
            <a:ext cx="10133045" cy="923330"/>
          </a:xfrm>
          <a:prstGeom prst="rect">
            <a:avLst/>
          </a:prstGeom>
          <a:noFill/>
        </p:spPr>
        <p:txBody>
          <a:bodyPr wrap="square" rtlCol="0">
            <a:spAutoFit/>
          </a:bodyPr>
          <a:lstStyle/>
          <a:p>
            <a:r>
              <a:rPr lang="en-IN" dirty="0">
                <a:hlinkClick r:id="rId2"/>
              </a:rPr>
              <a:t>https://github.com/Meghana049/AI-Powered-Mood-Based-Music-Recommender-Using-Facial-Emotion-Recognition</a:t>
            </a:r>
            <a:endParaRPr lang="en-IN" dirty="0"/>
          </a:p>
          <a:p>
            <a:endParaRPr lang="en-IN" dirty="0"/>
          </a:p>
        </p:txBody>
      </p:sp>
    </p:spTree>
    <p:extLst>
      <p:ext uri="{BB962C8B-B14F-4D97-AF65-F5344CB8AC3E}">
        <p14:creationId xmlns:p14="http://schemas.microsoft.com/office/powerpoint/2010/main" val="176159733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62000" y="479911"/>
            <a:ext cx="10668000" cy="487500"/>
          </a:xfrm>
          <a:prstGeom prst="rect">
            <a:avLst/>
          </a:prstGeom>
          <a:noFill/>
          <a:ln>
            <a:noFill/>
          </a:ln>
        </p:spPr>
        <p:txBody>
          <a:bodyPr spcFirstLastPara="1" wrap="square" lIns="91425" tIns="45700" rIns="91425" bIns="45700" anchor="ctr" anchorCtr="0">
            <a:noAutofit/>
          </a:bodyPr>
          <a:lstStyle/>
          <a:p>
            <a:pPr lvl="0"/>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References</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C6F1BB2-ADCF-E66F-75B5-1BA8680820E4}"/>
              </a:ext>
            </a:extLst>
          </p:cNvPr>
          <p:cNvSpPr>
            <a:spLocks noGrp="1" noChangeArrowheads="1"/>
          </p:cNvSpPr>
          <p:nvPr>
            <p:ph type="body" idx="1"/>
          </p:nvPr>
        </p:nvSpPr>
        <p:spPr bwMode="auto">
          <a:xfrm>
            <a:off x="387547" y="1493647"/>
            <a:ext cx="10737653" cy="385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Çano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Coppola, E. Gargiulo, M. Marengo, and M.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Morisio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"Mood-based on-car music recommendations,"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2nd EAI International Conference on Industrial Networks and Intelligent Systems (INISCOM)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Leicester, UK, Oct. 31–Nov. 1, 2016, pp. 154–163.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 Kumar, P. Kelkar, A. Agarwal, and V. R. B. Prasad,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PlayMyMood</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hybrid music recommendation engine based on body monitoring parameters," presented at the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Conference on Advances in Computing, Communications and Informatics (ICACCI)</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Bontempelli, B.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Chapus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Rigaud, M. Morlon, M. Lorant, and G. Salha-Galvan, "Flow Moods: Recommending music by moods on Deezer," presented at the </a:t>
            </a:r>
            <a:r>
              <a:rPr kumimoji="0" lang="en-US" altLang="en-US" sz="15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RecSys</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Challenge Workshop at the 16th ACM Conference on Recommender Systems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Babua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R. Naira, and G. A, "Emotion-aware music recommendation system,"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2023 International Conference on Intelligent Computing and Control Systems (ICICCS)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D4B664-3A22-E7E9-3A81-AD1946E9C2AC}"/>
              </a:ext>
            </a:extLst>
          </p:cNvPr>
          <p:cNvSpPr>
            <a:spLocks noGrp="1"/>
          </p:cNvSpPr>
          <p:nvPr>
            <p:ph type="sldNum" sz="quarter" idx="12"/>
          </p:nvPr>
        </p:nvSpPr>
        <p:spPr/>
        <p:txBody>
          <a:bodyPr/>
          <a:lstStyle/>
          <a:p>
            <a:pPr>
              <a:defRPr/>
            </a:pPr>
            <a:fld id="{2F195F4C-44D2-4F45-A0AC-21646A9D27BF}" type="slidenum">
              <a:rPr lang="en-US" altLang="en-US" smtClean="0"/>
              <a:pPr>
                <a:defRPr/>
              </a:pPr>
              <a:t>18</a:t>
            </a:fld>
            <a:endParaRPr lang="en-US" altLang="en-US"/>
          </a:p>
        </p:txBody>
      </p:sp>
      <p:sp>
        <p:nvSpPr>
          <p:cNvPr id="15" name="TextBox 14">
            <a:extLst>
              <a:ext uri="{FF2B5EF4-FFF2-40B4-BE49-F238E27FC236}">
                <a16:creationId xmlns:a16="http://schemas.microsoft.com/office/drawing/2014/main" id="{DB80289A-7078-555D-AD19-0769385AA3A2}"/>
              </a:ext>
            </a:extLst>
          </p:cNvPr>
          <p:cNvSpPr txBox="1"/>
          <p:nvPr/>
        </p:nvSpPr>
        <p:spPr>
          <a:xfrm>
            <a:off x="247844" y="691731"/>
            <a:ext cx="11210147" cy="282083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Brown and M. Taylor, "Mood-based music recommender using sentiment analysis on social media data,"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2022 IEEE International Conference on Big Data (Big Data)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 Wang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 al.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music recommender using speech emotion recognition,"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2020 IEEE International Conference on Multimedia and Expo (ICME)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Lee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 al.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"Emotion-aware music recommendation using deep learning,"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2019 IEEE International Conference on Data Mining (ICDM)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 Liu, W. Xu, and W. Zhang, "An emotion-based personalized music recommendation framework for emotion improvement,"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2023 IEEE International Conference on Acoustics, Speech, and Signal Processing (ICASSP)</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a:t>
            </a:r>
          </a:p>
        </p:txBody>
      </p:sp>
    </p:spTree>
    <p:extLst>
      <p:ext uri="{BB962C8B-B14F-4D97-AF65-F5344CB8AC3E}">
        <p14:creationId xmlns:p14="http://schemas.microsoft.com/office/powerpoint/2010/main" val="4138628762"/>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Content</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Problem Statement</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A4CD308-9F11-22DC-64E6-6A0E51D274C9}"/>
              </a:ext>
            </a:extLst>
          </p:cNvPr>
          <p:cNvSpPr>
            <a:spLocks noGrp="1" noChangeArrowheads="1"/>
          </p:cNvSpPr>
          <p:nvPr>
            <p:ph type="body" idx="1"/>
          </p:nvPr>
        </p:nvSpPr>
        <p:spPr bwMode="auto">
          <a:xfrm>
            <a:off x="570204" y="943790"/>
            <a:ext cx="10588625" cy="41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music recommendation systems depend on user input, playlists, or listening history, which may not reflect real-time emotions.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project, "Personalized Mood-Based Music Recommender with Face Recognition," aims to detect a user's mood and suggest music accordingly.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computer vision and machine learning, the system analyzes facial expressions to identify emotions like happiness, sadness, anger, or neutrality.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the detected mood, it automatically recommends a playlist that matches the user's emotions, creating a more personalized experience.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hands-free approach enhances user satisfaction by providing real-time, mood-based music recommendations.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1E19B35-65B2-C651-7EFC-2125445698D7}"/>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E9E30D49-BC04-1C66-1B7F-0978A107823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Literature Review</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791947-DC33-18CE-43D7-2B020CA44F7F}"/>
              </a:ext>
            </a:extLst>
          </p:cNvPr>
          <p:cNvPicPr>
            <a:picLocks noChangeAspect="1"/>
          </p:cNvPicPr>
          <p:nvPr/>
        </p:nvPicPr>
        <p:blipFill>
          <a:blip r:embed="rId3"/>
          <a:stretch>
            <a:fillRect/>
          </a:stretch>
        </p:blipFill>
        <p:spPr>
          <a:xfrm>
            <a:off x="93306" y="1005670"/>
            <a:ext cx="11866015" cy="4154283"/>
          </a:xfrm>
          <a:prstGeom prst="rect">
            <a:avLst/>
          </a:prstGeom>
        </p:spPr>
      </p:pic>
    </p:spTree>
    <p:extLst>
      <p:ext uri="{BB962C8B-B14F-4D97-AF65-F5344CB8AC3E}">
        <p14:creationId xmlns:p14="http://schemas.microsoft.com/office/powerpoint/2010/main" val="2804101435"/>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074FA9-E9B2-95BC-E581-B61A896B1FEB}"/>
              </a:ext>
            </a:extLst>
          </p:cNvPr>
          <p:cNvSpPr>
            <a:spLocks noGrp="1"/>
          </p:cNvSpPr>
          <p:nvPr>
            <p:ph type="sldNum" sz="quarter" idx="12"/>
          </p:nvPr>
        </p:nvSpPr>
        <p:spPr/>
        <p:txBody>
          <a:bodyPr/>
          <a:lstStyle/>
          <a:p>
            <a:pPr>
              <a:defRPr/>
            </a:pPr>
            <a:fld id="{2F195F4C-44D2-4F45-A0AC-21646A9D27BF}"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B38DD085-7B52-E97E-DBA5-70C539405B29}"/>
              </a:ext>
            </a:extLst>
          </p:cNvPr>
          <p:cNvPicPr>
            <a:picLocks noChangeAspect="1"/>
          </p:cNvPicPr>
          <p:nvPr/>
        </p:nvPicPr>
        <p:blipFill>
          <a:blip r:embed="rId2"/>
          <a:stretch>
            <a:fillRect/>
          </a:stretch>
        </p:blipFill>
        <p:spPr>
          <a:xfrm>
            <a:off x="93306" y="742401"/>
            <a:ext cx="11790102" cy="3950897"/>
          </a:xfrm>
          <a:prstGeom prst="rect">
            <a:avLst/>
          </a:prstGeom>
        </p:spPr>
      </p:pic>
    </p:spTree>
    <p:extLst>
      <p:ext uri="{BB962C8B-B14F-4D97-AF65-F5344CB8AC3E}">
        <p14:creationId xmlns:p14="http://schemas.microsoft.com/office/powerpoint/2010/main" val="476477547"/>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F43742D-E782-7B2B-477C-FB389773DDB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3B9198E-092A-9BA4-E770-B551D722C95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Module Design</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BF7F58-9372-1CA6-DEF0-1718E64B39F3}"/>
              </a:ext>
            </a:extLst>
          </p:cNvPr>
          <p:cNvSpPr txBox="1"/>
          <p:nvPr/>
        </p:nvSpPr>
        <p:spPr>
          <a:xfrm>
            <a:off x="3290077" y="4970535"/>
            <a:ext cx="10667999" cy="276999"/>
          </a:xfrm>
          <a:prstGeom prst="rect">
            <a:avLst/>
          </a:prstGeom>
          <a:noFill/>
        </p:spPr>
        <p:txBody>
          <a:bodyPr wrap="square">
            <a:spAutoFit/>
          </a:bodyPr>
          <a:lstStyle/>
          <a:p>
            <a:pPr algn="just"/>
            <a:r>
              <a:rPr lang="en-US" sz="12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64B2FAF-1F47-C186-0BF5-72EFD363734D}"/>
              </a:ext>
            </a:extLst>
          </p:cNvPr>
          <p:cNvPicPr>
            <a:picLocks noChangeAspect="1"/>
          </p:cNvPicPr>
          <p:nvPr/>
        </p:nvPicPr>
        <p:blipFill>
          <a:blip r:embed="rId3"/>
          <a:stretch>
            <a:fillRect/>
          </a:stretch>
        </p:blipFill>
        <p:spPr>
          <a:xfrm>
            <a:off x="1983106" y="1050877"/>
            <a:ext cx="7459474" cy="4472489"/>
          </a:xfrm>
          <a:prstGeom prst="rect">
            <a:avLst/>
          </a:prstGeom>
        </p:spPr>
      </p:pic>
    </p:spTree>
    <p:extLst>
      <p:ext uri="{BB962C8B-B14F-4D97-AF65-F5344CB8AC3E}">
        <p14:creationId xmlns:p14="http://schemas.microsoft.com/office/powerpoint/2010/main" val="29860915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CF51C-B75C-4926-F804-DC190010E028}"/>
              </a:ext>
            </a:extLst>
          </p:cNvPr>
          <p:cNvSpPr>
            <a:spLocks noGrp="1"/>
          </p:cNvSpPr>
          <p:nvPr>
            <p:ph type="sldNum" sz="quarter" idx="12"/>
          </p:nvPr>
        </p:nvSpPr>
        <p:spPr/>
        <p:txBody>
          <a:bodyPr/>
          <a:lstStyle/>
          <a:p>
            <a:pPr>
              <a:defRPr/>
            </a:pPr>
            <a:fld id="{2F195F4C-44D2-4F45-A0AC-21646A9D27BF}" type="slidenum">
              <a:rPr lang="en-US" altLang="en-US" smtClean="0"/>
              <a:pPr>
                <a:defRPr/>
              </a:pPr>
              <a:t>7</a:t>
            </a:fld>
            <a:endParaRPr lang="en-US" altLang="en-US"/>
          </a:p>
        </p:txBody>
      </p:sp>
      <p:sp>
        <p:nvSpPr>
          <p:cNvPr id="3" name="TextBox 2">
            <a:extLst>
              <a:ext uri="{FF2B5EF4-FFF2-40B4-BE49-F238E27FC236}">
                <a16:creationId xmlns:a16="http://schemas.microsoft.com/office/drawing/2014/main" id="{DABA2D68-E63A-C421-A29A-C2B9E9FA68E8}"/>
              </a:ext>
            </a:extLst>
          </p:cNvPr>
          <p:cNvSpPr txBox="1"/>
          <p:nvPr/>
        </p:nvSpPr>
        <p:spPr>
          <a:xfrm>
            <a:off x="483637" y="401217"/>
            <a:ext cx="11224726" cy="4480073"/>
          </a:xfrm>
          <a:prstGeom prst="rect">
            <a:avLst/>
          </a:prstGeom>
          <a:noFill/>
        </p:spPr>
        <p:txBody>
          <a:bodyPr wrap="square" rtlCol="0">
            <a:spAutoFit/>
          </a:bodyPr>
          <a:lstStyle/>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Start</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 system begins execution.</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Input Dataset</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A dataset containing facial images with labeled emotions is provided as input for model training.</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Preprocessing</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 facial images undergo preprocessing techniques like noise reduction, resizing, and normalization to improve model accuracy.</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Training the CNN Model</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Convolutional Neural Network (CNN)</a:t>
            </a:r>
            <a:r>
              <a:rPr lang="en-US" sz="1600" dirty="0">
                <a:latin typeface="Times New Roman" panose="02020603050405020304" pitchFamily="18" charset="0"/>
                <a:cs typeface="Times New Roman" panose="02020603050405020304" pitchFamily="18" charset="0"/>
              </a:rPr>
              <a:t> is trained on the preprocessed dataset to classify facial expressions into different emotions.</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Capture the Face Using Webcam</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 system captures real-time facial images using a webcam.</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577558"/>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D78AE-8045-17AB-91FD-08F81EBC075A}"/>
              </a:ext>
            </a:extLst>
          </p:cNvPr>
          <p:cNvSpPr>
            <a:spLocks noGrp="1"/>
          </p:cNvSpPr>
          <p:nvPr>
            <p:ph type="sldNum" sz="quarter" idx="12"/>
          </p:nvPr>
        </p:nvSpPr>
        <p:spPr/>
        <p:txBody>
          <a:bodyPr/>
          <a:lstStyle/>
          <a:p>
            <a:pPr>
              <a:defRPr/>
            </a:pPr>
            <a:fld id="{2F195F4C-44D2-4F45-A0AC-21646A9D27BF}" type="slidenum">
              <a:rPr lang="en-US" altLang="en-US" smtClean="0"/>
              <a:pPr>
                <a:defRPr/>
              </a:pPr>
              <a:t>8</a:t>
            </a:fld>
            <a:endParaRPr lang="en-US" altLang="en-US"/>
          </a:p>
        </p:txBody>
      </p:sp>
      <p:sp>
        <p:nvSpPr>
          <p:cNvPr id="3" name="TextBox 2">
            <a:extLst>
              <a:ext uri="{FF2B5EF4-FFF2-40B4-BE49-F238E27FC236}">
                <a16:creationId xmlns:a16="http://schemas.microsoft.com/office/drawing/2014/main" id="{F6789FF9-FA74-3F0D-6D12-214AA17DCB58}"/>
              </a:ext>
            </a:extLst>
          </p:cNvPr>
          <p:cNvSpPr txBox="1"/>
          <p:nvPr/>
        </p:nvSpPr>
        <p:spPr>
          <a:xfrm>
            <a:off x="410547" y="317242"/>
            <a:ext cx="11187404" cy="4480073"/>
          </a:xfrm>
          <a:prstGeom prst="rect">
            <a:avLst/>
          </a:prstGeom>
          <a:noFill/>
        </p:spPr>
        <p:txBody>
          <a:bodyPr wrap="square" rtlCol="0">
            <a:spAutoFit/>
          </a:bodyPr>
          <a:lstStyle/>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Detect the Emotion Using CNN Model</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The trained CNN model analyzes the captured face and classifies the detected emotion.</a:t>
            </a: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Emotion Classification</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The detected emotion is categorized into one of the following: </a:t>
            </a:r>
          </a:p>
          <a:p>
            <a:pPr lvl="2" algn="just">
              <a:lnSpc>
                <a:spcPct val="150000"/>
              </a:lnSpc>
            </a:pPr>
            <a:r>
              <a:rPr lang="en-US" sz="1600" dirty="0">
                <a:latin typeface="Times New Roman" panose="02020603050405020304" pitchFamily="18" charset="0"/>
                <a:cs typeface="Times New Roman" panose="02020603050405020304" pitchFamily="18" charset="0"/>
              </a:rPr>
              <a:t>Angry, Happy, Sad, Surprise, Disgust, Fear, Neutral</a:t>
            </a: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Result Analysis</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The classified emotion is analyzed to determine the most suitable music playlist.</a:t>
            </a: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Generating Playlist Using Spotify API</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Based on the detected emotion, a corresponding playlist is retrieved using the </a:t>
            </a:r>
            <a:r>
              <a:rPr lang="en-US" sz="1600" b="1" dirty="0">
                <a:latin typeface="Times New Roman" panose="02020603050405020304" pitchFamily="18" charset="0"/>
                <a:cs typeface="Times New Roman" panose="02020603050405020304" pitchFamily="18" charset="0"/>
              </a:rPr>
              <a:t>YouTube API.</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Stop</a:t>
            </a:r>
            <a:endParaRPr lang="en-US" sz="1600" dirty="0">
              <a:solidFill>
                <a:srgbClr val="C00000"/>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The process ends after playing the recommended music.</a:t>
            </a:r>
          </a:p>
          <a:p>
            <a:pPr marL="342900" indent="-342900" algn="just">
              <a:lnSpc>
                <a:spcPct val="150000"/>
              </a:lnSpc>
              <a:buFont typeface="+mj-lt"/>
              <a:buAutoNum type="arabicPeriod" startAt="6"/>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94383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7D44F6-46D9-46DE-B5FE-7D36F8EB4A10}"/>
              </a:ext>
            </a:extLst>
          </p:cNvPr>
          <p:cNvSpPr>
            <a:spLocks noGrp="1"/>
          </p:cNvSpPr>
          <p:nvPr>
            <p:ph type="sldNum" sz="quarter" idx="12"/>
          </p:nvPr>
        </p:nvSpPr>
        <p:spPr/>
        <p:txBody>
          <a:bodyPr/>
          <a:lstStyle/>
          <a:p>
            <a:pPr>
              <a:defRPr/>
            </a:pPr>
            <a:fld id="{2F195F4C-44D2-4F45-A0AC-21646A9D27BF}" type="slidenum">
              <a:rPr lang="en-US" altLang="en-US" smtClean="0"/>
              <a:pPr>
                <a:defRPr/>
              </a:pPr>
              <a:t>9</a:t>
            </a:fld>
            <a:endParaRPr lang="en-US" altLang="en-US"/>
          </a:p>
        </p:txBody>
      </p:sp>
      <p:sp>
        <p:nvSpPr>
          <p:cNvPr id="3" name="TextBox 2">
            <a:extLst>
              <a:ext uri="{FF2B5EF4-FFF2-40B4-BE49-F238E27FC236}">
                <a16:creationId xmlns:a16="http://schemas.microsoft.com/office/drawing/2014/main" id="{04061A8B-2287-963D-DB5D-80B6D5F62568}"/>
              </a:ext>
            </a:extLst>
          </p:cNvPr>
          <p:cNvSpPr txBox="1"/>
          <p:nvPr/>
        </p:nvSpPr>
        <p:spPr>
          <a:xfrm>
            <a:off x="457200" y="485192"/>
            <a:ext cx="11103429" cy="4439485"/>
          </a:xfrm>
          <a:prstGeom prst="rect">
            <a:avLst/>
          </a:prstGeom>
          <a:noFill/>
        </p:spPr>
        <p:txBody>
          <a:bodyPr wrap="square" rtlCol="0">
            <a:spAutoFit/>
          </a:bodyPr>
          <a:lstStyle/>
          <a:p>
            <a:pPr algn="just">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1: Data Collection</a:t>
            </a:r>
          </a:p>
          <a:p>
            <a:pPr algn="just">
              <a:lnSpc>
                <a:spcPct val="150000"/>
              </a:lnSpc>
              <a:buNone/>
            </a:pP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Functionality: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This module is responsible for capturing real-time facial images using a webcam or camera. It collects input data from the user’s face and ensures proper image acquisition for further processing. The module may also use an existing facial emotion dataset for training purposes.</a:t>
            </a:r>
          </a:p>
          <a:p>
            <a:pPr>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2: Data Processing</a:t>
            </a:r>
          </a:p>
          <a:p>
            <a:pPr algn="just">
              <a:lnSpc>
                <a:spcPct val="150000"/>
              </a:lnSpc>
              <a:buNone/>
            </a:pP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Role: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Once the facial image is captured, this module processes the data by applying image preprocessing techniques such as noise reduction, grayscale conversion, and resizing. Feature extraction techniques (like OpenCV or deep learning-based CNN models) are used to identify key facial features that indicate emotions.</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803837"/>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8062</TotalTime>
  <Words>1185</Words>
  <Application>Microsoft Office PowerPoint</Application>
  <PresentationFormat>Widescreen</PresentationFormat>
  <Paragraphs>107</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Times New Roman</vt:lpstr>
      <vt:lpstr>Verdana</vt:lpstr>
      <vt:lpstr>Wingdings</vt:lpstr>
      <vt:lpstr>Office Theme</vt:lpstr>
      <vt:lpstr>MCA Final Year Project (Review I)  AI-Powered Mood-Based Music Recommender Using Facial Emotion Recognition   </vt:lpstr>
      <vt:lpstr>Content</vt:lpstr>
      <vt:lpstr>Problem Statement</vt:lpstr>
      <vt:lpstr>Literature Review</vt:lpstr>
      <vt:lpstr>PowerPoint Presentation</vt:lpstr>
      <vt:lpstr>Module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And Technologies To Be Used</vt:lpstr>
      <vt:lpstr>Timeline of the Project </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meghana M</cp:lastModifiedBy>
  <cp:revision>921</cp:revision>
  <cp:lastPrinted>2018-07-24T06:37:20Z</cp:lastPrinted>
  <dcterms:created xsi:type="dcterms:W3CDTF">2018-06-07T04:06:17Z</dcterms:created>
  <dcterms:modified xsi:type="dcterms:W3CDTF">2025-04-07T18:47:23Z</dcterms:modified>
</cp:coreProperties>
</file>