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7" r:id="rId3"/>
    <p:sldId id="301" r:id="rId4"/>
    <p:sldId id="31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40046"/>
    <a:srgbClr val="F0B323"/>
    <a:srgbClr val="5BC1D7"/>
    <a:srgbClr val="56C271"/>
    <a:srgbClr val="414141"/>
    <a:srgbClr val="D2D755"/>
    <a:srgbClr val="FF8A3D"/>
    <a:srgbClr val="7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3" autoAdjust="0"/>
    <p:restoredTop sz="94759" autoAdjust="0"/>
  </p:normalViewPr>
  <p:slideViewPr>
    <p:cSldViewPr snapToGrid="0" showGuides="1">
      <p:cViewPr>
        <p:scale>
          <a:sx n="91" d="100"/>
          <a:sy n="91" d="100"/>
        </p:scale>
        <p:origin x="-456" y="-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CF000-244C-420C-89D8-F032BB49720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EF17E-0CCE-46F3-B830-EF3A1CA75E0A}">
      <dgm:prSet phldrT="[Text]" custT="1"/>
      <dgm:spPr/>
      <dgm:t>
        <a:bodyPr/>
        <a:lstStyle/>
        <a:p>
          <a:r>
            <a:rPr lang="en-US" sz="1600" dirty="0" smtClean="0"/>
            <a:t>Configurations &amp; Retail Integration </a:t>
          </a:r>
          <a:endParaRPr lang="en-US" sz="1600" dirty="0"/>
        </a:p>
      </dgm:t>
    </dgm:pt>
    <dgm:pt modelId="{0152320D-6DAC-42D7-BFA3-BCA2409EF570}" type="parTrans" cxnId="{4887DA08-FE81-458C-BDF0-DBFCBFDCF593}">
      <dgm:prSet/>
      <dgm:spPr/>
      <dgm:t>
        <a:bodyPr/>
        <a:lstStyle/>
        <a:p>
          <a:endParaRPr lang="en-US"/>
        </a:p>
      </dgm:t>
    </dgm:pt>
    <dgm:pt modelId="{F1F99B11-40A3-4064-9F3E-C32886A9AE7B}" type="sibTrans" cxnId="{4887DA08-FE81-458C-BDF0-DBFCBFDCF593}">
      <dgm:prSet/>
      <dgm:spPr/>
      <dgm:t>
        <a:bodyPr/>
        <a:lstStyle/>
        <a:p>
          <a:endParaRPr lang="en-US"/>
        </a:p>
      </dgm:t>
    </dgm:pt>
    <dgm:pt modelId="{B4AF5364-22D6-4335-B462-D4292B93F784}">
      <dgm:prSet phldrT="[Text]" custT="1"/>
      <dgm:spPr/>
      <dgm:t>
        <a:bodyPr/>
        <a:lstStyle/>
        <a:p>
          <a:r>
            <a:rPr lang="en-US" sz="1200" dirty="0" smtClean="0"/>
            <a:t>Customer Churn Parameters</a:t>
          </a:r>
          <a:endParaRPr lang="en-US" sz="1200" dirty="0"/>
        </a:p>
      </dgm:t>
    </dgm:pt>
    <dgm:pt modelId="{6C97F586-2BB5-4880-BFD5-07B0661BC3DE}" type="parTrans" cxnId="{B6CA1C34-5168-4EBF-AD38-5ED0D7CC569D}">
      <dgm:prSet/>
      <dgm:spPr/>
      <dgm:t>
        <a:bodyPr/>
        <a:lstStyle/>
        <a:p>
          <a:endParaRPr lang="en-US"/>
        </a:p>
      </dgm:t>
    </dgm:pt>
    <dgm:pt modelId="{85B0D2AE-02D3-4247-BD93-35D75890A933}" type="sibTrans" cxnId="{B6CA1C34-5168-4EBF-AD38-5ED0D7CC569D}">
      <dgm:prSet/>
      <dgm:spPr/>
      <dgm:t>
        <a:bodyPr/>
        <a:lstStyle/>
        <a:p>
          <a:endParaRPr lang="en-US"/>
        </a:p>
      </dgm:t>
    </dgm:pt>
    <dgm:pt modelId="{DEA268F9-265D-463D-8D1E-3B13C7B4AE2E}">
      <dgm:prSet phldrT="[Text]" custT="1"/>
      <dgm:spPr/>
      <dgm:t>
        <a:bodyPr/>
        <a:lstStyle/>
        <a:p>
          <a:r>
            <a:rPr lang="en-US" sz="1600" dirty="0" smtClean="0"/>
            <a:t>Churn Prediction Intelligence</a:t>
          </a:r>
          <a:endParaRPr lang="en-US" sz="1600" dirty="0"/>
        </a:p>
      </dgm:t>
    </dgm:pt>
    <dgm:pt modelId="{C5EC37BC-0094-4DC9-961B-73C2A20B20C0}" type="parTrans" cxnId="{3458FF61-F227-4B7B-BAF3-9CC715E6D820}">
      <dgm:prSet/>
      <dgm:spPr/>
      <dgm:t>
        <a:bodyPr/>
        <a:lstStyle/>
        <a:p>
          <a:endParaRPr lang="en-US"/>
        </a:p>
      </dgm:t>
    </dgm:pt>
    <dgm:pt modelId="{A2851DB0-279C-4E58-B4E8-1B5A060B352E}" type="sibTrans" cxnId="{3458FF61-F227-4B7B-BAF3-9CC715E6D820}">
      <dgm:prSet/>
      <dgm:spPr/>
      <dgm:t>
        <a:bodyPr/>
        <a:lstStyle/>
        <a:p>
          <a:endParaRPr lang="en-US"/>
        </a:p>
      </dgm:t>
    </dgm:pt>
    <dgm:pt modelId="{8E7FF5F3-1177-4905-B204-1375429799FF}">
      <dgm:prSet phldrT="[Text]" custT="1"/>
      <dgm:spPr/>
      <dgm:t>
        <a:bodyPr/>
        <a:lstStyle/>
        <a:p>
          <a:r>
            <a:rPr lang="en-US" sz="1200" dirty="0" smtClean="0"/>
            <a:t>Churn Prediction Score and Indicators</a:t>
          </a:r>
          <a:endParaRPr lang="en-US" sz="1200" dirty="0"/>
        </a:p>
      </dgm:t>
    </dgm:pt>
    <dgm:pt modelId="{1D9E1D44-DCE6-4AAB-898B-001625086B85}" type="parTrans" cxnId="{D33ED3FC-2F1F-4B16-961C-6CA57CA9B15A}">
      <dgm:prSet/>
      <dgm:spPr/>
      <dgm:t>
        <a:bodyPr/>
        <a:lstStyle/>
        <a:p>
          <a:endParaRPr lang="en-US"/>
        </a:p>
      </dgm:t>
    </dgm:pt>
    <dgm:pt modelId="{9C31C496-42D7-4A43-B60D-D95DF5319A4D}" type="sibTrans" cxnId="{D33ED3FC-2F1F-4B16-961C-6CA57CA9B15A}">
      <dgm:prSet/>
      <dgm:spPr/>
      <dgm:t>
        <a:bodyPr/>
        <a:lstStyle/>
        <a:p>
          <a:endParaRPr lang="en-US"/>
        </a:p>
      </dgm:t>
    </dgm:pt>
    <dgm:pt modelId="{68178C98-F272-4212-ACD8-43E2CC3D5CB5}">
      <dgm:prSet phldrT="[Text]" custT="1"/>
      <dgm:spPr/>
      <dgm:t>
        <a:bodyPr/>
        <a:lstStyle/>
        <a:p>
          <a:r>
            <a:rPr lang="en-US" sz="1200" dirty="0" smtClean="0"/>
            <a:t>Offer Management</a:t>
          </a:r>
          <a:endParaRPr lang="en-US" sz="1200" dirty="0"/>
        </a:p>
      </dgm:t>
    </dgm:pt>
    <dgm:pt modelId="{E4BBBC38-C457-4A40-A22E-D7A92D9E9F96}" type="parTrans" cxnId="{A23A4BCC-E486-4F7E-A509-11A55029C605}">
      <dgm:prSet/>
      <dgm:spPr/>
      <dgm:t>
        <a:bodyPr/>
        <a:lstStyle/>
        <a:p>
          <a:endParaRPr lang="en-US"/>
        </a:p>
      </dgm:t>
    </dgm:pt>
    <dgm:pt modelId="{8AA678A4-C680-476B-9A10-937E790E1C37}" type="sibTrans" cxnId="{A23A4BCC-E486-4F7E-A509-11A55029C605}">
      <dgm:prSet/>
      <dgm:spPr/>
      <dgm:t>
        <a:bodyPr/>
        <a:lstStyle/>
        <a:p>
          <a:endParaRPr lang="en-US"/>
        </a:p>
      </dgm:t>
    </dgm:pt>
    <dgm:pt modelId="{CF15D667-EC40-447D-AA7E-2B37707A3BA8}">
      <dgm:prSet phldrT="[Text]" custT="1"/>
      <dgm:spPr/>
      <dgm:t>
        <a:bodyPr/>
        <a:lstStyle/>
        <a:p>
          <a:r>
            <a:rPr lang="en-US" sz="1200" dirty="0" smtClean="0"/>
            <a:t>Churn Alert Levels</a:t>
          </a:r>
          <a:endParaRPr lang="en-US" sz="1200" dirty="0"/>
        </a:p>
      </dgm:t>
    </dgm:pt>
    <dgm:pt modelId="{A056A97B-90A5-4B99-987B-4C2757460F0D}" type="parTrans" cxnId="{DC7805AE-FD79-441A-8CCE-109DCFE17358}">
      <dgm:prSet/>
      <dgm:spPr/>
      <dgm:t>
        <a:bodyPr/>
        <a:lstStyle/>
        <a:p>
          <a:endParaRPr lang="en-US"/>
        </a:p>
      </dgm:t>
    </dgm:pt>
    <dgm:pt modelId="{CCDDFCA0-654A-40F8-BE0D-9252C6B55266}" type="sibTrans" cxnId="{DC7805AE-FD79-441A-8CCE-109DCFE17358}">
      <dgm:prSet/>
      <dgm:spPr/>
      <dgm:t>
        <a:bodyPr/>
        <a:lstStyle/>
        <a:p>
          <a:endParaRPr lang="en-US"/>
        </a:p>
      </dgm:t>
    </dgm:pt>
    <dgm:pt modelId="{45F60BF6-6727-4B65-9992-822EE487EAFB}">
      <dgm:prSet phldrT="[Text]" custT="1"/>
      <dgm:spPr/>
      <dgm:t>
        <a:bodyPr/>
        <a:lstStyle/>
        <a:p>
          <a:r>
            <a:rPr lang="en-US" sz="1200" dirty="0" smtClean="0"/>
            <a:t>Churn Prevention – Offers and Communication</a:t>
          </a:r>
          <a:endParaRPr lang="en-US" sz="1200" dirty="0"/>
        </a:p>
      </dgm:t>
    </dgm:pt>
    <dgm:pt modelId="{8A40B2F9-53EF-4BD3-8049-822D9EE53F53}" type="parTrans" cxnId="{D011A9F7-82BD-4DE1-BBA5-06CB5C3629D5}">
      <dgm:prSet/>
      <dgm:spPr/>
      <dgm:t>
        <a:bodyPr/>
        <a:lstStyle/>
        <a:p>
          <a:endParaRPr lang="en-US"/>
        </a:p>
      </dgm:t>
    </dgm:pt>
    <dgm:pt modelId="{B5870496-780B-467C-B909-22930375467D}" type="sibTrans" cxnId="{D011A9F7-82BD-4DE1-BBA5-06CB5C3629D5}">
      <dgm:prSet/>
      <dgm:spPr/>
      <dgm:t>
        <a:bodyPr/>
        <a:lstStyle/>
        <a:p>
          <a:endParaRPr lang="en-US"/>
        </a:p>
      </dgm:t>
    </dgm:pt>
    <dgm:pt modelId="{B60680D3-1A2D-4B7B-801C-EA2F32331A76}">
      <dgm:prSet phldrT="[Text]" custT="1"/>
      <dgm:spPr/>
      <dgm:t>
        <a:bodyPr/>
        <a:lstStyle/>
        <a:p>
          <a:r>
            <a:rPr lang="en-US" sz="1200" dirty="0" smtClean="0"/>
            <a:t>Customer Relationship Sentiment</a:t>
          </a:r>
          <a:endParaRPr lang="en-US" sz="1200" dirty="0"/>
        </a:p>
      </dgm:t>
    </dgm:pt>
    <dgm:pt modelId="{1D67E573-DDE8-4F39-B3C9-6F47A273661F}" type="parTrans" cxnId="{5D1B7D16-C1C1-4BD1-927A-F5448813C2B1}">
      <dgm:prSet/>
      <dgm:spPr/>
      <dgm:t>
        <a:bodyPr/>
        <a:lstStyle/>
        <a:p>
          <a:endParaRPr lang="en-US"/>
        </a:p>
      </dgm:t>
    </dgm:pt>
    <dgm:pt modelId="{44470950-848E-4456-B798-0F1B909C6F61}" type="sibTrans" cxnId="{5D1B7D16-C1C1-4BD1-927A-F5448813C2B1}">
      <dgm:prSet/>
      <dgm:spPr/>
      <dgm:t>
        <a:bodyPr/>
        <a:lstStyle/>
        <a:p>
          <a:endParaRPr lang="en-US"/>
        </a:p>
      </dgm:t>
    </dgm:pt>
    <dgm:pt modelId="{4BC16737-FA8D-4738-83F2-536AC1367F3C}" type="pres">
      <dgm:prSet presAssocID="{85DCF000-244C-420C-89D8-F032BB4972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9583B3-957E-4DE9-9E8F-01FDD1EC0C26}" type="pres">
      <dgm:prSet presAssocID="{FE6EF17E-0CCE-46F3-B830-EF3A1CA75E0A}" presName="composite" presStyleCnt="0"/>
      <dgm:spPr/>
    </dgm:pt>
    <dgm:pt modelId="{052BBA13-D89B-4B4B-AF57-8D6B739D701E}" type="pres">
      <dgm:prSet presAssocID="{FE6EF17E-0CCE-46F3-B830-EF3A1CA75E0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51D3A-184F-452D-8304-DE328E1ADDE3}" type="pres">
      <dgm:prSet presAssocID="{FE6EF17E-0CCE-46F3-B830-EF3A1CA75E0A}" presName="parSh" presStyleLbl="node1" presStyleIdx="0" presStyleCnt="2" custScaleX="124037"/>
      <dgm:spPr/>
      <dgm:t>
        <a:bodyPr/>
        <a:lstStyle/>
        <a:p>
          <a:endParaRPr lang="en-US"/>
        </a:p>
      </dgm:t>
    </dgm:pt>
    <dgm:pt modelId="{14FE8361-806F-44AC-A983-D322294671D7}" type="pres">
      <dgm:prSet presAssocID="{FE6EF17E-0CCE-46F3-B830-EF3A1CA75E0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DE43D-1B4C-4AF4-993E-D5422332B1BB}" type="pres">
      <dgm:prSet presAssocID="{F1F99B11-40A3-4064-9F3E-C32886A9AE7B}" presName="sibTrans" presStyleLbl="sibTrans2D1" presStyleIdx="0" presStyleCnt="1" custLinFactNeighborX="22595"/>
      <dgm:spPr/>
      <dgm:t>
        <a:bodyPr/>
        <a:lstStyle/>
        <a:p>
          <a:endParaRPr lang="en-US"/>
        </a:p>
      </dgm:t>
    </dgm:pt>
    <dgm:pt modelId="{B6805952-838B-4184-A40F-4B3BF4AF4463}" type="pres">
      <dgm:prSet presAssocID="{F1F99B11-40A3-4064-9F3E-C32886A9AE7B}" presName="connTx" presStyleLbl="sibTrans2D1" presStyleIdx="0" presStyleCnt="1"/>
      <dgm:spPr/>
      <dgm:t>
        <a:bodyPr/>
        <a:lstStyle/>
        <a:p>
          <a:endParaRPr lang="en-US"/>
        </a:p>
      </dgm:t>
    </dgm:pt>
    <dgm:pt modelId="{49E39492-D396-4706-B4F7-BF25DB41C992}" type="pres">
      <dgm:prSet presAssocID="{DEA268F9-265D-463D-8D1E-3B13C7B4AE2E}" presName="composite" presStyleCnt="0"/>
      <dgm:spPr/>
    </dgm:pt>
    <dgm:pt modelId="{B62B42CD-A491-4DDA-9FD7-A08D7B105857}" type="pres">
      <dgm:prSet presAssocID="{DEA268F9-265D-463D-8D1E-3B13C7B4AE2E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5E3C5-A89C-41E9-B392-4723128E7DD7}" type="pres">
      <dgm:prSet presAssocID="{DEA268F9-265D-463D-8D1E-3B13C7B4AE2E}" presName="parSh" presStyleLbl="node1" presStyleIdx="1" presStyleCnt="2" custScaleX="108793"/>
      <dgm:spPr/>
      <dgm:t>
        <a:bodyPr/>
        <a:lstStyle/>
        <a:p>
          <a:endParaRPr lang="en-US"/>
        </a:p>
      </dgm:t>
    </dgm:pt>
    <dgm:pt modelId="{1EA718BC-A217-4657-BA3E-638CD48BC234}" type="pres">
      <dgm:prSet presAssocID="{DEA268F9-265D-463D-8D1E-3B13C7B4AE2E}" presName="desTx" presStyleLbl="fgAcc1" presStyleIdx="1" presStyleCnt="2" custLinFactNeighborX="-6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805AE-FD79-441A-8CCE-109DCFE17358}" srcId="{FE6EF17E-0CCE-46F3-B830-EF3A1CA75E0A}" destId="{CF15D667-EC40-447D-AA7E-2B37707A3BA8}" srcOrd="2" destOrd="0" parTransId="{A056A97B-90A5-4B99-987B-4C2757460F0D}" sibTransId="{CCDDFCA0-654A-40F8-BE0D-9252C6B55266}"/>
    <dgm:cxn modelId="{C02812FD-8E04-4550-92B0-15F8205E5405}" type="presOf" srcId="{DEA268F9-265D-463D-8D1E-3B13C7B4AE2E}" destId="{B62B42CD-A491-4DDA-9FD7-A08D7B105857}" srcOrd="0" destOrd="0" presId="urn:microsoft.com/office/officeart/2005/8/layout/process3"/>
    <dgm:cxn modelId="{E0564DEA-F72F-45BA-9878-226F8BD9A6C6}" type="presOf" srcId="{CF15D667-EC40-447D-AA7E-2B37707A3BA8}" destId="{14FE8361-806F-44AC-A983-D322294671D7}" srcOrd="0" destOrd="2" presId="urn:microsoft.com/office/officeart/2005/8/layout/process3"/>
    <dgm:cxn modelId="{4887DA08-FE81-458C-BDF0-DBFCBFDCF593}" srcId="{85DCF000-244C-420C-89D8-F032BB497207}" destId="{FE6EF17E-0CCE-46F3-B830-EF3A1CA75E0A}" srcOrd="0" destOrd="0" parTransId="{0152320D-6DAC-42D7-BFA3-BCA2409EF570}" sibTransId="{F1F99B11-40A3-4064-9F3E-C32886A9AE7B}"/>
    <dgm:cxn modelId="{E001F5B5-BE94-4B02-BD62-92D9AEF9A96B}" type="presOf" srcId="{F1F99B11-40A3-4064-9F3E-C32886A9AE7B}" destId="{560DE43D-1B4C-4AF4-993E-D5422332B1BB}" srcOrd="0" destOrd="0" presId="urn:microsoft.com/office/officeart/2005/8/layout/process3"/>
    <dgm:cxn modelId="{D5671638-4F07-4375-AE95-05157CB7542E}" type="presOf" srcId="{85DCF000-244C-420C-89D8-F032BB497207}" destId="{4BC16737-FA8D-4738-83F2-536AC1367F3C}" srcOrd="0" destOrd="0" presId="urn:microsoft.com/office/officeart/2005/8/layout/process3"/>
    <dgm:cxn modelId="{4968CBC5-BD9B-483F-B6F9-046E1F5CFC8E}" type="presOf" srcId="{B4AF5364-22D6-4335-B462-D4292B93F784}" destId="{14FE8361-806F-44AC-A983-D322294671D7}" srcOrd="0" destOrd="0" presId="urn:microsoft.com/office/officeart/2005/8/layout/process3"/>
    <dgm:cxn modelId="{1D7ACB23-2EBC-4EF3-B0A5-1A7E0EFC60A3}" type="presOf" srcId="{DEA268F9-265D-463D-8D1E-3B13C7B4AE2E}" destId="{A345E3C5-A89C-41E9-B392-4723128E7DD7}" srcOrd="1" destOrd="0" presId="urn:microsoft.com/office/officeart/2005/8/layout/process3"/>
    <dgm:cxn modelId="{A23A4BCC-E486-4F7E-A509-11A55029C605}" srcId="{FE6EF17E-0CCE-46F3-B830-EF3A1CA75E0A}" destId="{68178C98-F272-4212-ACD8-43E2CC3D5CB5}" srcOrd="1" destOrd="0" parTransId="{E4BBBC38-C457-4A40-A22E-D7A92D9E9F96}" sibTransId="{8AA678A4-C680-476B-9A10-937E790E1C37}"/>
    <dgm:cxn modelId="{D33ED3FC-2F1F-4B16-961C-6CA57CA9B15A}" srcId="{DEA268F9-265D-463D-8D1E-3B13C7B4AE2E}" destId="{8E7FF5F3-1177-4905-B204-1375429799FF}" srcOrd="0" destOrd="0" parTransId="{1D9E1D44-DCE6-4AAB-898B-001625086B85}" sibTransId="{9C31C496-42D7-4A43-B60D-D95DF5319A4D}"/>
    <dgm:cxn modelId="{EA215AE3-E099-4B29-AC89-142D5BB4BDFF}" type="presOf" srcId="{FE6EF17E-0CCE-46F3-B830-EF3A1CA75E0A}" destId="{052BBA13-D89B-4B4B-AF57-8D6B739D701E}" srcOrd="0" destOrd="0" presId="urn:microsoft.com/office/officeart/2005/8/layout/process3"/>
    <dgm:cxn modelId="{6A599400-3FD3-44DC-B085-07671FC28646}" type="presOf" srcId="{45F60BF6-6727-4B65-9992-822EE487EAFB}" destId="{1EA718BC-A217-4657-BA3E-638CD48BC234}" srcOrd="0" destOrd="1" presId="urn:microsoft.com/office/officeart/2005/8/layout/process3"/>
    <dgm:cxn modelId="{D011A9F7-82BD-4DE1-BBA5-06CB5C3629D5}" srcId="{DEA268F9-265D-463D-8D1E-3B13C7B4AE2E}" destId="{45F60BF6-6727-4B65-9992-822EE487EAFB}" srcOrd="1" destOrd="0" parTransId="{8A40B2F9-53EF-4BD3-8049-822D9EE53F53}" sibTransId="{B5870496-780B-467C-B909-22930375467D}"/>
    <dgm:cxn modelId="{B2D6CB95-D66E-49D1-90C9-28210C2CE7D7}" type="presOf" srcId="{68178C98-F272-4212-ACD8-43E2CC3D5CB5}" destId="{14FE8361-806F-44AC-A983-D322294671D7}" srcOrd="0" destOrd="1" presId="urn:microsoft.com/office/officeart/2005/8/layout/process3"/>
    <dgm:cxn modelId="{B6CA1C34-5168-4EBF-AD38-5ED0D7CC569D}" srcId="{FE6EF17E-0CCE-46F3-B830-EF3A1CA75E0A}" destId="{B4AF5364-22D6-4335-B462-D4292B93F784}" srcOrd="0" destOrd="0" parTransId="{6C97F586-2BB5-4880-BFD5-07B0661BC3DE}" sibTransId="{85B0D2AE-02D3-4247-BD93-35D75890A933}"/>
    <dgm:cxn modelId="{CFA6B896-38C9-4272-95A1-EF2488AD021A}" type="presOf" srcId="{B60680D3-1A2D-4B7B-801C-EA2F32331A76}" destId="{1EA718BC-A217-4657-BA3E-638CD48BC234}" srcOrd="0" destOrd="2" presId="urn:microsoft.com/office/officeart/2005/8/layout/process3"/>
    <dgm:cxn modelId="{AFD10B6C-947F-4755-9038-A2215414E0C4}" type="presOf" srcId="{F1F99B11-40A3-4064-9F3E-C32886A9AE7B}" destId="{B6805952-838B-4184-A40F-4B3BF4AF4463}" srcOrd="1" destOrd="0" presId="urn:microsoft.com/office/officeart/2005/8/layout/process3"/>
    <dgm:cxn modelId="{3458FF61-F227-4B7B-BAF3-9CC715E6D820}" srcId="{85DCF000-244C-420C-89D8-F032BB497207}" destId="{DEA268F9-265D-463D-8D1E-3B13C7B4AE2E}" srcOrd="1" destOrd="0" parTransId="{C5EC37BC-0094-4DC9-961B-73C2A20B20C0}" sibTransId="{A2851DB0-279C-4E58-B4E8-1B5A060B352E}"/>
    <dgm:cxn modelId="{5D1B7D16-C1C1-4BD1-927A-F5448813C2B1}" srcId="{DEA268F9-265D-463D-8D1E-3B13C7B4AE2E}" destId="{B60680D3-1A2D-4B7B-801C-EA2F32331A76}" srcOrd="2" destOrd="0" parTransId="{1D67E573-DDE8-4F39-B3C9-6F47A273661F}" sibTransId="{44470950-848E-4456-B798-0F1B909C6F61}"/>
    <dgm:cxn modelId="{85EA1B32-526E-4D2C-B271-A3DDADBCF699}" type="presOf" srcId="{8E7FF5F3-1177-4905-B204-1375429799FF}" destId="{1EA718BC-A217-4657-BA3E-638CD48BC234}" srcOrd="0" destOrd="0" presId="urn:microsoft.com/office/officeart/2005/8/layout/process3"/>
    <dgm:cxn modelId="{1179B710-3C3F-4577-8947-B270740E796A}" type="presOf" srcId="{FE6EF17E-0CCE-46F3-B830-EF3A1CA75E0A}" destId="{FB651D3A-184F-452D-8304-DE328E1ADDE3}" srcOrd="1" destOrd="0" presId="urn:microsoft.com/office/officeart/2005/8/layout/process3"/>
    <dgm:cxn modelId="{A00DC3CB-7A96-44E8-841B-61A96E01A047}" type="presParOf" srcId="{4BC16737-FA8D-4738-83F2-536AC1367F3C}" destId="{EA9583B3-957E-4DE9-9E8F-01FDD1EC0C26}" srcOrd="0" destOrd="0" presId="urn:microsoft.com/office/officeart/2005/8/layout/process3"/>
    <dgm:cxn modelId="{58E65057-CC1F-4D29-9FA0-8C0B19F7FBE7}" type="presParOf" srcId="{EA9583B3-957E-4DE9-9E8F-01FDD1EC0C26}" destId="{052BBA13-D89B-4B4B-AF57-8D6B739D701E}" srcOrd="0" destOrd="0" presId="urn:microsoft.com/office/officeart/2005/8/layout/process3"/>
    <dgm:cxn modelId="{4B626ADD-1D79-4A35-AB72-9DB80752EA3F}" type="presParOf" srcId="{EA9583B3-957E-4DE9-9E8F-01FDD1EC0C26}" destId="{FB651D3A-184F-452D-8304-DE328E1ADDE3}" srcOrd="1" destOrd="0" presId="urn:microsoft.com/office/officeart/2005/8/layout/process3"/>
    <dgm:cxn modelId="{A1FED26F-565E-47A6-84F8-CC7C2D9A2772}" type="presParOf" srcId="{EA9583B3-957E-4DE9-9E8F-01FDD1EC0C26}" destId="{14FE8361-806F-44AC-A983-D322294671D7}" srcOrd="2" destOrd="0" presId="urn:microsoft.com/office/officeart/2005/8/layout/process3"/>
    <dgm:cxn modelId="{492E2581-B533-4D32-8261-167F32DE519D}" type="presParOf" srcId="{4BC16737-FA8D-4738-83F2-536AC1367F3C}" destId="{560DE43D-1B4C-4AF4-993E-D5422332B1BB}" srcOrd="1" destOrd="0" presId="urn:microsoft.com/office/officeart/2005/8/layout/process3"/>
    <dgm:cxn modelId="{AE96D91B-3881-4D7E-9BFA-2527E714BB8A}" type="presParOf" srcId="{560DE43D-1B4C-4AF4-993E-D5422332B1BB}" destId="{B6805952-838B-4184-A40F-4B3BF4AF4463}" srcOrd="0" destOrd="0" presId="urn:microsoft.com/office/officeart/2005/8/layout/process3"/>
    <dgm:cxn modelId="{2D1DAAA6-2E32-4888-B940-D04B3CB4F3BC}" type="presParOf" srcId="{4BC16737-FA8D-4738-83F2-536AC1367F3C}" destId="{49E39492-D396-4706-B4F7-BF25DB41C992}" srcOrd="2" destOrd="0" presId="urn:microsoft.com/office/officeart/2005/8/layout/process3"/>
    <dgm:cxn modelId="{23DA50E5-C789-433F-B9CA-833294431AC0}" type="presParOf" srcId="{49E39492-D396-4706-B4F7-BF25DB41C992}" destId="{B62B42CD-A491-4DDA-9FD7-A08D7B105857}" srcOrd="0" destOrd="0" presId="urn:microsoft.com/office/officeart/2005/8/layout/process3"/>
    <dgm:cxn modelId="{DFC258AA-DA4C-4873-AA54-C1C8B860B7B8}" type="presParOf" srcId="{49E39492-D396-4706-B4F7-BF25DB41C992}" destId="{A345E3C5-A89C-41E9-B392-4723128E7DD7}" srcOrd="1" destOrd="0" presId="urn:microsoft.com/office/officeart/2005/8/layout/process3"/>
    <dgm:cxn modelId="{692B5E0E-BEB2-4C53-BE9F-6807DE539C40}" type="presParOf" srcId="{49E39492-D396-4706-B4F7-BF25DB41C992}" destId="{1EA718BC-A217-4657-BA3E-638CD48BC2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51D3A-184F-452D-8304-DE328E1ADDE3}">
      <dsp:nvSpPr>
        <dsp:cNvPr id="0" name=""/>
        <dsp:cNvSpPr/>
      </dsp:nvSpPr>
      <dsp:spPr>
        <a:xfrm>
          <a:off x="1483" y="10871"/>
          <a:ext cx="3387174" cy="91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Configurations &amp; Retail Integration </a:t>
          </a:r>
          <a:endParaRPr lang="en-US" sz="1600" kern="1200" dirty="0"/>
        </a:p>
      </dsp:txBody>
      <dsp:txXfrm>
        <a:off x="1483" y="10871"/>
        <a:ext cx="3387174" cy="608269"/>
      </dsp:txXfrm>
    </dsp:sp>
    <dsp:sp modelId="{14FE8361-806F-44AC-A983-D322294671D7}">
      <dsp:nvSpPr>
        <dsp:cNvPr id="0" name=""/>
        <dsp:cNvSpPr/>
      </dsp:nvSpPr>
      <dsp:spPr>
        <a:xfrm>
          <a:off x="888998" y="619140"/>
          <a:ext cx="2730777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Customer Churn Parameters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Offer Management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Churn Alert Levels</a:t>
          </a:r>
          <a:endParaRPr lang="en-US" sz="1200" kern="1200" dirty="0"/>
        </a:p>
      </dsp:txBody>
      <dsp:txXfrm>
        <a:off x="922739" y="652881"/>
        <a:ext cx="2663295" cy="1084518"/>
      </dsp:txXfrm>
    </dsp:sp>
    <dsp:sp modelId="{560DE43D-1B4C-4AF4-993E-D5422332B1BB}">
      <dsp:nvSpPr>
        <dsp:cNvPr id="0" name=""/>
        <dsp:cNvSpPr/>
      </dsp:nvSpPr>
      <dsp:spPr>
        <a:xfrm>
          <a:off x="3879582" y="-24936"/>
          <a:ext cx="703683" cy="679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79582" y="111041"/>
        <a:ext cx="499718" cy="407930"/>
      </dsp:txXfrm>
    </dsp:sp>
    <dsp:sp modelId="{A345E3C5-A89C-41E9-B392-4723128E7DD7}">
      <dsp:nvSpPr>
        <dsp:cNvPr id="0" name=""/>
        <dsp:cNvSpPr/>
      </dsp:nvSpPr>
      <dsp:spPr>
        <a:xfrm>
          <a:off x="4716364" y="10871"/>
          <a:ext cx="2970895" cy="91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Churn Prediction Intelligence</a:t>
          </a:r>
          <a:endParaRPr lang="en-US" sz="1600" kern="1200" dirty="0"/>
        </a:p>
      </dsp:txBody>
      <dsp:txXfrm>
        <a:off x="4716364" y="10871"/>
        <a:ext cx="2970895" cy="608269"/>
      </dsp:txXfrm>
    </dsp:sp>
    <dsp:sp modelId="{1EA718BC-A217-4657-BA3E-638CD48BC234}">
      <dsp:nvSpPr>
        <dsp:cNvPr id="0" name=""/>
        <dsp:cNvSpPr/>
      </dsp:nvSpPr>
      <dsp:spPr>
        <a:xfrm>
          <a:off x="5223126" y="619140"/>
          <a:ext cx="2730777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Churn Prediction Score and Indicators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Churn Prevention – Offers and Communication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Customer Relationship Sentiment</a:t>
          </a:r>
          <a:endParaRPr lang="en-US" sz="1200" kern="1200" dirty="0"/>
        </a:p>
      </dsp:txBody>
      <dsp:txXfrm>
        <a:off x="5256867" y="652881"/>
        <a:ext cx="2663295" cy="1084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21/02/2019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21/02/2019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  <p:pic>
        <p:nvPicPr>
          <p:cNvPr id="8" name="Picture 2" descr="C:\Users\rmajumda\Desktop\Finastra_Strap_2_line RGB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9" y="6081599"/>
            <a:ext cx="1699764" cy="3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</p:spPr>
        <p:txBody>
          <a:bodyPr/>
          <a:lstStyle/>
          <a:p>
            <a:fld id="{BC3F1638-3586-4527-A760-38AC15BFC248}" type="datetime4">
              <a:rPr lang="en-GB" smtClean="0"/>
              <a:pPr/>
              <a:t>21 February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</p:spPr>
        <p:txBody>
          <a:bodyPr/>
          <a:lstStyle/>
          <a:p>
            <a:fld id="{BC3F1638-3586-4527-A760-38AC15BFC248}" type="datetime4">
              <a:rPr lang="en-GB" smtClean="0"/>
              <a:pPr/>
              <a:t>21 February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</p:spPr>
        <p:txBody>
          <a:bodyPr/>
          <a:lstStyle/>
          <a:p>
            <a:fld id="{BC3F1638-3586-4527-A760-38AC15BFC248}" type="datetime4">
              <a:rPr lang="en-GB" smtClean="0"/>
              <a:pPr/>
              <a:t>21 February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</p:spPr>
        <p:txBody>
          <a:bodyPr/>
          <a:lstStyle/>
          <a:p>
            <a:fld id="{BC3F1638-3586-4527-A760-38AC15BFC248}" type="datetime4">
              <a:rPr lang="en-GB" smtClean="0"/>
              <a:pPr/>
              <a:t>21 February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23888" y="6393421"/>
            <a:ext cx="559454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7063" algn="l"/>
              </a:tabLst>
              <a:defRPr/>
            </a:pPr>
            <a:r>
              <a:rPr lang="en-US" sz="800" b="1" noProof="0" dirty="0">
                <a:solidFill>
                  <a:schemeClr val="bg1"/>
                </a:solidFill>
              </a:rPr>
              <a:t>© Finastra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919163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7063" algn="l"/>
              </a:tabLst>
              <a:defRPr/>
            </a:pPr>
            <a:r>
              <a:rPr lang="en-US" sz="800" b="1" noProof="0" dirty="0">
                <a:solidFill>
                  <a:schemeClr val="bg1"/>
                </a:solidFill>
              </a:rPr>
              <a:t>© Finastra  </a:t>
            </a:r>
            <a:r>
              <a:rPr lang="en-US" sz="800" b="0" baseline="0" noProof="0" dirty="0">
                <a:solidFill>
                  <a:schemeClr val="bg1"/>
                </a:solidFill>
              </a:rPr>
              <a:t>|</a:t>
            </a:r>
            <a:endParaRPr lang="en-US" sz="800" b="1" noProof="0" dirty="0">
              <a:solidFill>
                <a:schemeClr val="bg1"/>
              </a:solidFill>
            </a:endParaRP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3F1638-3586-4527-A760-38AC15BFC248}" type="datetime4">
              <a:rPr lang="en-GB" smtClean="0"/>
              <a:pPr/>
              <a:t>21 February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</p:spPr>
        <p:txBody>
          <a:bodyPr/>
          <a:lstStyle/>
          <a:p>
            <a:fld id="{BC3F1638-3586-4527-A760-38AC15BFC248}" type="datetime4">
              <a:rPr lang="en-GB" smtClean="0"/>
              <a:pPr/>
              <a:t>21 February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</p:spPr>
        <p:txBody>
          <a:bodyPr/>
          <a:lstStyle/>
          <a:p>
            <a:fld id="{BC3F1638-3586-4527-A760-38AC15BFC248}" type="datetime4">
              <a:rPr lang="en-GB" smtClean="0"/>
              <a:pPr/>
              <a:t>21 February 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US" sz="1400" noProof="0" dirty="0">
                  <a:solidFill>
                    <a:schemeClr val="tx2"/>
                  </a:solidFill>
                </a:rPr>
                <a:t>@FinastraFS</a:t>
              </a:r>
            </a:p>
            <a:p>
              <a:pPr>
                <a:spcBef>
                  <a:spcPts val="1500"/>
                </a:spcBef>
              </a:pPr>
              <a:r>
                <a:rPr lang="en-US" sz="1400" noProof="0" dirty="0">
                  <a:solidFill>
                    <a:schemeClr val="tx2"/>
                  </a:solidFill>
                </a:rPr>
                <a:t>Finastra</a:t>
              </a:r>
              <a:r>
                <a:rPr lang="en-US" sz="1400" baseline="0" noProof="0" dirty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US" sz="1400" baseline="0" noProof="0" dirty="0">
                  <a:solidFill>
                    <a:schemeClr val="tx2"/>
                  </a:solidFill>
                </a:rPr>
                <a:t>Finastra YouTube</a:t>
              </a:r>
              <a:endParaRPr lang="en-US" sz="1400" noProof="0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US" noProof="0" smtClean="0"/>
              <a:t>February 21, 2019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623887" y="6393421"/>
            <a:ext cx="919163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7063" algn="l"/>
              </a:tabLst>
              <a:defRPr/>
            </a:pPr>
            <a:r>
              <a:rPr lang="en-US" sz="800" b="1" noProof="0" dirty="0">
                <a:solidFill>
                  <a:schemeClr val="tx2"/>
                </a:solidFill>
              </a:rPr>
              <a:t>© Finastra  </a:t>
            </a:r>
            <a:r>
              <a:rPr lang="en-US" sz="800" b="0" baseline="0" noProof="0" dirty="0">
                <a:solidFill>
                  <a:schemeClr val="tx2"/>
                </a:solidFill>
              </a:rPr>
              <a:t>|</a:t>
            </a:r>
            <a:endParaRPr lang="en-US" sz="800" b="1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396" y="1808163"/>
            <a:ext cx="11375472" cy="1511299"/>
          </a:xfrm>
        </p:spPr>
        <p:txBody>
          <a:bodyPr/>
          <a:lstStyle/>
          <a:p>
            <a:r>
              <a:rPr lang="en-GB" sz="3600" dirty="0"/>
              <a:t>Fusion </a:t>
            </a:r>
            <a:r>
              <a:rPr lang="en-GB" sz="3600" dirty="0" smtClean="0"/>
              <a:t>Churn Prediction Intelligence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10281801" cy="706887"/>
          </a:xfrm>
        </p:spPr>
        <p:txBody>
          <a:bodyPr/>
          <a:lstStyle/>
          <a:p>
            <a:r>
              <a:rPr lang="en-US" dirty="0" smtClean="0"/>
              <a:t>All in one solution to Predict, Prevent &amp; Analyze Customer Churning – AI | Sentiments | FFDC | Retail Banking Integration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888" y="4555221"/>
            <a:ext cx="5364162" cy="90601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GeekGods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0" dirty="0" smtClean="0">
                <a:solidFill>
                  <a:schemeClr val="accent1"/>
                </a:solidFill>
              </a:rPr>
              <a:t>Prithumit</a:t>
            </a:r>
            <a:r>
              <a:rPr lang="en-US" b="0" smtClean="0">
                <a:solidFill>
                  <a:schemeClr val="accent1"/>
                </a:solidFill>
              </a:rPr>
              <a:t>, </a:t>
            </a:r>
            <a:r>
              <a:rPr lang="en-US" b="0" smtClean="0">
                <a:solidFill>
                  <a:schemeClr val="accent1"/>
                </a:solidFill>
              </a:rPr>
              <a:t>Nishita, </a:t>
            </a:r>
            <a:r>
              <a:rPr lang="en-US" b="0" dirty="0" smtClean="0">
                <a:solidFill>
                  <a:schemeClr val="accent1"/>
                </a:solidFill>
              </a:rPr>
              <a:t>Bhaskar, Ajay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A0B1E667-9B11-4AAF-924F-2386F5888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197102" cy="365125"/>
          </a:xfrm>
        </p:spPr>
        <p:txBody>
          <a:bodyPr/>
          <a:lstStyle/>
          <a:p>
            <a:fld id="{BC3F1638-3586-4527-A760-38AC15BFC248}" type="datetime4">
              <a:rPr lang="en-GB" smtClean="0"/>
              <a:pPr/>
              <a:t>21 February 2019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3C086-30B0-46D3-B2E4-1A30393F8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2335" y="130493"/>
            <a:ext cx="10041473" cy="668337"/>
          </a:xfrm>
        </p:spPr>
        <p:txBody>
          <a:bodyPr/>
          <a:lstStyle/>
          <a:p>
            <a:r>
              <a:rPr lang="en-US" dirty="0"/>
              <a:t>Customer churn </a:t>
            </a:r>
            <a:r>
              <a:rPr lang="en-US" dirty="0">
                <a:solidFill>
                  <a:schemeClr val="accent1"/>
                </a:solidFill>
              </a:rPr>
              <a:t>prediction, prevention &amp; Analytics</a:t>
            </a:r>
          </a:p>
        </p:txBody>
      </p:sp>
      <p:sp>
        <p:nvSpPr>
          <p:cNvPr id="3" name="AutoShape 2" descr="Image result for azure machine learning log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7924" y="1080540"/>
            <a:ext cx="5096117" cy="2216911"/>
            <a:chOff x="287924" y="1390933"/>
            <a:chExt cx="5096117" cy="2216911"/>
          </a:xfrm>
        </p:grpSpPr>
        <p:grpSp>
          <p:nvGrpSpPr>
            <p:cNvPr id="37" name="Group 36"/>
            <p:cNvGrpSpPr/>
            <p:nvPr/>
          </p:nvGrpSpPr>
          <p:grpSpPr>
            <a:xfrm>
              <a:off x="714534" y="1765700"/>
              <a:ext cx="4280580" cy="241300"/>
              <a:chOff x="-249522" y="1985741"/>
              <a:chExt cx="2354498" cy="18097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48776" y="1985741"/>
                <a:ext cx="220661" cy="180975"/>
                <a:chOff x="1755302" y="2357528"/>
                <a:chExt cx="220661" cy="180975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 rot="18900000" flipV="1">
                  <a:off x="1755302" y="2357528"/>
                  <a:ext cx="0" cy="180975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 rot="18900000">
                  <a:off x="1791813" y="2449138"/>
                  <a:ext cx="184150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Connector 38"/>
              <p:cNvCxnSpPr/>
              <p:nvPr/>
            </p:nvCxnSpPr>
            <p:spPr bwMode="auto">
              <a:xfrm>
                <a:off x="-249522" y="2011840"/>
                <a:ext cx="924345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950498" y="2011840"/>
                <a:ext cx="1154478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B2DB2492-979A-41EE-9F72-9070E0B952F4}"/>
                </a:ext>
              </a:extLst>
            </p:cNvPr>
            <p:cNvGrpSpPr/>
            <p:nvPr/>
          </p:nvGrpSpPr>
          <p:grpSpPr>
            <a:xfrm>
              <a:off x="569401" y="2353543"/>
              <a:ext cx="536896" cy="510951"/>
              <a:chOff x="4927600" y="2257425"/>
              <a:chExt cx="1166812" cy="1169987"/>
            </a:xfrm>
            <a:solidFill>
              <a:schemeClr val="accent1"/>
            </a:solidFill>
          </p:grpSpPr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xmlns="" id="{F9ABAFEA-1595-4679-A57A-9FD9CE6E97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40363" y="2433638"/>
                <a:ext cx="141287" cy="784225"/>
              </a:xfrm>
              <a:custGeom>
                <a:avLst/>
                <a:gdLst>
                  <a:gd name="T0" fmla="*/ 63 w 131"/>
                  <a:gd name="T1" fmla="*/ 600 h 727"/>
                  <a:gd name="T2" fmla="*/ 107 w 131"/>
                  <a:gd name="T3" fmla="*/ 619 h 727"/>
                  <a:gd name="T4" fmla="*/ 126 w 131"/>
                  <a:gd name="T5" fmla="*/ 664 h 727"/>
                  <a:gd name="T6" fmla="*/ 107 w 131"/>
                  <a:gd name="T7" fmla="*/ 708 h 727"/>
                  <a:gd name="T8" fmla="*/ 63 w 131"/>
                  <a:gd name="T9" fmla="*/ 727 h 727"/>
                  <a:gd name="T10" fmla="*/ 18 w 131"/>
                  <a:gd name="T11" fmla="*/ 708 h 727"/>
                  <a:gd name="T12" fmla="*/ 0 w 131"/>
                  <a:gd name="T13" fmla="*/ 664 h 727"/>
                  <a:gd name="T14" fmla="*/ 18 w 131"/>
                  <a:gd name="T15" fmla="*/ 619 h 727"/>
                  <a:gd name="T16" fmla="*/ 63 w 131"/>
                  <a:gd name="T17" fmla="*/ 600 h 727"/>
                  <a:gd name="T18" fmla="*/ 68 w 131"/>
                  <a:gd name="T19" fmla="*/ 536 h 727"/>
                  <a:gd name="T20" fmla="*/ 59 w 131"/>
                  <a:gd name="T21" fmla="*/ 536 h 727"/>
                  <a:gd name="T22" fmla="*/ 10 w 131"/>
                  <a:gd name="T23" fmla="*/ 147 h 727"/>
                  <a:gd name="T24" fmla="*/ 4 w 131"/>
                  <a:gd name="T25" fmla="*/ 73 h 727"/>
                  <a:gd name="T26" fmla="*/ 21 w 131"/>
                  <a:gd name="T27" fmla="*/ 19 h 727"/>
                  <a:gd name="T28" fmla="*/ 68 w 131"/>
                  <a:gd name="T29" fmla="*/ 0 h 727"/>
                  <a:gd name="T30" fmla="*/ 114 w 131"/>
                  <a:gd name="T31" fmla="*/ 18 h 727"/>
                  <a:gd name="T32" fmla="*/ 131 w 131"/>
                  <a:gd name="T33" fmla="*/ 70 h 727"/>
                  <a:gd name="T34" fmla="*/ 125 w 131"/>
                  <a:gd name="T35" fmla="*/ 136 h 727"/>
                  <a:gd name="T36" fmla="*/ 68 w 131"/>
                  <a:gd name="T37" fmla="*/ 536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727">
                    <a:moveTo>
                      <a:pt x="63" y="600"/>
                    </a:moveTo>
                    <a:cubicBezTo>
                      <a:pt x="80" y="600"/>
                      <a:pt x="95" y="606"/>
                      <a:pt x="107" y="619"/>
                    </a:cubicBezTo>
                    <a:cubicBezTo>
                      <a:pt x="119" y="631"/>
                      <a:pt x="126" y="646"/>
                      <a:pt x="126" y="664"/>
                    </a:cubicBezTo>
                    <a:cubicBezTo>
                      <a:pt x="126" y="681"/>
                      <a:pt x="119" y="696"/>
                      <a:pt x="107" y="708"/>
                    </a:cubicBezTo>
                    <a:cubicBezTo>
                      <a:pt x="95" y="720"/>
                      <a:pt x="80" y="727"/>
                      <a:pt x="63" y="727"/>
                    </a:cubicBezTo>
                    <a:cubicBezTo>
                      <a:pt x="45" y="727"/>
                      <a:pt x="30" y="720"/>
                      <a:pt x="18" y="708"/>
                    </a:cubicBezTo>
                    <a:cubicBezTo>
                      <a:pt x="6" y="696"/>
                      <a:pt x="0" y="681"/>
                      <a:pt x="0" y="664"/>
                    </a:cubicBezTo>
                    <a:cubicBezTo>
                      <a:pt x="0" y="646"/>
                      <a:pt x="6" y="631"/>
                      <a:pt x="18" y="619"/>
                    </a:cubicBezTo>
                    <a:cubicBezTo>
                      <a:pt x="30" y="606"/>
                      <a:pt x="45" y="600"/>
                      <a:pt x="63" y="600"/>
                    </a:cubicBezTo>
                    <a:close/>
                    <a:moveTo>
                      <a:pt x="68" y="536"/>
                    </a:moveTo>
                    <a:cubicBezTo>
                      <a:pt x="59" y="536"/>
                      <a:pt x="59" y="536"/>
                      <a:pt x="59" y="536"/>
                    </a:cubicBezTo>
                    <a:cubicBezTo>
                      <a:pt x="10" y="147"/>
                      <a:pt x="10" y="147"/>
                      <a:pt x="10" y="147"/>
                    </a:cubicBezTo>
                    <a:cubicBezTo>
                      <a:pt x="6" y="115"/>
                      <a:pt x="4" y="90"/>
                      <a:pt x="4" y="73"/>
                    </a:cubicBezTo>
                    <a:cubicBezTo>
                      <a:pt x="4" y="50"/>
                      <a:pt x="10" y="32"/>
                      <a:pt x="21" y="19"/>
                    </a:cubicBezTo>
                    <a:cubicBezTo>
                      <a:pt x="32" y="6"/>
                      <a:pt x="48" y="0"/>
                      <a:pt x="68" y="0"/>
                    </a:cubicBezTo>
                    <a:cubicBezTo>
                      <a:pt x="87" y="0"/>
                      <a:pt x="103" y="6"/>
                      <a:pt x="114" y="18"/>
                    </a:cubicBezTo>
                    <a:cubicBezTo>
                      <a:pt x="125" y="31"/>
                      <a:pt x="131" y="48"/>
                      <a:pt x="131" y="70"/>
                    </a:cubicBezTo>
                    <a:cubicBezTo>
                      <a:pt x="131" y="85"/>
                      <a:pt x="129" y="107"/>
                      <a:pt x="125" y="136"/>
                    </a:cubicBezTo>
                    <a:lnTo>
                      <a:pt x="68" y="5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xmlns="" id="{937F9483-4A4A-4C26-99A3-3B32AB282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600" y="2257425"/>
                <a:ext cx="1166812" cy="1169987"/>
              </a:xfrm>
              <a:custGeom>
                <a:avLst/>
                <a:gdLst>
                  <a:gd name="T0" fmla="*/ 542 w 1084"/>
                  <a:gd name="T1" fmla="*/ 1084 h 1084"/>
                  <a:gd name="T2" fmla="*/ 0 w 1084"/>
                  <a:gd name="T3" fmla="*/ 542 h 1084"/>
                  <a:gd name="T4" fmla="*/ 542 w 1084"/>
                  <a:gd name="T5" fmla="*/ 0 h 1084"/>
                  <a:gd name="T6" fmla="*/ 1084 w 1084"/>
                  <a:gd name="T7" fmla="*/ 542 h 1084"/>
                  <a:gd name="T8" fmla="*/ 965 w 1084"/>
                  <a:gd name="T9" fmla="*/ 881 h 1084"/>
                  <a:gd name="T10" fmla="*/ 667 w 1084"/>
                  <a:gd name="T11" fmla="*/ 1069 h 1084"/>
                  <a:gd name="T12" fmla="*/ 642 w 1084"/>
                  <a:gd name="T13" fmla="*/ 1054 h 1084"/>
                  <a:gd name="T14" fmla="*/ 657 w 1084"/>
                  <a:gd name="T15" fmla="*/ 1030 h 1084"/>
                  <a:gd name="T16" fmla="*/ 1044 w 1084"/>
                  <a:gd name="T17" fmla="*/ 542 h 1084"/>
                  <a:gd name="T18" fmla="*/ 542 w 1084"/>
                  <a:gd name="T19" fmla="*/ 40 h 1084"/>
                  <a:gd name="T20" fmla="*/ 40 w 1084"/>
                  <a:gd name="T21" fmla="*/ 542 h 1084"/>
                  <a:gd name="T22" fmla="*/ 542 w 1084"/>
                  <a:gd name="T23" fmla="*/ 1044 h 1084"/>
                  <a:gd name="T24" fmla="*/ 562 w 1084"/>
                  <a:gd name="T25" fmla="*/ 1064 h 1084"/>
                  <a:gd name="T26" fmla="*/ 542 w 1084"/>
                  <a:gd name="T27" fmla="*/ 1084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4" h="1084">
                    <a:moveTo>
                      <a:pt x="542" y="1084"/>
                    </a:moveTo>
                    <a:cubicBezTo>
                      <a:pt x="243" y="1084"/>
                      <a:pt x="0" y="841"/>
                      <a:pt x="0" y="542"/>
                    </a:cubicBezTo>
                    <a:cubicBezTo>
                      <a:pt x="0" y="243"/>
                      <a:pt x="243" y="0"/>
                      <a:pt x="542" y="0"/>
                    </a:cubicBezTo>
                    <a:cubicBezTo>
                      <a:pt x="841" y="0"/>
                      <a:pt x="1084" y="243"/>
                      <a:pt x="1084" y="542"/>
                    </a:cubicBezTo>
                    <a:cubicBezTo>
                      <a:pt x="1084" y="665"/>
                      <a:pt x="1041" y="785"/>
                      <a:pt x="965" y="881"/>
                    </a:cubicBezTo>
                    <a:cubicBezTo>
                      <a:pt x="889" y="975"/>
                      <a:pt x="783" y="1042"/>
                      <a:pt x="667" y="1069"/>
                    </a:cubicBezTo>
                    <a:cubicBezTo>
                      <a:pt x="656" y="1072"/>
                      <a:pt x="645" y="1065"/>
                      <a:pt x="642" y="1054"/>
                    </a:cubicBezTo>
                    <a:cubicBezTo>
                      <a:pt x="640" y="1043"/>
                      <a:pt x="647" y="1033"/>
                      <a:pt x="657" y="1030"/>
                    </a:cubicBezTo>
                    <a:cubicBezTo>
                      <a:pt x="885" y="977"/>
                      <a:pt x="1044" y="776"/>
                      <a:pt x="1044" y="542"/>
                    </a:cubicBezTo>
                    <a:cubicBezTo>
                      <a:pt x="1044" y="265"/>
                      <a:pt x="819" y="40"/>
                      <a:pt x="542" y="40"/>
                    </a:cubicBezTo>
                    <a:cubicBezTo>
                      <a:pt x="265" y="40"/>
                      <a:pt x="40" y="265"/>
                      <a:pt x="40" y="542"/>
                    </a:cubicBezTo>
                    <a:cubicBezTo>
                      <a:pt x="40" y="819"/>
                      <a:pt x="265" y="1044"/>
                      <a:pt x="542" y="1044"/>
                    </a:cubicBezTo>
                    <a:cubicBezTo>
                      <a:pt x="553" y="1044"/>
                      <a:pt x="562" y="1052"/>
                      <a:pt x="562" y="1064"/>
                    </a:cubicBezTo>
                    <a:cubicBezTo>
                      <a:pt x="562" y="1075"/>
                      <a:pt x="553" y="1084"/>
                      <a:pt x="542" y="10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191236" y="2053572"/>
              <a:ext cx="4192805" cy="1554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“In 2012, </a:t>
              </a:r>
              <a:r>
                <a:rPr lang="en-US" sz="1200" i="1" dirty="0">
                  <a:solidFill>
                    <a:schemeClr val="accent1"/>
                  </a:solidFill>
                </a:rPr>
                <a:t>50% of customers</a:t>
              </a:r>
              <a:r>
                <a:rPr lang="en-US" sz="1200" i="1" dirty="0"/>
                <a:t>, globally, either changed their banks or were planning to </a:t>
              </a:r>
              <a:r>
                <a:rPr lang="en-US" sz="1200" i="1" dirty="0" smtClean="0"/>
                <a:t>change. </a:t>
              </a:r>
            </a:p>
            <a:p>
              <a:endParaRPr lang="en-US" sz="1200" i="1" dirty="0"/>
            </a:p>
            <a:p>
              <a:r>
                <a:rPr lang="en-US" sz="1200" i="1" dirty="0" smtClean="0"/>
                <a:t>“It costs more significantly to acquire new customers than retain existing ones – </a:t>
              </a:r>
              <a:r>
                <a:rPr lang="en-US" sz="1200" i="1" dirty="0" smtClean="0">
                  <a:solidFill>
                    <a:schemeClr val="accent1"/>
                  </a:solidFill>
                </a:rPr>
                <a:t>5x more</a:t>
              </a:r>
              <a:r>
                <a:rPr lang="en-US" sz="1200" i="1" dirty="0" smtClean="0"/>
                <a:t>”</a:t>
              </a:r>
              <a:endParaRPr lang="en-US" sz="1200" i="1" dirty="0"/>
            </a:p>
            <a:p>
              <a:endParaRPr lang="en-US" sz="1100" dirty="0" smtClean="0">
                <a:solidFill>
                  <a:schemeClr val="accent1"/>
                </a:solidFill>
              </a:endParaRPr>
            </a:p>
            <a:p>
              <a:r>
                <a:rPr lang="en-US" sz="1200" dirty="0" smtClean="0">
                  <a:solidFill>
                    <a:schemeClr val="accent1"/>
                  </a:solidFill>
                </a:rPr>
                <a:t> 	- Global </a:t>
              </a:r>
              <a:r>
                <a:rPr lang="en-US" sz="1200" dirty="0">
                  <a:solidFill>
                    <a:schemeClr val="accent1"/>
                  </a:solidFill>
                </a:rPr>
                <a:t>Consumer Banking Survey </a:t>
              </a:r>
              <a:r>
                <a:rPr lang="en-US" sz="1200" dirty="0" smtClean="0">
                  <a:solidFill>
                    <a:schemeClr val="accent1"/>
                  </a:solidFill>
                </a:rPr>
                <a:t>2012 		Ernst </a:t>
              </a:r>
              <a:r>
                <a:rPr lang="en-US" sz="1200" dirty="0">
                  <a:solidFill>
                    <a:schemeClr val="accent1"/>
                  </a:solidFill>
                </a:rPr>
                <a:t>&amp; Young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87924" y="1390933"/>
              <a:ext cx="4938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1"/>
                  </a:solidFill>
                </a:rPr>
                <a:t>Customer Churning – Top Issue for most Banks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929272" y="3940010"/>
            <a:ext cx="561753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End to End Solution with Fusion Churn Prediction Intelligence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718033" y="4536191"/>
            <a:ext cx="7281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Knowing the Customer Better – Unlocking  </a:t>
            </a:r>
            <a:r>
              <a:rPr lang="en-US" sz="1200" dirty="0" smtClean="0">
                <a:solidFill>
                  <a:schemeClr val="accent1"/>
                </a:solidFill>
              </a:rPr>
              <a:t>Churning Trends and Pattern</a:t>
            </a:r>
            <a:r>
              <a:rPr lang="en-US" sz="1200" dirty="0" smtClean="0"/>
              <a:t> in Customer Data</a:t>
            </a:r>
            <a:endParaRPr lang="en-US" sz="1200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Allow </a:t>
            </a:r>
            <a:r>
              <a:rPr lang="en-US" sz="1200" dirty="0" smtClean="0">
                <a:solidFill>
                  <a:schemeClr val="accent1"/>
                </a:solidFill>
              </a:rPr>
              <a:t>Relationship Managers </a:t>
            </a:r>
            <a:r>
              <a:rPr lang="en-US" sz="1200" dirty="0" smtClean="0"/>
              <a:t>to take </a:t>
            </a:r>
            <a:r>
              <a:rPr lang="en-US" sz="1200" dirty="0" smtClean="0">
                <a:solidFill>
                  <a:schemeClr val="accent1"/>
                </a:solidFill>
              </a:rPr>
              <a:t>Preventive Actions </a:t>
            </a:r>
            <a:r>
              <a:rPr lang="en-US" sz="1200" dirty="0" smtClean="0"/>
              <a:t>and further increase </a:t>
            </a:r>
            <a:r>
              <a:rPr lang="en-US" sz="1200" dirty="0" smtClean="0">
                <a:solidFill>
                  <a:schemeClr val="accent1"/>
                </a:solidFill>
              </a:rPr>
              <a:t>Customer Engagement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Cross</a:t>
            </a:r>
            <a:r>
              <a:rPr lang="en-US" sz="1200" dirty="0" smtClean="0">
                <a:solidFill>
                  <a:schemeClr val="accent1"/>
                </a:solidFill>
              </a:rPr>
              <a:t> Sell Personalized Offers </a:t>
            </a:r>
            <a:r>
              <a:rPr lang="en-US" sz="1200" dirty="0" smtClean="0"/>
              <a:t>to Customers Based on </a:t>
            </a:r>
            <a:r>
              <a:rPr lang="en-US" sz="1200" dirty="0" smtClean="0">
                <a:solidFill>
                  <a:schemeClr val="accent1"/>
                </a:solidFill>
              </a:rPr>
              <a:t>Churn Score and Sentiment Analysis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/>
                </a:solidFill>
              </a:rPr>
              <a:t>Feature as a Service – </a:t>
            </a:r>
            <a:r>
              <a:rPr lang="en-US" sz="1200" dirty="0"/>
              <a:t>Complements </a:t>
            </a:r>
            <a:r>
              <a:rPr lang="en-US" sz="1200" dirty="0" smtClean="0"/>
              <a:t>Finastra’ s </a:t>
            </a:r>
            <a:r>
              <a:rPr lang="en-US" sz="1200" dirty="0"/>
              <a:t>Retail Banking Products </a:t>
            </a:r>
            <a:r>
              <a:rPr lang="en-US" sz="1200" dirty="0" smtClean="0"/>
              <a:t>with </a:t>
            </a:r>
            <a:r>
              <a:rPr lang="en-US" sz="1200" dirty="0" smtClean="0">
                <a:solidFill>
                  <a:schemeClr val="accent1"/>
                </a:solidFill>
              </a:rPr>
              <a:t>Easy Integration to Persona Based Banking </a:t>
            </a:r>
            <a:r>
              <a:rPr lang="en-US" sz="1200" dirty="0" smtClean="0">
                <a:solidFill>
                  <a:schemeClr val="tx2"/>
                </a:solidFill>
              </a:rPr>
              <a:t>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accent1"/>
                </a:solidFill>
              </a:rPr>
              <a:t>NextGen</a:t>
            </a:r>
            <a:r>
              <a:rPr lang="en-US" sz="1200" dirty="0" smtClean="0">
                <a:solidFill>
                  <a:schemeClr val="accent1"/>
                </a:solidFill>
              </a:rPr>
              <a:t> Analytics </a:t>
            </a:r>
            <a:r>
              <a:rPr lang="en-US" sz="1200" dirty="0" smtClean="0"/>
              <a:t>and automated </a:t>
            </a:r>
            <a:r>
              <a:rPr lang="en-US" sz="1200" dirty="0" smtClean="0">
                <a:solidFill>
                  <a:schemeClr val="accent1"/>
                </a:solidFill>
              </a:rPr>
              <a:t>Lead Generation </a:t>
            </a:r>
            <a:r>
              <a:rPr lang="en-US" sz="1200" dirty="0" smtClean="0"/>
              <a:t>powered by </a:t>
            </a:r>
            <a:r>
              <a:rPr lang="en-US" sz="1200" dirty="0" smtClean="0">
                <a:solidFill>
                  <a:schemeClr val="accent1"/>
                </a:solidFill>
              </a:rPr>
              <a:t>FFDC Tools &amp; Dashboards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41511" y="1080540"/>
            <a:ext cx="5250605" cy="1651753"/>
            <a:chOff x="445520" y="4169753"/>
            <a:chExt cx="5250605" cy="1651753"/>
          </a:xfrm>
        </p:grpSpPr>
        <p:sp>
          <p:nvSpPr>
            <p:cNvPr id="147" name="TextBox 146"/>
            <p:cNvSpPr txBox="1"/>
            <p:nvPr/>
          </p:nvSpPr>
          <p:spPr>
            <a:xfrm>
              <a:off x="445520" y="4169753"/>
              <a:ext cx="4780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 </a:t>
              </a:r>
              <a:r>
                <a:rPr lang="en-US" sz="1400" b="1" dirty="0" smtClean="0">
                  <a:solidFill>
                    <a:schemeClr val="accent1"/>
                  </a:solidFill>
                </a:rPr>
                <a:t>Sample Churn Propensity Indicator 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91236" y="4621177"/>
              <a:ext cx="4504889" cy="12003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200" i="1" dirty="0" smtClean="0"/>
            </a:p>
            <a:p>
              <a:pPr>
                <a:lnSpc>
                  <a:spcPct val="150000"/>
                </a:lnSpc>
              </a:pPr>
              <a:r>
                <a:rPr lang="en-US" sz="1200" i="1" dirty="0" smtClean="0"/>
                <a:t>“</a:t>
              </a:r>
              <a:r>
                <a:rPr lang="en-US" sz="1200" i="1" dirty="0" smtClean="0">
                  <a:solidFill>
                    <a:schemeClr val="accent1"/>
                  </a:solidFill>
                </a:rPr>
                <a:t>25-40 </a:t>
              </a:r>
              <a:r>
                <a:rPr lang="en-US" sz="1200" i="1" dirty="0">
                  <a:solidFill>
                    <a:schemeClr val="accent1"/>
                  </a:solidFill>
                </a:rPr>
                <a:t>aged </a:t>
              </a:r>
              <a:r>
                <a:rPr lang="en-US" sz="1200" i="1" dirty="0" smtClean="0"/>
                <a:t>Customer possessing only </a:t>
              </a:r>
              <a:r>
                <a:rPr lang="en-US" sz="1200" i="1" dirty="0">
                  <a:solidFill>
                    <a:schemeClr val="accent1"/>
                  </a:solidFill>
                </a:rPr>
                <a:t>one </a:t>
              </a:r>
              <a:r>
                <a:rPr lang="en-US" sz="1200" i="1" dirty="0" smtClean="0">
                  <a:solidFill>
                    <a:schemeClr val="accent1"/>
                  </a:solidFill>
                </a:rPr>
                <a:t>Banking Product </a:t>
              </a:r>
              <a:r>
                <a:rPr lang="en-US" sz="1200" i="1" dirty="0" smtClean="0"/>
                <a:t>(Savings Account) and </a:t>
              </a:r>
              <a:r>
                <a:rPr lang="en-US" sz="1200" i="1" dirty="0" smtClean="0">
                  <a:solidFill>
                    <a:schemeClr val="accent1"/>
                  </a:solidFill>
                </a:rPr>
                <a:t>no Recent </a:t>
              </a:r>
              <a:r>
                <a:rPr lang="en-US" sz="1200" i="1" dirty="0">
                  <a:solidFill>
                    <a:schemeClr val="accent1"/>
                  </a:solidFill>
                </a:rPr>
                <a:t>T</a:t>
              </a:r>
              <a:r>
                <a:rPr lang="en-US" sz="1200" i="1" dirty="0" smtClean="0">
                  <a:solidFill>
                    <a:schemeClr val="accent1"/>
                  </a:solidFill>
                </a:rPr>
                <a:t>ransactions </a:t>
              </a:r>
              <a:r>
                <a:rPr lang="en-US" sz="1200" i="1" dirty="0" smtClean="0"/>
                <a:t>since a </a:t>
              </a:r>
              <a:r>
                <a:rPr lang="en-US" sz="1200" i="1" dirty="0"/>
                <a:t>L</a:t>
              </a:r>
              <a:r>
                <a:rPr lang="en-US" sz="1200" i="1" dirty="0" smtClean="0"/>
                <a:t>ong Time and </a:t>
              </a:r>
              <a:r>
                <a:rPr lang="en-US" sz="1200" i="1" dirty="0" smtClean="0">
                  <a:solidFill>
                    <a:schemeClr val="accent1"/>
                  </a:solidFill>
                </a:rPr>
                <a:t>Not using Net Banking </a:t>
              </a:r>
              <a:r>
                <a:rPr lang="en-US" sz="1200" i="1" dirty="0" smtClean="0"/>
                <a:t>as Preferred Option”</a:t>
              </a:r>
              <a:endParaRPr lang="en-US" sz="1200" i="1" dirty="0">
                <a:solidFill>
                  <a:schemeClr val="accent1"/>
                </a:solidFill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714649" y="4528402"/>
              <a:ext cx="4008036" cy="241300"/>
              <a:chOff x="-249522" y="1985741"/>
              <a:chExt cx="2354498" cy="180975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748776" y="1985741"/>
                <a:ext cx="220661" cy="180975"/>
                <a:chOff x="1755302" y="2357528"/>
                <a:chExt cx="220661" cy="180975"/>
              </a:xfrm>
            </p:grpSpPr>
            <p:cxnSp>
              <p:nvCxnSpPr>
                <p:cNvPr id="153" name="Straight Connector 152"/>
                <p:cNvCxnSpPr/>
                <p:nvPr/>
              </p:nvCxnSpPr>
              <p:spPr bwMode="auto">
                <a:xfrm rot="18900000" flipV="1">
                  <a:off x="1755302" y="2357528"/>
                  <a:ext cx="0" cy="180975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 rot="18900000">
                  <a:off x="1791813" y="2449138"/>
                  <a:ext cx="184150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Connector 150"/>
              <p:cNvCxnSpPr/>
              <p:nvPr/>
            </p:nvCxnSpPr>
            <p:spPr bwMode="auto">
              <a:xfrm>
                <a:off x="-249522" y="2011840"/>
                <a:ext cx="924345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950498" y="2011840"/>
                <a:ext cx="1154478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D:\NewDesktop\Hackathon 2019\my-icons-collection\png\001-manag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6" y="4967900"/>
            <a:ext cx="570452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NewDesktop\Hackathon 2019\my-icons-collection\png\002-increasing-stocks-graphic-of-bars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78" y="2028375"/>
            <a:ext cx="481621" cy="48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Straight Connector 172"/>
          <p:cNvCxnSpPr/>
          <p:nvPr/>
        </p:nvCxnSpPr>
        <p:spPr bwMode="auto">
          <a:xfrm flipH="1" flipV="1">
            <a:off x="4872529" y="4263372"/>
            <a:ext cx="232652" cy="23265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 bwMode="auto">
          <a:xfrm flipV="1">
            <a:off x="5104263" y="4262828"/>
            <a:ext cx="236734" cy="236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 bwMode="auto">
          <a:xfrm>
            <a:off x="2413156" y="4293847"/>
            <a:ext cx="24412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 bwMode="auto">
          <a:xfrm>
            <a:off x="5355595" y="4293847"/>
            <a:ext cx="396457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437C65-926D-468A-A563-36840A46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A0B1E667-9B11-4AAF-924F-2386F58887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February 2019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3C086-30B0-46D3-B2E4-1A30393F8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2335" y="130493"/>
            <a:ext cx="10041473" cy="668337"/>
          </a:xfrm>
        </p:spPr>
        <p:txBody>
          <a:bodyPr/>
          <a:lstStyle/>
          <a:p>
            <a:r>
              <a:rPr lang="en-US" dirty="0" smtClean="0"/>
              <a:t>End to end Solution with AI + RETAIL BANKING + FFDC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9AA-6271-40B1-8C1D-BA229EBA634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30719" y="937832"/>
            <a:ext cx="8695944" cy="33337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Fusion Creator (UXP) + </a:t>
            </a:r>
            <a:r>
              <a:rPr lang="en-US" b="1" dirty="0" smtClean="0">
                <a:solidFill>
                  <a:schemeClr val="accent1"/>
                </a:solidFill>
              </a:rPr>
              <a:t>FFDC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b="1" dirty="0" smtClean="0">
                <a:solidFill>
                  <a:schemeClr val="accent1"/>
                </a:solidFill>
              </a:rPr>
              <a:t>Azure AI </a:t>
            </a:r>
            <a:r>
              <a:rPr lang="en-US" dirty="0" smtClean="0">
                <a:solidFill>
                  <a:schemeClr val="accent1"/>
                </a:solidFill>
              </a:rPr>
              <a:t>+ REST APIs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88774" y="1345899"/>
            <a:ext cx="8695944" cy="5111496"/>
            <a:chOff x="512064" y="1261872"/>
            <a:chExt cx="8695944" cy="5111496"/>
          </a:xfrm>
        </p:grpSpPr>
        <p:sp>
          <p:nvSpPr>
            <p:cNvPr id="10" name="Rectangle 9"/>
            <p:cNvSpPr/>
            <p:nvPr/>
          </p:nvSpPr>
          <p:spPr>
            <a:xfrm>
              <a:off x="512064" y="1261872"/>
              <a:ext cx="8695944" cy="4727448"/>
            </a:xfrm>
            <a:prstGeom prst="rect">
              <a:avLst/>
            </a:prstGeom>
            <a:ln w="2222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44564" y="1447604"/>
              <a:ext cx="8128000" cy="4391657"/>
              <a:chOff x="944564" y="1447604"/>
              <a:chExt cx="8128000" cy="4391657"/>
            </a:xfrm>
          </p:grpSpPr>
          <p:graphicFrame>
            <p:nvGraphicFramePr>
              <p:cNvPr id="21" name="Diagram 20">
                <a:extLst>
                  <a:ext uri="{FF2B5EF4-FFF2-40B4-BE49-F238E27FC236}">
                    <a16:creationId xmlns="" xmlns:a16="http://schemas.microsoft.com/office/drawing/2014/main" id="{797BD82A-A218-4602-832C-E67068E784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78725990"/>
                  </p:ext>
                </p:extLst>
              </p:nvPr>
            </p:nvGraphicFramePr>
            <p:xfrm>
              <a:off x="944564" y="1736351"/>
              <a:ext cx="8128000" cy="17820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E3B8A0EB-D978-47BA-B9EE-39F6E7867263}"/>
                  </a:ext>
                </a:extLst>
              </p:cNvPr>
              <p:cNvSpPr/>
              <p:nvPr/>
            </p:nvSpPr>
            <p:spPr>
              <a:xfrm>
                <a:off x="989510" y="4135463"/>
                <a:ext cx="7621965" cy="7202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/>
                  <a:t>Predictive Analytics &amp; Monitoring – Customer Churning</a:t>
                </a:r>
                <a:endParaRPr lang="en-US" sz="1600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="" xmlns:a16="http://schemas.microsoft.com/office/drawing/2014/main" id="{D8E324DF-1DB3-4ACF-9C3B-91BAAF7F93A6}"/>
                  </a:ext>
                </a:extLst>
              </p:cNvPr>
              <p:cNvSpPr/>
              <p:nvPr/>
            </p:nvSpPr>
            <p:spPr>
              <a:xfrm>
                <a:off x="2105930" y="3603734"/>
                <a:ext cx="858129" cy="489784"/>
              </a:xfrm>
              <a:prstGeom prst="downArrow">
                <a:avLst/>
              </a:prstGeom>
              <a:solidFill>
                <a:srgbClr val="CD3CAD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="" xmlns:a16="http://schemas.microsoft.com/office/drawing/2014/main" id="{303949B3-A1C8-4FD4-9C1B-F2065A0089AA}"/>
                  </a:ext>
                </a:extLst>
              </p:cNvPr>
              <p:cNvSpPr/>
              <p:nvPr/>
            </p:nvSpPr>
            <p:spPr>
              <a:xfrm>
                <a:off x="7072605" y="3603734"/>
                <a:ext cx="750046" cy="437442"/>
              </a:xfrm>
              <a:prstGeom prst="downArrow">
                <a:avLst/>
              </a:prstGeom>
              <a:solidFill>
                <a:srgbClr val="CD3CAD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Rounded Rectangle 4"/>
              <p:cNvSpPr/>
              <p:nvPr/>
            </p:nvSpPr>
            <p:spPr>
              <a:xfrm>
                <a:off x="989509" y="5507876"/>
                <a:ext cx="7621965" cy="33138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marL="0" lvl="1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kern="1200" dirty="0" smtClean="0"/>
                  <a:t>Fusion UXP + FFDC Dashboards + Fusion Reports</a:t>
                </a:r>
                <a:endParaRPr lang="en-US" sz="1400" kern="1200" dirty="0"/>
              </a:p>
            </p:txBody>
          </p:sp>
          <p:sp>
            <p:nvSpPr>
              <p:cNvPr id="33" name="Rounded Rectangle 4"/>
              <p:cNvSpPr/>
              <p:nvPr/>
            </p:nvSpPr>
            <p:spPr>
              <a:xfrm>
                <a:off x="989510" y="1447604"/>
                <a:ext cx="3330866" cy="2926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marL="0" lvl="1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kern="1200" dirty="0" smtClean="0"/>
                  <a:t>Fusion UXP + </a:t>
                </a:r>
                <a:r>
                  <a:rPr lang="en-US" sz="1400" dirty="0" smtClean="0"/>
                  <a:t>REST APIs</a:t>
                </a:r>
                <a:endParaRPr lang="en-US" sz="1400" kern="1200" dirty="0"/>
              </a:p>
            </p:txBody>
          </p:sp>
          <p:sp>
            <p:nvSpPr>
              <p:cNvPr id="36" name="Rounded Rectangle 4"/>
              <p:cNvSpPr/>
              <p:nvPr/>
            </p:nvSpPr>
            <p:spPr>
              <a:xfrm>
                <a:off x="5696171" y="1447604"/>
                <a:ext cx="2879502" cy="2791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marL="0" lvl="1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kern="1200" dirty="0" smtClean="0"/>
                  <a:t>Azure AI + Retail Banking Data</a:t>
                </a:r>
                <a:endParaRPr lang="en-US" sz="1400" kern="12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12064" y="6089904"/>
              <a:ext cx="8695944" cy="283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</a:rPr>
                <a:t>FusionFabric</a:t>
              </a:r>
              <a:r>
                <a:rPr lang="en-US" sz="1600" dirty="0" smtClean="0">
                  <a:solidFill>
                    <a:schemeClr val="bg1"/>
                  </a:solidFill>
                </a:rPr>
                <a:t> Cloud  App | Retail Banking Integration</a:t>
              </a:r>
            </a:p>
          </p:txBody>
        </p:sp>
      </p:grpSp>
      <p:sp>
        <p:nvSpPr>
          <p:cNvPr id="3" name="AutoShape 2" descr="Image result for azure machine learning log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D38E4D7D-A00D-4AB0-8AD7-DBD6C20D97E7}"/>
              </a:ext>
            </a:extLst>
          </p:cNvPr>
          <p:cNvSpPr txBox="1">
            <a:spLocks/>
          </p:cNvSpPr>
          <p:nvPr/>
        </p:nvSpPr>
        <p:spPr>
          <a:xfrm>
            <a:off x="368299" y="1345899"/>
            <a:ext cx="2769184" cy="4727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65100" indent="-1651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/>
                </a:solidFill>
              </a:rPr>
              <a:t>Complementary feature </a:t>
            </a:r>
            <a:r>
              <a:rPr lang="en-US" sz="1100" dirty="0">
                <a:solidFill>
                  <a:schemeClr val="tx1"/>
                </a:solidFill>
              </a:rPr>
              <a:t>to </a:t>
            </a:r>
            <a:r>
              <a:rPr lang="en-US" sz="1100" b="1" dirty="0">
                <a:solidFill>
                  <a:schemeClr val="accent1"/>
                </a:solidFill>
              </a:rPr>
              <a:t>Customer 360 View</a:t>
            </a:r>
            <a:r>
              <a:rPr lang="en-US" sz="1100" dirty="0">
                <a:solidFill>
                  <a:schemeClr val="tx1"/>
                </a:solidFill>
              </a:rPr>
              <a:t> in Retail </a:t>
            </a:r>
            <a:r>
              <a:rPr lang="en-US" sz="1100" dirty="0" smtClean="0">
                <a:solidFill>
                  <a:schemeClr val="tx1"/>
                </a:solidFill>
              </a:rPr>
              <a:t>Banking Products for </a:t>
            </a:r>
            <a:r>
              <a:rPr lang="en-US" sz="1100" dirty="0" err="1" smtClean="0">
                <a:solidFill>
                  <a:schemeClr val="tx1"/>
                </a:solidFill>
              </a:rPr>
              <a:t>RMs.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accent1"/>
                </a:solidFill>
              </a:rPr>
              <a:t>Seamless Integration</a:t>
            </a:r>
            <a:r>
              <a:rPr lang="en-US" sz="1100" dirty="0">
                <a:solidFill>
                  <a:schemeClr val="tx1"/>
                </a:solidFill>
              </a:rPr>
              <a:t> to </a:t>
            </a:r>
            <a:r>
              <a:rPr lang="en-US" sz="1100" b="1" dirty="0" err="1">
                <a:solidFill>
                  <a:schemeClr val="tx1"/>
                </a:solidFill>
              </a:rPr>
              <a:t>Finastra’s</a:t>
            </a:r>
            <a:r>
              <a:rPr lang="en-US" sz="1100" b="1" dirty="0">
                <a:solidFill>
                  <a:schemeClr val="tx1"/>
                </a:solidFill>
              </a:rPr>
              <a:t> Retail Banking Product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accent1"/>
                </a:solidFill>
              </a:rPr>
              <a:t>(Fusion Essence and PBB</a:t>
            </a:r>
            <a:r>
              <a:rPr lang="en-US" sz="1100" b="1" dirty="0" smtClean="0">
                <a:solidFill>
                  <a:schemeClr val="accent1"/>
                </a:solidFill>
              </a:rPr>
              <a:t>)</a:t>
            </a:r>
          </a:p>
          <a:p>
            <a: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100" b="1" dirty="0" smtClean="0">
                <a:solidFill>
                  <a:schemeClr val="accent1"/>
                </a:solidFill>
              </a:rPr>
              <a:t>Highly Configurable </a:t>
            </a:r>
            <a:r>
              <a:rPr lang="en-US" sz="1100" b="1" dirty="0" smtClean="0">
                <a:solidFill>
                  <a:schemeClr val="tx1"/>
                </a:solidFill>
              </a:rPr>
              <a:t>Offer Management</a:t>
            </a:r>
            <a:r>
              <a:rPr lang="en-US" sz="1100" dirty="0" smtClean="0">
                <a:solidFill>
                  <a:schemeClr val="tx1"/>
                </a:solidFill>
              </a:rPr>
              <a:t> Integration to Increase Customer Engagement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100" b="1" dirty="0" smtClean="0">
                <a:solidFill>
                  <a:schemeClr val="tx1"/>
                </a:solidFill>
              </a:rPr>
              <a:t>Churn Prediction Intelligence </a:t>
            </a:r>
            <a:r>
              <a:rPr lang="en-US" sz="1100" dirty="0" smtClean="0">
                <a:solidFill>
                  <a:schemeClr val="tx1"/>
                </a:solidFill>
              </a:rPr>
              <a:t>and</a:t>
            </a:r>
            <a:r>
              <a:rPr lang="en-US" sz="1100" b="1" dirty="0" smtClean="0">
                <a:solidFill>
                  <a:schemeClr val="tx1"/>
                </a:solidFill>
              </a:rPr>
              <a:t> Sentiment Analysis </a:t>
            </a:r>
            <a:r>
              <a:rPr lang="en-US" sz="1100" dirty="0" smtClean="0">
                <a:solidFill>
                  <a:schemeClr val="tx1"/>
                </a:solidFill>
              </a:rPr>
              <a:t>through </a:t>
            </a:r>
            <a:r>
              <a:rPr lang="en-US" sz="1100" b="1" dirty="0" smtClean="0">
                <a:solidFill>
                  <a:schemeClr val="accent1"/>
                </a:solidFill>
              </a:rPr>
              <a:t>Microsoft Azure AI Services </a:t>
            </a:r>
          </a:p>
          <a:p>
            <a: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tx1"/>
                </a:solidFill>
              </a:rPr>
              <a:t>Generate Analytics through </a:t>
            </a:r>
            <a:r>
              <a:rPr lang="en-US" sz="1100" b="1" dirty="0" smtClean="0">
                <a:solidFill>
                  <a:schemeClr val="accent1"/>
                </a:solidFill>
              </a:rPr>
              <a:t>FFDC Reporting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 smtClean="0">
                <a:solidFill>
                  <a:schemeClr val="accent1"/>
                </a:solidFill>
              </a:rPr>
              <a:t> Fusion Creator</a:t>
            </a:r>
          </a:p>
          <a:p>
            <a: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endParaRPr lang="en-US" sz="1100" b="1" dirty="0">
              <a:solidFill>
                <a:schemeClr val="accent1"/>
              </a:solidFill>
            </a:endParaRPr>
          </a:p>
          <a:p>
            <a:endParaRPr lang="en-US" sz="11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199273" y="4706224"/>
            <a:ext cx="6765138" cy="864066"/>
            <a:chOff x="738683" y="619840"/>
            <a:chExt cx="2786776" cy="1152000"/>
          </a:xfrm>
        </p:grpSpPr>
        <p:sp>
          <p:nvSpPr>
            <p:cNvPr id="32" name="Rounded Rectangle 31"/>
            <p:cNvSpPr/>
            <p:nvPr/>
          </p:nvSpPr>
          <p:spPr>
            <a:xfrm>
              <a:off x="738683" y="619840"/>
              <a:ext cx="2786776" cy="1152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72424" y="653581"/>
              <a:ext cx="2719294" cy="1084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Alert Queue for Relationship Managers (Red, Amber, Green)</a:t>
              </a:r>
              <a:endParaRPr lang="en-US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Churn Prediction Analytics and Trends</a:t>
              </a:r>
              <a:endParaRPr lang="en-US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Predictive Leads Generation to Retain Customers</a:t>
              </a:r>
              <a:endParaRPr lang="en-US" sz="1400" kern="1200" dirty="0"/>
            </a:p>
          </p:txBody>
        </p:sp>
      </p:grpSp>
      <p:sp>
        <p:nvSpPr>
          <p:cNvPr id="8" name="AutoShape 2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91" y="4329986"/>
            <a:ext cx="2286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27" y="4978332"/>
            <a:ext cx="1950127" cy="9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0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B4803-479E-4427-B4FA-331008B1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002"/>
            <a:ext cx="9692420" cy="525280"/>
          </a:xfrm>
        </p:spPr>
        <p:txBody>
          <a:bodyPr/>
          <a:lstStyle/>
          <a:p>
            <a:r>
              <a:rPr lang="en-US" dirty="0" smtClean="0"/>
              <a:t>Demo – Fusion Churn Prediction Intelligence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46C084-76F5-4A97-89CF-ABB59BC8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7F8461B-6003-4E2B-B5D6-9A49BE6964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February 2019</a:t>
            </a:fld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FD16D45F-8272-4F1A-A2CE-892DFFF67087}"/>
              </a:ext>
            </a:extLst>
          </p:cNvPr>
          <p:cNvSpPr/>
          <p:nvPr/>
        </p:nvSpPr>
        <p:spPr>
          <a:xfrm>
            <a:off x="9437504" y="2180943"/>
            <a:ext cx="361491" cy="5620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898BB4C-91FC-4C65-B828-F93F1ACA3215}"/>
              </a:ext>
            </a:extLst>
          </p:cNvPr>
          <p:cNvSpPr txBox="1"/>
          <p:nvPr/>
        </p:nvSpPr>
        <p:spPr>
          <a:xfrm>
            <a:off x="268448" y="1252881"/>
            <a:ext cx="4720046" cy="292059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200" b="1" dirty="0" smtClean="0"/>
              <a:t>AI</a:t>
            </a:r>
            <a:r>
              <a:rPr lang="en-US" sz="1200" dirty="0" smtClean="0"/>
              <a:t> – Predict Churn, Sentiment and Push Offers</a:t>
            </a:r>
            <a:endParaRPr lang="en-US" sz="1200" dirty="0"/>
          </a:p>
        </p:txBody>
      </p:sp>
      <p:pic>
        <p:nvPicPr>
          <p:cNvPr id="1026" name="Picture 2" descr="D:\NewDesktop\Hackathon 2019\churn_configure_off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t="17569" r="37590" b="17183"/>
          <a:stretch/>
        </p:blipFill>
        <p:spPr bwMode="auto">
          <a:xfrm>
            <a:off x="6778767" y="1528162"/>
            <a:ext cx="3418836" cy="18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14675"/>
          <a:stretch/>
        </p:blipFill>
        <p:spPr bwMode="auto">
          <a:xfrm>
            <a:off x="520116" y="1537688"/>
            <a:ext cx="4240505" cy="195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5192" r="2470"/>
          <a:stretch/>
        </p:blipFill>
        <p:spPr bwMode="auto">
          <a:xfrm>
            <a:off x="3430482" y="4488106"/>
            <a:ext cx="4149502" cy="201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898BB4C-91FC-4C65-B828-F93F1ACA3215}"/>
              </a:ext>
            </a:extLst>
          </p:cNvPr>
          <p:cNvSpPr txBox="1"/>
          <p:nvPr/>
        </p:nvSpPr>
        <p:spPr>
          <a:xfrm>
            <a:off x="6396586" y="1261269"/>
            <a:ext cx="4370210" cy="27528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200" b="1" dirty="0" smtClean="0"/>
              <a:t>High Configurability </a:t>
            </a:r>
            <a:r>
              <a:rPr lang="en-US" sz="1200" dirty="0" smtClean="0"/>
              <a:t>– </a:t>
            </a:r>
            <a:r>
              <a:rPr lang="en-US" sz="1200" dirty="0"/>
              <a:t>Churn Parameters &amp; Offers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898BB4C-91FC-4C65-B828-F93F1ACA3215}"/>
              </a:ext>
            </a:extLst>
          </p:cNvPr>
          <p:cNvSpPr txBox="1"/>
          <p:nvPr/>
        </p:nvSpPr>
        <p:spPr>
          <a:xfrm>
            <a:off x="2681337" y="4211272"/>
            <a:ext cx="5647792" cy="26005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200" b="1" dirty="0" smtClean="0"/>
              <a:t>Open Analytics</a:t>
            </a:r>
            <a:r>
              <a:rPr lang="en-US" sz="1200" dirty="0" smtClean="0"/>
              <a:t> </a:t>
            </a:r>
            <a:r>
              <a:rPr lang="en-US" sz="1200" dirty="0"/>
              <a:t>– Churning Trends &amp; </a:t>
            </a:r>
            <a:r>
              <a:rPr lang="en-US" sz="1200" dirty="0" smtClean="0"/>
              <a:t>Leads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55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441" y="1807200"/>
            <a:ext cx="4252913" cy="1804680"/>
          </a:xfrm>
        </p:spPr>
        <p:txBody>
          <a:bodyPr/>
          <a:lstStyle/>
          <a:p>
            <a:r>
              <a:rPr lang="en-GB" b="0" dirty="0" smtClean="0"/>
              <a:t>Thank You </a:t>
            </a:r>
            <a:r>
              <a:rPr lang="en-GB" b="0" dirty="0" smtClean="0">
                <a:sym typeface="Wingdings" panose="05000000000000000000" pitchFamily="2" charset="2"/>
              </a:rPr>
              <a:t></a:t>
            </a: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sz="4800" b="0" dirty="0" smtClean="0"/>
              <a:t>Q &amp; A ??</a:t>
            </a:r>
            <a:endParaRPr lang="en-GB" sz="4800" b="0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_Secondary Palette">
      <a:dk1>
        <a:srgbClr val="414141"/>
      </a:dk1>
      <a:lt1>
        <a:srgbClr val="FFFFFF"/>
      </a:lt1>
      <a:dk2>
        <a:srgbClr val="414141"/>
      </a:dk2>
      <a:lt2>
        <a:srgbClr val="FFFFFF"/>
      </a:lt2>
      <a:accent1>
        <a:srgbClr val="CD3CAD"/>
      </a:accent1>
      <a:accent2>
        <a:srgbClr val="6948D9"/>
      </a:accent2>
      <a:accent3>
        <a:srgbClr val="56C271"/>
      </a:accent3>
      <a:accent4>
        <a:srgbClr val="5BC1D7"/>
      </a:accent4>
      <a:accent5>
        <a:srgbClr val="F0B323"/>
      </a:accent5>
      <a:accent6>
        <a:srgbClr val="E40046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Finastra_PowerPoint_Template_Advance</Template>
  <TotalTime>15032</TotalTime>
  <Words>403</Words>
  <Application>Microsoft Office PowerPoint</Application>
  <PresentationFormat>Custom</PresentationFormat>
  <Paragraphs>54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Finastra_PowerPoint_Template_LIGHT</vt:lpstr>
      <vt:lpstr>Fusion Churn Prediction Intelligence</vt:lpstr>
      <vt:lpstr>Customer churn prediction, prevention &amp; Analytics</vt:lpstr>
      <vt:lpstr>End to end Solution with AI + RETAIL BANKING + FFDC</vt:lpstr>
      <vt:lpstr>Demo – Fusion Churn Prediction Intelligence</vt:lpstr>
      <vt:lpstr>Thank You  Q &amp; A 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 UX Modernization</dc:title>
  <dc:creator>Ganesan, Rakesh</dc:creator>
  <cp:lastModifiedBy>Deb, Prithumit</cp:lastModifiedBy>
  <cp:revision>1010</cp:revision>
  <cp:lastPrinted>2017-06-06T14:07:14Z</cp:lastPrinted>
  <dcterms:created xsi:type="dcterms:W3CDTF">2017-09-08T08:24:52Z</dcterms:created>
  <dcterms:modified xsi:type="dcterms:W3CDTF">2019-02-21T11:04:19Z</dcterms:modified>
</cp:coreProperties>
</file>