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6858000" cy="9144000"/>
  <p:embeddedFontLst>
    <p:embeddedFont>
      <p:font typeface="TT Interphases" panose="02000503020000020004"/>
      <p:regular r:id="rId11"/>
    </p:embeddedFont>
    <p:embeddedFont>
      <p:font typeface="Calibri" panose="020F0502020204030204"/>
      <p:regular r:id="rId12"/>
      <p:bold r:id="rId13"/>
      <p:italic r:id="rId14"/>
      <p:boldItalic r:id="rId15"/>
    </p:embeddedFont>
    <p:embeddedFont>
      <p:font typeface="TT Interphases Bold" panose="02000803060000020004"/>
      <p:bold r:id="rId16"/>
    </p:embeddedFont>
    <p:embeddedFont>
      <p:font typeface="Canva Sans Bold" panose="020B0803030501040103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19871" y="7725812"/>
            <a:ext cx="3301362" cy="3008277"/>
          </a:xfrm>
          <a:custGeom>
            <a:avLst/>
            <a:gdLst/>
            <a:ahLst/>
            <a:cxnLst/>
            <a:rect l="l" t="t" r="r" b="b"/>
            <a:pathLst>
              <a:path w="3301362" h="3008277">
                <a:moveTo>
                  <a:pt x="0" y="0"/>
                </a:moveTo>
                <a:lnTo>
                  <a:pt x="3301363" y="0"/>
                </a:lnTo>
                <a:lnTo>
                  <a:pt x="3301363" y="3008276"/>
                </a:lnTo>
                <a:lnTo>
                  <a:pt x="0" y="30082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866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239000" y="32385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658368" y="6830568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14660" y="-337684"/>
            <a:ext cx="2511785" cy="2908104"/>
          </a:xfrm>
          <a:custGeom>
            <a:avLst/>
            <a:gdLst/>
            <a:ahLst/>
            <a:cxnLst/>
            <a:rect l="l" t="t" r="r" b="b"/>
            <a:pathLst>
              <a:path w="2511785" h="2908104">
                <a:moveTo>
                  <a:pt x="0" y="0"/>
                </a:moveTo>
                <a:lnTo>
                  <a:pt x="2511785" y="0"/>
                </a:lnTo>
                <a:lnTo>
                  <a:pt x="2511785" y="2908104"/>
                </a:lnTo>
                <a:lnTo>
                  <a:pt x="0" y="29081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5943" r="-143800" b="-3645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-10288"/>
            <a:ext cx="2265505" cy="2265505"/>
          </a:xfrm>
          <a:custGeom>
            <a:avLst/>
            <a:gdLst/>
            <a:ahLst/>
            <a:cxnLst/>
            <a:rect l="l" t="t" r="r" b="b"/>
            <a:pathLst>
              <a:path w="2265505" h="2265505">
                <a:moveTo>
                  <a:pt x="0" y="0"/>
                </a:moveTo>
                <a:lnTo>
                  <a:pt x="2265505" y="0"/>
                </a:lnTo>
                <a:lnTo>
                  <a:pt x="2265505" y="2265505"/>
                </a:lnTo>
                <a:lnTo>
                  <a:pt x="0" y="22655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55537" y="2263709"/>
            <a:ext cx="16508946" cy="8110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PROBLEM STATEMENT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 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Calibri" panose="020F0502020204030204"/>
                <a:cs typeface="Calibri" panose="020F0502020204030204"/>
                <a:sym typeface="TT Interphases" panose="02000503020000020004"/>
              </a:rPr>
              <a:t>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Calibri" panose="020F0502020204030204"/>
                <a:cs typeface="Calibri" panose="020F0502020204030204"/>
                <a:sym typeface="TT Interphases" panose="02000503020000020004"/>
              </a:rPr>
              <a:t>Manual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 attendance systems are time-consuming and prone to errors, leading to inefficiency and potential discrepancies in attendance records. A more efficient, automated solution is needed.</a:t>
            </a:r>
            <a:endParaRPr lang="en-US" sz="32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PS ID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 : TV-HW-02</a:t>
            </a:r>
            <a:endParaRPr lang="en-US" sz="36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PS CATEGORY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 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Hardware + Software</a:t>
            </a:r>
            <a:endParaRPr lang="en-US" sz="36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TEAM NAME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 : ByteRight</a:t>
            </a:r>
            <a:endParaRPr lang="en-US" sz="36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TEAM ID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 : TV-T-30</a:t>
            </a:r>
            <a:endParaRPr lang="en-US" sz="36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TEAM MEMBERS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 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J. Meghana </a:t>
            </a:r>
            <a:endParaRPr lang="en-US" sz="32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IN" alt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    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                                     Ch. Jithender Sai</a:t>
            </a:r>
            <a:endParaRPr lang="en-US" sz="32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     </a:t>
            </a:r>
            <a:r>
              <a:rPr lang="en-IN" alt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    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                                </a:t>
            </a:r>
            <a:r>
              <a:rPr lang="en-IN" alt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E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. Vaishnavi</a:t>
            </a:r>
            <a:endParaRPr lang="en-US" sz="32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          </a:t>
            </a:r>
            <a:r>
              <a:rPr lang="en-IN" alt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    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                           B. Ak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</a:rPr>
              <a:t>hil</a:t>
            </a:r>
            <a:endParaRPr lang="en-US" sz="32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7086600" y="-337684"/>
            <a:ext cx="4523483" cy="1860819"/>
          </a:xfrm>
          <a:custGeom>
            <a:avLst/>
            <a:gdLst/>
            <a:ahLst/>
            <a:cxnLst/>
            <a:rect l="l" t="t" r="r" b="b"/>
            <a:pathLst>
              <a:path w="4523483" h="1860819">
                <a:moveTo>
                  <a:pt x="0" y="0"/>
                </a:moveTo>
                <a:lnTo>
                  <a:pt x="4523483" y="0"/>
                </a:lnTo>
                <a:lnTo>
                  <a:pt x="4523483" y="1860819"/>
                </a:lnTo>
                <a:lnTo>
                  <a:pt x="0" y="18608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6728" r="-287353" b="-31876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490362" y="640279"/>
            <a:ext cx="7715959" cy="1236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5"/>
              </a:lnSpc>
            </a:pPr>
            <a:r>
              <a:rPr lang="en-US" sz="7200" b="1">
                <a:solidFill>
                  <a:srgbClr val="1D70D9"/>
                </a:solidFill>
                <a:latin typeface="TT Interphases Bold" panose="02000803060000020004"/>
                <a:ea typeface="TT Interphases Bold" panose="02000803060000020004"/>
                <a:cs typeface="TT Interphases Bold" panose="02000803060000020004"/>
                <a:sym typeface="TT Interphases Bold" panose="02000803060000020004"/>
              </a:rPr>
              <a:t>TECHNOVATE’25</a:t>
            </a:r>
            <a:endParaRPr lang="en-US" sz="7200" b="1">
              <a:solidFill>
                <a:srgbClr val="1D70D9"/>
              </a:solidFill>
              <a:latin typeface="TT Interphases Bold" panose="02000803060000020004"/>
              <a:ea typeface="TT Interphases Bold" panose="02000803060000020004"/>
              <a:cs typeface="TT Interphases Bold" panose="02000803060000020004"/>
              <a:sym typeface="TT Interphases Bold" panose="020008030600000200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9541" y="536719"/>
            <a:ext cx="1554891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1D70D9"/>
                </a:solidFill>
                <a:latin typeface="TT Interphases Bold" panose="02000803060000020004"/>
                <a:ea typeface="TT Interphases Bold" panose="02000803060000020004"/>
                <a:cs typeface="TT Interphases Bold" panose="02000803060000020004"/>
                <a:sym typeface="TT Interphases Bold" panose="02000803060000020004"/>
              </a:rPr>
              <a:t>SOLUTION OVERVIEW</a:t>
            </a:r>
            <a:endParaRPr lang="en-US" sz="6000" b="1">
              <a:solidFill>
                <a:srgbClr val="1D70D9"/>
              </a:solidFill>
              <a:latin typeface="TT Interphases Bold" panose="02000803060000020004"/>
              <a:ea typeface="TT Interphases Bold" panose="02000803060000020004"/>
              <a:cs typeface="TT Interphases Bold" panose="02000803060000020004"/>
              <a:sym typeface="TT Interphases Bold" panose="020008030600000200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751356" y="1060473"/>
            <a:ext cx="3302724" cy="104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Hackathon 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logo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4" name="Freeform 4"/>
          <p:cNvSpPr/>
          <p:nvPr/>
        </p:nvSpPr>
        <p:spPr>
          <a:xfrm rot="5400000">
            <a:off x="658368" y="6830568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19871" y="7725812"/>
            <a:ext cx="3301362" cy="3008277"/>
          </a:xfrm>
          <a:custGeom>
            <a:avLst/>
            <a:gdLst/>
            <a:ahLst/>
            <a:cxnLst/>
            <a:rect l="l" t="t" r="r" b="b"/>
            <a:pathLst>
              <a:path w="3301362" h="3008277">
                <a:moveTo>
                  <a:pt x="0" y="0"/>
                </a:moveTo>
                <a:lnTo>
                  <a:pt x="3301363" y="0"/>
                </a:lnTo>
                <a:lnTo>
                  <a:pt x="3301363" y="3008276"/>
                </a:lnTo>
                <a:lnTo>
                  <a:pt x="0" y="3008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14660" y="-337684"/>
            <a:ext cx="2511785" cy="2908104"/>
          </a:xfrm>
          <a:custGeom>
            <a:avLst/>
            <a:gdLst/>
            <a:ahLst/>
            <a:cxnLst/>
            <a:rect l="l" t="t" r="r" b="b"/>
            <a:pathLst>
              <a:path w="2511785" h="2908104">
                <a:moveTo>
                  <a:pt x="0" y="0"/>
                </a:moveTo>
                <a:lnTo>
                  <a:pt x="2511785" y="0"/>
                </a:lnTo>
                <a:lnTo>
                  <a:pt x="2511785" y="2908104"/>
                </a:lnTo>
                <a:lnTo>
                  <a:pt x="0" y="290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5943" r="-143800" b="-3645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-10288"/>
            <a:ext cx="2265505" cy="2265505"/>
          </a:xfrm>
          <a:custGeom>
            <a:avLst/>
            <a:gdLst/>
            <a:ahLst/>
            <a:cxnLst/>
            <a:rect l="l" t="t" r="r" b="b"/>
            <a:pathLst>
              <a:path w="2265505" h="2265505">
                <a:moveTo>
                  <a:pt x="0" y="0"/>
                </a:moveTo>
                <a:lnTo>
                  <a:pt x="2265505" y="0"/>
                </a:lnTo>
                <a:lnTo>
                  <a:pt x="2265505" y="2265505"/>
                </a:lnTo>
                <a:lnTo>
                  <a:pt x="0" y="22655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73808" y="2108316"/>
            <a:ext cx="16873814" cy="6393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We propose a </a:t>
            </a:r>
            <a:r>
              <a:rPr lang="en-US" sz="32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Smart Attendance System using RFID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 that enables students to register attendance through RFID tags. These tags are scanned by an RFID reader connected to a microcontroller (Arduino), which logs the attendance with a timestamp. Data is stored in Excel and displayed on an LCD for confirmation.</a:t>
            </a:r>
            <a:endParaRPr lang="en-US" sz="32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  <a:sym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4100" dirty="0">
                <a:solidFill>
                  <a:srgbClr val="040406"/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 </a:t>
            </a:r>
            <a:endParaRPr lang="en-US" sz="41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Eliminates manual errors</a:t>
            </a:r>
            <a:endParaRPr lang="en-US" sz="3200" dirty="0">
              <a:latin typeface="TT Interphases" panose="020005030200000200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Saves time with instant attendance logging</a:t>
            </a:r>
            <a:endParaRPr lang="en-US" sz="3200">
              <a:latin typeface="TT Interphases" panose="020005030200000200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Provides real-time and historical reports</a:t>
            </a:r>
            <a:endParaRPr lang="en-US" sz="3200">
              <a:latin typeface="TT Interphases" panose="020005030200000200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Contactless, hence hygienic and efficient</a:t>
            </a:r>
            <a:endParaRPr lang="en-US" sz="3200">
              <a:latin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endParaRPr lang="en-US" sz="32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8835" y="360170"/>
            <a:ext cx="1385033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1D70D9"/>
                </a:solidFill>
                <a:latin typeface="TT Interphases Bold" panose="02000803060000020004"/>
                <a:ea typeface="TT Interphases Bold" panose="02000803060000020004"/>
                <a:cs typeface="TT Interphases Bold" panose="02000803060000020004"/>
                <a:sym typeface="TT Interphases Bold" panose="02000803060000020004"/>
              </a:rPr>
              <a:t>INNOVATION OF SOLUTION</a:t>
            </a:r>
            <a:endParaRPr lang="en-US" sz="6000" b="1">
              <a:solidFill>
                <a:srgbClr val="1D70D9"/>
              </a:solidFill>
              <a:latin typeface="TT Interphases Bold" panose="02000803060000020004"/>
              <a:ea typeface="TT Interphases Bold" panose="02000803060000020004"/>
              <a:cs typeface="TT Interphases Bold" panose="02000803060000020004"/>
              <a:sym typeface="TT Interphases Bold" panose="02000803060000020004"/>
            </a:endParaRPr>
          </a:p>
        </p:txBody>
      </p:sp>
      <p:sp>
        <p:nvSpPr>
          <p:cNvPr id="3" name="Freeform 3"/>
          <p:cNvSpPr/>
          <p:nvPr/>
        </p:nvSpPr>
        <p:spPr>
          <a:xfrm rot="5400000">
            <a:off x="658368" y="6830568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19871" y="7725812"/>
            <a:ext cx="3301362" cy="3008277"/>
          </a:xfrm>
          <a:custGeom>
            <a:avLst/>
            <a:gdLst/>
            <a:ahLst/>
            <a:cxnLst/>
            <a:rect l="l" t="t" r="r" b="b"/>
            <a:pathLst>
              <a:path w="3301362" h="3008277">
                <a:moveTo>
                  <a:pt x="0" y="0"/>
                </a:moveTo>
                <a:lnTo>
                  <a:pt x="3301363" y="0"/>
                </a:lnTo>
                <a:lnTo>
                  <a:pt x="3301363" y="3008276"/>
                </a:lnTo>
                <a:lnTo>
                  <a:pt x="0" y="3008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14660" y="-337684"/>
            <a:ext cx="2511785" cy="2908104"/>
          </a:xfrm>
          <a:custGeom>
            <a:avLst/>
            <a:gdLst/>
            <a:ahLst/>
            <a:cxnLst/>
            <a:rect l="l" t="t" r="r" b="b"/>
            <a:pathLst>
              <a:path w="2511785" h="2908104">
                <a:moveTo>
                  <a:pt x="0" y="0"/>
                </a:moveTo>
                <a:lnTo>
                  <a:pt x="2511785" y="0"/>
                </a:lnTo>
                <a:lnTo>
                  <a:pt x="2511785" y="2908104"/>
                </a:lnTo>
                <a:lnTo>
                  <a:pt x="0" y="290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5943" r="-143800" b="-3645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10288"/>
            <a:ext cx="2265505" cy="2265505"/>
          </a:xfrm>
          <a:custGeom>
            <a:avLst/>
            <a:gdLst/>
            <a:ahLst/>
            <a:cxnLst/>
            <a:rect l="l" t="t" r="r" b="b"/>
            <a:pathLst>
              <a:path w="2265505" h="2265505">
                <a:moveTo>
                  <a:pt x="0" y="0"/>
                </a:moveTo>
                <a:lnTo>
                  <a:pt x="2265505" y="0"/>
                </a:lnTo>
                <a:lnTo>
                  <a:pt x="2265505" y="2265505"/>
                </a:lnTo>
                <a:lnTo>
                  <a:pt x="0" y="22655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64845" y="3549015"/>
            <a:ext cx="17252950" cy="3199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1. </a:t>
            </a:r>
            <a:r>
              <a:rPr lang="en-US" sz="3200" dirty="0">
                <a:latin typeface="TT Interphases" panose="02000503020000020004"/>
                <a:ea typeface="+mn-lt"/>
                <a:cs typeface="+mn-lt"/>
              </a:rPr>
              <a:t>Integrates LCD display to give real-time confirmation to users after scanning.</a:t>
            </a:r>
            <a:endParaRPr lang="en-US" sz="3200" dirty="0">
              <a:latin typeface="TT Interphases" panose="02000503020000020004"/>
              <a:ea typeface="+mn-lt"/>
              <a:cs typeface="+mn-lt"/>
            </a:endParaRPr>
          </a:p>
          <a:p>
            <a:r>
              <a:rPr lang="en-US" sz="3200" dirty="0">
                <a:latin typeface="TT Interphases" panose="02000503020000020004"/>
                <a:ea typeface="+mn-lt"/>
                <a:cs typeface="+mn-lt"/>
              </a:rPr>
              <a:t>2. Can be customized to trigger alerts for late arrivals or absenteeism.</a:t>
            </a:r>
            <a:endParaRPr lang="en-US" sz="3200" dirty="0">
              <a:latin typeface="TT Interphases" panose="02000503020000020004"/>
              <a:ea typeface="Calibri" panose="020F0502020204030204"/>
              <a:cs typeface="Calibri" panose="020F0502020204030204"/>
            </a:endParaRPr>
          </a:p>
          <a:p>
            <a:r>
              <a:rPr lang="en-US" sz="3200" dirty="0">
                <a:latin typeface="TT Interphases" panose="02000503020000020004"/>
                <a:ea typeface="+mn-lt"/>
                <a:cs typeface="+mn-lt"/>
              </a:rPr>
              <a:t>3. Low-power design ensures energy-efficient operation, ideal for continuous use.</a:t>
            </a:r>
            <a:endParaRPr lang="en-US" sz="3200" dirty="0">
              <a:latin typeface="TT Interphases" panose="02000503020000020004"/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3200" dirty="0">
                <a:latin typeface="TT Interphases" panose="02000503020000020004"/>
                <a:ea typeface="+mn-lt"/>
                <a:cs typeface="+mn-lt"/>
              </a:rPr>
              <a:t>4. Offers offline functionality</a:t>
            </a:r>
            <a:r>
              <a:rPr lang="en-IN" altLang="en-US" sz="3200" dirty="0">
                <a:latin typeface="TT Interphases" panose="02000503020000020004"/>
                <a:ea typeface="+mn-lt"/>
                <a:cs typeface="+mn-lt"/>
              </a:rPr>
              <a:t> </a:t>
            </a:r>
            <a:r>
              <a:rPr lang="en-US" sz="3200" dirty="0">
                <a:latin typeface="TT Interphases" panose="02000503020000020004"/>
                <a:ea typeface="+mn-lt"/>
                <a:cs typeface="+mn-lt"/>
              </a:rPr>
              <a:t>attendance can still be logged without internet and</a:t>
            </a:r>
            <a:r>
              <a:rPr lang="en-IN" altLang="en-US" sz="3200" dirty="0">
                <a:latin typeface="TT Interphases" panose="02000503020000020004"/>
                <a:ea typeface="+mn-lt"/>
                <a:cs typeface="+mn-lt"/>
              </a:rPr>
              <a:t> sy</a:t>
            </a:r>
            <a:r>
              <a:rPr lang="en-US" sz="3200" dirty="0">
                <a:latin typeface="TT Interphases" panose="02000503020000020004"/>
                <a:ea typeface="+mn-lt"/>
                <a:cs typeface="+mn-lt"/>
              </a:rPr>
              <a:t>nced later.</a:t>
            </a:r>
            <a:endParaRPr lang="en-US" sz="3200" dirty="0">
              <a:latin typeface="TT Interphases" panose="02000503020000020004"/>
              <a:ea typeface="+mn-lt"/>
              <a:cs typeface="+mn-lt"/>
            </a:endParaRPr>
          </a:p>
          <a:p>
            <a:r>
              <a:rPr lang="en-US" sz="3200" dirty="0">
                <a:latin typeface="TT Interphases" panose="02000503020000020004"/>
                <a:ea typeface="+mn-lt"/>
                <a:cs typeface="+mn-lt"/>
              </a:rPr>
              <a:t>5. Enhances security by uniquely identifying each individual via RFID UID.</a:t>
            </a:r>
            <a:endParaRPr lang="en-US" sz="3200" dirty="0">
              <a:latin typeface="TT Interphases" panose="02000503020000020004"/>
              <a:ea typeface="Calibri" panose="020F0502020204030204"/>
              <a:cs typeface="Calibri" panose="020F0502020204030204"/>
            </a:endParaRPr>
          </a:p>
          <a:p>
            <a:pPr algn="ctr">
              <a:lnSpc>
                <a:spcPts val="5750"/>
              </a:lnSpc>
              <a:spcBef>
                <a:spcPct val="0"/>
              </a:spcBef>
            </a:pPr>
            <a:endParaRPr lang="en-US" sz="3200" dirty="0"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6606"/>
            <a:ext cx="16979006" cy="103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1D70D9"/>
                </a:solidFill>
                <a:latin typeface="TT Interphases Bold" panose="02000803060000020004"/>
                <a:ea typeface="TT Interphases Bold" panose="02000803060000020004"/>
                <a:cs typeface="TT Interphases Bold" panose="02000803060000020004"/>
                <a:sym typeface="TT Interphases Bold" panose="02000803060000020004"/>
              </a:rPr>
              <a:t>TECHNICAL APPROACH</a:t>
            </a:r>
            <a:endParaRPr lang="en-US" sz="6000" b="1">
              <a:solidFill>
                <a:srgbClr val="1D70D9"/>
              </a:solidFill>
              <a:latin typeface="TT Interphases Bold" panose="02000803060000020004"/>
              <a:ea typeface="TT Interphases Bold" panose="02000803060000020004"/>
              <a:cs typeface="TT Interphases Bold" panose="02000803060000020004"/>
              <a:sym typeface="TT Interphases Bold" panose="02000803060000020004"/>
            </a:endParaRPr>
          </a:p>
        </p:txBody>
      </p:sp>
      <p:sp>
        <p:nvSpPr>
          <p:cNvPr id="3" name="Freeform 3"/>
          <p:cNvSpPr/>
          <p:nvPr/>
        </p:nvSpPr>
        <p:spPr>
          <a:xfrm rot="5400000">
            <a:off x="658368" y="6830568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19871" y="7725812"/>
            <a:ext cx="3301362" cy="3008277"/>
          </a:xfrm>
          <a:custGeom>
            <a:avLst/>
            <a:gdLst/>
            <a:ahLst/>
            <a:cxnLst/>
            <a:rect l="l" t="t" r="r" b="b"/>
            <a:pathLst>
              <a:path w="3301362" h="3008277">
                <a:moveTo>
                  <a:pt x="0" y="0"/>
                </a:moveTo>
                <a:lnTo>
                  <a:pt x="3301363" y="0"/>
                </a:lnTo>
                <a:lnTo>
                  <a:pt x="3301363" y="3008276"/>
                </a:lnTo>
                <a:lnTo>
                  <a:pt x="0" y="3008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14660" y="-337684"/>
            <a:ext cx="2511785" cy="2908104"/>
          </a:xfrm>
          <a:custGeom>
            <a:avLst/>
            <a:gdLst/>
            <a:ahLst/>
            <a:cxnLst/>
            <a:rect l="l" t="t" r="r" b="b"/>
            <a:pathLst>
              <a:path w="2511785" h="2908104">
                <a:moveTo>
                  <a:pt x="0" y="0"/>
                </a:moveTo>
                <a:lnTo>
                  <a:pt x="2511785" y="0"/>
                </a:lnTo>
                <a:lnTo>
                  <a:pt x="2511785" y="2908104"/>
                </a:lnTo>
                <a:lnTo>
                  <a:pt x="0" y="290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5943" r="-143800" b="-3645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10288"/>
            <a:ext cx="2265505" cy="2265505"/>
          </a:xfrm>
          <a:custGeom>
            <a:avLst/>
            <a:gdLst/>
            <a:ahLst/>
            <a:cxnLst/>
            <a:rect l="l" t="t" r="r" b="b"/>
            <a:pathLst>
              <a:path w="2265505" h="2265505">
                <a:moveTo>
                  <a:pt x="0" y="0"/>
                </a:moveTo>
                <a:lnTo>
                  <a:pt x="2265505" y="0"/>
                </a:lnTo>
                <a:lnTo>
                  <a:pt x="2265505" y="2265505"/>
                </a:lnTo>
                <a:lnTo>
                  <a:pt x="0" y="22655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2280" y="2871470"/>
            <a:ext cx="7926070" cy="46183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4100" b="1" dirty="0">
                <a:solidFill>
                  <a:schemeClr val="tx1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TECHNOLOGIES</a:t>
            </a:r>
            <a:r>
              <a:rPr lang="en-IN" altLang="en-US" sz="41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: </a:t>
            </a:r>
            <a:endParaRPr lang="en-IN" altLang="en-US" sz="4100" b="1" dirty="0">
              <a:solidFill>
                <a:srgbClr val="040406"/>
              </a:solidFill>
              <a:latin typeface="TT Interphases" panose="02000503020000020004"/>
              <a:ea typeface="+mn-lt"/>
              <a:cs typeface="+mn-lt"/>
              <a:sym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endParaRPr lang="en-US" sz="4100" b="1" dirty="0">
              <a:solidFill>
                <a:srgbClr val="040406"/>
              </a:solidFill>
              <a:latin typeface="TT Interphases" panose="02000503020000020004"/>
              <a:ea typeface="+mn-lt"/>
              <a:cs typeface="+mn-lt"/>
              <a:sym typeface="TT Interphases" panose="02000503020000020004"/>
            </a:endParaRPr>
          </a:p>
          <a:p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Microcontroller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Arduino Uno</a:t>
            </a:r>
            <a:endParaRPr lang="en-US" sz="3200" dirty="0">
              <a:solidFill>
                <a:srgbClr val="000000"/>
              </a:solidFill>
              <a:latin typeface="TT Interphases" panose="02000503020000020004"/>
              <a:ea typeface="+mn-lt"/>
              <a:cs typeface="+mn-lt"/>
            </a:endParaRPr>
          </a:p>
          <a:p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Sensors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RFID Reader (RC522), RFID Tags</a:t>
            </a:r>
            <a:endParaRPr lang="en-US" sz="3600" dirty="0">
              <a:solidFill>
                <a:srgbClr val="000000"/>
              </a:solidFill>
              <a:latin typeface="TT Interphases" panose="02000503020000020004"/>
              <a:ea typeface="+mn-lt"/>
              <a:cs typeface="+mn-lt"/>
              <a:sym typeface="TT Interphases" panose="02000503020000020004"/>
            </a:endParaRPr>
          </a:p>
          <a:p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Programming Language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Python</a:t>
            </a:r>
            <a:endParaRPr lang="en-US" sz="3600" dirty="0">
              <a:solidFill>
                <a:srgbClr val="000000"/>
              </a:solidFill>
              <a:latin typeface="TT Interphases" panose="02000503020000020004"/>
              <a:ea typeface="+mn-lt"/>
              <a:cs typeface="+mn-lt"/>
              <a:sym typeface="TT Interphases" panose="02000503020000020004"/>
            </a:endParaRPr>
          </a:p>
          <a:p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Database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  <a:sym typeface="TT Interphases" panose="02000503020000020004"/>
              </a:rPr>
              <a:t>Excel File</a:t>
            </a:r>
            <a:endParaRPr lang="en-US" sz="3600" dirty="0">
              <a:latin typeface="TT Interphases" panose="02000503020000020004"/>
              <a:ea typeface="+mn-lt"/>
              <a:cs typeface="+mn-lt"/>
            </a:endParaRPr>
          </a:p>
          <a:p>
            <a:endParaRPr lang="en-US" sz="410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  <a:sym typeface="TT Interphases" panose="02000503020000020004"/>
            </a:endParaRPr>
          </a:p>
          <a:p>
            <a:pPr algn="l"/>
            <a:endParaRPr lang="en-US" sz="41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  <a:p>
            <a:endParaRPr lang="en-US" sz="41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</p:txBody>
      </p:sp>
      <p:pic>
        <p:nvPicPr>
          <p:cNvPr id="9" name="Picture 8" descr="hackarch.drawio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715" y="2073275"/>
            <a:ext cx="6831965" cy="7179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751356" y="1060473"/>
            <a:ext cx="3302724" cy="104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Hackathon 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logo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36606"/>
            <a:ext cx="16979006" cy="103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1D70D9"/>
                </a:solidFill>
                <a:latin typeface="TT Interphases Bold" panose="02000803060000020004"/>
                <a:ea typeface="TT Interphases Bold" panose="02000803060000020004"/>
                <a:cs typeface="TT Interphases Bold" panose="02000803060000020004"/>
                <a:sym typeface="TT Interphases Bold" panose="02000803060000020004"/>
              </a:rPr>
              <a:t>IMPACT &amp; BENEFITS</a:t>
            </a:r>
            <a:endParaRPr lang="en-US" sz="6000" b="1">
              <a:solidFill>
                <a:srgbClr val="1D70D9"/>
              </a:solidFill>
              <a:latin typeface="TT Interphases Bold" panose="02000803060000020004"/>
              <a:ea typeface="TT Interphases Bold" panose="02000803060000020004"/>
              <a:cs typeface="TT Interphases Bold" panose="02000803060000020004"/>
              <a:sym typeface="TT Interphases Bold" panose="02000803060000020004"/>
            </a:endParaRPr>
          </a:p>
        </p:txBody>
      </p:sp>
      <p:sp>
        <p:nvSpPr>
          <p:cNvPr id="4" name="Freeform 4"/>
          <p:cNvSpPr/>
          <p:nvPr/>
        </p:nvSpPr>
        <p:spPr>
          <a:xfrm rot="5400000">
            <a:off x="658368" y="6830568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19871" y="7725812"/>
            <a:ext cx="3301362" cy="3008277"/>
          </a:xfrm>
          <a:custGeom>
            <a:avLst/>
            <a:gdLst/>
            <a:ahLst/>
            <a:cxnLst/>
            <a:rect l="l" t="t" r="r" b="b"/>
            <a:pathLst>
              <a:path w="3301362" h="3008277">
                <a:moveTo>
                  <a:pt x="0" y="0"/>
                </a:moveTo>
                <a:lnTo>
                  <a:pt x="3301363" y="0"/>
                </a:lnTo>
                <a:lnTo>
                  <a:pt x="3301363" y="3008276"/>
                </a:lnTo>
                <a:lnTo>
                  <a:pt x="0" y="3008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14660" y="-337684"/>
            <a:ext cx="2511785" cy="2908104"/>
          </a:xfrm>
          <a:custGeom>
            <a:avLst/>
            <a:gdLst/>
            <a:ahLst/>
            <a:cxnLst/>
            <a:rect l="l" t="t" r="r" b="b"/>
            <a:pathLst>
              <a:path w="2511785" h="2908104">
                <a:moveTo>
                  <a:pt x="0" y="0"/>
                </a:moveTo>
                <a:lnTo>
                  <a:pt x="2511785" y="0"/>
                </a:lnTo>
                <a:lnTo>
                  <a:pt x="2511785" y="2908104"/>
                </a:lnTo>
                <a:lnTo>
                  <a:pt x="0" y="290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5943" r="-143800" b="-3645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-10288"/>
            <a:ext cx="2265505" cy="2265505"/>
          </a:xfrm>
          <a:custGeom>
            <a:avLst/>
            <a:gdLst/>
            <a:ahLst/>
            <a:cxnLst/>
            <a:rect l="l" t="t" r="r" b="b"/>
            <a:pathLst>
              <a:path w="2265505" h="2265505">
                <a:moveTo>
                  <a:pt x="0" y="0"/>
                </a:moveTo>
                <a:lnTo>
                  <a:pt x="2265505" y="0"/>
                </a:lnTo>
                <a:lnTo>
                  <a:pt x="2265505" y="2265505"/>
                </a:lnTo>
                <a:lnTo>
                  <a:pt x="0" y="22655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32168" y="2570458"/>
            <a:ext cx="17575839" cy="541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buFont typeface="Wingdings" panose="05000000000000000000" charset="0"/>
              <a:buChar char="§"/>
            </a:pP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Educational institutions can track student presence with high accuracy.</a:t>
            </a:r>
            <a:endParaRPr lang="en-US" sz="3200" dirty="0">
              <a:solidFill>
                <a:srgbClr val="040406"/>
              </a:solidFill>
              <a:latin typeface="TT Interphases" panose="02000503020000020004"/>
              <a:ea typeface="+mn-lt"/>
              <a:cs typeface="+mn-lt"/>
            </a:endParaRPr>
          </a:p>
          <a:p>
            <a:pPr marL="457200" indent="-457200" algn="l">
              <a:buFont typeface="Wingdings" panose="05000000000000000000" charset="0"/>
              <a:buChar char="§"/>
            </a:pP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Teachers and administrators save significant time and effort.</a:t>
            </a:r>
            <a:endParaRPr lang="en-US" sz="3200" dirty="0">
              <a:latin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endParaRPr lang="en-US" sz="41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  <a:sym typeface="TT Interphases" panose="02000503020000020004"/>
            </a:endParaRPr>
          </a:p>
          <a:p>
            <a:pPr algn="l">
              <a:lnSpc>
                <a:spcPts val="5750"/>
              </a:lnSpc>
              <a:spcBef>
                <a:spcPct val="0"/>
              </a:spcBef>
            </a:pPr>
            <a:r>
              <a:rPr lang="en-US" sz="4100" b="1" dirty="0">
                <a:solidFill>
                  <a:schemeClr val="tx2">
                    <a:lumMod val="75000"/>
                  </a:schemeClr>
                </a:solidFill>
                <a:latin typeface="TT Interphases" panose="02000503020000020004"/>
                <a:ea typeface="TT Interphases" panose="02000503020000020004"/>
                <a:cs typeface="TT Interphases" panose="02000503020000020004"/>
                <a:sym typeface="TT Interphases" panose="02000503020000020004"/>
              </a:rPr>
              <a:t>BENEFITS OF THE SOLUTION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Font typeface="Arial" panose="020B0604020202020204"/>
              <a:buNone/>
            </a:pPr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Social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Reduces teacher workload, enhances transparency</a:t>
            </a:r>
            <a:endParaRPr lang="en-US" sz="3200">
              <a:latin typeface="TT Interphases" panose="02000503020000020004"/>
              <a:ea typeface="Calibri" panose="020F0502020204030204"/>
              <a:cs typeface="Calibri" panose="020F0502020204030204"/>
            </a:endParaRPr>
          </a:p>
          <a:p>
            <a:pPr indent="0">
              <a:buFont typeface="Arial" panose="020B0604020202020204"/>
              <a:buNone/>
            </a:pPr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Economic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Minimizes need for paper-based systems</a:t>
            </a:r>
            <a:endParaRPr lang="en-US" sz="3600">
              <a:latin typeface="TT Interphases" panose="02000503020000020004"/>
              <a:ea typeface="Calibri" panose="020F0502020204030204"/>
              <a:cs typeface="Calibri" panose="020F0502020204030204"/>
            </a:endParaRPr>
          </a:p>
          <a:p>
            <a:pPr indent="0">
              <a:buFont typeface="Arial" panose="020B0604020202020204"/>
              <a:buNone/>
            </a:pPr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Environmental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: 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Paperless approach contributes to sustainability</a:t>
            </a:r>
            <a:endParaRPr lang="en-US" sz="3600" dirty="0">
              <a:solidFill>
                <a:srgbClr val="040406"/>
              </a:solidFill>
              <a:latin typeface="TT Interphases" panose="02000503020000020004"/>
              <a:ea typeface="+mn-lt"/>
              <a:cs typeface="+mn-lt"/>
            </a:endParaRPr>
          </a:p>
          <a:p>
            <a:pPr indent="0">
              <a:buFont typeface="Arial" panose="020B0604020202020204"/>
              <a:buNone/>
            </a:pPr>
            <a:r>
              <a:rPr lang="en-US" sz="3600" b="1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Technical</a:t>
            </a:r>
            <a:r>
              <a:rPr lang="en-US" sz="36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:</a:t>
            </a:r>
            <a:r>
              <a:rPr lang="en-US" sz="3200" dirty="0">
                <a:solidFill>
                  <a:srgbClr val="040406"/>
                </a:solidFill>
                <a:latin typeface="TT Interphases" panose="02000503020000020004"/>
                <a:ea typeface="+mn-lt"/>
                <a:cs typeface="+mn-lt"/>
              </a:rPr>
              <a:t> Easy to implement, scalable, and cost-effective</a:t>
            </a:r>
            <a:endParaRPr lang="en-US" sz="3200" dirty="0">
              <a:latin typeface="TT Interphases" panose="02000503020000020004"/>
            </a:endParaRPr>
          </a:p>
          <a:p>
            <a:pPr>
              <a:lnSpc>
                <a:spcPts val="5750"/>
              </a:lnSpc>
              <a:spcBef>
                <a:spcPct val="0"/>
              </a:spcBef>
            </a:pPr>
            <a:endParaRPr lang="en-US" sz="3200" dirty="0">
              <a:solidFill>
                <a:srgbClr val="040406"/>
              </a:solidFill>
              <a:latin typeface="TT Interphases" panose="02000503020000020004"/>
              <a:ea typeface="TT Interphases" panose="02000503020000020004"/>
              <a:cs typeface="TT Interphases" panose="020005030200000200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Slides</Application>
  <PresentationFormat>Custom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TT Interphases</vt:lpstr>
      <vt:lpstr>Calibri</vt:lpstr>
      <vt:lpstr>TT Interphases Bold</vt:lpstr>
      <vt:lpstr>Canva Sans Bold</vt:lpstr>
      <vt:lpstr>Arial</vt:lpstr>
      <vt:lpstr>Microsoft YaHei</vt:lpstr>
      <vt:lpstr>Arial Unicode MS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ppt_template</dc:title>
  <dc:creator/>
  <cp:lastModifiedBy>megha</cp:lastModifiedBy>
  <cp:revision>120</cp:revision>
  <dcterms:created xsi:type="dcterms:W3CDTF">2006-08-16T00:00:00Z</dcterms:created>
  <dcterms:modified xsi:type="dcterms:W3CDTF">2025-04-24T05:06:07Z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CF16E81CC6D34AD7AC539C6270FAD59C_12</vt:lpwstr>
  </property>
  <property fmtid="{D5CDD505-2E9C-101B-9397-08002B2CF9AE}" pid="3" name="KSOProductBuildVer">
    <vt:lpwstr>1033-12.2.0.20795</vt:lpwstr>
  </property>
</Properties>
</file>