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6" r:id="rId4"/>
    <p:sldId id="258" r:id="rId5"/>
    <p:sldId id="274" r:id="rId6"/>
    <p:sldId id="275" r:id="rId7"/>
    <p:sldId id="267" r:id="rId8"/>
    <p:sldId id="268" r:id="rId9"/>
    <p:sldId id="269" r:id="rId10"/>
    <p:sldId id="270" r:id="rId11"/>
    <p:sldId id="271" r:id="rId12"/>
    <p:sldId id="279" r:id="rId13"/>
    <p:sldId id="278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318"/>
    <a:srgbClr val="FF3300"/>
    <a:srgbClr val="09A1AD"/>
    <a:srgbClr val="F298D0"/>
    <a:srgbClr val="B32605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5A0124-6B67-4188-9B48-80238907D982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3B7F6425-DC91-4B75-8D3A-7973809157FB}">
      <dgm:prSet custT="1"/>
      <dgm:spPr>
        <a:solidFill>
          <a:srgbClr val="FF0000"/>
        </a:solidFill>
      </dgm:spPr>
      <dgm:t>
        <a:bodyPr/>
        <a:lstStyle/>
        <a:p>
          <a:br>
            <a:rPr lang="en-US" sz="1700" dirty="0">
              <a:solidFill>
                <a:schemeClr val="bg1"/>
              </a:solidFill>
            </a:rPr>
          </a:br>
          <a:br>
            <a:rPr lang="en-US" sz="1700" dirty="0">
              <a:solidFill>
                <a:schemeClr val="bg1"/>
              </a:solidFill>
            </a:rPr>
          </a:br>
          <a:r>
            <a:rPr lang="en-US" sz="1700" b="1" dirty="0">
              <a:solidFill>
                <a:schemeClr val="bg1"/>
              </a:solidFill>
            </a:rPr>
            <a:t>1.Meghana NR</a:t>
          </a:r>
          <a:br>
            <a:rPr lang="en-US" sz="1700" b="1" dirty="0">
              <a:solidFill>
                <a:schemeClr val="bg1"/>
              </a:solidFill>
            </a:rPr>
          </a:br>
          <a:br>
            <a:rPr lang="en-US" sz="1700" b="1" dirty="0">
              <a:solidFill>
                <a:schemeClr val="bg1"/>
              </a:solidFill>
            </a:rPr>
          </a:br>
          <a:endParaRPr lang="en-IN" sz="1700" b="1" dirty="0">
            <a:solidFill>
              <a:schemeClr val="bg1"/>
            </a:solidFill>
          </a:endParaRPr>
        </a:p>
      </dgm:t>
    </dgm:pt>
    <dgm:pt modelId="{B001A655-D09A-4450-A2C7-C668A503B15A}" type="parTrans" cxnId="{22B8895E-E821-41A0-8420-58267C8CD8F8}">
      <dgm:prSet/>
      <dgm:spPr/>
      <dgm:t>
        <a:bodyPr/>
        <a:lstStyle/>
        <a:p>
          <a:endParaRPr lang="en-IN"/>
        </a:p>
      </dgm:t>
    </dgm:pt>
    <dgm:pt modelId="{CCBECB0A-D790-45A7-8361-CAB320C5C69F}" type="sibTrans" cxnId="{22B8895E-E821-41A0-8420-58267C8CD8F8}">
      <dgm:prSet/>
      <dgm:spPr/>
      <dgm:t>
        <a:bodyPr/>
        <a:lstStyle/>
        <a:p>
          <a:endParaRPr lang="en-IN"/>
        </a:p>
      </dgm:t>
    </dgm:pt>
    <dgm:pt modelId="{92AD4A8A-1062-4E5E-B72B-DAEAEDE4516C}" type="pres">
      <dgm:prSet presAssocID="{2D5A0124-6B67-4188-9B48-80238907D982}" presName="linear" presStyleCnt="0">
        <dgm:presLayoutVars>
          <dgm:animLvl val="lvl"/>
          <dgm:resizeHandles val="exact"/>
        </dgm:presLayoutVars>
      </dgm:prSet>
      <dgm:spPr/>
    </dgm:pt>
    <dgm:pt modelId="{7663FCB7-6AA4-4E51-A103-C348B5851B9F}" type="pres">
      <dgm:prSet presAssocID="{3B7F6425-DC91-4B75-8D3A-7973809157FB}" presName="parentText" presStyleLbl="node1" presStyleIdx="0" presStyleCnt="1" custScaleY="48524">
        <dgm:presLayoutVars>
          <dgm:chMax val="0"/>
          <dgm:bulletEnabled val="1"/>
        </dgm:presLayoutVars>
      </dgm:prSet>
      <dgm:spPr/>
    </dgm:pt>
  </dgm:ptLst>
  <dgm:cxnLst>
    <dgm:cxn modelId="{22B8895E-E821-41A0-8420-58267C8CD8F8}" srcId="{2D5A0124-6B67-4188-9B48-80238907D982}" destId="{3B7F6425-DC91-4B75-8D3A-7973809157FB}" srcOrd="0" destOrd="0" parTransId="{B001A655-D09A-4450-A2C7-C668A503B15A}" sibTransId="{CCBECB0A-D790-45A7-8361-CAB320C5C69F}"/>
    <dgm:cxn modelId="{BCE5134A-B1EA-43AF-ADDB-3405E1340E9F}" type="presOf" srcId="{2D5A0124-6B67-4188-9B48-80238907D982}" destId="{92AD4A8A-1062-4E5E-B72B-DAEAEDE4516C}" srcOrd="0" destOrd="0" presId="urn:microsoft.com/office/officeart/2005/8/layout/vList2"/>
    <dgm:cxn modelId="{14BA44C0-03BA-4E6A-A96C-D27D7169FDC2}" type="presOf" srcId="{3B7F6425-DC91-4B75-8D3A-7973809157FB}" destId="{7663FCB7-6AA4-4E51-A103-C348B5851B9F}" srcOrd="0" destOrd="0" presId="urn:microsoft.com/office/officeart/2005/8/layout/vList2"/>
    <dgm:cxn modelId="{14F9EB41-BD2A-4EBC-A3F6-DD2502BA769A}" type="presParOf" srcId="{92AD4A8A-1062-4E5E-B72B-DAEAEDE4516C}" destId="{7663FCB7-6AA4-4E51-A103-C348B5851B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3FCB7-6AA4-4E51-A103-C348B5851B9F}">
      <dsp:nvSpPr>
        <dsp:cNvPr id="0" name=""/>
        <dsp:cNvSpPr/>
      </dsp:nvSpPr>
      <dsp:spPr>
        <a:xfrm>
          <a:off x="0" y="938397"/>
          <a:ext cx="3262964" cy="708528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1700" kern="1200" dirty="0">
              <a:solidFill>
                <a:schemeClr val="bg1"/>
              </a:solidFill>
            </a:rPr>
          </a:b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b="1" kern="1200" dirty="0">
              <a:solidFill>
                <a:schemeClr val="bg1"/>
              </a:solidFill>
            </a:rPr>
            <a:t>1.Meghana NR</a:t>
          </a:r>
          <a:br>
            <a:rPr lang="en-US" sz="1700" b="1" kern="1200" dirty="0">
              <a:solidFill>
                <a:schemeClr val="bg1"/>
              </a:solidFill>
            </a:rPr>
          </a:br>
          <a:br>
            <a:rPr lang="en-US" sz="1700" b="1" kern="1200" dirty="0">
              <a:solidFill>
                <a:schemeClr val="bg1"/>
              </a:solidFill>
            </a:rPr>
          </a:br>
          <a:endParaRPr lang="en-IN" sz="1700" b="1" kern="1200" dirty="0">
            <a:solidFill>
              <a:schemeClr val="bg1"/>
            </a:solidFill>
          </a:endParaRPr>
        </a:p>
      </dsp:txBody>
      <dsp:txXfrm>
        <a:off x="34587" y="972984"/>
        <a:ext cx="3193790" cy="639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17:0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23:0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29:5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7T15:30:4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92D2-4301-422A-B717-57546D86A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B46BB-1BFF-4706-BDD3-8DBC27025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C32B1-2899-4D98-87F7-0F588E9A6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84902-DA8E-4A9E-BBF6-BED1A75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05CB-18F7-48DE-A57C-FC2565EF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45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8BE0-9705-407A-8C74-788D57D5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4F408-DAE7-48E7-A93A-11CE7A0CA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138C-2BA8-4E24-9D5F-5A463C67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7F4F-D161-49C9-94D2-06DF5342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5530-2028-4C12-867E-017062923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0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E0AA6B-676E-49EA-9085-36FA873F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1766D-324A-486B-9133-298CC71DE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A5991-DC1A-4036-B442-A6BA2444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6098-F538-42C2-B56C-9A7D52E3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98099-30D0-4EC2-B03C-161D41E1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4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F9E8-37FD-40F5-A0FD-B18711F6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5D61D-8CDC-4F8E-A5B6-6B386357A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59341-2F5F-4DE7-ADFC-EB16F815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72619-1BE3-47A2-9E86-58209C44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56276-C9C8-4163-9D14-3368702D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43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DADB-EECD-4211-9F2E-86D55BF8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7536-48E1-414B-B848-A12456EE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07B5D-DA20-4ADF-AD17-1994DC68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A396-0E70-465E-BDD6-C52E1C99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81A93-5FFB-4DBB-9476-FF2E14AD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84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70ABB-527F-446F-A346-4DBE0CCF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FA79-C271-4401-BB99-5620DB77E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202E9-0D43-4968-83B6-FDD756D5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AFD81-0555-4C92-B31C-90836C63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C8DC2-B535-4DD1-9CEC-A0F68679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6487C-F5D1-43F3-9263-BA2776DD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72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C852-CDE0-46D6-BDE7-072D690E7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B745C-7DEB-47D0-842E-7FBF34A7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12143-B9B6-4E58-9353-45DF2A6F7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3227D-330D-4DC1-9DD5-AEF329656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41433-9A67-4E13-A44E-BFE476B72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8EB133-2204-4F6E-BCB9-D7506946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400ED-E51A-49F2-8DC8-0104C6F5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34CC6-E2DA-481A-A61E-278606D9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25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CD0D4-4944-420B-BD71-FE7126D2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16F3F-2169-42EC-94FB-B3448A25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76AE-9A32-418D-BC25-491AB73B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CF572-8CD2-48BE-8D41-0481102D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3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714F4-E251-49F8-86CB-F9A8E079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C4D31-FB9C-4484-8AD5-838BC736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97D58-47DC-4D76-8C22-281169F6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CF12-E539-432F-95BB-DEE2322C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F630-57D7-4DA2-9C4E-B77BED9A9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072B5-F968-4B2F-BDCC-29C91DBB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E4AB1-E42C-4090-B2F4-94A88365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D32F1-5719-42BF-A311-10E72E6F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176B9-4B2B-42FF-B85B-989BB044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84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666A-97D9-4696-AE63-48F88C8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B4ED-E1E1-4303-BF41-34F3049B4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A086F-C813-4A87-88E5-3C8518C29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0DA02-2176-433E-9A50-68BA6F14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677D5-7167-4AB6-8013-35434139B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5F1A-BB9C-440C-B376-E0976E92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77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E377D3-FC31-4FAA-A3E3-299B2BF3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8B37-C3F0-4131-8F9C-D94DCCA3F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28B1D-9211-4BED-9EDD-CA73E9E70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EF31A-8BBC-4895-9B1F-EA2763CB1498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F0CD-6A58-4290-A6C3-303EAE75A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DFDD-7E77-4E0F-9789-2B03302AD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184E6-D6FD-471E-97AB-70E55AB10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4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.jpg"/><Relationship Id="rId3" Type="http://schemas.openxmlformats.org/officeDocument/2006/relationships/diagramLayout" Target="../diagrams/layout1.xml"/><Relationship Id="rId7" Type="http://schemas.openxmlformats.org/officeDocument/2006/relationships/customXml" Target="../ink/ink1.xml"/><Relationship Id="rId12" Type="http://schemas.openxmlformats.org/officeDocument/2006/relationships/customXml" Target="../ink/ink4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customXml" Target="../ink/ink3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2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2.xml"/><Relationship Id="rId1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92D7-A985-466A-BBE4-63CE58F40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6496" y="714645"/>
            <a:ext cx="6747641" cy="1502980"/>
          </a:xfrm>
        </p:spPr>
        <p:txBody>
          <a:bodyPr>
            <a:normAutofit/>
          </a:bodyPr>
          <a:lstStyle/>
          <a:p>
            <a:r>
              <a:rPr lang="en-US" sz="5500" b="1" i="1" dirty="0">
                <a:solidFill>
                  <a:srgbClr val="FF0000"/>
                </a:solidFill>
                <a:latin typeface="Arial" panose="020B0604020202020204" pitchFamily="34" charset="0"/>
              </a:rPr>
              <a:t>Zomato 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</a:br>
            <a:r>
              <a:rPr lang="en-US" sz="4400" dirty="0">
                <a:solidFill>
                  <a:srgbClr val="FF0000"/>
                </a:solidFill>
                <a:latin typeface="Arial" panose="020B0604020202020204" pitchFamily="34" charset="0"/>
              </a:rPr>
              <a:t>Analytics Project</a:t>
            </a:r>
            <a:endParaRPr lang="en-IN" sz="44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CB515F6-8E08-42DA-BE04-34CB3D5CC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2282855"/>
              </p:ext>
            </p:extLst>
          </p:nvPr>
        </p:nvGraphicFramePr>
        <p:xfrm>
          <a:off x="8804062" y="4026445"/>
          <a:ext cx="3262964" cy="2585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E1D1A61-62CB-4C62-B17F-5B2CDB77C060}"/>
                  </a:ext>
                </a:extLst>
              </p14:cNvPr>
              <p14:cNvContentPartPr/>
              <p14:nvPr/>
            </p14:nvContentPartPr>
            <p14:xfrm>
              <a:off x="3983036" y="1271545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E1D1A61-62CB-4C62-B17F-5B2CDB77C0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74396" y="12625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7151F20-0A7E-494D-9EE3-BE79202D4178}"/>
                  </a:ext>
                </a:extLst>
              </p14:cNvPr>
              <p14:cNvContentPartPr/>
              <p14:nvPr/>
            </p14:nvContentPartPr>
            <p14:xfrm>
              <a:off x="3699716" y="343694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7151F20-0A7E-494D-9EE3-BE79202D41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0716" y="342794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7A85614-672D-4692-AD46-471C3AB2943C}"/>
                  </a:ext>
                </a:extLst>
              </p14:cNvPr>
              <p14:cNvContentPartPr/>
              <p14:nvPr/>
            </p14:nvContentPartPr>
            <p14:xfrm>
              <a:off x="3194996" y="3289705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7A85614-672D-4692-AD46-471C3AB294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5996" y="328070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F12F8FE-B934-4CAB-8718-0AD6FA4DE523}"/>
                  </a:ext>
                </a:extLst>
              </p14:cNvPr>
              <p14:cNvContentPartPr/>
              <p14:nvPr/>
            </p14:nvContentPartPr>
            <p14:xfrm>
              <a:off x="2059556" y="2217625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F12F8FE-B934-4CAB-8718-0AD6FA4DE5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0916" y="220898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6A2EED34-DC7B-44FB-A2AA-EC1720C14E2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74" y="0"/>
            <a:ext cx="4867442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1951D6-8528-4525-A1F4-A6176689121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161" y="86627"/>
            <a:ext cx="1636295" cy="13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5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073E-FF00-42B2-B1B4-8C4B6D5C9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151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Dashboard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252FD3C-5A6E-4EB7-AFCB-0DEA8C196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59" y="1008993"/>
            <a:ext cx="10786241" cy="5167970"/>
          </a:xfrm>
        </p:spPr>
      </p:pic>
    </p:spTree>
    <p:extLst>
      <p:ext uri="{BB962C8B-B14F-4D97-AF65-F5344CB8AC3E}">
        <p14:creationId xmlns:p14="http://schemas.microsoft.com/office/powerpoint/2010/main" val="2845043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2F76-3D3E-48A9-99A3-71B87510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6770"/>
          </a:xfrm>
        </p:spPr>
        <p:txBody>
          <a:bodyPr>
            <a:normAutofit fontScale="90000"/>
          </a:bodyPr>
          <a:lstStyle/>
          <a:p>
            <a:r>
              <a:rPr lang="en-US" dirty="0"/>
              <a:t>SQL Queries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D31B7F-797A-48A6-B9CD-80AD0BC52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5" y="914400"/>
            <a:ext cx="5101388" cy="5522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9974BA1-F628-4EBD-A14D-FF66EF27F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53" y="721895"/>
            <a:ext cx="6156800" cy="5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73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3DF3F-EE94-45FE-A651-B5537D81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201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EA14D-7CCF-46A4-921A-B8405EA3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7" y="702644"/>
            <a:ext cx="5459137" cy="5409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558ABF-049C-4365-AA4E-142D1F3E4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549" y="642548"/>
            <a:ext cx="5459137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57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7AEBAD7-AD7F-4855-8289-820C102F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86" y="130354"/>
            <a:ext cx="8657159" cy="68779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3300"/>
                </a:solidFill>
              </a:rPr>
              <a:t>Summary of Key Insights</a:t>
            </a:r>
            <a:endParaRPr lang="en-IN" b="1" dirty="0">
              <a:solidFill>
                <a:srgbClr val="FF3300"/>
              </a:solidFill>
              <a:latin typeface="Goudy Old Style" panose="02020502050305020303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9B6DAE-E523-4E24-B67B-7B9B278485C5}"/>
              </a:ext>
            </a:extLst>
          </p:cNvPr>
          <p:cNvGrpSpPr/>
          <p:nvPr/>
        </p:nvGrpSpPr>
        <p:grpSpPr>
          <a:xfrm>
            <a:off x="1693476" y="1187669"/>
            <a:ext cx="2405558" cy="5295641"/>
            <a:chOff x="1693476" y="1187669"/>
            <a:chExt cx="2405558" cy="529564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D82BF54-BEC3-4C5F-9616-8B38A2E6589A}"/>
                </a:ext>
              </a:extLst>
            </p:cNvPr>
            <p:cNvGrpSpPr/>
            <p:nvPr/>
          </p:nvGrpSpPr>
          <p:grpSpPr>
            <a:xfrm>
              <a:off x="1693476" y="1187669"/>
              <a:ext cx="2405558" cy="5286703"/>
              <a:chOff x="169476" y="1187668"/>
              <a:chExt cx="2405558" cy="528670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4A1B78B-6803-401B-9594-0B117C9CCCE6}"/>
                  </a:ext>
                </a:extLst>
              </p:cNvPr>
              <p:cNvSpPr/>
              <p:nvPr/>
            </p:nvSpPr>
            <p:spPr>
              <a:xfrm>
                <a:off x="508924" y="1996965"/>
                <a:ext cx="2066110" cy="4477405"/>
              </a:xfrm>
              <a:custGeom>
                <a:avLst/>
                <a:gdLst>
                  <a:gd name="connsiteX0" fmla="*/ 1923534 w 1923535"/>
                  <a:gd name="connsiteY0" fmla="*/ 0 h 3838890"/>
                  <a:gd name="connsiteX1" fmla="*/ 1923535 w 1923535"/>
                  <a:gd name="connsiteY1" fmla="*/ 0 h 3838890"/>
                  <a:gd name="connsiteX2" fmla="*/ 1923535 w 1923535"/>
                  <a:gd name="connsiteY2" fmla="*/ 678894 h 3838890"/>
                  <a:gd name="connsiteX3" fmla="*/ 1923534 w 1923535"/>
                  <a:gd name="connsiteY3" fmla="*/ 678894 h 3838890"/>
                  <a:gd name="connsiteX4" fmla="*/ 339447 w 1923535"/>
                  <a:gd name="connsiteY4" fmla="*/ 2262981 h 3838890"/>
                  <a:gd name="connsiteX5" fmla="*/ 1604285 w 1923535"/>
                  <a:gd name="connsiteY5" fmla="*/ 3814885 h 3838890"/>
                  <a:gd name="connsiteX6" fmla="*/ 1761565 w 1923535"/>
                  <a:gd name="connsiteY6" fmla="*/ 3838890 h 3838890"/>
                  <a:gd name="connsiteX7" fmla="*/ 1726864 w 1923535"/>
                  <a:gd name="connsiteY7" fmla="*/ 3837137 h 3838890"/>
                  <a:gd name="connsiteX8" fmla="*/ 0 w 1923535"/>
                  <a:gd name="connsiteY8" fmla="*/ 1923534 h 3838890"/>
                  <a:gd name="connsiteX9" fmla="*/ 1923534 w 1923535"/>
                  <a:gd name="connsiteY9" fmla="*/ 0 h 383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23535" h="3838890">
                    <a:moveTo>
                      <a:pt x="1923534" y="0"/>
                    </a:moveTo>
                    <a:lnTo>
                      <a:pt x="1923535" y="0"/>
                    </a:lnTo>
                    <a:lnTo>
                      <a:pt x="1923535" y="678894"/>
                    </a:lnTo>
                    <a:lnTo>
                      <a:pt x="1923534" y="678894"/>
                    </a:lnTo>
                    <a:cubicBezTo>
                      <a:pt x="1048667" y="678894"/>
                      <a:pt x="339447" y="1388114"/>
                      <a:pt x="339447" y="2262981"/>
                    </a:cubicBezTo>
                    <a:cubicBezTo>
                      <a:pt x="339447" y="3028490"/>
                      <a:pt x="882443" y="3667175"/>
                      <a:pt x="1604285" y="3814885"/>
                    </a:cubicBezTo>
                    <a:lnTo>
                      <a:pt x="1761565" y="3838890"/>
                    </a:lnTo>
                    <a:lnTo>
                      <a:pt x="1726864" y="3837137"/>
                    </a:lnTo>
                    <a:cubicBezTo>
                      <a:pt x="756910" y="3738633"/>
                      <a:pt x="0" y="2919476"/>
                      <a:pt x="0" y="1923534"/>
                    </a:cubicBezTo>
                    <a:cubicBezTo>
                      <a:pt x="0" y="861196"/>
                      <a:pt x="861196" y="0"/>
                      <a:pt x="1923534" y="0"/>
                    </a:cubicBezTo>
                    <a:close/>
                  </a:path>
                </a:pathLst>
              </a:custGeom>
              <a:solidFill>
                <a:srgbClr val="FF996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D90FBC9-660E-4DBB-BDEA-529BF38D1786}"/>
                  </a:ext>
                </a:extLst>
              </p:cNvPr>
              <p:cNvSpPr/>
              <p:nvPr/>
            </p:nvSpPr>
            <p:spPr>
              <a:xfrm>
                <a:off x="1187818" y="3552497"/>
                <a:ext cx="1387215" cy="2921874"/>
              </a:xfrm>
              <a:custGeom>
                <a:avLst/>
                <a:gdLst>
                  <a:gd name="connsiteX0" fmla="*/ 1244640 w 1244640"/>
                  <a:gd name="connsiteY0" fmla="*/ 0 h 2484605"/>
                  <a:gd name="connsiteX1" fmla="*/ 1244640 w 1244640"/>
                  <a:gd name="connsiteY1" fmla="*/ 678894 h 2484605"/>
                  <a:gd name="connsiteX2" fmla="*/ 339447 w 1244640"/>
                  <a:gd name="connsiteY2" fmla="*/ 1584087 h 2484605"/>
                  <a:gd name="connsiteX3" fmla="*/ 1062212 w 1244640"/>
                  <a:gd name="connsiteY3" fmla="*/ 2470890 h 2484605"/>
                  <a:gd name="connsiteX4" fmla="*/ 1152075 w 1244640"/>
                  <a:gd name="connsiteY4" fmla="*/ 2484605 h 2484605"/>
                  <a:gd name="connsiteX5" fmla="*/ 1117374 w 1244640"/>
                  <a:gd name="connsiteY5" fmla="*/ 2482853 h 2484605"/>
                  <a:gd name="connsiteX6" fmla="*/ 993802 w 1244640"/>
                  <a:gd name="connsiteY6" fmla="*/ 2463993 h 2484605"/>
                  <a:gd name="connsiteX7" fmla="*/ 0 w 1244640"/>
                  <a:gd name="connsiteY7" fmla="*/ 1244640 h 2484605"/>
                  <a:gd name="connsiteX8" fmla="*/ 1244640 w 1244640"/>
                  <a:gd name="connsiteY8" fmla="*/ 0 h 2484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640" h="2484605">
                    <a:moveTo>
                      <a:pt x="1244640" y="0"/>
                    </a:moveTo>
                    <a:lnTo>
                      <a:pt x="1244640" y="678894"/>
                    </a:lnTo>
                    <a:cubicBezTo>
                      <a:pt x="744716" y="678894"/>
                      <a:pt x="339447" y="1084163"/>
                      <a:pt x="339447" y="1584087"/>
                    </a:cubicBezTo>
                    <a:cubicBezTo>
                      <a:pt x="339447" y="2021521"/>
                      <a:pt x="649731" y="2386484"/>
                      <a:pt x="1062212" y="2470890"/>
                    </a:cubicBezTo>
                    <a:lnTo>
                      <a:pt x="1152075" y="2484605"/>
                    </a:lnTo>
                    <a:lnTo>
                      <a:pt x="1117374" y="2482853"/>
                    </a:lnTo>
                    <a:lnTo>
                      <a:pt x="993802" y="2463993"/>
                    </a:lnTo>
                    <a:cubicBezTo>
                      <a:pt x="426640" y="2347936"/>
                      <a:pt x="0" y="1846112"/>
                      <a:pt x="0" y="1244640"/>
                    </a:cubicBezTo>
                    <a:cubicBezTo>
                      <a:pt x="0" y="557244"/>
                      <a:pt x="557244" y="0"/>
                      <a:pt x="1244640" y="0"/>
                    </a:cubicBezTo>
                    <a:close/>
                  </a:path>
                </a:pathLst>
              </a:custGeom>
              <a:solidFill>
                <a:srgbClr val="99FF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5F94CC0-B975-429E-984B-FDC6E51B8844}"/>
                  </a:ext>
                </a:extLst>
              </p:cNvPr>
              <p:cNvSpPr/>
              <p:nvPr/>
            </p:nvSpPr>
            <p:spPr>
              <a:xfrm>
                <a:off x="169476" y="1187668"/>
                <a:ext cx="2405558" cy="5286703"/>
              </a:xfrm>
              <a:custGeom>
                <a:avLst/>
                <a:gdLst>
                  <a:gd name="connsiteX0" fmla="*/ 2262982 w 2262982"/>
                  <a:gd name="connsiteY0" fmla="*/ 0 h 4525964"/>
                  <a:gd name="connsiteX1" fmla="*/ 2262982 w 2262982"/>
                  <a:gd name="connsiteY1" fmla="*/ 678894 h 4525964"/>
                  <a:gd name="connsiteX2" fmla="*/ 2262981 w 2262982"/>
                  <a:gd name="connsiteY2" fmla="*/ 678894 h 4525964"/>
                  <a:gd name="connsiteX3" fmla="*/ 339447 w 2262982"/>
                  <a:gd name="connsiteY3" fmla="*/ 2602428 h 4525964"/>
                  <a:gd name="connsiteX4" fmla="*/ 2066311 w 2262982"/>
                  <a:gd name="connsiteY4" fmla="*/ 4516031 h 4525964"/>
                  <a:gd name="connsiteX5" fmla="*/ 2101012 w 2262982"/>
                  <a:gd name="connsiteY5" fmla="*/ 4517784 h 4525964"/>
                  <a:gd name="connsiteX6" fmla="*/ 2101017 w 2262982"/>
                  <a:gd name="connsiteY6" fmla="*/ 4517784 h 4525964"/>
                  <a:gd name="connsiteX7" fmla="*/ 2135720 w 2262982"/>
                  <a:gd name="connsiteY7" fmla="*/ 4519537 h 4525964"/>
                  <a:gd name="connsiteX8" fmla="*/ 2135725 w 2262982"/>
                  <a:gd name="connsiteY8" fmla="*/ 4519537 h 4525964"/>
                  <a:gd name="connsiteX9" fmla="*/ 2170426 w 2262982"/>
                  <a:gd name="connsiteY9" fmla="*/ 4521290 h 4525964"/>
                  <a:gd name="connsiteX10" fmla="*/ 2170431 w 2262982"/>
                  <a:gd name="connsiteY10" fmla="*/ 4521290 h 4525964"/>
                  <a:gd name="connsiteX11" fmla="*/ 2262982 w 2262982"/>
                  <a:gd name="connsiteY11" fmla="*/ 4525963 h 4525964"/>
                  <a:gd name="connsiteX12" fmla="*/ 2262982 w 2262982"/>
                  <a:gd name="connsiteY12" fmla="*/ 4525964 h 4525964"/>
                  <a:gd name="connsiteX13" fmla="*/ 0 w 2262982"/>
                  <a:gd name="connsiteY13" fmla="*/ 2262982 h 4525964"/>
                  <a:gd name="connsiteX14" fmla="*/ 2262982 w 2262982"/>
                  <a:gd name="connsiteY14" fmla="*/ 0 h 452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62982" h="4525964">
                    <a:moveTo>
                      <a:pt x="2262982" y="0"/>
                    </a:moveTo>
                    <a:lnTo>
                      <a:pt x="2262982" y="678894"/>
                    </a:lnTo>
                    <a:lnTo>
                      <a:pt x="2262981" y="678894"/>
                    </a:lnTo>
                    <a:cubicBezTo>
                      <a:pt x="1200643" y="678894"/>
                      <a:pt x="339447" y="1540090"/>
                      <a:pt x="339447" y="2602428"/>
                    </a:cubicBezTo>
                    <a:cubicBezTo>
                      <a:pt x="339447" y="3598370"/>
                      <a:pt x="1096357" y="4417527"/>
                      <a:pt x="2066311" y="4516031"/>
                    </a:cubicBezTo>
                    <a:lnTo>
                      <a:pt x="2101012" y="4517784"/>
                    </a:lnTo>
                    <a:lnTo>
                      <a:pt x="2101017" y="4517784"/>
                    </a:lnTo>
                    <a:lnTo>
                      <a:pt x="2135720" y="4519537"/>
                    </a:lnTo>
                    <a:lnTo>
                      <a:pt x="2135725" y="4519537"/>
                    </a:lnTo>
                    <a:lnTo>
                      <a:pt x="2170426" y="4521290"/>
                    </a:lnTo>
                    <a:lnTo>
                      <a:pt x="2170431" y="4521290"/>
                    </a:lnTo>
                    <a:cubicBezTo>
                      <a:pt x="2200861" y="4524380"/>
                      <a:pt x="2231737" y="4525963"/>
                      <a:pt x="2262982" y="4525963"/>
                    </a:cubicBezTo>
                    <a:lnTo>
                      <a:pt x="2262982" y="4525964"/>
                    </a:lnTo>
                    <a:cubicBezTo>
                      <a:pt x="1013172" y="4525964"/>
                      <a:pt x="0" y="3512792"/>
                      <a:pt x="0" y="2262982"/>
                    </a:cubicBezTo>
                    <a:cubicBezTo>
                      <a:pt x="0" y="1013172"/>
                      <a:pt x="1013172" y="0"/>
                      <a:pt x="2262982" y="0"/>
                    </a:cubicBezTo>
                    <a:close/>
                  </a:path>
                </a:pathLst>
              </a:custGeom>
              <a:solidFill>
                <a:srgbClr val="006666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 dirty="0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AAF6ECFF-3130-4DDA-8004-1AA6B6BC7A61}"/>
                  </a:ext>
                </a:extLst>
              </p:cNvPr>
              <p:cNvSpPr/>
              <p:nvPr/>
            </p:nvSpPr>
            <p:spPr>
              <a:xfrm>
                <a:off x="856574" y="2774731"/>
                <a:ext cx="1718460" cy="3699640"/>
              </a:xfrm>
              <a:custGeom>
                <a:avLst/>
                <a:gdLst>
                  <a:gd name="connsiteX0" fmla="*/ 1584087 w 1584088"/>
                  <a:gd name="connsiteY0" fmla="*/ 0 h 3161748"/>
                  <a:gd name="connsiteX1" fmla="*/ 1584088 w 1584088"/>
                  <a:gd name="connsiteY1" fmla="*/ 0 h 3161748"/>
                  <a:gd name="connsiteX2" fmla="*/ 1584088 w 1584088"/>
                  <a:gd name="connsiteY2" fmla="*/ 678895 h 3161748"/>
                  <a:gd name="connsiteX3" fmla="*/ 339448 w 1584088"/>
                  <a:gd name="connsiteY3" fmla="*/ 1923535 h 3161748"/>
                  <a:gd name="connsiteX4" fmla="*/ 1333250 w 1584088"/>
                  <a:gd name="connsiteY4" fmla="*/ 3142888 h 3161748"/>
                  <a:gd name="connsiteX5" fmla="*/ 1456822 w 1584088"/>
                  <a:gd name="connsiteY5" fmla="*/ 3161748 h 3161748"/>
                  <a:gd name="connsiteX6" fmla="*/ 1422118 w 1584088"/>
                  <a:gd name="connsiteY6" fmla="*/ 3159996 h 3161748"/>
                  <a:gd name="connsiteX7" fmla="*/ 1264838 w 1584088"/>
                  <a:gd name="connsiteY7" fmla="*/ 3135991 h 3161748"/>
                  <a:gd name="connsiteX8" fmla="*/ 0 w 1584088"/>
                  <a:gd name="connsiteY8" fmla="*/ 1584087 h 3161748"/>
                  <a:gd name="connsiteX9" fmla="*/ 1584087 w 1584088"/>
                  <a:gd name="connsiteY9" fmla="*/ 0 h 3161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84088" h="3161748">
                    <a:moveTo>
                      <a:pt x="1584087" y="0"/>
                    </a:moveTo>
                    <a:lnTo>
                      <a:pt x="1584088" y="0"/>
                    </a:lnTo>
                    <a:lnTo>
                      <a:pt x="1584088" y="678895"/>
                    </a:lnTo>
                    <a:cubicBezTo>
                      <a:pt x="896692" y="678895"/>
                      <a:pt x="339448" y="1236139"/>
                      <a:pt x="339448" y="1923535"/>
                    </a:cubicBezTo>
                    <a:cubicBezTo>
                      <a:pt x="339448" y="2525007"/>
                      <a:pt x="766088" y="3026831"/>
                      <a:pt x="1333250" y="3142888"/>
                    </a:cubicBezTo>
                    <a:lnTo>
                      <a:pt x="1456822" y="3161748"/>
                    </a:lnTo>
                    <a:lnTo>
                      <a:pt x="1422118" y="3159996"/>
                    </a:lnTo>
                    <a:lnTo>
                      <a:pt x="1264838" y="3135991"/>
                    </a:lnTo>
                    <a:cubicBezTo>
                      <a:pt x="542996" y="2988281"/>
                      <a:pt x="0" y="2349596"/>
                      <a:pt x="0" y="1584087"/>
                    </a:cubicBezTo>
                    <a:cubicBezTo>
                      <a:pt x="0" y="709220"/>
                      <a:pt x="709220" y="0"/>
                      <a:pt x="1584087" y="0"/>
                    </a:cubicBezTo>
                    <a:close/>
                  </a:path>
                </a:pathLst>
              </a:custGeom>
              <a:solidFill>
                <a:srgbClr val="FFCC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B405642-CDFF-4C1C-BC68-A6B06002270D}"/>
                  </a:ext>
                </a:extLst>
              </p:cNvPr>
              <p:cNvSpPr/>
              <p:nvPr/>
            </p:nvSpPr>
            <p:spPr>
              <a:xfrm>
                <a:off x="1534510" y="4340771"/>
                <a:ext cx="1040524" cy="2133599"/>
              </a:xfrm>
              <a:custGeom>
                <a:avLst/>
                <a:gdLst>
                  <a:gd name="connsiteX0" fmla="*/ 905193 w 905193"/>
                  <a:gd name="connsiteY0" fmla="*/ 0 h 1810385"/>
                  <a:gd name="connsiteX1" fmla="*/ 905193 w 905193"/>
                  <a:gd name="connsiteY1" fmla="*/ 1810385 h 1810385"/>
                  <a:gd name="connsiteX2" fmla="*/ 905192 w 905193"/>
                  <a:gd name="connsiteY2" fmla="*/ 1810385 h 1810385"/>
                  <a:gd name="connsiteX3" fmla="*/ 812628 w 905193"/>
                  <a:gd name="connsiteY3" fmla="*/ 1805711 h 1810385"/>
                  <a:gd name="connsiteX4" fmla="*/ 722765 w 905193"/>
                  <a:gd name="connsiteY4" fmla="*/ 1791996 h 1810385"/>
                  <a:gd name="connsiteX5" fmla="*/ 0 w 905193"/>
                  <a:gd name="connsiteY5" fmla="*/ 905193 h 1810385"/>
                  <a:gd name="connsiteX6" fmla="*/ 905193 w 905193"/>
                  <a:gd name="connsiteY6" fmla="*/ 0 h 1810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5193" h="1810385">
                    <a:moveTo>
                      <a:pt x="905193" y="0"/>
                    </a:moveTo>
                    <a:lnTo>
                      <a:pt x="905193" y="1810385"/>
                    </a:lnTo>
                    <a:lnTo>
                      <a:pt x="905192" y="1810385"/>
                    </a:lnTo>
                    <a:lnTo>
                      <a:pt x="812628" y="1805711"/>
                    </a:lnTo>
                    <a:lnTo>
                      <a:pt x="722765" y="1791996"/>
                    </a:lnTo>
                    <a:cubicBezTo>
                      <a:pt x="310284" y="1707590"/>
                      <a:pt x="0" y="1342627"/>
                      <a:pt x="0" y="905193"/>
                    </a:cubicBezTo>
                    <a:cubicBezTo>
                      <a:pt x="0" y="405269"/>
                      <a:pt x="405269" y="0"/>
                      <a:pt x="905193" y="0"/>
                    </a:cubicBez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F4959B4-8882-4305-ABA8-50AB85686754}"/>
                </a:ext>
              </a:extLst>
            </p:cNvPr>
            <p:cNvSpPr/>
            <p:nvPr/>
          </p:nvSpPr>
          <p:spPr>
            <a:xfrm>
              <a:off x="3239804" y="4987257"/>
              <a:ext cx="859229" cy="1496053"/>
            </a:xfrm>
            <a:custGeom>
              <a:avLst/>
              <a:gdLst>
                <a:gd name="connsiteX0" fmla="*/ 905193 w 905193"/>
                <a:gd name="connsiteY0" fmla="*/ 0 h 1810385"/>
                <a:gd name="connsiteX1" fmla="*/ 905193 w 905193"/>
                <a:gd name="connsiteY1" fmla="*/ 1810385 h 1810385"/>
                <a:gd name="connsiteX2" fmla="*/ 905192 w 905193"/>
                <a:gd name="connsiteY2" fmla="*/ 1810385 h 1810385"/>
                <a:gd name="connsiteX3" fmla="*/ 812628 w 905193"/>
                <a:gd name="connsiteY3" fmla="*/ 1805711 h 1810385"/>
                <a:gd name="connsiteX4" fmla="*/ 722765 w 905193"/>
                <a:gd name="connsiteY4" fmla="*/ 1791996 h 1810385"/>
                <a:gd name="connsiteX5" fmla="*/ 0 w 905193"/>
                <a:gd name="connsiteY5" fmla="*/ 905193 h 1810385"/>
                <a:gd name="connsiteX6" fmla="*/ 905193 w 905193"/>
                <a:gd name="connsiteY6" fmla="*/ 0 h 181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193" h="1810385">
                  <a:moveTo>
                    <a:pt x="905193" y="0"/>
                  </a:moveTo>
                  <a:lnTo>
                    <a:pt x="905193" y="1810385"/>
                  </a:lnTo>
                  <a:lnTo>
                    <a:pt x="905192" y="1810385"/>
                  </a:lnTo>
                  <a:lnTo>
                    <a:pt x="812628" y="1805711"/>
                  </a:lnTo>
                  <a:lnTo>
                    <a:pt x="722765" y="1791996"/>
                  </a:lnTo>
                  <a:cubicBezTo>
                    <a:pt x="310284" y="1707590"/>
                    <a:pt x="0" y="1342627"/>
                    <a:pt x="0" y="905193"/>
                  </a:cubicBezTo>
                  <a:cubicBezTo>
                    <a:pt x="0" y="405269"/>
                    <a:pt x="405269" y="0"/>
                    <a:pt x="905193" y="0"/>
                  </a:cubicBezTo>
                  <a:close/>
                </a:path>
              </a:pathLst>
            </a:custGeom>
            <a:solidFill>
              <a:srgbClr val="F84318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AA72B26-2B02-43FC-9C9D-1A6270E3F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78" y="-185081"/>
            <a:ext cx="1480808" cy="13186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A6C26-8CF9-4576-B69B-9EB659C3BE3E}"/>
              </a:ext>
            </a:extLst>
          </p:cNvPr>
          <p:cNvSpPr txBox="1"/>
          <p:nvPr/>
        </p:nvSpPr>
        <p:spPr>
          <a:xfrm>
            <a:off x="4099033" y="1187668"/>
            <a:ext cx="6662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North Indian cuisine</a:t>
            </a:r>
            <a:r>
              <a:rPr lang="en-US" dirty="0"/>
              <a:t> is the most dominant and versatile across restaurants.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915D13-F1BB-4169-A17F-9A0D14D6D7F3}"/>
              </a:ext>
            </a:extLst>
          </p:cNvPr>
          <p:cNvSpPr txBox="1"/>
          <p:nvPr/>
        </p:nvSpPr>
        <p:spPr>
          <a:xfrm>
            <a:off x="4099033" y="1996967"/>
            <a:ext cx="632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 </a:t>
            </a:r>
            <a:r>
              <a:rPr lang="en-US" b="1" dirty="0"/>
              <a:t>majority of restaurants</a:t>
            </a:r>
            <a:r>
              <a:rPr lang="en-US" dirty="0"/>
              <a:t> fall under </a:t>
            </a:r>
            <a:r>
              <a:rPr lang="en-US" b="1" dirty="0"/>
              <a:t>Average or Poor rating buckets</a:t>
            </a:r>
            <a:r>
              <a:rPr lang="en-US" dirty="0"/>
              <a:t>, indicating a need for better quality and service.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12E4B-FF9B-425C-A5B0-6B2090AD4DA9}"/>
              </a:ext>
            </a:extLst>
          </p:cNvPr>
          <p:cNvSpPr txBox="1"/>
          <p:nvPr/>
        </p:nvSpPr>
        <p:spPr>
          <a:xfrm>
            <a:off x="4099033" y="2774732"/>
            <a:ext cx="632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b="1" dirty="0"/>
              <a:t>Online delivery is more popular</a:t>
            </a:r>
            <a:r>
              <a:rPr lang="en-US" dirty="0"/>
              <a:t> than dine-in, especially among frequent users.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2DC89-82EB-458A-8187-957681E1520C}"/>
              </a:ext>
            </a:extLst>
          </p:cNvPr>
          <p:cNvSpPr txBox="1"/>
          <p:nvPr/>
        </p:nvSpPr>
        <p:spPr>
          <a:xfrm>
            <a:off x="4099034" y="3552498"/>
            <a:ext cx="651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</a:t>
            </a:r>
            <a:r>
              <a:rPr lang="en-US" b="1" dirty="0"/>
              <a:t>Users are grouped </a:t>
            </a:r>
            <a:r>
              <a:rPr lang="en-US" dirty="0"/>
              <a:t>as Budget Diners, Premium Users, Frequent </a:t>
            </a:r>
            <a:r>
              <a:rPr lang="en-US" dirty="0" err="1"/>
              <a:t>Orderers</a:t>
            </a:r>
            <a:r>
              <a:rPr lang="en-US" dirty="0"/>
              <a:t>, and Explorers, each with unique preferences.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2BFD6E-39DB-4785-B62A-F1951D9C2159}"/>
              </a:ext>
            </a:extLst>
          </p:cNvPr>
          <p:cNvSpPr txBox="1"/>
          <p:nvPr/>
        </p:nvSpPr>
        <p:spPr>
          <a:xfrm>
            <a:off x="4099033" y="4480064"/>
            <a:ext cx="6060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</a:t>
            </a:r>
            <a:r>
              <a:rPr lang="en-US" b="1" dirty="0"/>
              <a:t>Top-rated restaurants</a:t>
            </a:r>
            <a:r>
              <a:rPr lang="en-US" dirty="0"/>
              <a:t> perform better in visibility and engagement, proving the value of customer satisfaction.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FC8488-4264-4768-A3F9-6BA06D0931B6}"/>
              </a:ext>
            </a:extLst>
          </p:cNvPr>
          <p:cNvSpPr txBox="1"/>
          <p:nvPr/>
        </p:nvSpPr>
        <p:spPr>
          <a:xfrm>
            <a:off x="4099033" y="5399773"/>
            <a:ext cx="6325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6. .</a:t>
            </a:r>
            <a:r>
              <a:rPr lang="en-US" b="1" dirty="0"/>
              <a:t>Restaurant openings have increased since 2016</a:t>
            </a:r>
            <a:r>
              <a:rPr lang="en-US" dirty="0"/>
              <a:t>, especially in metro cities, showing rising market demand.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18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7" grpId="0"/>
      <p:bldP spid="8" grpId="0"/>
      <p:bldP spid="9" grpId="0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9A42-0C27-4E92-A567-26C230925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9" y="240642"/>
            <a:ext cx="4052236" cy="577515"/>
          </a:xfrm>
        </p:spPr>
        <p:txBody>
          <a:bodyPr>
            <a:noAutofit/>
          </a:bodyPr>
          <a:lstStyle/>
          <a:p>
            <a:r>
              <a:rPr lang="en-IN" sz="2800" b="1" dirty="0">
                <a:solidFill>
                  <a:srgbClr val="FF3300"/>
                </a:solidFill>
              </a:rPr>
              <a:t>Final Recommendations</a:t>
            </a:r>
            <a:endParaRPr lang="en-IN" sz="2800" dirty="0">
              <a:solidFill>
                <a:srgbClr val="FF33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82379C-576A-458F-AD61-889C36EABFB6}"/>
              </a:ext>
            </a:extLst>
          </p:cNvPr>
          <p:cNvSpPr/>
          <p:nvPr/>
        </p:nvSpPr>
        <p:spPr>
          <a:xfrm>
            <a:off x="5259916" y="2348543"/>
            <a:ext cx="1867878" cy="1868107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7CFE9F-FC83-4F80-BCCE-1D6154ACCB72}"/>
              </a:ext>
            </a:extLst>
          </p:cNvPr>
          <p:cNvSpPr/>
          <p:nvPr/>
        </p:nvSpPr>
        <p:spPr>
          <a:xfrm>
            <a:off x="5123717" y="890481"/>
            <a:ext cx="2140277" cy="1145375"/>
          </a:xfrm>
          <a:custGeom>
            <a:avLst/>
            <a:gdLst>
              <a:gd name="connsiteX0" fmla="*/ 0 w 2140277"/>
              <a:gd name="connsiteY0" fmla="*/ 0 h 1145375"/>
              <a:gd name="connsiteX1" fmla="*/ 2140277 w 2140277"/>
              <a:gd name="connsiteY1" fmla="*/ 0 h 1145375"/>
              <a:gd name="connsiteX2" fmla="*/ 2140277 w 2140277"/>
              <a:gd name="connsiteY2" fmla="*/ 1145375 h 1145375"/>
              <a:gd name="connsiteX3" fmla="*/ 0 w 2140277"/>
              <a:gd name="connsiteY3" fmla="*/ 1145375 h 1145375"/>
              <a:gd name="connsiteX4" fmla="*/ 0 w 2140277"/>
              <a:gd name="connsiteY4" fmla="*/ 0 h 114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277" h="1145375">
                <a:moveTo>
                  <a:pt x="0" y="0"/>
                </a:moveTo>
                <a:lnTo>
                  <a:pt x="2140277" y="0"/>
                </a:lnTo>
                <a:lnTo>
                  <a:pt x="2140277" y="1145375"/>
                </a:lnTo>
                <a:lnTo>
                  <a:pt x="0" y="114537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0" i="0" kern="1200" baseline="0" dirty="0"/>
              <a:t>📍</a:t>
            </a:r>
            <a:r>
              <a:rPr lang="en-US" kern="1200" dirty="0"/>
              <a:t>Grow in smaller cities where there’s rising food demand</a:t>
            </a:r>
            <a:r>
              <a:rPr lang="en-US" sz="1700" kern="1200" dirty="0"/>
              <a:t>.</a:t>
            </a:r>
            <a:endParaRPr lang="en-IN" sz="1700" kern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A16B0F-8DB5-406D-9784-C57AB83E3257}"/>
              </a:ext>
            </a:extLst>
          </p:cNvPr>
          <p:cNvSpPr/>
          <p:nvPr/>
        </p:nvSpPr>
        <p:spPr>
          <a:xfrm>
            <a:off x="5807827" y="2611980"/>
            <a:ext cx="1867878" cy="1868107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818C22E-6EF0-4DBE-AA43-4488659C7ACC}"/>
              </a:ext>
            </a:extLst>
          </p:cNvPr>
          <p:cNvSpPr/>
          <p:nvPr/>
        </p:nvSpPr>
        <p:spPr>
          <a:xfrm>
            <a:off x="7906077" y="1978587"/>
            <a:ext cx="2023534" cy="1259912"/>
          </a:xfrm>
          <a:custGeom>
            <a:avLst/>
            <a:gdLst>
              <a:gd name="connsiteX0" fmla="*/ 0 w 2023534"/>
              <a:gd name="connsiteY0" fmla="*/ 0 h 1259912"/>
              <a:gd name="connsiteX1" fmla="*/ 2023534 w 2023534"/>
              <a:gd name="connsiteY1" fmla="*/ 0 h 1259912"/>
              <a:gd name="connsiteX2" fmla="*/ 2023534 w 2023534"/>
              <a:gd name="connsiteY2" fmla="*/ 1259912 h 1259912"/>
              <a:gd name="connsiteX3" fmla="*/ 0 w 2023534"/>
              <a:gd name="connsiteY3" fmla="*/ 1259912 h 1259912"/>
              <a:gd name="connsiteX4" fmla="*/ 0 w 2023534"/>
              <a:gd name="connsiteY4" fmla="*/ 0 h 125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534" h="1259912">
                <a:moveTo>
                  <a:pt x="0" y="0"/>
                </a:moveTo>
                <a:lnTo>
                  <a:pt x="2023534" y="0"/>
                </a:lnTo>
                <a:lnTo>
                  <a:pt x="2023534" y="1259912"/>
                </a:lnTo>
                <a:lnTo>
                  <a:pt x="0" y="125991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🍛</a:t>
            </a:r>
            <a:r>
              <a:rPr lang="en-US" sz="1700" kern="1200" dirty="0"/>
              <a:t> </a:t>
            </a:r>
            <a:r>
              <a:rPr lang="en-US" kern="1200" dirty="0"/>
              <a:t>Collaborate with popular local restaurants to attract regional customers</a:t>
            </a:r>
            <a:r>
              <a:rPr lang="en-US" sz="1700" kern="1200" dirty="0"/>
              <a:t>.</a:t>
            </a:r>
            <a:endParaRPr lang="en-IN" sz="1700" kern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8B4708-A94C-41D2-AEC3-E689A23B835C}"/>
              </a:ext>
            </a:extLst>
          </p:cNvPr>
          <p:cNvSpPr/>
          <p:nvPr/>
        </p:nvSpPr>
        <p:spPr>
          <a:xfrm>
            <a:off x="5942470" y="3204711"/>
            <a:ext cx="1867878" cy="1868107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353D7D-E331-460B-97BD-9AB3CF09F967}"/>
              </a:ext>
            </a:extLst>
          </p:cNvPr>
          <p:cNvSpPr/>
          <p:nvPr/>
        </p:nvSpPr>
        <p:spPr>
          <a:xfrm>
            <a:off x="8100648" y="3582113"/>
            <a:ext cx="1984620" cy="1345816"/>
          </a:xfrm>
          <a:custGeom>
            <a:avLst/>
            <a:gdLst>
              <a:gd name="connsiteX0" fmla="*/ 0 w 1984620"/>
              <a:gd name="connsiteY0" fmla="*/ 0 h 1345816"/>
              <a:gd name="connsiteX1" fmla="*/ 1984620 w 1984620"/>
              <a:gd name="connsiteY1" fmla="*/ 0 h 1345816"/>
              <a:gd name="connsiteX2" fmla="*/ 1984620 w 1984620"/>
              <a:gd name="connsiteY2" fmla="*/ 1345816 h 1345816"/>
              <a:gd name="connsiteX3" fmla="*/ 0 w 1984620"/>
              <a:gd name="connsiteY3" fmla="*/ 1345816 h 1345816"/>
              <a:gd name="connsiteX4" fmla="*/ 0 w 1984620"/>
              <a:gd name="connsiteY4" fmla="*/ 0 h 13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4620" h="1345816">
                <a:moveTo>
                  <a:pt x="0" y="0"/>
                </a:moveTo>
                <a:lnTo>
                  <a:pt x="1984620" y="0"/>
                </a:lnTo>
                <a:lnTo>
                  <a:pt x="1984620" y="1345816"/>
                </a:lnTo>
                <a:lnTo>
                  <a:pt x="0" y="13458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📦</a:t>
            </a:r>
            <a:r>
              <a:rPr lang="en-US" sz="1700" kern="1200" dirty="0"/>
              <a:t> </a:t>
            </a:r>
            <a:r>
              <a:rPr lang="en-US" kern="1200" dirty="0"/>
              <a:t>Encourage more online orders using discounts and advertisement</a:t>
            </a:r>
            <a:endParaRPr lang="en-IN" sz="1700" kern="12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E5CA11-40B5-41A1-947B-11D70BB038B1}"/>
              </a:ext>
            </a:extLst>
          </p:cNvPr>
          <p:cNvSpPr/>
          <p:nvPr/>
        </p:nvSpPr>
        <p:spPr>
          <a:xfrm>
            <a:off x="5563447" y="3680042"/>
            <a:ext cx="1867878" cy="1868107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15CC714-3269-401E-B543-670196E06119}"/>
              </a:ext>
            </a:extLst>
          </p:cNvPr>
          <p:cNvSpPr/>
          <p:nvPr/>
        </p:nvSpPr>
        <p:spPr>
          <a:xfrm>
            <a:off x="7244537" y="5386079"/>
            <a:ext cx="2140277" cy="1231278"/>
          </a:xfrm>
          <a:custGeom>
            <a:avLst/>
            <a:gdLst>
              <a:gd name="connsiteX0" fmla="*/ 0 w 2140277"/>
              <a:gd name="connsiteY0" fmla="*/ 0 h 1231278"/>
              <a:gd name="connsiteX1" fmla="*/ 2140277 w 2140277"/>
              <a:gd name="connsiteY1" fmla="*/ 0 h 1231278"/>
              <a:gd name="connsiteX2" fmla="*/ 2140277 w 2140277"/>
              <a:gd name="connsiteY2" fmla="*/ 1231278 h 1231278"/>
              <a:gd name="connsiteX3" fmla="*/ 0 w 2140277"/>
              <a:gd name="connsiteY3" fmla="*/ 1231278 h 1231278"/>
              <a:gd name="connsiteX4" fmla="*/ 0 w 2140277"/>
              <a:gd name="connsiteY4" fmla="*/ 0 h 123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277" h="1231278">
                <a:moveTo>
                  <a:pt x="0" y="0"/>
                </a:moveTo>
                <a:lnTo>
                  <a:pt x="2140277" y="0"/>
                </a:lnTo>
                <a:lnTo>
                  <a:pt x="2140277" y="1231278"/>
                </a:lnTo>
                <a:lnTo>
                  <a:pt x="0" y="12312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0" i="0" kern="1200" baseline="0" dirty="0"/>
              <a:t>🌟</a:t>
            </a:r>
            <a:r>
              <a:rPr lang="en-US" sz="1700" b="0" i="0" kern="1200" baseline="0" dirty="0"/>
              <a:t> </a:t>
            </a:r>
            <a:r>
              <a:rPr lang="en-US" i="0" kern="1200" baseline="0" dirty="0"/>
              <a:t>Reward top-rated restaurants</a:t>
            </a:r>
            <a:r>
              <a:rPr lang="en-US" b="0" i="0" kern="1200" baseline="0" dirty="0"/>
              <a:t> with higher visibility to encourage quality improvement</a:t>
            </a:r>
            <a:r>
              <a:rPr lang="en-US" sz="1700" b="0" i="0" kern="1200" baseline="0" dirty="0"/>
              <a:t>.</a:t>
            </a:r>
            <a:endParaRPr lang="en-IN" sz="1700" kern="12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3D9B6-196F-486A-8215-382A757627B0}"/>
              </a:ext>
            </a:extLst>
          </p:cNvPr>
          <p:cNvSpPr/>
          <p:nvPr/>
        </p:nvSpPr>
        <p:spPr>
          <a:xfrm>
            <a:off x="4956386" y="3680042"/>
            <a:ext cx="1867878" cy="1868107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1D781B5-0948-4551-BAD1-7B19594D99F2}"/>
              </a:ext>
            </a:extLst>
          </p:cNvPr>
          <p:cNvSpPr/>
          <p:nvPr/>
        </p:nvSpPr>
        <p:spPr>
          <a:xfrm>
            <a:off x="3002897" y="5386079"/>
            <a:ext cx="2140277" cy="1231278"/>
          </a:xfrm>
          <a:custGeom>
            <a:avLst/>
            <a:gdLst>
              <a:gd name="connsiteX0" fmla="*/ 0 w 2140277"/>
              <a:gd name="connsiteY0" fmla="*/ 0 h 1231278"/>
              <a:gd name="connsiteX1" fmla="*/ 2140277 w 2140277"/>
              <a:gd name="connsiteY1" fmla="*/ 0 h 1231278"/>
              <a:gd name="connsiteX2" fmla="*/ 2140277 w 2140277"/>
              <a:gd name="connsiteY2" fmla="*/ 1231278 h 1231278"/>
              <a:gd name="connsiteX3" fmla="*/ 0 w 2140277"/>
              <a:gd name="connsiteY3" fmla="*/ 1231278 h 1231278"/>
              <a:gd name="connsiteX4" fmla="*/ 0 w 2140277"/>
              <a:gd name="connsiteY4" fmla="*/ 0 h 123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0277" h="1231278">
                <a:moveTo>
                  <a:pt x="0" y="0"/>
                </a:moveTo>
                <a:lnTo>
                  <a:pt x="2140277" y="0"/>
                </a:lnTo>
                <a:lnTo>
                  <a:pt x="2140277" y="1231278"/>
                </a:lnTo>
                <a:lnTo>
                  <a:pt x="0" y="1231278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0" i="0" kern="1200" baseline="0" dirty="0"/>
              <a:t>💰</a:t>
            </a:r>
            <a:r>
              <a:rPr lang="en-US" sz="1700" b="0" i="0" kern="1200" baseline="0" dirty="0"/>
              <a:t> </a:t>
            </a:r>
            <a:r>
              <a:rPr lang="en-US" kern="1200" dirty="0"/>
              <a:t>Create special offers during festivals and busy hours</a:t>
            </a:r>
            <a:r>
              <a:rPr lang="en-US" sz="1700" kern="1200" dirty="0"/>
              <a:t>.</a:t>
            </a:r>
            <a:endParaRPr lang="en-IN" sz="1700" kern="12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B813E3C-7545-4E89-962C-60F4C3169EC9}"/>
              </a:ext>
            </a:extLst>
          </p:cNvPr>
          <p:cNvSpPr/>
          <p:nvPr/>
        </p:nvSpPr>
        <p:spPr>
          <a:xfrm>
            <a:off x="4577363" y="3204711"/>
            <a:ext cx="1867878" cy="1868107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43EA5F-C313-4765-AA70-55C2CC30D6D7}"/>
              </a:ext>
            </a:extLst>
          </p:cNvPr>
          <p:cNvSpPr/>
          <p:nvPr/>
        </p:nvSpPr>
        <p:spPr>
          <a:xfrm>
            <a:off x="2302443" y="3582113"/>
            <a:ext cx="1984620" cy="1345816"/>
          </a:xfrm>
          <a:custGeom>
            <a:avLst/>
            <a:gdLst>
              <a:gd name="connsiteX0" fmla="*/ 0 w 1984620"/>
              <a:gd name="connsiteY0" fmla="*/ 0 h 1345816"/>
              <a:gd name="connsiteX1" fmla="*/ 1984620 w 1984620"/>
              <a:gd name="connsiteY1" fmla="*/ 0 h 1345816"/>
              <a:gd name="connsiteX2" fmla="*/ 1984620 w 1984620"/>
              <a:gd name="connsiteY2" fmla="*/ 1345816 h 1345816"/>
              <a:gd name="connsiteX3" fmla="*/ 0 w 1984620"/>
              <a:gd name="connsiteY3" fmla="*/ 1345816 h 1345816"/>
              <a:gd name="connsiteX4" fmla="*/ 0 w 1984620"/>
              <a:gd name="connsiteY4" fmla="*/ 0 h 13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4620" h="1345816">
                <a:moveTo>
                  <a:pt x="0" y="0"/>
                </a:moveTo>
                <a:lnTo>
                  <a:pt x="1984620" y="0"/>
                </a:lnTo>
                <a:lnTo>
                  <a:pt x="1984620" y="1345816"/>
                </a:lnTo>
                <a:lnTo>
                  <a:pt x="0" y="134581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kern="1200" dirty="0"/>
              <a:t>🧠</a:t>
            </a:r>
            <a:r>
              <a:rPr lang="en-US" sz="1700" kern="1200" dirty="0"/>
              <a:t> </a:t>
            </a:r>
            <a:r>
              <a:rPr lang="en-US" kern="1200" dirty="0"/>
              <a:t>Personalize the app experience with smart dish suggestions.</a:t>
            </a:r>
            <a:endParaRPr lang="en-IN" sz="1700" kern="12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003CA0E-0DBB-4042-ACF7-D8E538127ADB}"/>
              </a:ext>
            </a:extLst>
          </p:cNvPr>
          <p:cNvSpPr/>
          <p:nvPr/>
        </p:nvSpPr>
        <p:spPr>
          <a:xfrm>
            <a:off x="4712005" y="2611980"/>
            <a:ext cx="1867878" cy="1868107"/>
          </a:xfrm>
          <a:prstGeom prst="ellips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7DD2F44-15D1-46FF-BA26-952566DC085E}"/>
              </a:ext>
            </a:extLst>
          </p:cNvPr>
          <p:cNvSpPr/>
          <p:nvPr/>
        </p:nvSpPr>
        <p:spPr>
          <a:xfrm>
            <a:off x="2458099" y="1626668"/>
            <a:ext cx="2023534" cy="1963750"/>
          </a:xfrm>
          <a:custGeom>
            <a:avLst/>
            <a:gdLst>
              <a:gd name="connsiteX0" fmla="*/ 0 w 2023534"/>
              <a:gd name="connsiteY0" fmla="*/ 0 h 1963750"/>
              <a:gd name="connsiteX1" fmla="*/ 2023534 w 2023534"/>
              <a:gd name="connsiteY1" fmla="*/ 0 h 1963750"/>
              <a:gd name="connsiteX2" fmla="*/ 2023534 w 2023534"/>
              <a:gd name="connsiteY2" fmla="*/ 1963750 h 1963750"/>
              <a:gd name="connsiteX3" fmla="*/ 0 w 2023534"/>
              <a:gd name="connsiteY3" fmla="*/ 1963750 h 1963750"/>
              <a:gd name="connsiteX4" fmla="*/ 0 w 2023534"/>
              <a:gd name="connsiteY4" fmla="*/ 0 h 1963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3534" h="1963750">
                <a:moveTo>
                  <a:pt x="0" y="0"/>
                </a:moveTo>
                <a:lnTo>
                  <a:pt x="2023534" y="0"/>
                </a:lnTo>
                <a:lnTo>
                  <a:pt x="2023534" y="1963750"/>
                </a:lnTo>
                <a:lnTo>
                  <a:pt x="0" y="196375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🎁</a:t>
            </a:r>
            <a:r>
              <a:rPr lang="en-US" sz="1200" kern="1200" dirty="0"/>
              <a:t> </a:t>
            </a:r>
            <a:r>
              <a:rPr lang="en-US" sz="1800" kern="1200" dirty="0"/>
              <a:t>Reward loyal users with points, offers, and engagement features</a:t>
            </a:r>
            <a:r>
              <a:rPr lang="en-US" sz="1200" kern="1200" dirty="0"/>
              <a:t>.</a:t>
            </a:r>
            <a:br>
              <a:rPr lang="en-US" sz="1200" kern="1200" dirty="0"/>
            </a:br>
            <a:br>
              <a:rPr lang="en-US" sz="1200" kern="1200" dirty="0"/>
            </a:br>
            <a:endParaRPr lang="en-IN" sz="1200" kern="1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6BDF18-0B17-4966-B3EB-D26E8BAE7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more online orders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discounts and ad campaigns.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0F1CB0-0F2C-4903-993B-6868A0FE5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34" y="693019"/>
            <a:ext cx="2473691" cy="11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4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E01722-8768-47E0-B3AF-1BAAD71C43C1}"/>
              </a:ext>
            </a:extLst>
          </p:cNvPr>
          <p:cNvSpPr txBox="1"/>
          <p:nvPr/>
        </p:nvSpPr>
        <p:spPr>
          <a:xfrm>
            <a:off x="3878981" y="2281187"/>
            <a:ext cx="5775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IN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7D7EE7-49B3-4573-A817-2456BA38D904}"/>
              </a:ext>
            </a:extLst>
          </p:cNvPr>
          <p:cNvCxnSpPr>
            <a:cxnSpLocks/>
          </p:cNvCxnSpPr>
          <p:nvPr/>
        </p:nvCxnSpPr>
        <p:spPr>
          <a:xfrm>
            <a:off x="413886" y="548639"/>
            <a:ext cx="75269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A9C668-9814-45B5-AF1E-352189984718}"/>
              </a:ext>
            </a:extLst>
          </p:cNvPr>
          <p:cNvSpPr txBox="1"/>
          <p:nvPr/>
        </p:nvSpPr>
        <p:spPr>
          <a:xfrm>
            <a:off x="8768615" y="5852160"/>
            <a:ext cx="2492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Black" panose="020B0A04020102020204" pitchFamily="34" charset="0"/>
              </a:rPr>
              <a:t>Zomato</a:t>
            </a:r>
            <a:endParaRPr lang="en-IN" sz="3200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1A9B76-28E6-4D1A-ABF1-C6E4C38CC5D5}"/>
              </a:ext>
            </a:extLst>
          </p:cNvPr>
          <p:cNvCxnSpPr>
            <a:cxnSpLocks/>
          </p:cNvCxnSpPr>
          <p:nvPr/>
        </p:nvCxnSpPr>
        <p:spPr>
          <a:xfrm>
            <a:off x="932046" y="6351069"/>
            <a:ext cx="7526956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4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8416C-1800-4937-8259-07AC6BA9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433"/>
            <a:ext cx="10515600" cy="4107530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US" sz="1000" dirty="0"/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Zomato is a global restaurant discovery and food delivery platform, founded in 2008. It has a wide presence in India and abroad.</a:t>
            </a:r>
          </a:p>
          <a:p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Through this project, we analyze customer behavior, cuisine trends, service offerings, and geographical distribution of restaurants using tools like Excel, Power BI, Tableau, and SQL.</a:t>
            </a:r>
          </a:p>
          <a:p>
            <a:r>
              <a:rPr lang="en-IN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Mission: </a:t>
            </a:r>
            <a:r>
              <a:rPr lang="en-IN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“Ensure nobody has a bad meal.”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D010D-F701-495E-A6B1-3750514E4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8950" y="115704"/>
            <a:ext cx="1409700" cy="1409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B2F2C-2818-417A-A133-34CDEEE2F9A3}"/>
              </a:ext>
            </a:extLst>
          </p:cNvPr>
          <p:cNvSpPr txBox="1"/>
          <p:nvPr/>
        </p:nvSpPr>
        <p:spPr>
          <a:xfrm>
            <a:off x="838200" y="1294457"/>
            <a:ext cx="8162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What is Zomato?</a:t>
            </a:r>
            <a:endParaRPr lang="en-IN" sz="3200" b="1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C7135A9-0237-48E3-9234-11A648182EEF}"/>
              </a:ext>
            </a:extLst>
          </p:cNvPr>
          <p:cNvSpPr/>
          <p:nvPr/>
        </p:nvSpPr>
        <p:spPr>
          <a:xfrm>
            <a:off x="350971" y="-17560"/>
            <a:ext cx="6350034" cy="1098230"/>
          </a:xfrm>
          <a:prstGeom prst="rightArrow">
            <a:avLst>
              <a:gd name="adj1" fmla="val 66304"/>
              <a:gd name="adj2" fmla="val 50727"/>
            </a:avLst>
          </a:prstGeom>
          <a:solidFill>
            <a:srgbClr val="FF3300"/>
          </a:solidFill>
          <a:ln>
            <a:solidFill>
              <a:srgbClr val="F84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87FCF-73CC-45F9-BA62-DC8DBFCF47FC}"/>
              </a:ext>
            </a:extLst>
          </p:cNvPr>
          <p:cNvSpPr txBox="1"/>
          <p:nvPr/>
        </p:nvSpPr>
        <p:spPr>
          <a:xfrm>
            <a:off x="721894" y="219372"/>
            <a:ext cx="3898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</a:t>
            </a: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7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6D2DF383-7EE2-40C8-99BC-4676F7BDAB64}"/>
              </a:ext>
            </a:extLst>
          </p:cNvPr>
          <p:cNvSpPr/>
          <p:nvPr/>
        </p:nvSpPr>
        <p:spPr>
          <a:xfrm>
            <a:off x="2028210" y="3824961"/>
            <a:ext cx="1920265" cy="174425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ContrastingLeftFacing"/>
              <a:lightRig rig="threePt" dir="t"/>
            </a:scene3d>
          </a:bodyPr>
          <a:lstStyle/>
          <a:p>
            <a:pPr algn="ctr"/>
            <a:endParaRPr lang="en-IN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F595B6-DB91-4FFC-B93A-07B8EB451AC4}"/>
              </a:ext>
            </a:extLst>
          </p:cNvPr>
          <p:cNvSpPr/>
          <p:nvPr/>
        </p:nvSpPr>
        <p:spPr>
          <a:xfrm>
            <a:off x="341572" y="1972451"/>
            <a:ext cx="1908803" cy="174425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ContrastingLeftFacing"/>
              <a:lightRig rig="threePt" dir="t"/>
            </a:scene3d>
          </a:bodyPr>
          <a:lstStyle/>
          <a:p>
            <a:endParaRPr lang="en-US" b="0" i="0" dirty="0">
              <a:solidFill>
                <a:srgbClr val="252423"/>
              </a:solidFill>
              <a:effectLst/>
            </a:endParaRP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178498BF-BB8B-41F7-80F4-BCAA5E812E6F}"/>
              </a:ext>
            </a:extLst>
          </p:cNvPr>
          <p:cNvSpPr/>
          <p:nvPr/>
        </p:nvSpPr>
        <p:spPr>
          <a:xfrm>
            <a:off x="180662" y="273268"/>
            <a:ext cx="11759081" cy="379453"/>
          </a:xfrm>
          <a:prstGeom prst="flowChartTerminator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FBB005-115A-4515-A730-32ADDA5E15E9}"/>
              </a:ext>
            </a:extLst>
          </p:cNvPr>
          <p:cNvSpPr/>
          <p:nvPr/>
        </p:nvSpPr>
        <p:spPr>
          <a:xfrm>
            <a:off x="1243976" y="331449"/>
            <a:ext cx="441434" cy="34684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B48596-241A-4E62-B11E-CB490FD5CFFE}"/>
              </a:ext>
            </a:extLst>
          </p:cNvPr>
          <p:cNvSpPr/>
          <p:nvPr/>
        </p:nvSpPr>
        <p:spPr>
          <a:xfrm>
            <a:off x="2823235" y="305879"/>
            <a:ext cx="441434" cy="3468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2F7B7C-F109-4669-8F5B-06CB4AC90C3B}"/>
              </a:ext>
            </a:extLst>
          </p:cNvPr>
          <p:cNvSpPr/>
          <p:nvPr/>
        </p:nvSpPr>
        <p:spPr>
          <a:xfrm>
            <a:off x="4531242" y="318664"/>
            <a:ext cx="441434" cy="346842"/>
          </a:xfrm>
          <a:prstGeom prst="ellipse">
            <a:avLst/>
          </a:prstGeom>
          <a:solidFill>
            <a:srgbClr val="A80E8E"/>
          </a:solidFill>
          <a:ln>
            <a:solidFill>
              <a:srgbClr val="A80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7E70B4-3E64-42E2-8C90-C418665D9F19}"/>
              </a:ext>
            </a:extLst>
          </p:cNvPr>
          <p:cNvSpPr/>
          <p:nvPr/>
        </p:nvSpPr>
        <p:spPr>
          <a:xfrm>
            <a:off x="6940758" y="297856"/>
            <a:ext cx="441434" cy="346842"/>
          </a:xfrm>
          <a:prstGeom prst="ellipse">
            <a:avLst/>
          </a:prstGeom>
          <a:solidFill>
            <a:srgbClr val="0070C0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E9E2E0-32E3-4878-B288-33DC7CAD6D3D}"/>
              </a:ext>
            </a:extLst>
          </p:cNvPr>
          <p:cNvSpPr/>
          <p:nvPr/>
        </p:nvSpPr>
        <p:spPr>
          <a:xfrm>
            <a:off x="6143924" y="2391110"/>
            <a:ext cx="2012104" cy="1831764"/>
          </a:xfrm>
          <a:prstGeom prst="ellipse">
            <a:avLst/>
          </a:prstGeom>
          <a:solidFill>
            <a:srgbClr val="0070C0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ContrastingLeftFacing"/>
              <a:lightRig rig="threePt" dir="t"/>
            </a:scene3d>
          </a:bodyPr>
          <a:lstStyle/>
          <a:p>
            <a:pPr algn="ctr"/>
            <a:endParaRPr lang="en-IN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4BD6410-9E0B-4F8E-8CB5-9505FE69E091}"/>
              </a:ext>
            </a:extLst>
          </p:cNvPr>
          <p:cNvSpPr/>
          <p:nvPr/>
        </p:nvSpPr>
        <p:spPr>
          <a:xfrm>
            <a:off x="3730052" y="1972450"/>
            <a:ext cx="2012103" cy="1744255"/>
          </a:xfrm>
          <a:prstGeom prst="ellipse">
            <a:avLst/>
          </a:prstGeom>
          <a:solidFill>
            <a:srgbClr val="A80E8E"/>
          </a:solidFill>
          <a:ln>
            <a:solidFill>
              <a:srgbClr val="A80E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ContrastingLeftFacing"/>
              <a:lightRig rig="threePt" dir="t"/>
            </a:scene3d>
          </a:bodyPr>
          <a:lstStyle/>
          <a:p>
            <a:pPr algn="ctr"/>
            <a:endParaRPr lang="en-IN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D784F7-B4F8-4E3B-B94D-5285D93B38FD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1464693" y="678291"/>
            <a:ext cx="0" cy="126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260C63A-D69E-494E-BF44-E42E69C17566}"/>
              </a:ext>
            </a:extLst>
          </p:cNvPr>
          <p:cNvCxnSpPr>
            <a:cxnSpLocks/>
            <a:stCxn id="19" idx="4"/>
          </p:cNvCxnSpPr>
          <p:nvPr/>
        </p:nvCxnSpPr>
        <p:spPr>
          <a:xfrm>
            <a:off x="7161475" y="644698"/>
            <a:ext cx="0" cy="174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C7D41D-BC44-4E1F-B009-24B5E19B4C04}"/>
              </a:ext>
            </a:extLst>
          </p:cNvPr>
          <p:cNvCxnSpPr>
            <a:cxnSpLocks/>
          </p:cNvCxnSpPr>
          <p:nvPr/>
        </p:nvCxnSpPr>
        <p:spPr>
          <a:xfrm>
            <a:off x="4751959" y="571340"/>
            <a:ext cx="0" cy="1401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57D5E0-2E12-4F24-A44E-F3E812BAA047}"/>
              </a:ext>
            </a:extLst>
          </p:cNvPr>
          <p:cNvCxnSpPr>
            <a:cxnSpLocks/>
            <a:stCxn id="16" idx="4"/>
          </p:cNvCxnSpPr>
          <p:nvPr/>
        </p:nvCxnSpPr>
        <p:spPr>
          <a:xfrm flipH="1">
            <a:off x="3002564" y="652721"/>
            <a:ext cx="41388" cy="320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33D022A-611D-4A07-BDB5-5A3C45A2E3B3}"/>
              </a:ext>
            </a:extLst>
          </p:cNvPr>
          <p:cNvSpPr txBox="1"/>
          <p:nvPr/>
        </p:nvSpPr>
        <p:spPr>
          <a:xfrm>
            <a:off x="390467" y="2195673"/>
            <a:ext cx="1920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9551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Total Restaurants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2699A1-F8E8-4743-9C90-AC2B1B8243C3}"/>
              </a:ext>
            </a:extLst>
          </p:cNvPr>
          <p:cNvSpPr txBox="1"/>
          <p:nvPr/>
        </p:nvSpPr>
        <p:spPr>
          <a:xfrm>
            <a:off x="2207172" y="4046483"/>
            <a:ext cx="1699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15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Total Countries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934AF72-16BD-4409-A7EB-46E109CEBC6C}"/>
              </a:ext>
            </a:extLst>
          </p:cNvPr>
          <p:cNvSpPr txBox="1"/>
          <p:nvPr/>
        </p:nvSpPr>
        <p:spPr>
          <a:xfrm>
            <a:off x="3907087" y="2225127"/>
            <a:ext cx="1546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141 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Total Cities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E61D1F-3C6F-443F-9A66-B0D0774822C9}"/>
              </a:ext>
            </a:extLst>
          </p:cNvPr>
          <p:cNvSpPr txBox="1"/>
          <p:nvPr/>
        </p:nvSpPr>
        <p:spPr>
          <a:xfrm>
            <a:off x="6264172" y="2737952"/>
            <a:ext cx="17394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2.89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Average Rating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C9ADAC4-9E7C-4ED4-A39E-9E50FD38DAC1}"/>
              </a:ext>
            </a:extLst>
          </p:cNvPr>
          <p:cNvSpPr/>
          <p:nvPr/>
        </p:nvSpPr>
        <p:spPr>
          <a:xfrm>
            <a:off x="89156" y="6311203"/>
            <a:ext cx="456206" cy="457200"/>
          </a:xfrm>
          <a:prstGeom prst="ellipse">
            <a:avLst/>
          </a:prstGeom>
          <a:solidFill>
            <a:srgbClr val="00B050"/>
          </a:solidFill>
          <a:ln>
            <a:solidFill>
              <a:srgbClr val="05B1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DCC2CEE-4046-4C27-8740-A07BA52C6218}"/>
              </a:ext>
            </a:extLst>
          </p:cNvPr>
          <p:cNvSpPr/>
          <p:nvPr/>
        </p:nvSpPr>
        <p:spPr>
          <a:xfrm>
            <a:off x="180663" y="4593021"/>
            <a:ext cx="329581" cy="3311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B92000-588E-4E1C-8641-C5190DAC2A9D}"/>
              </a:ext>
            </a:extLst>
          </p:cNvPr>
          <p:cNvSpPr/>
          <p:nvPr/>
        </p:nvSpPr>
        <p:spPr>
          <a:xfrm>
            <a:off x="787771" y="6137411"/>
            <a:ext cx="456206" cy="457200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CF086CF-8E29-492E-905D-ACC1841F7909}"/>
              </a:ext>
            </a:extLst>
          </p:cNvPr>
          <p:cNvSpPr/>
          <p:nvPr/>
        </p:nvSpPr>
        <p:spPr>
          <a:xfrm>
            <a:off x="341573" y="5297308"/>
            <a:ext cx="446197" cy="4572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15D790D-87BF-496B-B083-5865FE477DF6}"/>
              </a:ext>
            </a:extLst>
          </p:cNvPr>
          <p:cNvSpPr/>
          <p:nvPr/>
        </p:nvSpPr>
        <p:spPr>
          <a:xfrm>
            <a:off x="1109500" y="5423338"/>
            <a:ext cx="330409" cy="33606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006C73C-5415-4A2E-BB2D-58215E296106}"/>
              </a:ext>
            </a:extLst>
          </p:cNvPr>
          <p:cNvSpPr/>
          <p:nvPr/>
        </p:nvSpPr>
        <p:spPr>
          <a:xfrm>
            <a:off x="8648766" y="271741"/>
            <a:ext cx="441434" cy="346842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90B41A-3676-4E8B-826B-C7978C0F3801}"/>
              </a:ext>
            </a:extLst>
          </p:cNvPr>
          <p:cNvSpPr/>
          <p:nvPr/>
        </p:nvSpPr>
        <p:spPr>
          <a:xfrm>
            <a:off x="10608945" y="261604"/>
            <a:ext cx="441434" cy="346842"/>
          </a:xfrm>
          <a:prstGeom prst="ellipse">
            <a:avLst/>
          </a:prstGeom>
          <a:solidFill>
            <a:srgbClr val="09A1AD"/>
          </a:solidFill>
          <a:ln>
            <a:solidFill>
              <a:srgbClr val="006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64D327C-0EA9-4ED9-B419-91EB54D79559}"/>
              </a:ext>
            </a:extLst>
          </p:cNvPr>
          <p:cNvSpPr/>
          <p:nvPr/>
        </p:nvSpPr>
        <p:spPr>
          <a:xfrm>
            <a:off x="7863431" y="4301128"/>
            <a:ext cx="2012104" cy="1831764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ContrastingLeftFacing"/>
              <a:lightRig rig="threePt" dir="t"/>
            </a:scene3d>
          </a:bodyPr>
          <a:lstStyle/>
          <a:p>
            <a:pPr algn="ctr"/>
            <a:endParaRPr lang="en-IN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4E8EF4-8ABB-4265-83EF-23CEEAE135D3}"/>
              </a:ext>
            </a:extLst>
          </p:cNvPr>
          <p:cNvSpPr/>
          <p:nvPr/>
        </p:nvSpPr>
        <p:spPr>
          <a:xfrm>
            <a:off x="9875535" y="2391110"/>
            <a:ext cx="2012104" cy="1831764"/>
          </a:xfrm>
          <a:prstGeom prst="ellipse">
            <a:avLst/>
          </a:prstGeom>
          <a:solidFill>
            <a:srgbClr val="09A1AD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perspectiveContrastingLeftFacing"/>
              <a:lightRig rig="threePt" dir="t"/>
            </a:scene3d>
          </a:bodyPr>
          <a:lstStyle/>
          <a:p>
            <a:pPr algn="ctr"/>
            <a:endParaRPr lang="en-IN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CB6E368-D8ED-40BD-BCC4-ED7BCF9D661F}"/>
              </a:ext>
            </a:extLst>
          </p:cNvPr>
          <p:cNvCxnSpPr>
            <a:cxnSpLocks/>
          </p:cNvCxnSpPr>
          <p:nvPr/>
        </p:nvCxnSpPr>
        <p:spPr>
          <a:xfrm>
            <a:off x="10838847" y="652721"/>
            <a:ext cx="0" cy="1746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0907AE-2070-4059-9A16-9521254D1764}"/>
              </a:ext>
            </a:extLst>
          </p:cNvPr>
          <p:cNvCxnSpPr>
            <a:cxnSpLocks/>
          </p:cNvCxnSpPr>
          <p:nvPr/>
        </p:nvCxnSpPr>
        <p:spPr>
          <a:xfrm>
            <a:off x="8869483" y="618583"/>
            <a:ext cx="0" cy="366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D5F7DAA-CF1D-4FCB-971D-A2BBE26FF311}"/>
              </a:ext>
            </a:extLst>
          </p:cNvPr>
          <p:cNvSpPr txBox="1"/>
          <p:nvPr/>
        </p:nvSpPr>
        <p:spPr>
          <a:xfrm>
            <a:off x="8059363" y="4602578"/>
            <a:ext cx="16521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1.5 M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Total Votes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BBCBDC-AA96-4459-8F28-23A4D93AAF31}"/>
              </a:ext>
            </a:extLst>
          </p:cNvPr>
          <p:cNvSpPr txBox="1"/>
          <p:nvPr/>
        </p:nvSpPr>
        <p:spPr>
          <a:xfrm>
            <a:off x="10142483" y="2770563"/>
            <a:ext cx="13663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1826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Total Cuisines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293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21" grpId="0" animBg="1"/>
      <p:bldP spid="23" grpId="0" animBg="1"/>
      <p:bldP spid="3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DDE3-3B34-49D9-9227-8AB2787F1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576" y="365126"/>
            <a:ext cx="8278542" cy="72253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FF33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Cuisine Popularity</a:t>
            </a:r>
            <a:endParaRPr lang="en-IN" sz="5400" dirty="0">
              <a:solidFill>
                <a:srgbClr val="FF33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AF29-3BE0-499C-A2F8-9BB3E095F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76" y="1289785"/>
            <a:ext cx="8106905" cy="1732547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Indian cuisine leads by a large margin with 936 restaurants, showing its widespread popularity.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 Indian appears in 3 of the top 5 categories, making it the most versatile and in-demand cuisine</a:t>
            </a:r>
            <a:br>
              <a:rPr lang="en-US" sz="1200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6EBFB-8CF7-46A7-A6C9-11864F321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5" y="3143957"/>
            <a:ext cx="8106906" cy="34961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80FB5A-2215-4B19-96BA-CC411A228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481" y="84221"/>
            <a:ext cx="3386475" cy="668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60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934D-4DE1-4682-9C02-D099EA078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2" y="2847158"/>
            <a:ext cx="7706801" cy="38010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5E9BE1-4B97-4B75-A55E-B96E73DF1252}"/>
              </a:ext>
            </a:extLst>
          </p:cNvPr>
          <p:cNvSpPr txBox="1"/>
          <p:nvPr/>
        </p:nvSpPr>
        <p:spPr>
          <a:xfrm>
            <a:off x="616017" y="760398"/>
            <a:ext cx="7315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/>
              <a:t>A </a:t>
            </a:r>
            <a:r>
              <a:rPr lang="en-US" sz="2000" b="1" dirty="0"/>
              <a:t>majority of restaurants</a:t>
            </a:r>
            <a:r>
              <a:rPr lang="en-US" sz="2000" dirty="0"/>
              <a:t> are rated as </a:t>
            </a:r>
            <a:r>
              <a:rPr lang="en-US" sz="2000" b="1" dirty="0"/>
              <a:t>Average</a:t>
            </a:r>
            <a:r>
              <a:rPr lang="en-US" sz="2000" dirty="0"/>
              <a:t>, followed closely by Poor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High-rated (Excellent) restaurants are very few</a:t>
            </a:r>
            <a:r>
              <a:rPr lang="en-US" sz="2000" dirty="0"/>
              <a:t>, indicating limited top-tier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shows a clear </a:t>
            </a:r>
            <a:r>
              <a:rPr lang="en-US" sz="2000" b="1" dirty="0"/>
              <a:t>need for quality enhancement across most restaurants</a:t>
            </a:r>
            <a:r>
              <a:rPr lang="en-US" sz="2000" dirty="0"/>
              <a:t>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3D88EC-73A2-44A5-8D45-EE15A4EF309F}"/>
              </a:ext>
            </a:extLst>
          </p:cNvPr>
          <p:cNvSpPr txBox="1"/>
          <p:nvPr/>
        </p:nvSpPr>
        <p:spPr>
          <a:xfrm>
            <a:off x="712269" y="77003"/>
            <a:ext cx="743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  <a:latin typeface="Arial Rounded MT Bold" panose="020F0704030504030204" pitchFamily="34" charset="0"/>
              </a:rPr>
              <a:t>Restaurant Performance</a:t>
            </a:r>
            <a:endParaRPr lang="en-IN" sz="2400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5BFACD-406E-49A9-8CF4-A3047B63C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973" y="127536"/>
            <a:ext cx="401254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A9A6C-D95E-4897-A690-C7AB6874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673493"/>
            <a:ext cx="8554756" cy="4073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ECAC5E-943D-4280-9323-119456BBDEEB}"/>
              </a:ext>
            </a:extLst>
          </p:cNvPr>
          <p:cNvSpPr txBox="1"/>
          <p:nvPr/>
        </p:nvSpPr>
        <p:spPr>
          <a:xfrm>
            <a:off x="365760" y="625642"/>
            <a:ext cx="84702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Restaurant openings dropped after 2011 but picked up again after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highest number of openings</a:t>
            </a:r>
            <a:r>
              <a:rPr lang="en-US" sz="2400" dirty="0"/>
              <a:t> was in </a:t>
            </a:r>
            <a:r>
              <a:rPr lang="en-US" sz="2400" b="1" dirty="0"/>
              <a:t>2018</a:t>
            </a:r>
            <a:r>
              <a:rPr lang="en-US" sz="2400" dirty="0"/>
              <a:t> with </a:t>
            </a:r>
            <a:r>
              <a:rPr lang="en-US" sz="2400" b="1" dirty="0"/>
              <a:t>1102 restaurants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Overall, there's a </a:t>
            </a:r>
            <a:r>
              <a:rPr lang="en-US" sz="2400" b="1" dirty="0"/>
              <a:t>positive growth trend</a:t>
            </a:r>
            <a:r>
              <a:rPr lang="en-US" sz="2400" dirty="0"/>
              <a:t> in recent years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A6198-7CE4-4D2F-AE38-C5D7735AE862}"/>
              </a:ext>
            </a:extLst>
          </p:cNvPr>
          <p:cNvSpPr txBox="1"/>
          <p:nvPr/>
        </p:nvSpPr>
        <p:spPr>
          <a:xfrm>
            <a:off x="577516" y="110690"/>
            <a:ext cx="7844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  <a:latin typeface="Arial Rounded MT Bold" panose="020F0704030504030204" pitchFamily="34" charset="0"/>
              </a:rPr>
              <a:t>Trend Over Time – Restaurant Openings</a:t>
            </a:r>
            <a:endParaRPr lang="en-IN" sz="2400" dirty="0">
              <a:solidFill>
                <a:srgbClr val="FF33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4232F-90B8-4748-8EA6-76B814F25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0516" y="110691"/>
            <a:ext cx="3111063" cy="27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F88D-2C89-41A2-88DB-53FEDDBC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489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3300"/>
                </a:solidFill>
              </a:rPr>
              <a:t>Online Delivery v/s Table Booking</a:t>
            </a:r>
            <a:endParaRPr lang="en-IN" dirty="0">
              <a:solidFill>
                <a:srgbClr val="FF33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26" y="1126156"/>
            <a:ext cx="7147568" cy="433451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95C617-30FA-4D4B-8A65-CDC41F8AB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30259"/>
              </p:ext>
            </p:extLst>
          </p:nvPr>
        </p:nvGraphicFramePr>
        <p:xfrm>
          <a:off x="424306" y="1126156"/>
          <a:ext cx="4119614" cy="14534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49759">
                  <a:extLst>
                    <a:ext uri="{9D8B030D-6E8A-4147-A177-3AD203B41FA5}">
                      <a16:colId xmlns:a16="http://schemas.microsoft.com/office/drawing/2014/main" val="3027659580"/>
                    </a:ext>
                  </a:extLst>
                </a:gridCol>
                <a:gridCol w="1377990">
                  <a:extLst>
                    <a:ext uri="{9D8B030D-6E8A-4147-A177-3AD203B41FA5}">
                      <a16:colId xmlns:a16="http://schemas.microsoft.com/office/drawing/2014/main" val="1052645375"/>
                    </a:ext>
                  </a:extLst>
                </a:gridCol>
                <a:gridCol w="1291865">
                  <a:extLst>
                    <a:ext uri="{9D8B030D-6E8A-4147-A177-3AD203B41FA5}">
                      <a16:colId xmlns:a16="http://schemas.microsoft.com/office/drawing/2014/main" val="1105598099"/>
                    </a:ext>
                  </a:extLst>
                </a:gridCol>
              </a:tblGrid>
              <a:tr h="29068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Has_Online_Delivery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Has_Table_Booking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100" u="none" strike="noStrike">
                          <a:effectLst/>
                        </a:rPr>
                        <a:t>Restaurant_Count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96159946"/>
                  </a:ext>
                </a:extLst>
              </a:tr>
              <a:tr h="2906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6377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56855211"/>
                  </a:ext>
                </a:extLst>
              </a:tr>
              <a:tr h="2906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Yes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41906119"/>
                  </a:ext>
                </a:extLst>
              </a:tr>
              <a:tr h="2906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No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6042855"/>
                  </a:ext>
                </a:extLst>
              </a:tr>
              <a:tr h="290683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435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159985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20AEE47-6289-4872-B541-BD25C0823CA7}"/>
              </a:ext>
            </a:extLst>
          </p:cNvPr>
          <p:cNvSpPr txBox="1"/>
          <p:nvPr/>
        </p:nvSpPr>
        <p:spPr>
          <a:xfrm>
            <a:off x="500513" y="3840480"/>
            <a:ext cx="411961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🔹 Most Zomato-listed restaurants offer </a:t>
            </a:r>
            <a:r>
              <a:rPr lang="en-US" sz="2000" b="1" dirty="0"/>
              <a:t>neither Online Delivery nor Table Booking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🔸 Very few restaurants offer </a:t>
            </a:r>
            <a:r>
              <a:rPr lang="en-US" sz="2000" b="1" dirty="0"/>
              <a:t>both</a:t>
            </a:r>
            <a:r>
              <a:rPr lang="en-US" sz="2000" dirty="0"/>
              <a:t> services.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7802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BDF927-6827-4B45-9D16-A17EA7D2B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772" y="692615"/>
            <a:ext cx="11130455" cy="54727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B25459-478E-4A4C-AF7D-5FBBB22AB797}"/>
              </a:ext>
            </a:extLst>
          </p:cNvPr>
          <p:cNvSpPr txBox="1"/>
          <p:nvPr/>
        </p:nvSpPr>
        <p:spPr>
          <a:xfrm>
            <a:off x="530772" y="67377"/>
            <a:ext cx="10033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+mj-lt"/>
                <a:ea typeface="+mj-ea"/>
                <a:cs typeface="+mj-cs"/>
              </a:rPr>
              <a:t>Excel</a:t>
            </a:r>
            <a:r>
              <a:rPr lang="en-US" sz="2400" b="1" dirty="0">
                <a:latin typeface="+mj-lt"/>
              </a:rPr>
              <a:t> </a:t>
            </a:r>
            <a:r>
              <a:rPr lang="en-US" sz="3600" dirty="0">
                <a:latin typeface="+mj-lt"/>
                <a:ea typeface="+mj-ea"/>
                <a:cs typeface="+mj-cs"/>
              </a:rPr>
              <a:t>Dashboard</a:t>
            </a:r>
            <a:endParaRPr lang="en-IN" sz="3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29734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D8C14-1468-46DE-9C94-CA2FC7B2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94" y="154004"/>
            <a:ext cx="10670406" cy="62564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A903A3-3234-4514-B5C1-ECB442E0D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66" y="1008993"/>
            <a:ext cx="11424743" cy="5167970"/>
          </a:xfrm>
        </p:spPr>
      </p:pic>
    </p:spTree>
    <p:extLst>
      <p:ext uri="{BB962C8B-B14F-4D97-AF65-F5344CB8AC3E}">
        <p14:creationId xmlns:p14="http://schemas.microsoft.com/office/powerpoint/2010/main" val="85375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4468</TotalTime>
  <Words>507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Arial Rounded MT Bold</vt:lpstr>
      <vt:lpstr>Calibri</vt:lpstr>
      <vt:lpstr>Calibri Light</vt:lpstr>
      <vt:lpstr>Goudy Old Style</vt:lpstr>
      <vt:lpstr>Symbol</vt:lpstr>
      <vt:lpstr>Times New Roman</vt:lpstr>
      <vt:lpstr>Office Theme</vt:lpstr>
      <vt:lpstr>Zomato  Analytics Project</vt:lpstr>
      <vt:lpstr>PowerPoint Presentation</vt:lpstr>
      <vt:lpstr>PowerPoint Presentation</vt:lpstr>
      <vt:lpstr>Cuisine Popularity</vt:lpstr>
      <vt:lpstr>PowerPoint Presentation</vt:lpstr>
      <vt:lpstr>PowerPoint Presentation</vt:lpstr>
      <vt:lpstr>Online Delivery v/s Table Booking</vt:lpstr>
      <vt:lpstr>PowerPoint Presentation</vt:lpstr>
      <vt:lpstr>Tableau Dashboard</vt:lpstr>
      <vt:lpstr>Power BI Dashboard</vt:lpstr>
      <vt:lpstr>SQL Queries </vt:lpstr>
      <vt:lpstr>PowerPoint Presentation</vt:lpstr>
      <vt:lpstr>Summary of Key Insights</vt:lpstr>
      <vt:lpstr>Final 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 Analytics Projects</dc:title>
  <dc:creator>Meghana Revanna</dc:creator>
  <cp:lastModifiedBy>Meghana Revanna</cp:lastModifiedBy>
  <cp:revision>12</cp:revision>
  <dcterms:created xsi:type="dcterms:W3CDTF">2025-06-07T14:41:19Z</dcterms:created>
  <dcterms:modified xsi:type="dcterms:W3CDTF">2025-06-25T11:51:53Z</dcterms:modified>
</cp:coreProperties>
</file>