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chemeClr val="accent1"/>
          </a:solidFill>
        </a:fill>
      </a:tcStyle>
    </a:firstCol>
    <a:lastRow>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381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chemeClr val="accent1"/>
          </a:solidFill>
        </a:fill>
      </a:tcStyle>
    </a:lastRow>
    <a:firstRow>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381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chemeClr val="accent3"/>
          </a:solidFill>
        </a:fill>
      </a:tcStyle>
    </a:firstCol>
    <a:lastRow>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381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chemeClr val="accent3"/>
          </a:solidFill>
        </a:fill>
      </a:tcStyle>
    </a:lastRow>
    <a:firstRow>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381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chemeClr val="accent6"/>
          </a:solidFill>
        </a:fill>
      </a:tcStyle>
    </a:firstCol>
    <a:lastRow>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381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chemeClr val="accent6"/>
          </a:solidFill>
        </a:fill>
      </a:tcStyle>
    </a:lastRow>
    <a:firstRow>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381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EEECE1"/>
          </a:solidFill>
        </a:fill>
      </a:tcStyle>
    </a:band2H>
    <a:firstCol>
      <a:tcTxStyle b="on" i="off">
        <a:fontRef idx="major">
          <a:srgbClr val="EEECE1"/>
        </a:fontRef>
        <a:srgbClr val="EEECE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EEECE1"/>
          </a:solidFill>
        </a:fill>
      </a:tcStyle>
    </a:lastRow>
    <a:firstRow>
      <a:tcTxStyle b="on" i="off">
        <a:fontRef idx="major">
          <a:srgbClr val="EEECE1"/>
        </a:fontRef>
        <a:srgbClr val="EEECE1"/>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rgbClr val="000000"/>
          </a:solidFill>
        </a:fill>
      </a:tcStyle>
    </a:firstCol>
    <a:lastRow>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38100" cap="flat">
              <a:solidFill>
                <a:srgbClr val="EEECE1"/>
              </a:solidFill>
              <a:prstDash val="solid"/>
              <a:round/>
            </a:ln>
          </a:top>
          <a:bottom>
            <a:ln w="127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rgbClr val="000000"/>
          </a:solidFill>
        </a:fill>
      </a:tcStyle>
    </a:lastRow>
    <a:firstRow>
      <a:tcTxStyle b="on" i="off">
        <a:fontRef idx="major">
          <a:srgbClr val="EEECE1"/>
        </a:fontRef>
        <a:srgbClr val="EEECE1"/>
      </a:tcTxStyle>
      <a:tcStyle>
        <a:tcBdr>
          <a:left>
            <a:ln w="12700" cap="flat">
              <a:solidFill>
                <a:srgbClr val="EEECE1"/>
              </a:solidFill>
              <a:prstDash val="solid"/>
              <a:round/>
            </a:ln>
          </a:left>
          <a:right>
            <a:ln w="12700" cap="flat">
              <a:solidFill>
                <a:srgbClr val="EEECE1"/>
              </a:solidFill>
              <a:prstDash val="solid"/>
              <a:round/>
            </a:ln>
          </a:right>
          <a:top>
            <a:ln w="12700" cap="flat">
              <a:solidFill>
                <a:srgbClr val="EEECE1"/>
              </a:solidFill>
              <a:prstDash val="solid"/>
              <a:round/>
            </a:ln>
          </a:top>
          <a:bottom>
            <a:ln w="38100" cap="flat">
              <a:solidFill>
                <a:srgbClr val="EEECE1"/>
              </a:solidFill>
              <a:prstDash val="solid"/>
              <a:round/>
            </a:ln>
          </a:bottom>
          <a:insideH>
            <a:ln w="12700" cap="flat">
              <a:solidFill>
                <a:srgbClr val="EEECE1"/>
              </a:solidFill>
              <a:prstDash val="solid"/>
              <a:round/>
            </a:ln>
          </a:insideH>
          <a:insideV>
            <a:ln w="12700" cap="flat">
              <a:solidFill>
                <a:srgbClr val="EEECE1"/>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1"/>
            <a:ext cx="4041775" cy="639765"/>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5"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8" y="1435100"/>
            <a:ext cx="3008316"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2"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EECE1"/>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hyperlink" Target="https://forms.gle/iYq7fv5hS8xaSZGb6" TargetMode="External"/><Relationship Id="rId4" Type="http://schemas.openxmlformats.org/officeDocument/2006/relationships/hyperlink" Target="https://drive.google.com/file/d/1MeblsDp1F5Ryq1-oVkqPSfwx-RVPCeLK/view"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cbi.nlm.nih.gov/pmc/articles/PMC7045426/" TargetMode="Externa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4" name="TextBox 4"/>
          <p:cNvSpPr txBox="1"/>
          <p:nvPr/>
        </p:nvSpPr>
        <p:spPr>
          <a:xfrm>
            <a:off x="369246" y="5157193"/>
            <a:ext cx="4373059" cy="15014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i="1"/>
            </a:pPr>
            <a:r>
              <a:t>Submitted By : ANIRUDH REDDY ITIKELA</a:t>
            </a:r>
          </a:p>
          <a:p>
            <a:pPr>
              <a:defRPr b="1" i="1"/>
            </a:pPr>
            <a:r>
              <a:t>                          JAGTHAP ROHAN KUMAR</a:t>
            </a:r>
          </a:p>
          <a:p>
            <a:pPr>
              <a:defRPr b="1" i="1"/>
            </a:pPr>
            <a:r>
              <a:t>                          KAKARLA SRI RANGANADH</a:t>
            </a:r>
          </a:p>
          <a:p>
            <a:pPr>
              <a:defRPr b="1" i="1"/>
            </a:pPr>
            <a:r>
              <a:t>                         MEGHANA ANANTANENI</a:t>
            </a:r>
          </a:p>
          <a:p>
            <a:pPr>
              <a:defRPr b="1" i="1"/>
            </a:pPr>
            <a:r>
              <a:t>                         SHREYASHI TIWARI</a:t>
            </a:r>
          </a:p>
        </p:txBody>
      </p:sp>
      <p:sp>
        <p:nvSpPr>
          <p:cNvPr id="95" name="TextBox 5"/>
          <p:cNvSpPr txBox="1"/>
          <p:nvPr/>
        </p:nvSpPr>
        <p:spPr>
          <a:xfrm>
            <a:off x="297238" y="692695"/>
            <a:ext cx="4877115" cy="14973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i="1" sz="2400"/>
            </a:lvl1pPr>
          </a:lstStyle>
          <a:p>
            <a:pPr/>
            <a:r>
              <a:t>TO ANALYSE THE EFFECT OF COVID-19 ON INDIVIDUALS’ PERSONALITY TRAITS AND THEIR SPENDING PATTERNS</a:t>
            </a:r>
          </a:p>
        </p:txBody>
      </p:sp>
      <p:pic>
        <p:nvPicPr>
          <p:cNvPr id="96" name="Picture 3" descr="Picture 3"/>
          <p:cNvPicPr>
            <a:picLocks noChangeAspect="1"/>
          </p:cNvPicPr>
          <p:nvPr/>
        </p:nvPicPr>
        <p:blipFill>
          <a:blip r:embed="rId2">
            <a:extLst/>
          </a:blip>
          <a:stretch>
            <a:fillRect/>
          </a:stretch>
        </p:blipFill>
        <p:spPr>
          <a:xfrm>
            <a:off x="4644008" y="0"/>
            <a:ext cx="4499991" cy="6858000"/>
          </a:xfrm>
          <a:prstGeom prst="rect">
            <a:avLst/>
          </a:prstGeom>
          <a:ln w="12700">
            <a:miter lim="400000"/>
          </a:ln>
        </p:spPr>
      </p:pic>
      <p:sp>
        <p:nvSpPr>
          <p:cNvPr id="97" name="Slide Number Placeholder 6"/>
          <p:cNvSpPr txBox="1"/>
          <p:nvPr>
            <p:ph type="sldNum" sz="quarter" idx="4294967295"/>
          </p:nvPr>
        </p:nvSpPr>
        <p:spPr>
          <a:xfrm>
            <a:off x="8684458" y="6367729"/>
            <a:ext cx="181381" cy="248303"/>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sp>
        <p:nvSpPr>
          <p:cNvPr id="98" name="TextBox 7"/>
          <p:cNvSpPr txBox="1"/>
          <p:nvPr/>
        </p:nvSpPr>
        <p:spPr>
          <a:xfrm>
            <a:off x="441254" y="3489105"/>
            <a:ext cx="3508961" cy="333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i="1"/>
            </a:lvl1pPr>
          </a:lstStyle>
          <a:p>
            <a:pPr/>
            <a:r>
              <a:t>Mentored By: MR.ANIMESH TIWARI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8" name="TextBox 5"/>
          <p:cNvSpPr txBox="1"/>
          <p:nvPr/>
        </p:nvSpPr>
        <p:spPr>
          <a:xfrm>
            <a:off x="153223" y="548679"/>
            <a:ext cx="8801042" cy="58377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2400"/>
            </a:pPr>
            <a:r>
              <a:t>DRAWBACKS </a:t>
            </a:r>
          </a:p>
          <a:p>
            <a:pPr lvl="2" indent="914400" algn="just">
              <a:defRPr b="1" sz="1600"/>
            </a:pPr>
          </a:p>
          <a:p>
            <a:pPr lvl="2" marL="914400" algn="just">
              <a:buSzPct val="100000"/>
              <a:buFont typeface="Arial"/>
              <a:buChar char="•"/>
              <a:defRPr b="1" sz="1600"/>
            </a:pPr>
            <a:r>
              <a:t>  </a:t>
            </a:r>
            <a:r>
              <a:rPr b="0"/>
              <a:t>Behavioural and economical analysis done is subject to time.</a:t>
            </a:r>
          </a:p>
          <a:p>
            <a:pPr lvl="2" marL="914400" algn="just">
              <a:buSzPct val="100000"/>
              <a:buFont typeface="Arial"/>
              <a:buChar char="•"/>
              <a:defRPr b="1" sz="1600"/>
            </a:pPr>
            <a:r>
              <a:t>  </a:t>
            </a:r>
            <a:r>
              <a:rPr b="0"/>
              <a:t>Questionnaire preparation</a:t>
            </a:r>
          </a:p>
          <a:p>
            <a:pPr lvl="2" marL="914400" algn="just">
              <a:buSzPct val="100000"/>
              <a:buFont typeface="Arial"/>
              <a:buChar char="•"/>
              <a:defRPr b="1" sz="1600"/>
            </a:pPr>
            <a:r>
              <a:t>  </a:t>
            </a:r>
            <a:r>
              <a:rPr b="0"/>
              <a:t>Respondent’s transparency</a:t>
            </a:r>
          </a:p>
          <a:p>
            <a:pPr lvl="2" marL="914400" algn="just">
              <a:buSzPct val="100000"/>
              <a:buFont typeface="Arial"/>
              <a:buChar char="•"/>
              <a:defRPr b="1" sz="1600"/>
            </a:pPr>
            <a:r>
              <a:t>  </a:t>
            </a:r>
            <a:r>
              <a:rPr b="0"/>
              <a:t>Data collected is subject to regional, age and occupational bias</a:t>
            </a:r>
          </a:p>
          <a:p>
            <a:pPr algn="just">
              <a:defRPr b="1" sz="1600"/>
            </a:pPr>
            <a:r>
              <a:t> </a:t>
            </a:r>
          </a:p>
          <a:p>
            <a:pPr algn="just">
              <a:defRPr b="1" sz="2400"/>
            </a:pPr>
            <a:r>
              <a:t>VISION</a:t>
            </a:r>
          </a:p>
          <a:p>
            <a:pPr algn="just">
              <a:defRPr b="1" sz="1600"/>
            </a:pPr>
          </a:p>
          <a:p>
            <a:pPr lvl="2" marL="914400" algn="just">
              <a:buSzPct val="100000"/>
              <a:buFont typeface="Arial"/>
              <a:buChar char="•"/>
              <a:defRPr b="1" sz="1600"/>
            </a:pPr>
            <a:r>
              <a:t>  </a:t>
            </a:r>
            <a:r>
              <a:rPr b="0"/>
              <a:t>Potential questionnaires with the help of domain experts</a:t>
            </a:r>
          </a:p>
          <a:p>
            <a:pPr lvl="2" marL="914400" algn="just">
              <a:buSzPct val="100000"/>
              <a:buFont typeface="Arial"/>
              <a:buChar char="•"/>
              <a:defRPr sz="1600"/>
            </a:pPr>
            <a:r>
              <a:t>  Ideal techniques to deal with a multi variate categorical dataset(Mice, Fisher’s Test, MCA etc)</a:t>
            </a:r>
          </a:p>
          <a:p>
            <a:pPr lvl="2" marL="914400" algn="just">
              <a:buSzPct val="100000"/>
              <a:buFont typeface="Arial"/>
              <a:buChar char="•"/>
              <a:defRPr b="1" sz="1600"/>
            </a:pPr>
            <a:r>
              <a:t>  </a:t>
            </a:r>
            <a:r>
              <a:rPr b="0"/>
              <a:t>Optimised</a:t>
            </a:r>
            <a:r>
              <a:t> </a:t>
            </a:r>
            <a:r>
              <a:rPr b="0"/>
              <a:t>Data collection (Sampling techniques)</a:t>
            </a:r>
          </a:p>
          <a:p>
            <a:pPr lvl="2" marL="914400" algn="just">
              <a:buSzPct val="100000"/>
              <a:buFont typeface="Arial"/>
              <a:buChar char="•"/>
              <a:defRPr b="1" sz="1600"/>
            </a:pPr>
            <a:r>
              <a:t>  </a:t>
            </a:r>
            <a:r>
              <a:rPr b="0"/>
              <a:t>NLP or advanced Concepts for sentiment analysis</a:t>
            </a:r>
          </a:p>
          <a:p>
            <a:pPr lvl="2" marL="914400" algn="just">
              <a:buSzPct val="100000"/>
              <a:buFont typeface="Arial"/>
              <a:buChar char="•"/>
              <a:defRPr sz="1600"/>
            </a:pPr>
          </a:p>
          <a:p>
            <a:pPr algn="just">
              <a:defRPr b="1" sz="2400"/>
            </a:pPr>
            <a:r>
              <a:t>APPLICATIONS</a:t>
            </a:r>
          </a:p>
          <a:p>
            <a:pPr lvl="2" indent="914400" algn="just">
              <a:defRPr b="1" sz="2400"/>
            </a:pPr>
          </a:p>
          <a:p>
            <a:pPr lvl="2" marL="914400" algn="just">
              <a:buSzPct val="100000"/>
              <a:buFont typeface="Arial"/>
              <a:buChar char="•"/>
              <a:defRPr b="1" sz="1600"/>
            </a:pPr>
            <a:r>
              <a:t> </a:t>
            </a:r>
            <a:r>
              <a:rPr b="0"/>
              <a:t>Educational Institutions</a:t>
            </a:r>
          </a:p>
          <a:p>
            <a:pPr lvl="2" marL="914400" algn="just">
              <a:buSzPct val="100000"/>
              <a:buFont typeface="Arial"/>
              <a:buChar char="•"/>
              <a:defRPr sz="1600"/>
            </a:pPr>
            <a:r>
              <a:t> Private Sectors</a:t>
            </a:r>
          </a:p>
          <a:p>
            <a:pPr lvl="2" marL="914400" algn="just">
              <a:buSzPct val="100000"/>
              <a:buFont typeface="Arial"/>
              <a:buChar char="•"/>
              <a:defRPr b="1" sz="1600"/>
            </a:pPr>
            <a:r>
              <a:t> </a:t>
            </a:r>
            <a:r>
              <a:rPr b="0"/>
              <a:t>Analysing criminal mindset</a:t>
            </a:r>
          </a:p>
          <a:p>
            <a:pPr lvl="2" marL="914400" algn="just">
              <a:buSzPct val="100000"/>
              <a:buFont typeface="Arial"/>
              <a:buChar char="•"/>
              <a:defRPr b="1" sz="1600"/>
            </a:pPr>
            <a:r>
              <a:t> </a:t>
            </a:r>
            <a:r>
              <a:rPr b="0"/>
              <a:t>This analysis can be extended to respective industries</a:t>
            </a:r>
          </a:p>
        </p:txBody>
      </p:sp>
      <p:sp>
        <p:nvSpPr>
          <p:cNvPr id="169" name="Slide Number Placeholder 2"/>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1" name="TextBox 4"/>
          <p:cNvSpPr txBox="1"/>
          <p:nvPr/>
        </p:nvSpPr>
        <p:spPr>
          <a:xfrm>
            <a:off x="2601496" y="2204865"/>
            <a:ext cx="3724984" cy="22941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7200">
                <a:latin typeface="Algerian"/>
                <a:ea typeface="Algerian"/>
                <a:cs typeface="Algerian"/>
                <a:sym typeface="Algerian"/>
              </a:defRPr>
            </a:pPr>
            <a:r>
              <a:t>THANK</a:t>
            </a:r>
          </a:p>
          <a:p>
            <a:pPr algn="ctr">
              <a:defRPr sz="7200">
                <a:latin typeface="Algerian"/>
                <a:ea typeface="Algerian"/>
                <a:cs typeface="Algerian"/>
                <a:sym typeface="Algerian"/>
              </a:defRPr>
            </a:pPr>
            <a:r>
              <a:t>YOU</a:t>
            </a:r>
            <a:r>
              <a:rPr>
                <a:latin typeface="+mj-lt"/>
                <a:ea typeface="+mj-ea"/>
                <a:cs typeface="+mj-cs"/>
                <a:sym typeface="Calibri"/>
              </a:rPr>
              <a:t>!</a:t>
            </a:r>
          </a:p>
        </p:txBody>
      </p:sp>
      <p:sp>
        <p:nvSpPr>
          <p:cNvPr id="172" name="Slide Number Placeholder 2"/>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0" name="Title 1"/>
          <p:cNvSpPr txBox="1"/>
          <p:nvPr>
            <p:ph type="title"/>
          </p:nvPr>
        </p:nvSpPr>
        <p:spPr>
          <a:xfrm>
            <a:off x="179510" y="476671"/>
            <a:ext cx="4762876" cy="935983"/>
          </a:xfrm>
          <a:prstGeom prst="rect">
            <a:avLst/>
          </a:prstGeom>
        </p:spPr>
        <p:txBody>
          <a:bodyPr/>
          <a:lstStyle>
            <a:lvl1pPr algn="l">
              <a:defRPr b="1" sz="2800"/>
            </a:lvl1pPr>
          </a:lstStyle>
          <a:p>
            <a:pPr/>
            <a:r>
              <a:t>PSYCHOMETRICS </a:t>
            </a:r>
          </a:p>
        </p:txBody>
      </p:sp>
      <p:sp>
        <p:nvSpPr>
          <p:cNvPr id="101" name="TextBox 5"/>
          <p:cNvSpPr txBox="1"/>
          <p:nvPr/>
        </p:nvSpPr>
        <p:spPr>
          <a:xfrm>
            <a:off x="297238" y="1484784"/>
            <a:ext cx="4877115" cy="10625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lvl1pPr>
          </a:lstStyle>
          <a:p>
            <a:pPr/>
            <a:r>
              <a:t>Psychometrics is the field of study concerned with the theory and technique of psychological measurement, which includes the measurement of knowledge, abilities, attitudes and  personality traits. </a:t>
            </a:r>
          </a:p>
        </p:txBody>
      </p:sp>
      <p:pic>
        <p:nvPicPr>
          <p:cNvPr id="102" name="Picture 7" descr="Picture 7"/>
          <p:cNvPicPr>
            <a:picLocks noChangeAspect="1"/>
          </p:cNvPicPr>
          <p:nvPr/>
        </p:nvPicPr>
        <p:blipFill>
          <a:blip r:embed="rId2">
            <a:extLst/>
          </a:blip>
          <a:stretch>
            <a:fillRect/>
          </a:stretch>
        </p:blipFill>
        <p:spPr>
          <a:xfrm>
            <a:off x="5364088" y="0"/>
            <a:ext cx="3779912" cy="3069659"/>
          </a:xfrm>
          <a:prstGeom prst="rect">
            <a:avLst/>
          </a:prstGeom>
          <a:ln w="12700">
            <a:miter lim="400000"/>
          </a:ln>
        </p:spPr>
      </p:pic>
      <p:sp>
        <p:nvSpPr>
          <p:cNvPr id="103" name="TextBox 8"/>
          <p:cNvSpPr txBox="1"/>
          <p:nvPr/>
        </p:nvSpPr>
        <p:spPr>
          <a:xfrm>
            <a:off x="297239" y="2874704"/>
            <a:ext cx="8693537" cy="35263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a:pPr>
            <a:r>
              <a:t>DATASET </a:t>
            </a:r>
          </a:p>
          <a:p>
            <a:pPr>
              <a:defRPr sz="1600"/>
            </a:pPr>
          </a:p>
          <a:p>
            <a:pPr>
              <a:buSzPct val="100000"/>
              <a:buFont typeface="Arial"/>
              <a:buChar char="•"/>
              <a:defRPr sz="1600"/>
            </a:pPr>
            <a:r>
              <a:t> The dataset used was gathered by conducting a survey across locations  and had questionnaires based on the psychological as well as the spending habits of individuals.</a:t>
            </a:r>
          </a:p>
          <a:p>
            <a:pPr>
              <a:buSzPct val="100000"/>
              <a:buFont typeface="Arial"/>
              <a:buChar char="•"/>
              <a:defRPr sz="1600"/>
            </a:pPr>
          </a:p>
          <a:p>
            <a:pPr>
              <a:buSzPct val="100000"/>
              <a:buFont typeface="Arial"/>
              <a:buChar char="•"/>
              <a:defRPr sz="1600"/>
            </a:pPr>
            <a:r>
              <a:t> Survey Link: </a:t>
            </a:r>
            <a:r>
              <a:rPr u="sng">
                <a:solidFill>
                  <a:srgbClr val="0000FF"/>
                </a:solidFill>
                <a:uFill>
                  <a:solidFill>
                    <a:srgbClr val="0000FF"/>
                  </a:solidFill>
                </a:uFill>
                <a:hlinkClick r:id="rId3" invalidUrl="" action="" tgtFrame="" tooltip="" history="1" highlightClick="0" endSnd="0"/>
              </a:rPr>
              <a:t>https://forms.gle/iYq7fv5hS8xaSZGb6</a:t>
            </a:r>
          </a:p>
          <a:p>
            <a:pPr>
              <a:buSzPct val="100000"/>
              <a:buFont typeface="Arial"/>
              <a:buChar char="•"/>
              <a:defRPr sz="1600"/>
            </a:pPr>
          </a:p>
          <a:p>
            <a:pPr>
              <a:buSzPct val="100000"/>
              <a:buFont typeface="Arial"/>
              <a:buChar char="•"/>
              <a:defRPr sz="1600"/>
            </a:pPr>
            <a:r>
              <a:t> From the final responses, two datasets containing the information before COVID and present of sizes 551*43 and 551*45 were obtained.</a:t>
            </a:r>
          </a:p>
          <a:p>
            <a:pPr>
              <a:buSzPct val="100000"/>
              <a:buFont typeface="Arial"/>
              <a:buChar char="•"/>
              <a:defRPr sz="1600"/>
            </a:pPr>
          </a:p>
          <a:p>
            <a:pPr>
              <a:buSzPct val="100000"/>
              <a:buFont typeface="Arial"/>
              <a:buChar char="•"/>
              <a:defRPr sz="1600"/>
            </a:pPr>
            <a:r>
              <a:t> The datasets consists of all the categorical features which were mostly on the likert scale.</a:t>
            </a:r>
          </a:p>
          <a:p>
            <a:pPr>
              <a:buSzPct val="100000"/>
              <a:buFont typeface="Arial"/>
              <a:buChar char="•"/>
              <a:defRPr sz="1600"/>
            </a:pPr>
          </a:p>
          <a:p>
            <a:pPr>
              <a:buSzPct val="100000"/>
              <a:buFont typeface="Arial"/>
              <a:buChar char="•"/>
              <a:defRPr sz="1600"/>
            </a:pPr>
            <a:r>
              <a:t> Dataset Link: </a:t>
            </a:r>
            <a:r>
              <a:rPr u="sng">
                <a:solidFill>
                  <a:srgbClr val="0000FF"/>
                </a:solidFill>
                <a:uFill>
                  <a:solidFill>
                    <a:srgbClr val="0000FF"/>
                  </a:solidFill>
                </a:uFill>
                <a:hlinkClick r:id="rId4" invalidUrl="" action="" tgtFrame="" tooltip="" history="1" highlightClick="0" endSnd="0"/>
              </a:rPr>
              <a:t>https://drive.google.com/file/d/1MeblsDp1F5Ryq1-oVkqPSfwx-RVPCeLK/view</a:t>
            </a:r>
          </a:p>
        </p:txBody>
      </p:sp>
      <p:sp>
        <p:nvSpPr>
          <p:cNvPr id="104" name="Slide Number Placeholder 6"/>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6" name="TextBox 9"/>
          <p:cNvSpPr txBox="1"/>
          <p:nvPr/>
        </p:nvSpPr>
        <p:spPr>
          <a:xfrm>
            <a:off x="297238" y="620688"/>
            <a:ext cx="5021131" cy="44475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800"/>
            </a:lvl1pPr>
          </a:lstStyle>
          <a:p>
            <a:pPr/>
            <a:r>
              <a:t>PREPROCESSING</a:t>
            </a:r>
          </a:p>
        </p:txBody>
      </p:sp>
      <p:sp>
        <p:nvSpPr>
          <p:cNvPr id="107" name="TextBox 11"/>
          <p:cNvSpPr txBox="1"/>
          <p:nvPr/>
        </p:nvSpPr>
        <p:spPr>
          <a:xfrm>
            <a:off x="297239" y="1340767"/>
            <a:ext cx="6389282" cy="48725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a:buSzPct val="100000"/>
              <a:buFont typeface="Arial"/>
              <a:buChar char="•"/>
              <a:defRPr sz="1600"/>
            </a:pPr>
            <a:r>
              <a:t> Misleading responses or anomalies in the data were identified by closely looking into the data based on individual’s employment status and income.</a:t>
            </a:r>
          </a:p>
          <a:p>
            <a:pPr lvl="1">
              <a:buSzPct val="100000"/>
              <a:buFont typeface="Arial"/>
              <a:buChar char="•"/>
              <a:defRPr sz="1600"/>
            </a:pPr>
          </a:p>
          <a:p>
            <a:pPr lvl="1">
              <a:buSzPct val="100000"/>
              <a:buFont typeface="Arial"/>
              <a:buChar char="•"/>
              <a:defRPr sz="1600"/>
            </a:pPr>
            <a:r>
              <a:t> The encoding is done in such a way that it resulted in both ordinal and nominal columns based on the business significance they hold.</a:t>
            </a:r>
          </a:p>
          <a:p>
            <a:pPr lvl="1">
              <a:buSzPct val="100000"/>
              <a:buFont typeface="Arial"/>
              <a:buChar char="•"/>
              <a:defRPr sz="1600"/>
            </a:pPr>
          </a:p>
          <a:p>
            <a:pPr lvl="1">
              <a:buSzPct val="100000"/>
              <a:buFont typeface="Arial"/>
              <a:buChar char="•"/>
              <a:defRPr sz="1600"/>
            </a:pPr>
            <a:r>
              <a:t> The null values accounted for approximately 2.6% of the entire data.</a:t>
            </a:r>
          </a:p>
          <a:p>
            <a:pPr lvl="1">
              <a:buSzPct val="100000"/>
              <a:buFont typeface="Arial"/>
              <a:buChar char="•"/>
              <a:defRPr sz="1600"/>
            </a:pPr>
          </a:p>
          <a:p>
            <a:pPr>
              <a:buSzPct val="100000"/>
              <a:buFont typeface="Arial"/>
              <a:buChar char="•"/>
              <a:defRPr sz="1600"/>
            </a:pPr>
            <a:r>
              <a:t>  In order to deal with null values, concerning  survey responses , the techniques explained in the research paper  below were followed.      	</a:t>
            </a:r>
            <a:r>
              <a:rPr u="sng">
                <a:solidFill>
                  <a:srgbClr val="0000FF"/>
                </a:solidFill>
                <a:uFill>
                  <a:solidFill>
                    <a:srgbClr val="0000FF"/>
                  </a:solidFill>
                </a:uFill>
                <a:hlinkClick r:id="rId2" invalidUrl="" action="" tgtFrame="" tooltip="" history="1" highlightClick="0" endSnd="0"/>
              </a:rPr>
              <a:t>https://www.ncbi.nlm.nih.gov/pmc/articles/PMC7045426/</a:t>
            </a:r>
          </a:p>
          <a:p>
            <a:pPr>
              <a:buSzPct val="100000"/>
              <a:buFont typeface="Arial"/>
              <a:buChar char="•"/>
              <a:defRPr sz="1600"/>
            </a:pPr>
          </a:p>
          <a:p>
            <a:pPr>
              <a:buSzPct val="100000"/>
              <a:buFont typeface="Arial"/>
              <a:buChar char="•"/>
              <a:defRPr sz="1600"/>
            </a:pPr>
            <a:r>
              <a:t> IMPUTATION TECHNIQUES:</a:t>
            </a:r>
          </a:p>
          <a:p>
            <a:pPr>
              <a:buSzPct val="100000"/>
              <a:buFont typeface="Arial"/>
              <a:buChar char="•"/>
              <a:defRPr sz="1600"/>
            </a:pPr>
          </a:p>
          <a:p>
            <a:pPr lvl="1" marL="457200">
              <a:buSzPct val="100000"/>
              <a:buFont typeface="Calibri"/>
              <a:buChar char="➢"/>
              <a:defRPr sz="1600"/>
            </a:pPr>
            <a:r>
              <a:t> Hot-deck [KNN]</a:t>
            </a:r>
          </a:p>
          <a:p>
            <a:pPr lvl="1" marL="457200">
              <a:buSzPct val="100000"/>
              <a:buFont typeface="Arial"/>
              <a:buChar char="•"/>
              <a:defRPr sz="1600"/>
            </a:pPr>
          </a:p>
          <a:p>
            <a:pPr lvl="1" marL="457200">
              <a:buSzPct val="100000"/>
              <a:buFont typeface="Calibri"/>
              <a:buChar char="➢"/>
              <a:defRPr sz="1600"/>
            </a:pPr>
            <a:r>
              <a:t>Multiple Imputation [MICE using r and python]</a:t>
            </a:r>
          </a:p>
          <a:p>
            <a:pPr lvl="1" marL="457200">
              <a:buSzPct val="100000"/>
              <a:buFont typeface="Arial"/>
              <a:buChar char="•"/>
              <a:defRPr sz="1600"/>
            </a:pPr>
          </a:p>
          <a:p>
            <a:pPr lvl="1" marL="457200">
              <a:buSzPct val="100000"/>
              <a:buFont typeface="Calibri"/>
              <a:buChar char="➢"/>
              <a:defRPr sz="1600"/>
            </a:pPr>
            <a:r>
              <a:t>Imputation using Modelling [GRADIENT BOOST]</a:t>
            </a:r>
          </a:p>
        </p:txBody>
      </p:sp>
      <p:pic>
        <p:nvPicPr>
          <p:cNvPr id="108" name="Picture 14" descr="Picture 14"/>
          <p:cNvPicPr>
            <a:picLocks noChangeAspect="1"/>
          </p:cNvPicPr>
          <p:nvPr/>
        </p:nvPicPr>
        <p:blipFill>
          <a:blip r:embed="rId3">
            <a:extLst/>
          </a:blip>
          <a:stretch>
            <a:fillRect/>
          </a:stretch>
        </p:blipFill>
        <p:spPr>
          <a:xfrm>
            <a:off x="6660232" y="0"/>
            <a:ext cx="2483770" cy="6858000"/>
          </a:xfrm>
          <a:prstGeom prst="rect">
            <a:avLst/>
          </a:prstGeom>
          <a:ln w="12700">
            <a:miter lim="400000"/>
          </a:ln>
        </p:spPr>
      </p:pic>
      <p:sp>
        <p:nvSpPr>
          <p:cNvPr id="109"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aphicFrame>
        <p:nvGraphicFramePr>
          <p:cNvPr id="111" name="Table 3"/>
          <p:cNvGraphicFramePr/>
          <p:nvPr/>
        </p:nvGraphicFramePr>
        <p:xfrm>
          <a:off x="179511" y="908720"/>
          <a:ext cx="8856986" cy="583264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52328"/>
                <a:gridCol w="2952328"/>
                <a:gridCol w="2952328"/>
              </a:tblGrid>
              <a:tr h="5832648">
                <a:tc>
                  <a:txBody>
                    <a:bodyPr/>
                    <a:lstStyle/>
                    <a:p>
                      <a:pPr algn="l">
                        <a:defRPr b="1" sz="1800">
                          <a:solidFill>
                            <a:srgbClr val="FFFFFF"/>
                          </a:solidFill>
                        </a:defRPr>
                      </a:pPr>
                    </a:p>
                  </a:txBody>
                  <a:tcPr marL="45720" marR="45720" marT="45720" marB="45720" anchor="t" anchorCtr="0" horzOverflow="overflow">
                    <a:lnB w="38100">
                      <a:solidFill>
                        <a:srgbClr val="FFFFFF"/>
                      </a:solidFill>
                    </a:lnB>
                    <a:noFill/>
                  </a:tcPr>
                </a:tc>
                <a:tc>
                  <a:txBody>
                    <a:bodyPr/>
                    <a:lstStyle/>
                    <a:p>
                      <a:pPr algn="l">
                        <a:defRPr b="1" sz="1400"/>
                      </a:pPr>
                      <a:r>
                        <a:t>Chi-square test of Independence</a:t>
                      </a:r>
                      <a:r>
                        <a:rPr sz="1600"/>
                        <a:t>: </a:t>
                      </a:r>
                      <a:r>
                        <a:rPr b="0"/>
                        <a:t>The test was performed to identify the features which had significant relationship with the Target variable</a:t>
                      </a:r>
                      <a:r>
                        <a:rPr b="0" sz="1600">
                          <a:solidFill>
                            <a:srgbClr val="FFFFFF"/>
                          </a:solidFill>
                        </a:rPr>
                        <a:t>.</a:t>
                      </a:r>
                    </a:p>
                  </a:txBody>
                  <a:tcPr marL="45720" marR="45720" marT="45720" marB="45720" anchor="t" anchorCtr="0" horzOverflow="overflow">
                    <a:lnB w="38100">
                      <a:solidFill>
                        <a:srgbClr val="FFFFFF"/>
                      </a:solidFill>
                    </a:lnB>
                    <a:noFill/>
                  </a:tcPr>
                </a:tc>
                <a:tc>
                  <a:txBody>
                    <a:bodyPr/>
                    <a:lstStyle/>
                    <a:p>
                      <a:pPr algn="l">
                        <a:defRPr b="1" sz="1400"/>
                      </a:pPr>
                      <a:r>
                        <a:t>Multiple Correspondence Analysis(MCA): </a:t>
                      </a:r>
                      <a:r>
                        <a:rPr b="0"/>
                        <a:t>The procedure  appears to be the counterpart of principal component analysis for categorical data. It is  used to detect and represent underlying structures in a data set and is also used in dimensionality reduction.</a:t>
                      </a:r>
                    </a:p>
                  </a:txBody>
                  <a:tcPr marL="45720" marR="45720" marT="45720" marB="45720" anchor="t" anchorCtr="0" horzOverflow="overflow">
                    <a:lnB w="38100">
                      <a:solidFill>
                        <a:srgbClr val="FFFFFF"/>
                      </a:solidFill>
                    </a:lnB>
                    <a:noFill/>
                  </a:tcPr>
                </a:tc>
              </a:tr>
            </a:tbl>
          </a:graphicData>
        </a:graphic>
      </p:graphicFrame>
      <p:pic>
        <p:nvPicPr>
          <p:cNvPr id="112" name="Picture 4" descr="Picture 4"/>
          <p:cNvPicPr>
            <a:picLocks noChangeAspect="1"/>
          </p:cNvPicPr>
          <p:nvPr/>
        </p:nvPicPr>
        <p:blipFill>
          <a:blip r:embed="rId2">
            <a:extLst/>
          </a:blip>
          <a:stretch>
            <a:fillRect/>
          </a:stretch>
        </p:blipFill>
        <p:spPr>
          <a:xfrm>
            <a:off x="3275855" y="2204864"/>
            <a:ext cx="1216157" cy="4320481"/>
          </a:xfrm>
          <a:prstGeom prst="rect">
            <a:avLst/>
          </a:prstGeom>
          <a:ln w="12700">
            <a:miter lim="400000"/>
          </a:ln>
        </p:spPr>
      </p:pic>
      <p:pic>
        <p:nvPicPr>
          <p:cNvPr id="113" name="Picture 6" descr="Picture 6"/>
          <p:cNvPicPr>
            <a:picLocks noChangeAspect="1"/>
          </p:cNvPicPr>
          <p:nvPr/>
        </p:nvPicPr>
        <p:blipFill>
          <a:blip r:embed="rId3">
            <a:extLst/>
          </a:blip>
          <a:stretch>
            <a:fillRect/>
          </a:stretch>
        </p:blipFill>
        <p:spPr>
          <a:xfrm>
            <a:off x="4716016" y="2204864"/>
            <a:ext cx="1298451" cy="4320481"/>
          </a:xfrm>
          <a:prstGeom prst="rect">
            <a:avLst/>
          </a:prstGeom>
          <a:ln w="12700">
            <a:miter lim="400000"/>
          </a:ln>
        </p:spPr>
      </p:pic>
      <p:sp>
        <p:nvSpPr>
          <p:cNvPr id="114" name="TextBox 8"/>
          <p:cNvSpPr txBox="1"/>
          <p:nvPr/>
        </p:nvSpPr>
        <p:spPr>
          <a:xfrm>
            <a:off x="225230" y="908721"/>
            <a:ext cx="1420732" cy="30239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1400"/>
            </a:pPr>
            <a:r>
              <a:t>Wilcoxon signed ranked test : </a:t>
            </a:r>
            <a:r>
              <a:rPr b="0"/>
              <a:t>The test was performed to capture the significant change (between before and Present situation). It was observed that 25 features had a significant change.</a:t>
            </a:r>
          </a:p>
        </p:txBody>
      </p:sp>
      <p:sp>
        <p:nvSpPr>
          <p:cNvPr id="115" name="Rectangle 9"/>
          <p:cNvSpPr txBox="1"/>
          <p:nvPr/>
        </p:nvSpPr>
        <p:spPr>
          <a:xfrm>
            <a:off x="297238" y="404665"/>
            <a:ext cx="3005053" cy="44475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800"/>
            </a:lvl1pPr>
          </a:lstStyle>
          <a:p>
            <a:pPr/>
            <a:r>
              <a:t>STATISTICS APPLIED</a:t>
            </a:r>
          </a:p>
        </p:txBody>
      </p:sp>
      <p:sp>
        <p:nvSpPr>
          <p:cNvPr id="116" name="Slide Number Placeholder 11"/>
          <p:cNvSpPr txBox="1"/>
          <p:nvPr>
            <p:ph type="sldNum" sz="quarter" idx="4294967295"/>
          </p:nvPr>
        </p:nvSpPr>
        <p:spPr>
          <a:xfrm>
            <a:off x="8756466" y="6551284"/>
            <a:ext cx="181381" cy="248304"/>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17" name="Picture 13" descr="Picture 13"/>
          <p:cNvPicPr>
            <a:picLocks noChangeAspect="1"/>
          </p:cNvPicPr>
          <p:nvPr/>
        </p:nvPicPr>
        <p:blipFill>
          <a:blip r:embed="rId4">
            <a:extLst/>
          </a:blip>
          <a:stretch>
            <a:fillRect/>
          </a:stretch>
        </p:blipFill>
        <p:spPr>
          <a:xfrm>
            <a:off x="6228184" y="2852934"/>
            <a:ext cx="2739702" cy="3672411"/>
          </a:xfrm>
          <a:prstGeom prst="rect">
            <a:avLst/>
          </a:prstGeom>
          <a:ln w="12700">
            <a:miter lim="400000"/>
          </a:ln>
        </p:spPr>
      </p:pic>
      <p:pic>
        <p:nvPicPr>
          <p:cNvPr id="118" name="Picture 14" descr="Picture 14"/>
          <p:cNvPicPr>
            <a:picLocks noChangeAspect="1"/>
          </p:cNvPicPr>
          <p:nvPr/>
        </p:nvPicPr>
        <p:blipFill>
          <a:blip r:embed="rId5">
            <a:extLst/>
          </a:blip>
          <a:stretch>
            <a:fillRect/>
          </a:stretch>
        </p:blipFill>
        <p:spPr>
          <a:xfrm>
            <a:off x="1547662" y="980728"/>
            <a:ext cx="1482982" cy="554461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0" name="Rectangle 11"/>
          <p:cNvSpPr txBox="1"/>
          <p:nvPr/>
        </p:nvSpPr>
        <p:spPr>
          <a:xfrm>
            <a:off x="297238" y="476673"/>
            <a:ext cx="3895680" cy="44475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800"/>
            </a:lvl1pPr>
          </a:lstStyle>
          <a:p>
            <a:pPr/>
            <a:r>
              <a:t>Exploratory Data Analysis</a:t>
            </a:r>
          </a:p>
        </p:txBody>
      </p:sp>
      <p:sp>
        <p:nvSpPr>
          <p:cNvPr id="121" name="TextBox 17"/>
          <p:cNvSpPr txBox="1"/>
          <p:nvPr/>
        </p:nvSpPr>
        <p:spPr>
          <a:xfrm>
            <a:off x="225230" y="1052737"/>
            <a:ext cx="4733099" cy="53805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pPr>
          </a:p>
          <a:p>
            <a:pPr>
              <a:buSzPct val="100000"/>
              <a:buFont typeface="Arial"/>
              <a:buChar char="•"/>
              <a:defRPr sz="1600"/>
            </a:pPr>
            <a:r>
              <a:t> The analysis is done around “Maintaining Healthy Lifestyle” and “Smoking Habits”.</a:t>
            </a:r>
          </a:p>
          <a:p>
            <a:pPr>
              <a:buSzPct val="100000"/>
              <a:buFont typeface="Arial"/>
              <a:buChar char="•"/>
              <a:defRPr sz="1600"/>
            </a:pPr>
          </a:p>
          <a:p>
            <a:pPr>
              <a:buSzPct val="100000"/>
              <a:buFont typeface="Arial"/>
              <a:buChar char="•"/>
              <a:defRPr sz="1600"/>
            </a:pPr>
            <a:r>
              <a:t> The total percentage of people who used to worry about their health:</a:t>
            </a:r>
          </a:p>
          <a:p>
            <a:pPr>
              <a:defRPr sz="1600"/>
            </a:pPr>
            <a:r>
              <a:t> ((129+36)/542)*100 = 30.44%</a:t>
            </a:r>
          </a:p>
          <a:p>
            <a:pPr>
              <a:defRPr sz="1600"/>
            </a:pPr>
            <a:r>
              <a:t> </a:t>
            </a:r>
          </a:p>
          <a:p>
            <a:pPr>
              <a:buSzPct val="100000"/>
              <a:buFont typeface="Arial"/>
              <a:buChar char="•"/>
              <a:defRPr sz="1600"/>
            </a:pPr>
            <a:r>
              <a:t> The percentage of people worrying about their health currently:</a:t>
            </a:r>
          </a:p>
          <a:p>
            <a:pPr>
              <a:defRPr sz="1600"/>
            </a:pPr>
            <a:r>
              <a:t> ((209+164)/542)*100 = 68.8%</a:t>
            </a:r>
          </a:p>
          <a:p>
            <a:pPr>
              <a:defRPr sz="1600"/>
            </a:pPr>
          </a:p>
          <a:p>
            <a:pPr>
              <a:buSzPct val="100000"/>
              <a:buFont typeface="Arial"/>
              <a:buChar char="•"/>
              <a:defRPr sz="1600"/>
            </a:pPr>
            <a:r>
              <a:t> 49.6% people used to have a healthy lifestyle before which now shifted to 55%.</a:t>
            </a:r>
          </a:p>
          <a:p>
            <a:pPr>
              <a:buSzPct val="100000"/>
              <a:buFont typeface="Arial"/>
              <a:buChar char="•"/>
              <a:defRPr sz="1600"/>
            </a:pPr>
          </a:p>
          <a:p>
            <a:pPr>
              <a:buSzPct val="100000"/>
              <a:buFont typeface="Arial"/>
              <a:buChar char="•"/>
              <a:defRPr sz="1600"/>
            </a:pPr>
            <a:r>
              <a:t> 393 out of 403 people i.e., 90% people who didn’t have the habit of smoking before the pandemic are still continuing to maintain the same</a:t>
            </a:r>
          </a:p>
          <a:p>
            <a:pPr>
              <a:buSzPct val="100000"/>
              <a:buFont typeface="Arial"/>
              <a:buChar char="•"/>
              <a:defRPr sz="1600"/>
            </a:pPr>
          </a:p>
          <a:p>
            <a:pPr>
              <a:buSzPct val="100000"/>
              <a:buFont typeface="Arial"/>
              <a:buChar char="•"/>
              <a:defRPr sz="1600"/>
            </a:pPr>
            <a:r>
              <a:t>Out of  36, 17 people i.e., 50% of the people who used to smoke before are still continuing to do so.</a:t>
            </a:r>
          </a:p>
        </p:txBody>
      </p:sp>
      <p:sp>
        <p:nvSpPr>
          <p:cNvPr id="122" name="Slide Number Placeholder 7"/>
          <p:cNvSpPr txBox="1"/>
          <p:nvPr>
            <p:ph type="sldNum" sz="quarter" idx="4294967295"/>
          </p:nvPr>
        </p:nvSpPr>
        <p:spPr>
          <a:xfrm>
            <a:off x="8828474" y="6439737"/>
            <a:ext cx="181381" cy="248304"/>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23" name="Picture 9" descr="Picture 9"/>
          <p:cNvPicPr>
            <a:picLocks noChangeAspect="1"/>
          </p:cNvPicPr>
          <p:nvPr/>
        </p:nvPicPr>
        <p:blipFill>
          <a:blip r:embed="rId2">
            <a:extLst/>
          </a:blip>
          <a:stretch>
            <a:fillRect/>
          </a:stretch>
        </p:blipFill>
        <p:spPr>
          <a:xfrm>
            <a:off x="5148064" y="702880"/>
            <a:ext cx="3735923" cy="1592720"/>
          </a:xfrm>
          <a:prstGeom prst="rect">
            <a:avLst/>
          </a:prstGeom>
          <a:ln w="12700">
            <a:miter lim="400000"/>
          </a:ln>
        </p:spPr>
      </p:pic>
      <p:sp>
        <p:nvSpPr>
          <p:cNvPr id="124" name="TextBox 10"/>
          <p:cNvSpPr txBox="1"/>
          <p:nvPr/>
        </p:nvSpPr>
        <p:spPr>
          <a:xfrm>
            <a:off x="5193784" y="404665"/>
            <a:ext cx="2356834" cy="2285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000"/>
            </a:lvl1pPr>
          </a:lstStyle>
          <a:p>
            <a:pPr/>
            <a:r>
              <a:t>Transition Matrix for Worry_health</a:t>
            </a:r>
          </a:p>
        </p:txBody>
      </p:sp>
      <p:pic>
        <p:nvPicPr>
          <p:cNvPr id="125" name="Picture 12" descr="Picture 12"/>
          <p:cNvPicPr>
            <a:picLocks noChangeAspect="1"/>
          </p:cNvPicPr>
          <p:nvPr/>
        </p:nvPicPr>
        <p:blipFill>
          <a:blip r:embed="rId3">
            <a:extLst/>
          </a:blip>
          <a:stretch>
            <a:fillRect/>
          </a:stretch>
        </p:blipFill>
        <p:spPr>
          <a:xfrm>
            <a:off x="5148064" y="2645815"/>
            <a:ext cx="3766793" cy="1585099"/>
          </a:xfrm>
          <a:prstGeom prst="rect">
            <a:avLst/>
          </a:prstGeom>
          <a:ln w="12700">
            <a:miter lim="400000"/>
          </a:ln>
        </p:spPr>
      </p:pic>
      <p:sp>
        <p:nvSpPr>
          <p:cNvPr id="126" name="TextBox 15"/>
          <p:cNvSpPr txBox="1"/>
          <p:nvPr/>
        </p:nvSpPr>
        <p:spPr>
          <a:xfrm>
            <a:off x="5265792" y="2347598"/>
            <a:ext cx="3076914" cy="2285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000"/>
            </a:lvl1pPr>
          </a:lstStyle>
          <a:p>
            <a:pPr/>
            <a:r>
              <a:t>Transition matrix for Healthy_Lifestyle</a:t>
            </a:r>
          </a:p>
        </p:txBody>
      </p:sp>
      <p:pic>
        <p:nvPicPr>
          <p:cNvPr id="127" name="Picture 16" descr="Picture 16"/>
          <p:cNvPicPr>
            <a:picLocks noChangeAspect="1"/>
          </p:cNvPicPr>
          <p:nvPr/>
        </p:nvPicPr>
        <p:blipFill>
          <a:blip r:embed="rId4">
            <a:extLst/>
          </a:blip>
          <a:stretch>
            <a:fillRect/>
          </a:stretch>
        </p:blipFill>
        <p:spPr>
          <a:xfrm>
            <a:off x="5148064" y="4581128"/>
            <a:ext cx="3744418" cy="1584178"/>
          </a:xfrm>
          <a:prstGeom prst="rect">
            <a:avLst/>
          </a:prstGeom>
          <a:ln w="12700">
            <a:miter lim="400000"/>
          </a:ln>
        </p:spPr>
      </p:pic>
      <p:sp>
        <p:nvSpPr>
          <p:cNvPr id="128" name="TextBox 19"/>
          <p:cNvSpPr txBox="1"/>
          <p:nvPr/>
        </p:nvSpPr>
        <p:spPr>
          <a:xfrm>
            <a:off x="5337800" y="4282910"/>
            <a:ext cx="2716874" cy="2285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000"/>
            </a:lvl1pPr>
          </a:lstStyle>
          <a:p>
            <a:pPr/>
            <a:r>
              <a:t>Transition matrix for Smoking_hab</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30" name="Picture 15" descr="Picture 15"/>
          <p:cNvPicPr>
            <a:picLocks noChangeAspect="1"/>
          </p:cNvPicPr>
          <p:nvPr/>
        </p:nvPicPr>
        <p:blipFill>
          <a:blip r:embed="rId2">
            <a:extLst/>
          </a:blip>
          <a:stretch>
            <a:fillRect/>
          </a:stretch>
        </p:blipFill>
        <p:spPr>
          <a:xfrm>
            <a:off x="4139951" y="620687"/>
            <a:ext cx="4896547" cy="2933752"/>
          </a:xfrm>
          <a:prstGeom prst="rect">
            <a:avLst/>
          </a:prstGeom>
          <a:ln w="12700">
            <a:miter lim="400000"/>
          </a:ln>
        </p:spPr>
      </p:pic>
      <p:sp>
        <p:nvSpPr>
          <p:cNvPr id="131" name="TextBox 17"/>
          <p:cNvSpPr txBox="1"/>
          <p:nvPr/>
        </p:nvSpPr>
        <p:spPr>
          <a:xfrm>
            <a:off x="225231" y="-1"/>
            <a:ext cx="8693537" cy="5545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600" u="sng"/>
            </a:lvl1pPr>
          </a:lstStyle>
          <a:p>
            <a:pPr/>
            <a:r>
              <a:t>The analysis here is done around “I feel lonely in life”  both before the pandemic and in the present situation , on the basis of Age, Income, Gender and Marital Status. </a:t>
            </a:r>
          </a:p>
        </p:txBody>
      </p:sp>
      <p:pic>
        <p:nvPicPr>
          <p:cNvPr id="132" name="Picture 8" descr="Picture 8"/>
          <p:cNvPicPr>
            <a:picLocks noChangeAspect="1"/>
          </p:cNvPicPr>
          <p:nvPr/>
        </p:nvPicPr>
        <p:blipFill>
          <a:blip r:embed="rId3">
            <a:extLst/>
          </a:blip>
          <a:stretch>
            <a:fillRect/>
          </a:stretch>
        </p:blipFill>
        <p:spPr>
          <a:xfrm>
            <a:off x="179511" y="3789040"/>
            <a:ext cx="8856986" cy="2820503"/>
          </a:xfrm>
          <a:prstGeom prst="rect">
            <a:avLst/>
          </a:prstGeom>
          <a:ln w="12700">
            <a:miter lim="400000"/>
          </a:ln>
        </p:spPr>
      </p:pic>
      <p:sp>
        <p:nvSpPr>
          <p:cNvPr id="133" name="TextBox 10"/>
          <p:cNvSpPr txBox="1"/>
          <p:nvPr/>
        </p:nvSpPr>
        <p:spPr>
          <a:xfrm>
            <a:off x="1521374" y="1340767"/>
            <a:ext cx="916674" cy="2483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vl1pPr>
          </a:lstStyle>
          <a:p>
            <a:pPr/>
            <a:r>
              <a:t>Fig 1</a:t>
            </a:r>
          </a:p>
        </p:txBody>
      </p:sp>
      <p:sp>
        <p:nvSpPr>
          <p:cNvPr id="134" name="TextBox 11"/>
          <p:cNvSpPr txBox="1"/>
          <p:nvPr/>
        </p:nvSpPr>
        <p:spPr>
          <a:xfrm>
            <a:off x="3825630" y="6581000"/>
            <a:ext cx="844667" cy="2483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vl1pPr>
          </a:lstStyle>
          <a:p>
            <a:pPr/>
            <a:r>
              <a:t>Fig 3</a:t>
            </a:r>
          </a:p>
        </p:txBody>
      </p:sp>
      <p:sp>
        <p:nvSpPr>
          <p:cNvPr id="135" name="Slide Number Placeholder 9"/>
          <p:cNvSpPr txBox="1"/>
          <p:nvPr>
            <p:ph type="sldNum" sz="quarter" idx="4294967295"/>
          </p:nvPr>
        </p:nvSpPr>
        <p:spPr>
          <a:xfrm>
            <a:off x="8756466" y="6551284"/>
            <a:ext cx="181381" cy="248304"/>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36" name="Picture 18" descr="Picture 18"/>
          <p:cNvPicPr>
            <a:picLocks noChangeAspect="1"/>
          </p:cNvPicPr>
          <p:nvPr/>
        </p:nvPicPr>
        <p:blipFill>
          <a:blip r:embed="rId4">
            <a:extLst/>
          </a:blip>
          <a:stretch>
            <a:fillRect/>
          </a:stretch>
        </p:blipFill>
        <p:spPr>
          <a:xfrm>
            <a:off x="179511" y="620687"/>
            <a:ext cx="3635882" cy="2906236"/>
          </a:xfrm>
          <a:prstGeom prst="rect">
            <a:avLst/>
          </a:prstGeom>
          <a:ln w="12700">
            <a:miter lim="400000"/>
          </a:ln>
        </p:spPr>
      </p:pic>
      <p:grpSp>
        <p:nvGrpSpPr>
          <p:cNvPr id="139" name="Group 12"/>
          <p:cNvGrpSpPr/>
          <p:nvPr/>
        </p:nvGrpSpPr>
        <p:grpSpPr>
          <a:xfrm>
            <a:off x="1881415" y="3501008"/>
            <a:ext cx="5597194" cy="248303"/>
            <a:chOff x="0" y="0"/>
            <a:chExt cx="5597192" cy="248302"/>
          </a:xfrm>
        </p:grpSpPr>
        <p:sp>
          <p:nvSpPr>
            <p:cNvPr id="137" name="TextBox 16"/>
            <p:cNvSpPr txBox="1"/>
            <p:nvPr/>
          </p:nvSpPr>
          <p:spPr>
            <a:xfrm>
              <a:off x="4628545" y="0"/>
              <a:ext cx="968648" cy="2483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  Fig 2</a:t>
              </a:r>
            </a:p>
          </p:txBody>
        </p:sp>
        <p:sp>
          <p:nvSpPr>
            <p:cNvPr id="138" name="TextBox 19"/>
            <p:cNvSpPr txBox="1"/>
            <p:nvPr/>
          </p:nvSpPr>
          <p:spPr>
            <a:xfrm>
              <a:off x="-1" y="0"/>
              <a:ext cx="650622" cy="2483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Fig1</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41" name="Picture 4" descr="Picture 4"/>
          <p:cNvPicPr>
            <a:picLocks noChangeAspect="1"/>
          </p:cNvPicPr>
          <p:nvPr/>
        </p:nvPicPr>
        <p:blipFill>
          <a:blip r:embed="rId2">
            <a:extLst/>
          </a:blip>
          <a:stretch>
            <a:fillRect/>
          </a:stretch>
        </p:blipFill>
        <p:spPr>
          <a:xfrm>
            <a:off x="4237085" y="332656"/>
            <a:ext cx="4611242" cy="2952328"/>
          </a:xfrm>
          <a:prstGeom prst="rect">
            <a:avLst/>
          </a:prstGeom>
          <a:ln w="12700">
            <a:miter lim="400000"/>
          </a:ln>
        </p:spPr>
      </p:pic>
      <p:pic>
        <p:nvPicPr>
          <p:cNvPr id="142" name="Picture 6" descr="Picture 6"/>
          <p:cNvPicPr>
            <a:picLocks noChangeAspect="1"/>
          </p:cNvPicPr>
          <p:nvPr/>
        </p:nvPicPr>
        <p:blipFill>
          <a:blip r:embed="rId3">
            <a:extLst/>
          </a:blip>
          <a:stretch>
            <a:fillRect/>
          </a:stretch>
        </p:blipFill>
        <p:spPr>
          <a:xfrm>
            <a:off x="4211959" y="3501008"/>
            <a:ext cx="4670193" cy="3136091"/>
          </a:xfrm>
          <a:prstGeom prst="rect">
            <a:avLst/>
          </a:prstGeom>
          <a:ln w="12700">
            <a:miter lim="400000"/>
          </a:ln>
        </p:spPr>
      </p:pic>
      <p:pic>
        <p:nvPicPr>
          <p:cNvPr id="143" name="Picture 5" descr="Picture 5"/>
          <p:cNvPicPr>
            <a:picLocks noChangeAspect="1"/>
          </p:cNvPicPr>
          <p:nvPr/>
        </p:nvPicPr>
        <p:blipFill>
          <a:blip r:embed="rId4">
            <a:extLst/>
          </a:blip>
          <a:stretch>
            <a:fillRect/>
          </a:stretch>
        </p:blipFill>
        <p:spPr>
          <a:xfrm>
            <a:off x="263761" y="317401"/>
            <a:ext cx="3400917" cy="2982837"/>
          </a:xfrm>
          <a:prstGeom prst="rect">
            <a:avLst/>
          </a:prstGeom>
          <a:ln w="12700">
            <a:miter lim="400000"/>
          </a:ln>
        </p:spPr>
      </p:pic>
      <p:pic>
        <p:nvPicPr>
          <p:cNvPr id="144" name="Picture 7" descr="Picture 7"/>
          <p:cNvPicPr>
            <a:picLocks noChangeAspect="1"/>
          </p:cNvPicPr>
          <p:nvPr/>
        </p:nvPicPr>
        <p:blipFill>
          <a:blip r:embed="rId5">
            <a:extLst/>
          </a:blip>
          <a:stretch>
            <a:fillRect/>
          </a:stretch>
        </p:blipFill>
        <p:spPr>
          <a:xfrm>
            <a:off x="137592" y="3570289"/>
            <a:ext cx="4024977" cy="3136093"/>
          </a:xfrm>
          <a:prstGeom prst="rect">
            <a:avLst/>
          </a:prstGeom>
          <a:ln w="12700">
            <a:miter lim="400000"/>
          </a:ln>
        </p:spPr>
      </p:pic>
      <p:sp>
        <p:nvSpPr>
          <p:cNvPr id="145" name="TextBox 8"/>
          <p:cNvSpPr txBox="1"/>
          <p:nvPr/>
        </p:nvSpPr>
        <p:spPr>
          <a:xfrm>
            <a:off x="45719" y="0"/>
            <a:ext cx="8693537" cy="3005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600" u="sng"/>
            </a:lvl1pPr>
          </a:lstStyle>
          <a:p>
            <a:pPr/>
            <a:r>
              <a:t>The analysis is done around “Enthusiasm to start  something new or have a change in the usual”</a:t>
            </a:r>
          </a:p>
        </p:txBody>
      </p:sp>
      <p:sp>
        <p:nvSpPr>
          <p:cNvPr id="146" name="Slide Number Placeholder 9"/>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8" name="TextBox 12"/>
          <p:cNvSpPr txBox="1"/>
          <p:nvPr/>
        </p:nvSpPr>
        <p:spPr>
          <a:xfrm>
            <a:off x="225230" y="1196751"/>
            <a:ext cx="5597195" cy="56345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buSzPct val="100000"/>
              <a:buFont typeface="Arial"/>
              <a:buChar char="•"/>
              <a:defRPr b="1" sz="1600"/>
            </a:pPr>
            <a:r>
              <a:t> </a:t>
            </a:r>
            <a:r>
              <a:rPr u="sng"/>
              <a:t>Objective</a:t>
            </a:r>
            <a:r>
              <a:rPr b="0"/>
              <a:t>: Dealing  this as a prediction problem(classification) and predicting what spending category(High/Medium/Low), a person with a set of characteristics in the present situation will belong to.</a:t>
            </a:r>
          </a:p>
          <a:p>
            <a:pPr>
              <a:defRPr sz="1600"/>
            </a:pPr>
          </a:p>
          <a:p>
            <a:pPr>
              <a:buSzPct val="100000"/>
              <a:buFont typeface="Arial"/>
              <a:buChar char="•"/>
              <a:defRPr sz="1600"/>
            </a:pPr>
            <a:r>
              <a:t> Decision tree was selected as the base model which gave us the test accuracy of 57%. The model was biased towards predicting the “medium spending” category. (Imbalanced dataset)</a:t>
            </a:r>
          </a:p>
          <a:p>
            <a:pPr>
              <a:buSzPct val="100000"/>
              <a:buFont typeface="Arial"/>
              <a:buChar char="•"/>
              <a:defRPr sz="1600"/>
            </a:pPr>
          </a:p>
          <a:p>
            <a:pPr>
              <a:buSzPct val="100000"/>
              <a:buFont typeface="Arial"/>
              <a:buChar char="•"/>
              <a:defRPr sz="1600"/>
            </a:pPr>
            <a:r>
              <a:t> KNN and Random Forest models were built and test accuracies of 54% and 59% respectively, were achieved.</a:t>
            </a:r>
          </a:p>
          <a:p>
            <a:pPr>
              <a:buSzPct val="100000"/>
              <a:buFont typeface="Arial"/>
              <a:buChar char="•"/>
              <a:defRPr sz="1600"/>
            </a:pPr>
          </a:p>
          <a:p>
            <a:pPr>
              <a:buSzPct val="100000"/>
              <a:buFont typeface="Arial"/>
              <a:buChar char="•"/>
              <a:defRPr sz="1600"/>
            </a:pPr>
            <a:r>
              <a:t> Gradient Boost gave the test accuracy of 66% and was able to classify the “high spending” category comparatively better than the other models. This can be due to the fact that gradient boost learns from the past errors. Therefore, the influence of imbalanced data is the least. (Training accuracy:60%)</a:t>
            </a:r>
          </a:p>
          <a:p>
            <a:pPr>
              <a:buSzPct val="100000"/>
              <a:buFont typeface="Arial"/>
              <a:buChar char="•"/>
              <a:defRPr sz="1600"/>
            </a:pPr>
          </a:p>
          <a:p>
            <a:pPr>
              <a:buSzPct val="100000"/>
              <a:buFont typeface="Arial"/>
              <a:buChar char="•"/>
              <a:defRPr sz="1600"/>
            </a:pPr>
            <a:r>
              <a:t> From all the classification reports (DT, RF, KNN, GB), it has been observed that the scores for the “high spending” category are least indicating that people are not spending much and are tending to save money.</a:t>
            </a:r>
          </a:p>
        </p:txBody>
      </p:sp>
      <p:pic>
        <p:nvPicPr>
          <p:cNvPr id="149" name="Picture 8" descr="Picture 8"/>
          <p:cNvPicPr>
            <a:picLocks noChangeAspect="1"/>
          </p:cNvPicPr>
          <p:nvPr/>
        </p:nvPicPr>
        <p:blipFill>
          <a:blip r:embed="rId2">
            <a:extLst/>
          </a:blip>
          <a:stretch>
            <a:fillRect/>
          </a:stretch>
        </p:blipFill>
        <p:spPr>
          <a:xfrm>
            <a:off x="5940152" y="2376789"/>
            <a:ext cx="3017464" cy="1944218"/>
          </a:xfrm>
          <a:prstGeom prst="rect">
            <a:avLst/>
          </a:prstGeom>
          <a:ln w="12700">
            <a:miter lim="400000"/>
          </a:ln>
        </p:spPr>
      </p:pic>
      <p:sp>
        <p:nvSpPr>
          <p:cNvPr id="150" name="TextBox 9"/>
          <p:cNvSpPr txBox="1"/>
          <p:nvPr/>
        </p:nvSpPr>
        <p:spPr>
          <a:xfrm>
            <a:off x="6849967" y="4005065"/>
            <a:ext cx="1492738" cy="2285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000"/>
            </a:lvl1pPr>
          </a:lstStyle>
          <a:p>
            <a:pPr/>
            <a:r>
              <a:t>Gradient Boost</a:t>
            </a:r>
          </a:p>
        </p:txBody>
      </p:sp>
      <p:pic>
        <p:nvPicPr>
          <p:cNvPr id="151" name="Picture 11" descr="Picture 11"/>
          <p:cNvPicPr>
            <a:picLocks noChangeAspect="1"/>
          </p:cNvPicPr>
          <p:nvPr/>
        </p:nvPicPr>
        <p:blipFill>
          <a:blip r:embed="rId3">
            <a:extLst/>
          </a:blip>
          <a:stretch>
            <a:fillRect/>
          </a:stretch>
        </p:blipFill>
        <p:spPr>
          <a:xfrm>
            <a:off x="5940152" y="4437112"/>
            <a:ext cx="3024338" cy="2160242"/>
          </a:xfrm>
          <a:prstGeom prst="rect">
            <a:avLst/>
          </a:prstGeom>
          <a:ln w="12700">
            <a:miter lim="400000"/>
          </a:ln>
        </p:spPr>
      </p:pic>
      <p:sp>
        <p:nvSpPr>
          <p:cNvPr id="152" name="TextBox 13"/>
          <p:cNvSpPr txBox="1"/>
          <p:nvPr/>
        </p:nvSpPr>
        <p:spPr>
          <a:xfrm>
            <a:off x="6489927" y="6453336"/>
            <a:ext cx="1852778" cy="2285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000"/>
            </a:lvl1pPr>
          </a:lstStyle>
          <a:p>
            <a:pPr/>
            <a:r>
              <a:t>Gradient boost performance</a:t>
            </a:r>
          </a:p>
        </p:txBody>
      </p:sp>
      <p:pic>
        <p:nvPicPr>
          <p:cNvPr id="153" name="Picture 14" descr="Picture 14"/>
          <p:cNvPicPr>
            <a:picLocks noChangeAspect="1"/>
          </p:cNvPicPr>
          <p:nvPr/>
        </p:nvPicPr>
        <p:blipFill>
          <a:blip r:embed="rId4">
            <a:extLst/>
          </a:blip>
          <a:stretch>
            <a:fillRect/>
          </a:stretch>
        </p:blipFill>
        <p:spPr>
          <a:xfrm>
            <a:off x="5940152" y="332656"/>
            <a:ext cx="3024338" cy="1928029"/>
          </a:xfrm>
          <a:prstGeom prst="rect">
            <a:avLst/>
          </a:prstGeom>
          <a:ln w="12700">
            <a:miter lim="400000"/>
          </a:ln>
        </p:spPr>
      </p:pic>
      <p:sp>
        <p:nvSpPr>
          <p:cNvPr id="154" name="TextBox 15"/>
          <p:cNvSpPr txBox="1"/>
          <p:nvPr/>
        </p:nvSpPr>
        <p:spPr>
          <a:xfrm>
            <a:off x="6921975" y="1916833"/>
            <a:ext cx="1564746" cy="2285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000"/>
            </a:lvl1pPr>
          </a:lstStyle>
          <a:p>
            <a:pPr/>
            <a:r>
              <a:t>Random Forest</a:t>
            </a:r>
          </a:p>
        </p:txBody>
      </p:sp>
      <p:sp>
        <p:nvSpPr>
          <p:cNvPr id="155" name="Slide Number Placeholder 10"/>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sp>
        <p:nvSpPr>
          <p:cNvPr id="156" name="TextBox 17"/>
          <p:cNvSpPr txBox="1"/>
          <p:nvPr/>
        </p:nvSpPr>
        <p:spPr>
          <a:xfrm>
            <a:off x="6057879" y="548679"/>
            <a:ext cx="600116" cy="5587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000"/>
            </a:pPr>
            <a:r>
              <a:t>LOW</a:t>
            </a:r>
          </a:p>
          <a:p>
            <a:pPr>
              <a:defRPr sz="1000"/>
            </a:pPr>
            <a:r>
              <a:t>MED</a:t>
            </a:r>
          </a:p>
          <a:p>
            <a:pPr>
              <a:defRPr sz="1000"/>
            </a:pPr>
            <a:r>
              <a:t>HIGH</a:t>
            </a:r>
          </a:p>
        </p:txBody>
      </p:sp>
      <p:sp>
        <p:nvSpPr>
          <p:cNvPr id="157" name="Rectangle 18"/>
          <p:cNvSpPr txBox="1"/>
          <p:nvPr/>
        </p:nvSpPr>
        <p:spPr>
          <a:xfrm>
            <a:off x="5985871" y="2564903"/>
            <a:ext cx="412618" cy="5587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000"/>
            </a:pPr>
            <a:r>
              <a:t>LOW</a:t>
            </a:r>
          </a:p>
          <a:p>
            <a:pPr>
              <a:defRPr sz="1000"/>
            </a:pPr>
            <a:r>
              <a:t>MED</a:t>
            </a:r>
          </a:p>
          <a:p>
            <a:pPr>
              <a:defRPr sz="1000"/>
            </a:pPr>
            <a:r>
              <a:t>HIGH</a:t>
            </a:r>
          </a:p>
        </p:txBody>
      </p:sp>
      <p:sp>
        <p:nvSpPr>
          <p:cNvPr id="158" name="Title 1"/>
          <p:cNvSpPr txBox="1"/>
          <p:nvPr>
            <p:ph type="title"/>
          </p:nvPr>
        </p:nvSpPr>
        <p:spPr>
          <a:xfrm>
            <a:off x="263130" y="645209"/>
            <a:ext cx="3569643" cy="678894"/>
          </a:xfrm>
          <a:prstGeom prst="rect">
            <a:avLst/>
          </a:prstGeom>
        </p:spPr>
        <p:txBody>
          <a:bodyPr/>
          <a:lstStyle/>
          <a:p>
            <a:pPr algn="l" defTabSz="667512">
              <a:defRPr b="1" sz="2000"/>
            </a:pPr>
            <a:r>
              <a:t>MODELLING(CLASSIFICATION)</a:t>
            </a:r>
            <a:b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0" name="Rectangle 3"/>
          <p:cNvSpPr txBox="1"/>
          <p:nvPr/>
        </p:nvSpPr>
        <p:spPr>
          <a:xfrm>
            <a:off x="297238" y="404665"/>
            <a:ext cx="4877115" cy="8765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a:pPr>
            <a:r>
              <a:t>MODELLING (CLUSTERING)</a:t>
            </a:r>
            <a:br/>
          </a:p>
        </p:txBody>
      </p:sp>
      <p:pic>
        <p:nvPicPr>
          <p:cNvPr id="161" name="Picture 7" descr="Picture 7"/>
          <p:cNvPicPr>
            <a:picLocks noChangeAspect="1"/>
          </p:cNvPicPr>
          <p:nvPr/>
        </p:nvPicPr>
        <p:blipFill>
          <a:blip r:embed="rId2">
            <a:extLst/>
          </a:blip>
          <a:stretch>
            <a:fillRect/>
          </a:stretch>
        </p:blipFill>
        <p:spPr>
          <a:xfrm>
            <a:off x="335699" y="4509120"/>
            <a:ext cx="4104457" cy="2088234"/>
          </a:xfrm>
          <a:prstGeom prst="rect">
            <a:avLst/>
          </a:prstGeom>
          <a:ln w="12700">
            <a:miter lim="400000"/>
          </a:ln>
        </p:spPr>
      </p:pic>
      <p:sp>
        <p:nvSpPr>
          <p:cNvPr id="162" name="TextBox 10"/>
          <p:cNvSpPr txBox="1"/>
          <p:nvPr/>
        </p:nvSpPr>
        <p:spPr>
          <a:xfrm>
            <a:off x="1341524" y="6525345"/>
            <a:ext cx="1852779" cy="2285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000"/>
            </a:lvl1pPr>
          </a:lstStyle>
          <a:p>
            <a:pPr/>
            <a:r>
              <a:t>Agglomerative clustering(Before)</a:t>
            </a:r>
          </a:p>
        </p:txBody>
      </p:sp>
      <p:sp>
        <p:nvSpPr>
          <p:cNvPr id="163" name="TextBox 11"/>
          <p:cNvSpPr txBox="1"/>
          <p:nvPr/>
        </p:nvSpPr>
        <p:spPr>
          <a:xfrm>
            <a:off x="4581545" y="6525345"/>
            <a:ext cx="3220930" cy="2285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000"/>
            </a:lvl1pPr>
          </a:lstStyle>
          <a:p>
            <a:pPr/>
            <a:r>
              <a:t>            Clustering transition matrix</a:t>
            </a:r>
          </a:p>
        </p:txBody>
      </p:sp>
      <p:sp>
        <p:nvSpPr>
          <p:cNvPr id="164" name="TextBox 14"/>
          <p:cNvSpPr txBox="1"/>
          <p:nvPr/>
        </p:nvSpPr>
        <p:spPr>
          <a:xfrm>
            <a:off x="297239" y="908720"/>
            <a:ext cx="8549521" cy="43645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buSzPct val="100000"/>
              <a:buFont typeface="Arial"/>
              <a:buChar char="•"/>
              <a:defRPr sz="1600"/>
            </a:pPr>
            <a:r>
              <a:t>To achieve our clustering objective of observing dominant personalities (with respect to interests, preferences and spending patterns)  before COVID and how did it change in the present situation.</a:t>
            </a:r>
          </a:p>
          <a:p>
            <a:pPr>
              <a:buSzPct val="100000"/>
              <a:buFont typeface="Arial"/>
              <a:buChar char="•"/>
              <a:defRPr sz="1600"/>
            </a:pPr>
          </a:p>
          <a:p>
            <a:pPr>
              <a:buSzPct val="100000"/>
              <a:buFont typeface="Arial"/>
              <a:buChar char="•"/>
              <a:defRPr sz="1600"/>
            </a:pPr>
            <a:r>
              <a:t>K-Means : </a:t>
            </a:r>
          </a:p>
          <a:p>
            <a:pPr lvl="1" marL="457200">
              <a:buSzPct val="100000"/>
              <a:buFont typeface="Calibri"/>
              <a:buChar char="➢"/>
              <a:defRPr sz="1600"/>
            </a:pPr>
            <a:r>
              <a:t>Before: Maximum silhouette of 0.28 with three clusters, with an inertia of 1515.73 has been observed for the before situation.</a:t>
            </a:r>
          </a:p>
          <a:p>
            <a:pPr lvl="1" marL="457200">
              <a:buSzPct val="100000"/>
              <a:buFont typeface="Calibri"/>
              <a:buChar char="➢"/>
              <a:defRPr sz="1600"/>
            </a:pPr>
            <a:r>
              <a:t> Present: Silhouette score of 0.26 with five clusters, with an inertia of 1055 were seen.</a:t>
            </a:r>
          </a:p>
          <a:p>
            <a:pPr lvl="1" marL="457200">
              <a:buSzPct val="100000"/>
              <a:buFont typeface="Calibri"/>
              <a:buChar char="➢"/>
              <a:defRPr sz="1600"/>
            </a:pPr>
          </a:p>
          <a:p>
            <a:pPr>
              <a:buSzPct val="100000"/>
              <a:buFont typeface="Arial"/>
              <a:buChar char="•"/>
              <a:defRPr sz="1600"/>
            </a:pPr>
            <a:r>
              <a:t>Hierarchical(Agglomerative) Clustering: Silhouette score of 0.266 with three clusters were observed.</a:t>
            </a:r>
          </a:p>
          <a:p>
            <a:pPr>
              <a:buSzPct val="100000"/>
              <a:buFont typeface="Arial"/>
              <a:buChar char="•"/>
              <a:defRPr sz="1600"/>
            </a:pPr>
          </a:p>
          <a:p>
            <a:pPr>
              <a:buSzPct val="100000"/>
              <a:buFont typeface="Arial"/>
              <a:buChar char="•"/>
              <a:defRPr sz="1600"/>
            </a:pPr>
            <a:r>
              <a:t>K-Modes:  For both the datasets, four clusters with a cost of 22 were seen.</a:t>
            </a:r>
          </a:p>
          <a:p>
            <a:pPr>
              <a:buSzPct val="100000"/>
              <a:buFont typeface="Arial"/>
              <a:buChar char="•"/>
              <a:defRPr sz="1600"/>
            </a:pPr>
          </a:p>
          <a:p>
            <a:pPr>
              <a:buSzPct val="100000"/>
              <a:buFont typeface="Arial"/>
              <a:buChar char="•"/>
              <a:defRPr sz="1600"/>
            </a:pPr>
            <a:r>
              <a:t> Even though overlapping clusters were formed but the traces of patterns found are a positive sign indicating the feasibility of clustering technique to the field of behavioural analysis. </a:t>
            </a:r>
          </a:p>
          <a:p>
            <a:pPr lvl="1" indent="457200">
              <a:defRPr sz="1600"/>
            </a:pPr>
          </a:p>
          <a:p>
            <a:pPr lvl="2" marL="914400">
              <a:buSzPct val="100000"/>
              <a:buFont typeface="Calibri"/>
              <a:buChar char="➢"/>
              <a:defRPr sz="1600"/>
            </a:pPr>
          </a:p>
        </p:txBody>
      </p:sp>
      <p:sp>
        <p:nvSpPr>
          <p:cNvPr id="165" name="Slide Number Placeholder 9"/>
          <p:cNvSpPr txBox="1"/>
          <p:nvPr>
            <p:ph type="sldNum" sz="quarter" idx="4294967295"/>
          </p:nvPr>
        </p:nvSpPr>
        <p:spPr>
          <a:xfrm>
            <a:off x="8828474" y="6551284"/>
            <a:ext cx="181381" cy="248304"/>
          </a:xfrm>
          <a:prstGeom prst="rect">
            <a:avLst/>
          </a:prstGeom>
          <a:extLst>
            <a:ext uri="{C572A759-6A51-4108-AA02-DFA0A04FC94B}">
              <ma14:wrappingTextBoxFlag xmlns:ma14="http://schemas.microsoft.com/office/mac/drawingml/2011/main" val="1"/>
            </a:ext>
          </a:extLst>
        </p:spPr>
        <p:txBody>
          <a:bodyPr/>
          <a:lstStyle>
            <a:lvl1pPr>
              <a:defRPr b="1">
                <a:solidFill>
                  <a:srgbClr val="000000"/>
                </a:solidFill>
              </a:defRPr>
            </a:lvl1pPr>
          </a:lstStyle>
          <a:p>
            <a:pPr/>
            <a:fld id="{86CB4B4D-7CA3-9044-876B-883B54F8677D}" type="slidenum"/>
          </a:p>
        </p:txBody>
      </p:sp>
      <p:pic>
        <p:nvPicPr>
          <p:cNvPr id="166" name="Picture 15" descr="Picture 15"/>
          <p:cNvPicPr>
            <a:picLocks noChangeAspect="1"/>
          </p:cNvPicPr>
          <p:nvPr/>
        </p:nvPicPr>
        <p:blipFill>
          <a:blip r:embed="rId3">
            <a:extLst/>
          </a:blip>
          <a:stretch>
            <a:fillRect/>
          </a:stretch>
        </p:blipFill>
        <p:spPr>
          <a:xfrm>
            <a:off x="4775853" y="4509120"/>
            <a:ext cx="4032449" cy="201229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EEECE1"/>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EECE1"/>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EECE1"/>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