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61c69ac7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f61c69ac7c_2_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61c69ac7c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f61c69ac7c_2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61c69ac7c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f61c69ac7c_2_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61c69ac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f61c69ac7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61c69ac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f61c69ac7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61c69ac7c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f61c69ac7c_2_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61c69ac7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f61c69ac7c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61c69ac7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f61c69ac7c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61c69ac7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f61c69ac7c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61c69ac7c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f61c69ac7c_3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://drive.google.com/file/d/19sIL3IvHuiEmiLI8rdFTpjQo4n32P7At/view" TargetMode="External"/><Relationship Id="rId6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IPizZnuSN02SrzmgRt-9PsxaB-vKvr3g?usp=sharin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2201375" y="4636650"/>
            <a:ext cx="4863660" cy="1561248"/>
          </a:xfrm>
          <a:custGeom>
            <a:rect b="b" l="l" r="r" t="t"/>
            <a:pathLst>
              <a:path extrusionOk="0"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25"/>
          <p:cNvSpPr txBox="1"/>
          <p:nvPr/>
        </p:nvSpPr>
        <p:spPr>
          <a:xfrm>
            <a:off x="424088" y="569825"/>
            <a:ext cx="77745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Taxi Environment</a:t>
            </a:r>
            <a:endParaRPr b="1" sz="41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8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								</a:t>
            </a:r>
            <a:r>
              <a:rPr b="1" lang="en" sz="31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-OpenAI Gym</a:t>
            </a:r>
            <a:endParaRPr b="1" sz="31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514350" y="3560700"/>
            <a:ext cx="329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Name		: Meghana Maganti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Roll Number	: S20210010132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425" y="1868775"/>
            <a:ext cx="4525977" cy="31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/>
        </p:nvSpPr>
        <p:spPr>
          <a:xfrm>
            <a:off x="785113" y="1917413"/>
            <a:ext cx="55917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700"/>
          </a:p>
        </p:txBody>
      </p:sp>
      <p:sp>
        <p:nvSpPr>
          <p:cNvPr id="183" name="Google Shape;183;p34"/>
          <p:cNvSpPr txBox="1"/>
          <p:nvPr/>
        </p:nvSpPr>
        <p:spPr>
          <a:xfrm>
            <a:off x="514350" y="3715598"/>
            <a:ext cx="1623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4" name="Google Shape;184;p34"/>
          <p:cNvSpPr txBox="1"/>
          <p:nvPr/>
        </p:nvSpPr>
        <p:spPr>
          <a:xfrm>
            <a:off x="514350" y="4072771"/>
            <a:ext cx="2313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5" name="Google Shape;185;p34"/>
          <p:cNvSpPr/>
          <p:nvPr/>
        </p:nvSpPr>
        <p:spPr>
          <a:xfrm rot="-1763341">
            <a:off x="5240705" y="1171225"/>
            <a:ext cx="6046980" cy="4926669"/>
          </a:xfrm>
          <a:custGeom>
            <a:rect b="b" l="l" r="r" t="t"/>
            <a:pathLst>
              <a:path extrusionOk="0" h="9843868" w="12112141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514350" y="595325"/>
            <a:ext cx="719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Markov Decision Process(MDP) Components</a:t>
            </a:r>
            <a:endParaRPr b="1" sz="27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2801013" y="3651971"/>
            <a:ext cx="190905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250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9" name="Google Shape;109;p26"/>
          <p:cNvSpPr txBox="1"/>
          <p:nvPr/>
        </p:nvSpPr>
        <p:spPr>
          <a:xfrm>
            <a:off x="416000" y="1749725"/>
            <a:ext cx="7404300" cy="2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15900" lvl="0" marL="228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States (S):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 discrete states represented as (taxi_row, taxi_col, passenger_location, destination)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 locations :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{0: R(ed) , 1: G(reen), 2: Y(ellow), 3: B(lue), 4: in taxi}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Destinations 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{0: R(ed) , 1: G(reen), 2: Y(ellow), 3: B(lue)}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6"/>
          <p:cNvSpPr/>
          <p:nvPr/>
        </p:nvSpPr>
        <p:spPr>
          <a:xfrm rot="-1624665">
            <a:off x="6791582" y="-2635785"/>
            <a:ext cx="5439863" cy="4421125"/>
          </a:xfrm>
          <a:custGeom>
            <a:rect b="b" l="l" r="r" t="t"/>
            <a:pathLst>
              <a:path extrusionOk="0"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26"/>
          <p:cNvSpPr/>
          <p:nvPr/>
        </p:nvSpPr>
        <p:spPr>
          <a:xfrm>
            <a:off x="2286000" y="4425850"/>
            <a:ext cx="4863660" cy="1561248"/>
          </a:xfrm>
          <a:custGeom>
            <a:rect b="b" l="l" r="r" t="t"/>
            <a:pathLst>
              <a:path extrusionOk="0"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514350" y="595325"/>
            <a:ext cx="719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Markov Decision Process(MDP) Components</a:t>
            </a:r>
            <a:endParaRPr b="1" sz="27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2801013" y="3651971"/>
            <a:ext cx="1909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250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18" name="Google Shape;118;p27"/>
          <p:cNvSpPr txBox="1"/>
          <p:nvPr/>
        </p:nvSpPr>
        <p:spPr>
          <a:xfrm>
            <a:off x="514350" y="1749725"/>
            <a:ext cx="6856200" cy="2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Actions</a:t>
            </a:r>
            <a:r>
              <a:rPr b="1" lang="en" sz="1600">
                <a:solidFill>
                  <a:schemeClr val="dk1"/>
                </a:solidFill>
              </a:rPr>
              <a:t> (A): 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discrete deterministic actions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{0: move south, 1: move north, 2: move east, 3: move west, 4: pickup passenger, 5: drop off passenger}.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Transition Function (P): 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Deterministic transitions with p=1.0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actions may have no effect on the state.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7"/>
          <p:cNvSpPr/>
          <p:nvPr/>
        </p:nvSpPr>
        <p:spPr>
          <a:xfrm rot="-1624665">
            <a:off x="6791582" y="-2635785"/>
            <a:ext cx="5439863" cy="4421125"/>
          </a:xfrm>
          <a:custGeom>
            <a:rect b="b" l="l" r="r" t="t"/>
            <a:pathLst>
              <a:path extrusionOk="0"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27"/>
          <p:cNvSpPr/>
          <p:nvPr/>
        </p:nvSpPr>
        <p:spPr>
          <a:xfrm>
            <a:off x="2286000" y="4425850"/>
            <a:ext cx="4863660" cy="1561248"/>
          </a:xfrm>
          <a:custGeom>
            <a:rect b="b" l="l" r="r" t="t"/>
            <a:pathLst>
              <a:path extrusionOk="0"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514350" y="595325"/>
            <a:ext cx="719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Markov Decision Process(MDP) Components</a:t>
            </a:r>
            <a:endParaRPr b="1" sz="27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2801013" y="3651971"/>
            <a:ext cx="1909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250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27" name="Google Shape;127;p28"/>
          <p:cNvSpPr txBox="1"/>
          <p:nvPr/>
        </p:nvSpPr>
        <p:spPr>
          <a:xfrm>
            <a:off x="514350" y="1749725"/>
            <a:ext cx="6856200" cy="2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Reward Function</a:t>
            </a:r>
            <a:r>
              <a:rPr b="1" lang="en" sz="1600">
                <a:solidFill>
                  <a:schemeClr val="dk1"/>
                </a:solidFill>
              </a:rPr>
              <a:t> (R): 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per step unless another reward is triggered.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+20 for delivering the passenger.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 for illegal pickup or drop-off actions.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Discount Factor</a:t>
            </a:r>
            <a:r>
              <a:rPr b="1" lang="en" sz="1600">
                <a:solidFill>
                  <a:schemeClr val="dk1"/>
                </a:solidFill>
              </a:rPr>
              <a:t> (γ): 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set to 0.99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8"/>
          <p:cNvSpPr/>
          <p:nvPr/>
        </p:nvSpPr>
        <p:spPr>
          <a:xfrm rot="-1624665">
            <a:off x="6791582" y="-2635785"/>
            <a:ext cx="5439863" cy="4421125"/>
          </a:xfrm>
          <a:custGeom>
            <a:rect b="b" l="l" r="r" t="t"/>
            <a:pathLst>
              <a:path extrusionOk="0"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28"/>
          <p:cNvSpPr/>
          <p:nvPr/>
        </p:nvSpPr>
        <p:spPr>
          <a:xfrm>
            <a:off x="2286000" y="4425850"/>
            <a:ext cx="4863660" cy="1561248"/>
          </a:xfrm>
          <a:custGeom>
            <a:rect b="b" l="l" r="r" t="t"/>
            <a:pathLst>
              <a:path extrusionOk="0"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/>
          <p:nvPr/>
        </p:nvSpPr>
        <p:spPr>
          <a:xfrm rot="3528902">
            <a:off x="4345310" y="-1293712"/>
            <a:ext cx="6850685" cy="6850685"/>
          </a:xfrm>
          <a:custGeom>
            <a:rect b="b" l="l" r="r" t="t"/>
            <a:pathLst>
              <a:path extrusionOk="0"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29"/>
          <p:cNvSpPr txBox="1"/>
          <p:nvPr/>
        </p:nvSpPr>
        <p:spPr>
          <a:xfrm>
            <a:off x="6176257" y="2154312"/>
            <a:ext cx="2453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t.</a:t>
            </a:r>
            <a:endParaRPr sz="700"/>
          </a:p>
        </p:txBody>
      </p:sp>
      <p:sp>
        <p:nvSpPr>
          <p:cNvPr id="136" name="Google Shape;136;p29"/>
          <p:cNvSpPr txBox="1"/>
          <p:nvPr/>
        </p:nvSpPr>
        <p:spPr>
          <a:xfrm>
            <a:off x="6176257" y="3363913"/>
            <a:ext cx="2453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37" name="Google Shape;137;p29"/>
          <p:cNvSpPr txBox="1"/>
          <p:nvPr/>
        </p:nvSpPr>
        <p:spPr>
          <a:xfrm>
            <a:off x="514350" y="252013"/>
            <a:ext cx="554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Taxi Map and RGB Representation</a:t>
            </a:r>
            <a:endParaRPr b="1" sz="24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9"/>
          <p:cNvSpPr/>
          <p:nvPr/>
        </p:nvSpPr>
        <p:spPr>
          <a:xfrm flipH="1" rot="8532740">
            <a:off x="-1351747" y="3524419"/>
            <a:ext cx="3364703" cy="2734586"/>
          </a:xfrm>
          <a:custGeom>
            <a:rect b="b" l="l" r="r" t="t"/>
            <a:pathLst>
              <a:path extrusionOk="0"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29"/>
          <p:cNvSpPr txBox="1"/>
          <p:nvPr/>
        </p:nvSpPr>
        <p:spPr>
          <a:xfrm>
            <a:off x="674350" y="1110950"/>
            <a:ext cx="3000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+--------------------+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R :    |    :     : G |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:    |    :     :     |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:    :     :     :     |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  |    :    |    :     |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Y |   :     | B :     |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+--------------------+</a:t>
            </a:r>
            <a:endParaRPr sz="400"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9824" y="942774"/>
            <a:ext cx="4699826" cy="3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/>
        </p:nvSpPr>
        <p:spPr>
          <a:xfrm>
            <a:off x="514350" y="595325"/>
            <a:ext cx="719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State and Observation Space</a:t>
            </a:r>
            <a:endParaRPr b="1" sz="27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2801013" y="3651971"/>
            <a:ext cx="1909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250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47" name="Google Shape;147;p30"/>
          <p:cNvSpPr txBox="1"/>
          <p:nvPr/>
        </p:nvSpPr>
        <p:spPr>
          <a:xfrm>
            <a:off x="514350" y="1749725"/>
            <a:ext cx="6856200" cy="2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State Space</a:t>
            </a:r>
            <a:r>
              <a:rPr b="1" lang="en" sz="1600">
                <a:solidFill>
                  <a:schemeClr val="dk1"/>
                </a:solidFill>
              </a:rPr>
              <a:t>: 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 discrete states, with 404 reachable during an episode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Observation Space</a:t>
            </a:r>
            <a:r>
              <a:rPr b="1" lang="en" sz="1600">
                <a:solidFill>
                  <a:schemeClr val="dk1"/>
                </a:solidFill>
              </a:rPr>
              <a:t>: 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 represented as integers encoding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(taxi_row, taxi_col, passenger_location, destination)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700"/>
              <a:buFont typeface="Calibri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state (2,3,1,0) can be encoded as an integer and decoded back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0"/>
          <p:cNvSpPr/>
          <p:nvPr/>
        </p:nvSpPr>
        <p:spPr>
          <a:xfrm rot="-1624665">
            <a:off x="6791582" y="-2635785"/>
            <a:ext cx="5439863" cy="4421125"/>
          </a:xfrm>
          <a:custGeom>
            <a:rect b="b" l="l" r="r" t="t"/>
            <a:pathLst>
              <a:path extrusionOk="0"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30"/>
          <p:cNvSpPr/>
          <p:nvPr/>
        </p:nvSpPr>
        <p:spPr>
          <a:xfrm>
            <a:off x="2286000" y="4425850"/>
            <a:ext cx="4863660" cy="1561248"/>
          </a:xfrm>
          <a:custGeom>
            <a:rect b="b" l="l" r="r" t="t"/>
            <a:pathLst>
              <a:path extrusionOk="0"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/>
        </p:nvSpPr>
        <p:spPr>
          <a:xfrm>
            <a:off x="514350" y="595325"/>
            <a:ext cx="719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Example Trajectory</a:t>
            </a:r>
            <a:endParaRPr b="1" sz="27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2801013" y="3651971"/>
            <a:ext cx="1909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250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6" name="Google Shape;156;p31"/>
          <p:cNvSpPr txBox="1"/>
          <p:nvPr/>
        </p:nvSpPr>
        <p:spPr>
          <a:xfrm>
            <a:off x="514350" y="1749725"/>
            <a:ext cx="6856200" cy="2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example trajectory includes a sequence of states, actions, and rewards: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13716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[state, action, reward, done, next_state]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13716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(0, 0, 2, 1), 0, -1, False, (1, 0, 2, 1) ]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7" name="Google Shape;157;p31"/>
          <p:cNvSpPr/>
          <p:nvPr/>
        </p:nvSpPr>
        <p:spPr>
          <a:xfrm rot="-1624665">
            <a:off x="6791582" y="-2635785"/>
            <a:ext cx="5439863" cy="4421125"/>
          </a:xfrm>
          <a:custGeom>
            <a:rect b="b" l="l" r="r" t="t"/>
            <a:pathLst>
              <a:path extrusionOk="0"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31"/>
          <p:cNvSpPr/>
          <p:nvPr/>
        </p:nvSpPr>
        <p:spPr>
          <a:xfrm>
            <a:off x="2286000" y="4425850"/>
            <a:ext cx="4863660" cy="1561248"/>
          </a:xfrm>
          <a:custGeom>
            <a:rect b="b" l="l" r="r" t="t"/>
            <a:pathLst>
              <a:path extrusionOk="0"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/>
        </p:nvSpPr>
        <p:spPr>
          <a:xfrm>
            <a:off x="514350" y="595325"/>
            <a:ext cx="719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Simulation by following random policy</a:t>
            </a:r>
            <a:endParaRPr b="1" sz="27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2801013" y="3651971"/>
            <a:ext cx="1909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250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65" name="Google Shape;165;p32"/>
          <p:cNvSpPr txBox="1"/>
          <p:nvPr/>
        </p:nvSpPr>
        <p:spPr>
          <a:xfrm>
            <a:off x="514350" y="1749725"/>
            <a:ext cx="6856200" cy="2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6" name="Google Shape;166;p32"/>
          <p:cNvSpPr/>
          <p:nvPr/>
        </p:nvSpPr>
        <p:spPr>
          <a:xfrm rot="-1624665">
            <a:off x="6791582" y="-2635785"/>
            <a:ext cx="5439863" cy="4421125"/>
          </a:xfrm>
          <a:custGeom>
            <a:rect b="b" l="l" r="r" t="t"/>
            <a:pathLst>
              <a:path extrusionOk="0"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32"/>
          <p:cNvSpPr/>
          <p:nvPr/>
        </p:nvSpPr>
        <p:spPr>
          <a:xfrm>
            <a:off x="2286000" y="4425850"/>
            <a:ext cx="4863660" cy="1561248"/>
          </a:xfrm>
          <a:custGeom>
            <a:rect b="b" l="l" r="r" t="t"/>
            <a:pathLst>
              <a:path extrusionOk="0"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68" name="Google Shape;168;p32" title="download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0750" y="1198350"/>
            <a:ext cx="4762500" cy="35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/>
        </p:nvSpPr>
        <p:spPr>
          <a:xfrm>
            <a:off x="514350" y="595325"/>
            <a:ext cx="719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r>
              <a:rPr b="1" lang="en" sz="2700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 and Code</a:t>
            </a:r>
            <a:endParaRPr b="1" sz="2700">
              <a:solidFill>
                <a:srgbClr val="004A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2801013" y="3651971"/>
            <a:ext cx="1909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250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5" name="Google Shape;175;p33"/>
          <p:cNvSpPr txBox="1"/>
          <p:nvPr/>
        </p:nvSpPr>
        <p:spPr>
          <a:xfrm>
            <a:off x="514350" y="1749725"/>
            <a:ext cx="7110900" cy="2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File : </a:t>
            </a: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Colab File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100">
                <a:solidFill>
                  <a:schemeClr val="dk1"/>
                </a:solidFill>
              </a:rPr>
              <a:t>Simulation result: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100">
                <a:solidFill>
                  <a:schemeClr val="dk1"/>
                </a:solidFill>
              </a:rPr>
              <a:t>Using a random policy led to 200 moves with a total return of approximately -308.03.</a:t>
            </a:r>
            <a:endParaRPr sz="11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100">
                <a:solidFill>
                  <a:schemeClr val="dk1"/>
                </a:solidFill>
              </a:rPr>
              <a:t>Key takeaway: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100">
                <a:solidFill>
                  <a:schemeClr val="dk1"/>
                </a:solidFill>
              </a:rPr>
              <a:t>Random policies are inefficient; the agent's performance can be significantly improved through policy optimization techniques.</a:t>
            </a:r>
            <a:endParaRPr sz="11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100">
                <a:solidFill>
                  <a:schemeClr val="dk1"/>
                </a:solidFill>
              </a:rPr>
              <a:t>Future work:</a:t>
            </a:r>
            <a:endParaRPr b="1" sz="1100"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100">
                <a:solidFill>
                  <a:schemeClr val="dk1"/>
                </a:solidFill>
              </a:rPr>
              <a:t> Focus on developing and implementing optimized policies to achieve more efficient navigation and better rewards in the environment.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76" name="Google Shape;176;p33"/>
          <p:cNvSpPr/>
          <p:nvPr/>
        </p:nvSpPr>
        <p:spPr>
          <a:xfrm rot="-1624665">
            <a:off x="6791582" y="-2635785"/>
            <a:ext cx="5439863" cy="4421125"/>
          </a:xfrm>
          <a:custGeom>
            <a:rect b="b" l="l" r="r" t="t"/>
            <a:pathLst>
              <a:path extrusionOk="0"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33"/>
          <p:cNvSpPr/>
          <p:nvPr/>
        </p:nvSpPr>
        <p:spPr>
          <a:xfrm>
            <a:off x="2286000" y="4425850"/>
            <a:ext cx="4863660" cy="1561248"/>
          </a:xfrm>
          <a:custGeom>
            <a:rect b="b" l="l" r="r" t="t"/>
            <a:pathLst>
              <a:path extrusionOk="0"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