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B6360-4FB1-45EA-83FE-17DB93AA16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F49931-56B9-4412-BBF7-869F2B087118}">
      <dgm:prSet/>
      <dgm:spPr/>
      <dgm:t>
        <a:bodyPr/>
        <a:lstStyle/>
        <a:p>
          <a:r>
            <a:rPr lang="en-US" b="0" i="0"/>
            <a:t>It works by using special gates to allow each LSTM layer to take information from both previous layers and the current layer. </a:t>
          </a:r>
          <a:endParaRPr lang="en-US"/>
        </a:p>
      </dgm:t>
    </dgm:pt>
    <dgm:pt modelId="{20E3148F-0417-46E2-85CA-E95DF3B9D9D7}" type="parTrans" cxnId="{DFEF2908-8309-4C93-BB41-0759AAD236AB}">
      <dgm:prSet/>
      <dgm:spPr/>
      <dgm:t>
        <a:bodyPr/>
        <a:lstStyle/>
        <a:p>
          <a:endParaRPr lang="en-US"/>
        </a:p>
      </dgm:t>
    </dgm:pt>
    <dgm:pt modelId="{0736A4B7-88ED-4283-8261-72088C198E32}" type="sibTrans" cxnId="{DFEF2908-8309-4C93-BB41-0759AAD236AB}">
      <dgm:prSet/>
      <dgm:spPr/>
      <dgm:t>
        <a:bodyPr/>
        <a:lstStyle/>
        <a:p>
          <a:endParaRPr lang="en-US"/>
        </a:p>
      </dgm:t>
    </dgm:pt>
    <dgm:pt modelId="{FF383E48-66E2-4DA6-83AB-7B379370A269}">
      <dgm:prSet/>
      <dgm:spPr/>
      <dgm:t>
        <a:bodyPr/>
        <a:lstStyle/>
        <a:p>
          <a:r>
            <a:rPr lang="en-US" b="0" i="0" dirty="0"/>
            <a:t>The data goes through multiple gates (like forget gate, input gate, etc.) and various activation functions (like the tanh function, </a:t>
          </a:r>
          <a:r>
            <a:rPr lang="en-US" b="0" i="0" dirty="0" err="1"/>
            <a:t>relu</a:t>
          </a:r>
          <a:r>
            <a:rPr lang="en-US" b="0" i="0" dirty="0"/>
            <a:t> function) and is passed through the LSTM cells.</a:t>
          </a:r>
          <a:endParaRPr lang="en-US" dirty="0"/>
        </a:p>
      </dgm:t>
    </dgm:pt>
    <dgm:pt modelId="{7507D39C-BF0B-4A6C-8D98-B259239515F0}" type="parTrans" cxnId="{A506239C-D7CC-49B4-9095-769EBAF8AC0B}">
      <dgm:prSet/>
      <dgm:spPr/>
      <dgm:t>
        <a:bodyPr/>
        <a:lstStyle/>
        <a:p>
          <a:endParaRPr lang="en-US"/>
        </a:p>
      </dgm:t>
    </dgm:pt>
    <dgm:pt modelId="{1A324607-DCAA-45DE-B730-D162CAD04356}" type="sibTrans" cxnId="{A506239C-D7CC-49B4-9095-769EBAF8AC0B}">
      <dgm:prSet/>
      <dgm:spPr/>
      <dgm:t>
        <a:bodyPr/>
        <a:lstStyle/>
        <a:p>
          <a:endParaRPr lang="en-US"/>
        </a:p>
      </dgm:t>
    </dgm:pt>
    <dgm:pt modelId="{26A0BC00-C295-4B70-870B-79600E723063}">
      <dgm:prSet/>
      <dgm:spPr/>
      <dgm:t>
        <a:bodyPr/>
        <a:lstStyle/>
        <a:p>
          <a:r>
            <a:rPr lang="en-US" b="0" i="0"/>
            <a:t>The main advantage of this is that it allows each LSTM cell to remember patterns for a certain amount of time. </a:t>
          </a:r>
          <a:endParaRPr lang="en-US"/>
        </a:p>
      </dgm:t>
    </dgm:pt>
    <dgm:pt modelId="{182635D0-C2EC-49D9-AE70-C22F38C5C95A}" type="parTrans" cxnId="{0C7C13B4-9ACA-49DC-BFA8-C283E8EF4ACA}">
      <dgm:prSet/>
      <dgm:spPr/>
      <dgm:t>
        <a:bodyPr/>
        <a:lstStyle/>
        <a:p>
          <a:endParaRPr lang="en-US"/>
        </a:p>
      </dgm:t>
    </dgm:pt>
    <dgm:pt modelId="{3CFF42F2-EBBD-46A6-80E6-4133D244982B}" type="sibTrans" cxnId="{0C7C13B4-9ACA-49DC-BFA8-C283E8EF4ACA}">
      <dgm:prSet/>
      <dgm:spPr/>
      <dgm:t>
        <a:bodyPr/>
        <a:lstStyle/>
        <a:p>
          <a:endParaRPr lang="en-US"/>
        </a:p>
      </dgm:t>
    </dgm:pt>
    <dgm:pt modelId="{81356851-727C-4BE7-9B2E-5A3D68A2A70A}" type="pres">
      <dgm:prSet presAssocID="{B0BB6360-4FB1-45EA-83FE-17DB93AA16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AAFC30-AF9C-4268-BCF2-3872670C1A18}" type="pres">
      <dgm:prSet presAssocID="{BFF49931-56B9-4412-BBF7-869F2B08711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482768-AF18-4F31-966F-45C481391522}" type="pres">
      <dgm:prSet presAssocID="{0736A4B7-88ED-4283-8261-72088C198E32}" presName="spacer" presStyleCnt="0"/>
      <dgm:spPr/>
    </dgm:pt>
    <dgm:pt modelId="{8103D4DF-7DEE-4D87-B2D3-EAA4D350E04C}" type="pres">
      <dgm:prSet presAssocID="{FF383E48-66E2-4DA6-83AB-7B379370A26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B4BFEC-E41F-4C75-9425-64C3DBBD08AA}" type="pres">
      <dgm:prSet presAssocID="{1A324607-DCAA-45DE-B730-D162CAD04356}" presName="spacer" presStyleCnt="0"/>
      <dgm:spPr/>
    </dgm:pt>
    <dgm:pt modelId="{96759559-E0B7-4184-9384-A59B266CAA5B}" type="pres">
      <dgm:prSet presAssocID="{26A0BC00-C295-4B70-870B-79600E72306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EF2908-8309-4C93-BB41-0759AAD236AB}" srcId="{B0BB6360-4FB1-45EA-83FE-17DB93AA1675}" destId="{BFF49931-56B9-4412-BBF7-869F2B087118}" srcOrd="0" destOrd="0" parTransId="{20E3148F-0417-46E2-85CA-E95DF3B9D9D7}" sibTransId="{0736A4B7-88ED-4283-8261-72088C198E32}"/>
    <dgm:cxn modelId="{8E2D3E44-5BF1-49AD-AF7F-00E025B18D32}" type="presOf" srcId="{B0BB6360-4FB1-45EA-83FE-17DB93AA1675}" destId="{81356851-727C-4BE7-9B2E-5A3D68A2A70A}" srcOrd="0" destOrd="0" presId="urn:microsoft.com/office/officeart/2005/8/layout/vList2"/>
    <dgm:cxn modelId="{8FDCDB6F-42FC-4F65-B35B-F39DECC45843}" type="presOf" srcId="{26A0BC00-C295-4B70-870B-79600E723063}" destId="{96759559-E0B7-4184-9384-A59B266CAA5B}" srcOrd="0" destOrd="0" presId="urn:microsoft.com/office/officeart/2005/8/layout/vList2"/>
    <dgm:cxn modelId="{A506239C-D7CC-49B4-9095-769EBAF8AC0B}" srcId="{B0BB6360-4FB1-45EA-83FE-17DB93AA1675}" destId="{FF383E48-66E2-4DA6-83AB-7B379370A269}" srcOrd="1" destOrd="0" parTransId="{7507D39C-BF0B-4A6C-8D98-B259239515F0}" sibTransId="{1A324607-DCAA-45DE-B730-D162CAD04356}"/>
    <dgm:cxn modelId="{0C7C13B4-9ACA-49DC-BFA8-C283E8EF4ACA}" srcId="{B0BB6360-4FB1-45EA-83FE-17DB93AA1675}" destId="{26A0BC00-C295-4B70-870B-79600E723063}" srcOrd="2" destOrd="0" parTransId="{182635D0-C2EC-49D9-AE70-C22F38C5C95A}" sibTransId="{3CFF42F2-EBBD-46A6-80E6-4133D244982B}"/>
    <dgm:cxn modelId="{57A16C6D-0A88-4DA5-B151-1F0D3151CC4F}" type="presOf" srcId="{BFF49931-56B9-4412-BBF7-869F2B087118}" destId="{63AAFC30-AF9C-4268-BCF2-3872670C1A18}" srcOrd="0" destOrd="0" presId="urn:microsoft.com/office/officeart/2005/8/layout/vList2"/>
    <dgm:cxn modelId="{F61F35D2-5DB3-4E25-AA33-8DFDD0CB750C}" type="presOf" srcId="{FF383E48-66E2-4DA6-83AB-7B379370A269}" destId="{8103D4DF-7DEE-4D87-B2D3-EAA4D350E04C}" srcOrd="0" destOrd="0" presId="urn:microsoft.com/office/officeart/2005/8/layout/vList2"/>
    <dgm:cxn modelId="{8F0A43FA-D2CC-414E-8317-8529E88BA64A}" type="presParOf" srcId="{81356851-727C-4BE7-9B2E-5A3D68A2A70A}" destId="{63AAFC30-AF9C-4268-BCF2-3872670C1A18}" srcOrd="0" destOrd="0" presId="urn:microsoft.com/office/officeart/2005/8/layout/vList2"/>
    <dgm:cxn modelId="{6FB77C56-041D-4648-921A-EAA3993F9AA4}" type="presParOf" srcId="{81356851-727C-4BE7-9B2E-5A3D68A2A70A}" destId="{4A482768-AF18-4F31-966F-45C481391522}" srcOrd="1" destOrd="0" presId="urn:microsoft.com/office/officeart/2005/8/layout/vList2"/>
    <dgm:cxn modelId="{E5CCE012-493D-4339-B2C2-CCC5A5A5C7AE}" type="presParOf" srcId="{81356851-727C-4BE7-9B2E-5A3D68A2A70A}" destId="{8103D4DF-7DEE-4D87-B2D3-EAA4D350E04C}" srcOrd="2" destOrd="0" presId="urn:microsoft.com/office/officeart/2005/8/layout/vList2"/>
    <dgm:cxn modelId="{7CF6FEA4-35DF-4557-9AB4-824C27910085}" type="presParOf" srcId="{81356851-727C-4BE7-9B2E-5A3D68A2A70A}" destId="{2DB4BFEC-E41F-4C75-9425-64C3DBBD08AA}" srcOrd="3" destOrd="0" presId="urn:microsoft.com/office/officeart/2005/8/layout/vList2"/>
    <dgm:cxn modelId="{F7289E6F-4188-4D1F-AFCB-2257D9AE652A}" type="presParOf" srcId="{81356851-727C-4BE7-9B2E-5A3D68A2A70A}" destId="{96759559-E0B7-4184-9384-A59B266CAA5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8E74BB-4C3D-499C-AC0B-0C58A6F89C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5516B62-AB81-473C-B3C1-4159399657BC}">
      <dgm:prSet/>
      <dgm:spPr/>
      <dgm:t>
        <a:bodyPr/>
        <a:lstStyle/>
        <a:p>
          <a:r>
            <a:rPr lang="en-US" b="0" i="0"/>
            <a:t>The thing to be noted is that LSTM can remember important information and at the same time forget irrelevant information.</a:t>
          </a:r>
          <a:endParaRPr lang="en-US"/>
        </a:p>
      </dgm:t>
    </dgm:pt>
    <dgm:pt modelId="{FD854BBF-0880-4CE4-870D-AC72F2EE1F35}" type="parTrans" cxnId="{C0061901-808D-45E2-A8F9-B6CB67D5F667}">
      <dgm:prSet/>
      <dgm:spPr/>
      <dgm:t>
        <a:bodyPr/>
        <a:lstStyle/>
        <a:p>
          <a:endParaRPr lang="en-US"/>
        </a:p>
      </dgm:t>
    </dgm:pt>
    <dgm:pt modelId="{D274097B-7B57-4164-9539-7EE6BB4947E8}" type="sibTrans" cxnId="{C0061901-808D-45E2-A8F9-B6CB67D5F667}">
      <dgm:prSet/>
      <dgm:spPr/>
      <dgm:t>
        <a:bodyPr/>
        <a:lstStyle/>
        <a:p>
          <a:endParaRPr lang="en-US"/>
        </a:p>
      </dgm:t>
    </dgm:pt>
    <dgm:pt modelId="{9FD003F0-ADAC-4EEA-9264-C147B9A0163A}">
      <dgm:prSet/>
      <dgm:spPr/>
      <dgm:t>
        <a:bodyPr/>
        <a:lstStyle/>
        <a:p>
          <a:r>
            <a:rPr lang="en-US" b="0" i="0"/>
            <a:t>The neural network comprises of a LSTM layer followed by 20% Dropout layer and a Dense layer with linear activation function. </a:t>
          </a:r>
          <a:endParaRPr lang="en-US"/>
        </a:p>
      </dgm:t>
    </dgm:pt>
    <dgm:pt modelId="{DF815AB9-8955-4F73-8AE3-33D8CA21A53F}" type="parTrans" cxnId="{FE78EBF5-162A-46D1-A79A-69902ECD075B}">
      <dgm:prSet/>
      <dgm:spPr/>
      <dgm:t>
        <a:bodyPr/>
        <a:lstStyle/>
        <a:p>
          <a:endParaRPr lang="en-US"/>
        </a:p>
      </dgm:t>
    </dgm:pt>
    <dgm:pt modelId="{94915039-FCC6-455A-B24B-17C7BD00F305}" type="sibTrans" cxnId="{FE78EBF5-162A-46D1-A79A-69902ECD075B}">
      <dgm:prSet/>
      <dgm:spPr/>
      <dgm:t>
        <a:bodyPr/>
        <a:lstStyle/>
        <a:p>
          <a:endParaRPr lang="en-US"/>
        </a:p>
      </dgm:t>
    </dgm:pt>
    <dgm:pt modelId="{3DFC34F5-4839-4CAC-8345-C5B4F0C1CE87}">
      <dgm:prSet/>
      <dgm:spPr/>
      <dgm:t>
        <a:bodyPr/>
        <a:lstStyle/>
        <a:p>
          <a:r>
            <a:rPr lang="en-US"/>
            <a:t>The model is complied by using Adam as t</a:t>
          </a:r>
          <a:r>
            <a:rPr lang="en-US" b="0" i="0"/>
            <a:t>he optimizer and Mean Squared Error as the loss function.</a:t>
          </a:r>
          <a:endParaRPr lang="en-US"/>
        </a:p>
      </dgm:t>
    </dgm:pt>
    <dgm:pt modelId="{3F4E1F33-8060-4D88-91F7-37F431A2F0C6}" type="parTrans" cxnId="{4FDBC113-A869-42CA-B32A-26595CB22DC3}">
      <dgm:prSet/>
      <dgm:spPr/>
      <dgm:t>
        <a:bodyPr/>
        <a:lstStyle/>
        <a:p>
          <a:endParaRPr lang="en-US"/>
        </a:p>
      </dgm:t>
    </dgm:pt>
    <dgm:pt modelId="{7FDEF7CD-7273-425C-9A44-4CB0CDCBFA44}" type="sibTrans" cxnId="{4FDBC113-A869-42CA-B32A-26595CB22DC3}">
      <dgm:prSet/>
      <dgm:spPr/>
      <dgm:t>
        <a:bodyPr/>
        <a:lstStyle/>
        <a:p>
          <a:endParaRPr lang="en-US"/>
        </a:p>
      </dgm:t>
    </dgm:pt>
    <dgm:pt modelId="{C77A1931-9390-4D8C-B0D5-C3A5404022D0}" type="pres">
      <dgm:prSet presAssocID="{888E74BB-4C3D-499C-AC0B-0C58A6F89C3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4BCDF2-5697-4C36-B827-CDCF7DF4FCCB}" type="pres">
      <dgm:prSet presAssocID="{C5516B62-AB81-473C-B3C1-4159399657B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A6299-66DF-4B9B-AF41-4159AFEF5467}" type="pres">
      <dgm:prSet presAssocID="{D274097B-7B57-4164-9539-7EE6BB4947E8}" presName="spacer" presStyleCnt="0"/>
      <dgm:spPr/>
    </dgm:pt>
    <dgm:pt modelId="{01AEE35A-CAA7-4CF9-AC81-09F9C9205C64}" type="pres">
      <dgm:prSet presAssocID="{9FD003F0-ADAC-4EEA-9264-C147B9A0163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83259-76B5-4913-9BC2-90ADCD71BB75}" type="pres">
      <dgm:prSet presAssocID="{94915039-FCC6-455A-B24B-17C7BD00F305}" presName="spacer" presStyleCnt="0"/>
      <dgm:spPr/>
    </dgm:pt>
    <dgm:pt modelId="{90023B07-742F-49EA-BF20-58DD99E39D77}" type="pres">
      <dgm:prSet presAssocID="{3DFC34F5-4839-4CAC-8345-C5B4F0C1CE8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770792-E970-412D-B7EB-599C8951D059}" type="presOf" srcId="{C5516B62-AB81-473C-B3C1-4159399657BC}" destId="{9D4BCDF2-5697-4C36-B827-CDCF7DF4FCCB}" srcOrd="0" destOrd="0" presId="urn:microsoft.com/office/officeart/2005/8/layout/vList2"/>
    <dgm:cxn modelId="{C0061901-808D-45E2-A8F9-B6CB67D5F667}" srcId="{888E74BB-4C3D-499C-AC0B-0C58A6F89C36}" destId="{C5516B62-AB81-473C-B3C1-4159399657BC}" srcOrd="0" destOrd="0" parTransId="{FD854BBF-0880-4CE4-870D-AC72F2EE1F35}" sibTransId="{D274097B-7B57-4164-9539-7EE6BB4947E8}"/>
    <dgm:cxn modelId="{DFC46EAD-3D98-4F7F-857B-40D01C5053D6}" type="presOf" srcId="{888E74BB-4C3D-499C-AC0B-0C58A6F89C36}" destId="{C77A1931-9390-4D8C-B0D5-C3A5404022D0}" srcOrd="0" destOrd="0" presId="urn:microsoft.com/office/officeart/2005/8/layout/vList2"/>
    <dgm:cxn modelId="{4FDBC113-A869-42CA-B32A-26595CB22DC3}" srcId="{888E74BB-4C3D-499C-AC0B-0C58A6F89C36}" destId="{3DFC34F5-4839-4CAC-8345-C5B4F0C1CE87}" srcOrd="2" destOrd="0" parTransId="{3F4E1F33-8060-4D88-91F7-37F431A2F0C6}" sibTransId="{7FDEF7CD-7273-425C-9A44-4CB0CDCBFA44}"/>
    <dgm:cxn modelId="{FE78EBF5-162A-46D1-A79A-69902ECD075B}" srcId="{888E74BB-4C3D-499C-AC0B-0C58A6F89C36}" destId="{9FD003F0-ADAC-4EEA-9264-C147B9A0163A}" srcOrd="1" destOrd="0" parTransId="{DF815AB9-8955-4F73-8AE3-33D8CA21A53F}" sibTransId="{94915039-FCC6-455A-B24B-17C7BD00F305}"/>
    <dgm:cxn modelId="{26FA3A67-05B6-4271-8A4E-6018631476B4}" type="presOf" srcId="{9FD003F0-ADAC-4EEA-9264-C147B9A0163A}" destId="{01AEE35A-CAA7-4CF9-AC81-09F9C9205C64}" srcOrd="0" destOrd="0" presId="urn:microsoft.com/office/officeart/2005/8/layout/vList2"/>
    <dgm:cxn modelId="{7959FF39-CBF9-434A-A053-BD1B53CC095F}" type="presOf" srcId="{3DFC34F5-4839-4CAC-8345-C5B4F0C1CE87}" destId="{90023B07-742F-49EA-BF20-58DD99E39D77}" srcOrd="0" destOrd="0" presId="urn:microsoft.com/office/officeart/2005/8/layout/vList2"/>
    <dgm:cxn modelId="{CFC2F971-76BC-4C16-907F-355D30696D51}" type="presParOf" srcId="{C77A1931-9390-4D8C-B0D5-C3A5404022D0}" destId="{9D4BCDF2-5697-4C36-B827-CDCF7DF4FCCB}" srcOrd="0" destOrd="0" presId="urn:microsoft.com/office/officeart/2005/8/layout/vList2"/>
    <dgm:cxn modelId="{9DA144B0-2124-4BAD-9C55-A8E25483A769}" type="presParOf" srcId="{C77A1931-9390-4D8C-B0D5-C3A5404022D0}" destId="{3F9A6299-66DF-4B9B-AF41-4159AFEF5467}" srcOrd="1" destOrd="0" presId="urn:microsoft.com/office/officeart/2005/8/layout/vList2"/>
    <dgm:cxn modelId="{81CCCB13-DF77-44F7-B5A0-7783B3EAF515}" type="presParOf" srcId="{C77A1931-9390-4D8C-B0D5-C3A5404022D0}" destId="{01AEE35A-CAA7-4CF9-AC81-09F9C9205C64}" srcOrd="2" destOrd="0" presId="urn:microsoft.com/office/officeart/2005/8/layout/vList2"/>
    <dgm:cxn modelId="{63D82E4C-1784-4879-936F-046E97C6F551}" type="presParOf" srcId="{C77A1931-9390-4D8C-B0D5-C3A5404022D0}" destId="{75283259-76B5-4913-9BC2-90ADCD71BB75}" srcOrd="3" destOrd="0" presId="urn:microsoft.com/office/officeart/2005/8/layout/vList2"/>
    <dgm:cxn modelId="{07513368-B982-43DB-9008-C84DBFD7C981}" type="presParOf" srcId="{C77A1931-9390-4D8C-B0D5-C3A5404022D0}" destId="{90023B07-742F-49EA-BF20-58DD99E39D7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3AAFC30-AF9C-4268-BCF2-3872670C1A18}">
      <dsp:nvSpPr>
        <dsp:cNvPr id="0" name=""/>
        <dsp:cNvSpPr/>
      </dsp:nvSpPr>
      <dsp:spPr>
        <a:xfrm>
          <a:off x="0" y="337580"/>
          <a:ext cx="6873692" cy="1000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/>
            <a:t>It works by using special gates to allow each LSTM layer to take information from both previous layers and the current layer. </a:t>
          </a:r>
          <a:endParaRPr lang="en-US" sz="1900" kern="1200"/>
        </a:p>
      </dsp:txBody>
      <dsp:txXfrm>
        <a:off x="0" y="337580"/>
        <a:ext cx="6873692" cy="1000350"/>
      </dsp:txXfrm>
    </dsp:sp>
    <dsp:sp modelId="{8103D4DF-7DEE-4D87-B2D3-EAA4D350E04C}">
      <dsp:nvSpPr>
        <dsp:cNvPr id="0" name=""/>
        <dsp:cNvSpPr/>
      </dsp:nvSpPr>
      <dsp:spPr>
        <a:xfrm>
          <a:off x="0" y="1392650"/>
          <a:ext cx="6873692" cy="1000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/>
            <a:t>The data goes through multiple gates (like forget gate, input gate, etc.) and various activation functions (like the tanh function, </a:t>
          </a:r>
          <a:r>
            <a:rPr lang="en-US" sz="1900" b="0" i="0" kern="1200" dirty="0" err="1"/>
            <a:t>relu</a:t>
          </a:r>
          <a:r>
            <a:rPr lang="en-US" sz="1900" b="0" i="0" kern="1200" dirty="0"/>
            <a:t> function) and is passed through the LSTM cells.</a:t>
          </a:r>
          <a:endParaRPr lang="en-US" sz="1900" kern="1200" dirty="0"/>
        </a:p>
      </dsp:txBody>
      <dsp:txXfrm>
        <a:off x="0" y="1392650"/>
        <a:ext cx="6873692" cy="1000350"/>
      </dsp:txXfrm>
    </dsp:sp>
    <dsp:sp modelId="{96759559-E0B7-4184-9384-A59B266CAA5B}">
      <dsp:nvSpPr>
        <dsp:cNvPr id="0" name=""/>
        <dsp:cNvSpPr/>
      </dsp:nvSpPr>
      <dsp:spPr>
        <a:xfrm>
          <a:off x="0" y="2447721"/>
          <a:ext cx="6873692" cy="1000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/>
            <a:t>The main advantage of this is that it allows each LSTM cell to remember patterns for a certain amount of time. </a:t>
          </a:r>
          <a:endParaRPr lang="en-US" sz="1900" kern="1200"/>
        </a:p>
      </dsp:txBody>
      <dsp:txXfrm>
        <a:off x="0" y="2447721"/>
        <a:ext cx="6873692" cy="100035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D4BCDF2-5697-4C36-B827-CDCF7DF4FCCB}">
      <dsp:nvSpPr>
        <dsp:cNvPr id="0" name=""/>
        <dsp:cNvSpPr/>
      </dsp:nvSpPr>
      <dsp:spPr>
        <a:xfrm>
          <a:off x="0" y="210871"/>
          <a:ext cx="6816860" cy="1368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/>
            <a:t>The thing to be noted is that LSTM can remember important information and at the same time forget irrelevant information.</a:t>
          </a:r>
          <a:endParaRPr lang="en-US" sz="2600" kern="1200"/>
        </a:p>
      </dsp:txBody>
      <dsp:txXfrm>
        <a:off x="0" y="210871"/>
        <a:ext cx="6816860" cy="1368900"/>
      </dsp:txXfrm>
    </dsp:sp>
    <dsp:sp modelId="{01AEE35A-CAA7-4CF9-AC81-09F9C9205C64}">
      <dsp:nvSpPr>
        <dsp:cNvPr id="0" name=""/>
        <dsp:cNvSpPr/>
      </dsp:nvSpPr>
      <dsp:spPr>
        <a:xfrm>
          <a:off x="0" y="1654652"/>
          <a:ext cx="6816860" cy="1368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/>
            <a:t>The neural network comprises of a LSTM layer followed by 20% Dropout layer and a Dense layer with linear activation function. </a:t>
          </a:r>
          <a:endParaRPr lang="en-US" sz="2600" kern="1200"/>
        </a:p>
      </dsp:txBody>
      <dsp:txXfrm>
        <a:off x="0" y="1654652"/>
        <a:ext cx="6816860" cy="1368900"/>
      </dsp:txXfrm>
    </dsp:sp>
    <dsp:sp modelId="{90023B07-742F-49EA-BF20-58DD99E39D77}">
      <dsp:nvSpPr>
        <dsp:cNvPr id="0" name=""/>
        <dsp:cNvSpPr/>
      </dsp:nvSpPr>
      <dsp:spPr>
        <a:xfrm>
          <a:off x="0" y="3098432"/>
          <a:ext cx="6816860" cy="1368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The model is complied by using Adam as t</a:t>
          </a:r>
          <a:r>
            <a:rPr lang="en-US" sz="2600" b="0" i="0" kern="1200"/>
            <a:t>he optimizer and Mean Squared Error as the loss function.</a:t>
          </a:r>
          <a:endParaRPr lang="en-US" sz="2600" kern="1200"/>
        </a:p>
      </dsp:txBody>
      <dsp:txXfrm>
        <a:off x="0" y="3098432"/>
        <a:ext cx="6816860" cy="1368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1AA2A-BCE3-4F20-B2F1-E2BCD0A262DC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9E844-6312-4AB2-AEA4-43A18D2FB0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05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5CD60141-EEBD-4EC1-8E34-0344C16A1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2824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848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303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744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369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915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696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0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678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590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75405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2935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0" r:id="rId6"/>
    <p:sldLayoutId id="2147483846" r:id="rId7"/>
    <p:sldLayoutId id="2147483847" r:id="rId8"/>
    <p:sldLayoutId id="2147483848" r:id="rId9"/>
    <p:sldLayoutId id="2147483849" r:id="rId10"/>
    <p:sldLayoutId id="214748385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ghana592/REVA-HACK-2021/blob/main/crypto_currencypred%20(1).ipynb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xmlns="" id="{C3B0A228-9EA3-4009-A82E-9402BBC726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6">
            <a:extLst>
              <a:ext uri="{FF2B5EF4-FFF2-40B4-BE49-F238E27FC236}">
                <a16:creationId xmlns:a16="http://schemas.microsoft.com/office/drawing/2014/main" xmlns="" id="{40D5ECB1-AC85-4830-AF8E-3E8C2A1ACE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9113106" cy="6858000"/>
          </a:xfrm>
          <a:custGeom>
            <a:avLst/>
            <a:gdLst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6885325 w 9113106"/>
              <a:gd name="connsiteY5" fmla="*/ 1543809 h 6858000"/>
              <a:gd name="connsiteX6" fmla="*/ 8238373 w 9113106"/>
              <a:gd name="connsiteY6" fmla="*/ 0 h 6858000"/>
              <a:gd name="connsiteX7" fmla="*/ 9113106 w 9113106"/>
              <a:gd name="connsiteY7" fmla="*/ 0 h 6858000"/>
              <a:gd name="connsiteX8" fmla="*/ 9113106 w 9113106"/>
              <a:gd name="connsiteY8" fmla="*/ 6857999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8238373 w 9113106"/>
              <a:gd name="connsiteY5" fmla="*/ 0 h 6858000"/>
              <a:gd name="connsiteX6" fmla="*/ 9113106 w 9113106"/>
              <a:gd name="connsiteY6" fmla="*/ 0 h 6858000"/>
              <a:gd name="connsiteX7" fmla="*/ 9113106 w 9113106"/>
              <a:gd name="connsiteY7" fmla="*/ 6857999 h 6858000"/>
              <a:gd name="connsiteX8" fmla="*/ 2227781 w 9113106"/>
              <a:gd name="connsiteY8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8238373 w 9113106"/>
              <a:gd name="connsiteY4" fmla="*/ 0 h 6858000"/>
              <a:gd name="connsiteX5" fmla="*/ 9113106 w 9113106"/>
              <a:gd name="connsiteY5" fmla="*/ 0 h 6858000"/>
              <a:gd name="connsiteX6" fmla="*/ 9113106 w 9113106"/>
              <a:gd name="connsiteY6" fmla="*/ 6857999 h 6858000"/>
              <a:gd name="connsiteX7" fmla="*/ 2227781 w 9113106"/>
              <a:gd name="connsiteY7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6" fmla="*/ 2227781 w 9113106"/>
              <a:gd name="connsiteY6" fmla="*/ 6858000 h 6858000"/>
              <a:gd name="connsiteX0" fmla="*/ 9113106 w 9113106"/>
              <a:gd name="connsiteY0" fmla="*/ 6857999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0" fmla="*/ 9113106 w 9113106"/>
              <a:gd name="connsiteY0" fmla="*/ 6857999 h 6858000"/>
              <a:gd name="connsiteX1" fmla="*/ 0 w 9113106"/>
              <a:gd name="connsiteY1" fmla="*/ 6858000 h 6858000"/>
              <a:gd name="connsiteX2" fmla="*/ 6010592 w 9113106"/>
              <a:gd name="connsiteY2" fmla="*/ 0 h 6858000"/>
              <a:gd name="connsiteX3" fmla="*/ 9113106 w 9113106"/>
              <a:gd name="connsiteY3" fmla="*/ 0 h 6858000"/>
              <a:gd name="connsiteX4" fmla="*/ 9113106 w 9113106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106" h="6858000">
                <a:moveTo>
                  <a:pt x="9113106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9113106" y="0"/>
                </a:lnTo>
                <a:lnTo>
                  <a:pt x="9113106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E3B698-518B-4F97-9B0B-862985FFB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655" y="1895476"/>
            <a:ext cx="5202381" cy="70485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Bahnschrift SemiLight SemiConde" panose="020B0502040204020203" pitchFamily="34" charset="0"/>
              </a:rPr>
              <a:t>Team phoenix </a:t>
            </a:r>
            <a:r>
              <a:rPr lang="en-US" sz="2800" dirty="0">
                <a:latin typeface="Bahnschrift SemiLight SemiConde" panose="020B0502040204020203" pitchFamily="34" charset="0"/>
              </a:rPr>
              <a:t/>
            </a:r>
            <a:br>
              <a:rPr lang="en-US" sz="2800" dirty="0">
                <a:latin typeface="Bahnschrift SemiLight SemiConde" panose="020B0502040204020203" pitchFamily="34" charset="0"/>
              </a:rPr>
            </a:br>
            <a:r>
              <a:rPr lang="en-US" sz="2800" dirty="0">
                <a:latin typeface="Bahnschrift SemiLight SemiConde" panose="020B0502040204020203" pitchFamily="34" charset="0"/>
              </a:rPr>
              <a:t/>
            </a:r>
            <a:br>
              <a:rPr lang="en-US" sz="2800" dirty="0">
                <a:latin typeface="Bahnschrift SemiLight SemiConde" panose="020B0502040204020203" pitchFamily="34" charset="0"/>
              </a:rPr>
            </a:br>
            <a:endParaRPr lang="en-US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9D5CBB-D9F3-400C-9A1E-BED2CBE52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009" y="2385555"/>
            <a:ext cx="4327215" cy="2557920"/>
          </a:xfrm>
        </p:spPr>
        <p:txBody>
          <a:bodyPr anchor="b">
            <a:normAutofit/>
          </a:bodyPr>
          <a:lstStyle/>
          <a:p>
            <a:r>
              <a:rPr lang="en-US" sz="2400" dirty="0">
                <a:latin typeface="Bahnschrift SemiLight SemiConde" panose="020B0502040204020203" pitchFamily="34" charset="0"/>
              </a:rPr>
              <a:t>-G.L.MEGHANA</a:t>
            </a:r>
            <a:br>
              <a:rPr lang="en-US" sz="2400" dirty="0">
                <a:latin typeface="Bahnschrift SemiLight SemiConde" panose="020B0502040204020203" pitchFamily="34" charset="0"/>
              </a:rPr>
            </a:br>
            <a:r>
              <a:rPr lang="en-US" sz="2400" dirty="0">
                <a:latin typeface="Bahnschrift SemiLight SemiConde" panose="020B0502040204020203" pitchFamily="34" charset="0"/>
              </a:rPr>
              <a:t>-G.KARTHIKRAJU </a:t>
            </a:r>
            <a:br>
              <a:rPr lang="en-US" sz="2400" dirty="0">
                <a:latin typeface="Bahnschrift SemiLight SemiConde" panose="020B0502040204020203" pitchFamily="34" charset="0"/>
              </a:rPr>
            </a:br>
            <a:r>
              <a:rPr lang="en-US" sz="2400" dirty="0">
                <a:latin typeface="Bahnschrift SemiLight SemiConde" panose="020B0502040204020203" pitchFamily="34" charset="0"/>
              </a:rPr>
              <a:t>-G.PRUDHVI CHARAN</a:t>
            </a:r>
            <a:br>
              <a:rPr lang="en-US" sz="2400" dirty="0">
                <a:latin typeface="Bahnschrift SemiLight SemiConde" panose="020B0502040204020203" pitchFamily="34" charset="0"/>
              </a:rPr>
            </a:br>
            <a:r>
              <a:rPr lang="en-US" sz="2400" dirty="0">
                <a:latin typeface="Bahnschrift SemiLight SemiConde" panose="020B0502040204020203" pitchFamily="34" charset="0"/>
              </a:rPr>
              <a:t>-GEETHASREE SRINIVASAN</a:t>
            </a:r>
          </a:p>
        </p:txBody>
      </p:sp>
      <p:pic>
        <p:nvPicPr>
          <p:cNvPr id="5" name="Picture 4" descr="A close up of a fire&#10;&#10;Description automatically generated with low confidence">
            <a:extLst>
              <a:ext uri="{FF2B5EF4-FFF2-40B4-BE49-F238E27FC236}">
                <a16:creationId xmlns:a16="http://schemas.microsoft.com/office/drawing/2014/main" xmlns="" id="{14D90CF6-3CA4-4EA8-B83B-14169EB1C6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81" r="1" b="2903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7" name="Freeform: Shape 18">
            <a:extLst>
              <a:ext uri="{FF2B5EF4-FFF2-40B4-BE49-F238E27FC236}">
                <a16:creationId xmlns:a16="http://schemas.microsoft.com/office/drawing/2014/main" xmlns="" id="{FD1C9DFA-A617-4257-95D3-CE862A146C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06675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xmlns="" id="{1C028F12-13C4-4E3E-8718-0B0BA189AF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24915" y="5724939"/>
            <a:ext cx="2279772" cy="8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8202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5CD60141-EEBD-4EC1-8E34-0344C16A1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75A547-BCD1-42BE-966E-53CA0AB93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4A3E5678-E0CE-4EE8-9480-5A05F00FD1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77DE83E3-33B4-4A21-9A81-9105B7A54E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3C1D23E-2E58-48FD-9A56-549A5D2C4E92}"/>
              </a:ext>
            </a:extLst>
          </p:cNvPr>
          <p:cNvSpPr txBox="1"/>
          <p:nvPr/>
        </p:nvSpPr>
        <p:spPr>
          <a:xfrm>
            <a:off x="731718" y="480710"/>
            <a:ext cx="4586590" cy="16691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cap="all" spc="300" dirty="0">
                <a:latin typeface="+mj-lt"/>
                <a:ea typeface="+mj-ea"/>
                <a:cs typeface="+mj-cs"/>
              </a:rPr>
              <a:t>Actual and Prediction plot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F216C78F-B3B7-4BE8-B03B-03A387FFF4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xmlns="" id="{6FC6A60F-C22D-449A-84FE-43FF5DDCCA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88973" y="1579877"/>
            <a:ext cx="5515583" cy="31283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2596" y="5495731"/>
            <a:ext cx="117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Code :  </a:t>
            </a:r>
            <a:r>
              <a:rPr lang="en-US" u="sng" dirty="0" smtClean="0">
                <a:hlinkClick r:id="rId3"/>
              </a:rPr>
              <a:t>https</a:t>
            </a:r>
            <a:r>
              <a:rPr lang="en-US" u="sng" dirty="0" smtClean="0">
                <a:hlinkClick r:id="rId3"/>
              </a:rPr>
              <a:t>://github.com/Meghana592/REVA-HACK-2021/blob/main/crypto_currencypred%20(1).ipynb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xmlns="" val="2493098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FD57F13B-6973-4CE9-92F3-5EC476ED97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outdoor, walking, shore, blurry&#10;&#10;Description automatically generated">
            <a:extLst>
              <a:ext uri="{FF2B5EF4-FFF2-40B4-BE49-F238E27FC236}">
                <a16:creationId xmlns:a16="http://schemas.microsoft.com/office/drawing/2014/main" xmlns="" id="{8393E1C0-445A-4734-9AFF-617DD7CC70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876" r="890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968B5335-D5FF-4145-97AC-3783A0DE47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0C1D0562-B987-4741-985E-3AADE1075E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AE53CD7-F2FF-41FC-B626-30E2A62C6672}"/>
              </a:ext>
            </a:extLst>
          </p:cNvPr>
          <p:cNvSpPr txBox="1"/>
          <p:nvPr/>
        </p:nvSpPr>
        <p:spPr>
          <a:xfrm>
            <a:off x="7130172" y="3429000"/>
            <a:ext cx="4105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THANKYOU!!!!</a:t>
            </a:r>
            <a:r>
              <a:rPr lang="en-US" sz="4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</a:p>
          <a:p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-BY TEAM PHOENIX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76154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xmlns="" id="{327AB4C5-0719-4E35-87CD-199EB59E3E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51465132-EAE1-4917-B19B-CBF1591F80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59C2EF-83A8-4B59-A6B9-BA6E8A6A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571308" cy="13608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cap="all" spc="300"/>
              <a:t>  </a:t>
            </a:r>
            <a:br>
              <a:rPr lang="en-US" cap="all" spc="300"/>
            </a:br>
            <a:endParaRPr lang="en-US" cap="all" spc="30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xmlns="" id="{1C9BD43D-6F58-4B04-B506-D3CDEF51C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088" y="872934"/>
            <a:ext cx="4680580" cy="1879993"/>
          </a:xfrm>
        </p:spPr>
        <p:txBody>
          <a:bodyPr anchor="b">
            <a:noAutofit/>
          </a:bodyPr>
          <a:lstStyle/>
          <a:p>
            <a:pPr marL="0" indent="0">
              <a:buNone/>
            </a:pPr>
            <a:r>
              <a:rPr lang="en-US" sz="3600" dirty="0"/>
              <a:t>PREDICTION OF CRYPTOCURRENCY </a:t>
            </a:r>
          </a:p>
        </p:txBody>
      </p:sp>
      <p:pic>
        <p:nvPicPr>
          <p:cNvPr id="9" name="Content Placeholder 8" descr="A pile of coins&#10;&#10;Description automatically generated">
            <a:extLst>
              <a:ext uri="{FF2B5EF4-FFF2-40B4-BE49-F238E27FC236}">
                <a16:creationId xmlns:a16="http://schemas.microsoft.com/office/drawing/2014/main" xmlns="" id="{2BB3D1F3-5E36-4EAB-ACDF-54E19DABE9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25726" y="2405163"/>
            <a:ext cx="3369058" cy="2723743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8D997AC9-EE0E-4715-BB2E-3B72C08A9D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117EFE-8F5C-4A1F-A262-62A1B568D58E}"/>
              </a:ext>
            </a:extLst>
          </p:cNvPr>
          <p:cNvSpPr txBox="1"/>
          <p:nvPr/>
        </p:nvSpPr>
        <p:spPr>
          <a:xfrm>
            <a:off x="689088" y="3429000"/>
            <a:ext cx="357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  <a:r>
              <a:rPr lang="en-US" baseline="30000" dirty="0"/>
              <a:t>TH</a:t>
            </a:r>
            <a:r>
              <a:rPr lang="en-US" dirty="0"/>
              <a:t> NOVEMBER 2021</a:t>
            </a: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F8C56944-B8C0-4D0B-9AA9-BE00452D11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5296" y="338039"/>
            <a:ext cx="3673403" cy="206712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FBB26322-0384-49A9-8764-630E17500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36006" y="3564211"/>
            <a:ext cx="3794826" cy="254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E94D1047-A0B4-4F50-82F4-84B2CD52D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38090" y="1900417"/>
            <a:ext cx="2756150" cy="183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063885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37">
            <a:extLst>
              <a:ext uri="{FF2B5EF4-FFF2-40B4-BE49-F238E27FC236}">
                <a16:creationId xmlns:a16="http://schemas.microsoft.com/office/drawing/2014/main" xmlns="" id="{91C2F78B-DEE8-4195-A196-DFC51BDADF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39">
            <a:extLst>
              <a:ext uri="{FF2B5EF4-FFF2-40B4-BE49-F238E27FC236}">
                <a16:creationId xmlns:a16="http://schemas.microsoft.com/office/drawing/2014/main" xmlns="" id="{A1D79D08-4BE8-4799-BE09-5078DFEE22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4" name="Straight Connector 41">
            <a:extLst>
              <a:ext uri="{FF2B5EF4-FFF2-40B4-BE49-F238E27FC236}">
                <a16:creationId xmlns:a16="http://schemas.microsoft.com/office/drawing/2014/main" xmlns="" id="{C95D65A1-16CB-407F-993F-2A6D59BCC0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43">
            <a:extLst>
              <a:ext uri="{FF2B5EF4-FFF2-40B4-BE49-F238E27FC236}">
                <a16:creationId xmlns:a16="http://schemas.microsoft.com/office/drawing/2014/main" xmlns="" id="{685B57F6-59DE-4274-A37C-F47FE4E42E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CF0F22D-1428-482B-94A0-AC88F18CB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756" y="285332"/>
            <a:ext cx="7810169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4C592E1-29D0-4915-8D79-9107BB377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1026" y="1667137"/>
            <a:ext cx="5435302" cy="338297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WHAT IS CRYPTOCURRENCY?</a:t>
            </a:r>
          </a:p>
          <a:p>
            <a:r>
              <a:rPr lang="en-US" dirty="0"/>
              <a:t>CRYTOCURRENCY IS A DIGITAL CURRENCY  IN WHICH ENCRYPTION TECHNIQUES ARE USED TO REGULATE  THE GENERATION OF UNITS OF CURRENCY AND VERIFY THE TRANSFER OF FUNDS,OPERATING INDEPENDENTLY OF A CENTRAL BANK.</a:t>
            </a:r>
          </a:p>
          <a:p>
            <a:endParaRPr lang="en-US" dirty="0"/>
          </a:p>
        </p:txBody>
      </p:sp>
      <p:pic>
        <p:nvPicPr>
          <p:cNvPr id="21" name="Picture 20" descr="Programming data on computer monitor">
            <a:extLst>
              <a:ext uri="{FF2B5EF4-FFF2-40B4-BE49-F238E27FC236}">
                <a16:creationId xmlns:a16="http://schemas.microsoft.com/office/drawing/2014/main" xmlns="" id="{AC9BB525-1B4F-4A4C-BA4E-BDF27AB862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/>
          </a:blip>
          <a:srcRect l="18194" r="8248" b="-1"/>
          <a:stretch/>
        </p:blipFill>
        <p:spPr>
          <a:xfrm>
            <a:off x="4634621" y="1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56" name="Freeform: Shape 45">
            <a:extLst>
              <a:ext uri="{FF2B5EF4-FFF2-40B4-BE49-F238E27FC236}">
                <a16:creationId xmlns:a16="http://schemas.microsoft.com/office/drawing/2014/main" xmlns="" id="{6D6B3702-19B7-471C-974D-4A163151E0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76547" y="0"/>
            <a:ext cx="681275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899617 w 6899617"/>
              <a:gd name="connsiteY1" fmla="*/ 0 h 6858000"/>
              <a:gd name="connsiteX2" fmla="*/ 6899617 w 6899617"/>
              <a:gd name="connsiteY2" fmla="*/ 1529274 h 6858000"/>
              <a:gd name="connsiteX3" fmla="*/ 2229334 w 6899617"/>
              <a:gd name="connsiteY3" fmla="*/ 6858000 h 6858000"/>
              <a:gd name="connsiteX4" fmla="*/ 0 w 6899617"/>
              <a:gd name="connsiteY4" fmla="*/ 6858000 h 6858000"/>
              <a:gd name="connsiteX0" fmla="*/ 5966258 w 6855283"/>
              <a:gd name="connsiteY0" fmla="*/ 0 h 6858000"/>
              <a:gd name="connsiteX1" fmla="*/ 6855283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55283"/>
              <a:gd name="connsiteY0" fmla="*/ 0 h 6858000"/>
              <a:gd name="connsiteX1" fmla="*/ 6810948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62525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51442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12757" h="6858000">
                <a:moveTo>
                  <a:pt x="5966258" y="0"/>
                </a:moveTo>
                <a:lnTo>
                  <a:pt x="6810948" y="0"/>
                </a:lnTo>
                <a:cubicBezTo>
                  <a:pt x="6807254" y="520842"/>
                  <a:pt x="6815473" y="1006772"/>
                  <a:pt x="6811779" y="1527614"/>
                </a:cubicBezTo>
                <a:lnTo>
                  <a:pt x="2185000" y="6858000"/>
                </a:lnTo>
                <a:lnTo>
                  <a:pt x="0" y="6858000"/>
                </a:lnTo>
                <a:lnTo>
                  <a:pt x="5966258" y="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7" name="Straight Connector 47">
            <a:extLst>
              <a:ext uri="{FF2B5EF4-FFF2-40B4-BE49-F238E27FC236}">
                <a16:creationId xmlns:a16="http://schemas.microsoft.com/office/drawing/2014/main" xmlns="" id="{50D86B0D-0E25-49AC-8123-2522E0A769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xmlns="" id="{7811AC59-DBB6-4E14-9B0D-609E98C2324B}"/>
              </a:ext>
            </a:extLst>
          </p:cNvPr>
          <p:cNvSpPr/>
          <p:nvPr/>
        </p:nvSpPr>
        <p:spPr>
          <a:xfrm>
            <a:off x="5843517" y="67604"/>
            <a:ext cx="3383456" cy="158907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27AF928-34AD-4CC9-8D8E-4AC87A96BF46}"/>
              </a:ext>
            </a:extLst>
          </p:cNvPr>
          <p:cNvSpPr txBox="1"/>
          <p:nvPr/>
        </p:nvSpPr>
        <p:spPr>
          <a:xfrm>
            <a:off x="6591128" y="437658"/>
            <a:ext cx="2041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Cryptocurrency opts as a future revenue stream in the digital finance world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xmlns="" id="{1620423A-8E84-4E82-88EB-4B59B6189084}"/>
              </a:ext>
            </a:extLst>
          </p:cNvPr>
          <p:cNvSpPr/>
          <p:nvPr/>
        </p:nvSpPr>
        <p:spPr>
          <a:xfrm>
            <a:off x="7791450" y="1600511"/>
            <a:ext cx="45719" cy="4571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xmlns="" id="{32DC2723-AE9C-43A6-81CE-00125DF0B270}"/>
              </a:ext>
            </a:extLst>
          </p:cNvPr>
          <p:cNvSpPr/>
          <p:nvPr/>
        </p:nvSpPr>
        <p:spPr>
          <a:xfrm>
            <a:off x="6513017" y="2181224"/>
            <a:ext cx="3011983" cy="199072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D33A9B8-1EC4-469D-87AB-C313C8552784}"/>
              </a:ext>
            </a:extLst>
          </p:cNvPr>
          <p:cNvSpPr txBox="1"/>
          <p:nvPr/>
        </p:nvSpPr>
        <p:spPr>
          <a:xfrm>
            <a:off x="6962614" y="2501467"/>
            <a:ext cx="21127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Cryptocurrency and Blockchain technology allows the users to send exactly what they want without involvement of third party </a:t>
            </a:r>
          </a:p>
        </p:txBody>
      </p:sp>
      <p:sp>
        <p:nvSpPr>
          <p:cNvPr id="28" name="Speech Bubble: Oval 27">
            <a:extLst>
              <a:ext uri="{FF2B5EF4-FFF2-40B4-BE49-F238E27FC236}">
                <a16:creationId xmlns:a16="http://schemas.microsoft.com/office/drawing/2014/main" xmlns="" id="{A7917F77-81F2-4672-B113-CB206FBBCBE3}"/>
              </a:ext>
            </a:extLst>
          </p:cNvPr>
          <p:cNvSpPr/>
          <p:nvPr/>
        </p:nvSpPr>
        <p:spPr>
          <a:xfrm>
            <a:off x="3866989" y="3955899"/>
            <a:ext cx="3095625" cy="205238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83C8277-2D5F-4D48-BEB6-571DEA816BE6}"/>
              </a:ext>
            </a:extLst>
          </p:cNvPr>
          <p:cNvSpPr txBox="1"/>
          <p:nvPr/>
        </p:nvSpPr>
        <p:spPr>
          <a:xfrm>
            <a:off x="4519881" y="4333875"/>
            <a:ext cx="18523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More than 70% of the mobile phone users prefer transactions over their phones, which is the major drivers for the cryptocurrency market growth.</a:t>
            </a:r>
          </a:p>
        </p:txBody>
      </p:sp>
    </p:spTree>
    <p:extLst>
      <p:ext uri="{BB962C8B-B14F-4D97-AF65-F5344CB8AC3E}">
        <p14:creationId xmlns:p14="http://schemas.microsoft.com/office/powerpoint/2010/main" xmlns="" val="2812394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91C2F78B-DEE8-4195-A196-DFC51BDADF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A1D79D08-4BE8-4799-BE09-5078DFEE22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C95D65A1-16CB-407F-993F-2A6D59BCC0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xmlns="" id="{685B57F6-59DE-4274-A37C-F47FE4E42E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16E53FA0-BC2D-4545-A847-BC22F13C95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371"/>
          <a:stretch/>
        </p:blipFill>
        <p:spPr>
          <a:xfrm>
            <a:off x="3142549" y="-19051"/>
            <a:ext cx="9098732" cy="6758609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C8C63406-9171-4282-BAAB-2DDC6831F0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BD879D-0561-493C-9DDD-B76AB0D24EE0}"/>
              </a:ext>
            </a:extLst>
          </p:cNvPr>
          <p:cNvSpPr txBox="1"/>
          <p:nvPr/>
        </p:nvSpPr>
        <p:spPr>
          <a:xfrm>
            <a:off x="755375" y="366041"/>
            <a:ext cx="5920740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kern="1200" cap="all" spc="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5696616-077B-496A-88F6-0A81B9EB5AAE}"/>
              </a:ext>
            </a:extLst>
          </p:cNvPr>
          <p:cNvSpPr txBox="1"/>
          <p:nvPr/>
        </p:nvSpPr>
        <p:spPr>
          <a:xfrm>
            <a:off x="707060" y="1624268"/>
            <a:ext cx="4825967" cy="408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History generally has away of repeating itself but cryptocurrency has a lot of history which makes it an equal challenge predicting which history will be repeated. It takes more than a study of past trends to get predictions.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The goal of this project is to find a model where we can predict the value of cryptocurrency by considering all the factors which influence the price.</a:t>
            </a:r>
          </a:p>
        </p:txBody>
      </p:sp>
    </p:spTree>
    <p:extLst>
      <p:ext uri="{BB962C8B-B14F-4D97-AF65-F5344CB8AC3E}">
        <p14:creationId xmlns:p14="http://schemas.microsoft.com/office/powerpoint/2010/main" xmlns="" val="4166487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5CD60141-EEBD-4EC1-8E34-0344C16A1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4C75A547-BCD1-42BE-966E-53CA0AB93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00C04237-153A-4A4F-A7E9-6926B66F84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blur&#10;&#10;Description automatically generated">
            <a:extLst>
              <a:ext uri="{FF2B5EF4-FFF2-40B4-BE49-F238E27FC236}">
                <a16:creationId xmlns:a16="http://schemas.microsoft.com/office/drawing/2014/main" xmlns="" id="{C5D9EE7C-63CA-4B4F-AD3A-BB2A03D1E2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71" b="13659"/>
          <a:stretch/>
        </p:blipFill>
        <p:spPr>
          <a:xfrm>
            <a:off x="20" y="-48628"/>
            <a:ext cx="12191979" cy="6906628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D19975AA-D532-4570-9193-6482D3F223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 flipV="1">
            <a:off x="2235450" y="-2235450"/>
            <a:ext cx="6858000" cy="11328901"/>
          </a:xfrm>
          <a:custGeom>
            <a:avLst/>
            <a:gdLst>
              <a:gd name="connsiteX0" fmla="*/ 0 w 6858000"/>
              <a:gd name="connsiteY0" fmla="*/ 2229335 h 11328901"/>
              <a:gd name="connsiteX1" fmla="*/ 0 w 6858000"/>
              <a:gd name="connsiteY1" fmla="*/ 0 h 11328901"/>
              <a:gd name="connsiteX2" fmla="*/ 6858000 w 6858000"/>
              <a:gd name="connsiteY2" fmla="*/ 6010593 h 11328901"/>
              <a:gd name="connsiteX3" fmla="*/ 6858000 w 6858000"/>
              <a:gd name="connsiteY3" fmla="*/ 6052915 h 11328901"/>
              <a:gd name="connsiteX4" fmla="*/ 6858000 w 6858000"/>
              <a:gd name="connsiteY4" fmla="*/ 6052915 h 11328901"/>
              <a:gd name="connsiteX5" fmla="*/ 6858000 w 6858000"/>
              <a:gd name="connsiteY5" fmla="*/ 9053844 h 11328901"/>
              <a:gd name="connsiteX6" fmla="*/ 6858000 w 6858000"/>
              <a:gd name="connsiteY6" fmla="*/ 11328901 h 11328901"/>
              <a:gd name="connsiteX7" fmla="*/ 1 w 6858000"/>
              <a:gd name="connsiteY7" fmla="*/ 11328901 h 11328901"/>
              <a:gd name="connsiteX8" fmla="*/ 1 w 6858000"/>
              <a:gd name="connsiteY8" fmla="*/ 9359065 h 11328901"/>
              <a:gd name="connsiteX9" fmla="*/ 0 w 6858000"/>
              <a:gd name="connsiteY9" fmla="*/ 9359065 h 11328901"/>
              <a:gd name="connsiteX10" fmla="*/ 0 w 6858000"/>
              <a:gd name="connsiteY10" fmla="*/ 6535740 h 11328901"/>
              <a:gd name="connsiteX11" fmla="*/ 1 w 6858000"/>
              <a:gd name="connsiteY11" fmla="*/ 6535740 h 11328901"/>
              <a:gd name="connsiteX12" fmla="*/ 1 w 6858000"/>
              <a:gd name="connsiteY12" fmla="*/ 2229336 h 1132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11328901">
                <a:moveTo>
                  <a:pt x="0" y="2229335"/>
                </a:moveTo>
                <a:lnTo>
                  <a:pt x="0" y="0"/>
                </a:lnTo>
                <a:lnTo>
                  <a:pt x="6858000" y="6010593"/>
                </a:lnTo>
                <a:lnTo>
                  <a:pt x="6858000" y="6052915"/>
                </a:lnTo>
                <a:lnTo>
                  <a:pt x="6858000" y="6052915"/>
                </a:lnTo>
                <a:lnTo>
                  <a:pt x="6858000" y="9053844"/>
                </a:lnTo>
                <a:lnTo>
                  <a:pt x="6858000" y="11328901"/>
                </a:lnTo>
                <a:lnTo>
                  <a:pt x="1" y="11328901"/>
                </a:lnTo>
                <a:lnTo>
                  <a:pt x="1" y="9359065"/>
                </a:lnTo>
                <a:lnTo>
                  <a:pt x="0" y="9359065"/>
                </a:lnTo>
                <a:lnTo>
                  <a:pt x="0" y="6535740"/>
                </a:lnTo>
                <a:lnTo>
                  <a:pt x="1" y="6535740"/>
                </a:lnTo>
                <a:lnTo>
                  <a:pt x="1" y="2229336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D7CA8974-7BA7-4828-89E2-6DAD7353BC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21480A6-A3CD-4966-871A-46D8BED93936}"/>
              </a:ext>
            </a:extLst>
          </p:cNvPr>
          <p:cNvSpPr txBox="1"/>
          <p:nvPr/>
        </p:nvSpPr>
        <p:spPr>
          <a:xfrm>
            <a:off x="462065" y="441799"/>
            <a:ext cx="6657108" cy="2832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cap="all" spc="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Working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701E80-E513-4644-ACCC-D8038522ED76}"/>
              </a:ext>
            </a:extLst>
          </p:cNvPr>
          <p:cNvSpPr txBox="1"/>
          <p:nvPr/>
        </p:nvSpPr>
        <p:spPr>
          <a:xfrm>
            <a:off x="462065" y="1700065"/>
            <a:ext cx="644457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Getting real-time cryptocurrency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Prepare data for training and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Predict the price od cryptocurrency using LSTM neutral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Visualize the prediction results.</a:t>
            </a:r>
          </a:p>
        </p:txBody>
      </p:sp>
    </p:spTree>
    <p:extLst>
      <p:ext uri="{BB962C8B-B14F-4D97-AF65-F5344CB8AC3E}">
        <p14:creationId xmlns:p14="http://schemas.microsoft.com/office/powerpoint/2010/main" xmlns="" val="18319846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5CD60141-EEBD-4EC1-8E34-0344C16A1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C75A547-BCD1-42BE-966E-53CA0AB93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00C04237-153A-4A4F-A7E9-6926B66F84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blur&#10;&#10;Description automatically generated">
            <a:extLst>
              <a:ext uri="{FF2B5EF4-FFF2-40B4-BE49-F238E27FC236}">
                <a16:creationId xmlns:a16="http://schemas.microsoft.com/office/drawing/2014/main" xmlns="" id="{839EA71D-8B5D-4D9A-B54A-428CBD1F8F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167" b="564"/>
          <a:stretch/>
        </p:blipFill>
        <p:spPr>
          <a:xfrm>
            <a:off x="8314" y="-48637"/>
            <a:ext cx="12191979" cy="6906637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0BD1D87-EF65-4284-8DA1-D14D554876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52CA8ED-F1E8-4980-B029-F850322CFCFB}"/>
              </a:ext>
            </a:extLst>
          </p:cNvPr>
          <p:cNvSpPr txBox="1"/>
          <p:nvPr/>
        </p:nvSpPr>
        <p:spPr>
          <a:xfrm>
            <a:off x="540608" y="596596"/>
            <a:ext cx="5714999" cy="2832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cap="all" spc="3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Long Short –Term Memory (LSTM)</a:t>
            </a:r>
            <a:endParaRPr lang="en-US" sz="2400" cap="all" spc="3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D7CA8974-7BA7-4828-89E2-6DAD7353BC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xmlns="" id="{C5ACCBCC-F9ED-427C-96EB-07206D53E5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78005" y="2559620"/>
            <a:ext cx="4828896" cy="1810146"/>
          </a:xfrm>
          <a:prstGeom prst="rect">
            <a:avLst/>
          </a:prstGeom>
        </p:spPr>
      </p:pic>
      <p:graphicFrame>
        <p:nvGraphicFramePr>
          <p:cNvPr id="52" name="TextBox 4">
            <a:extLst>
              <a:ext uri="{FF2B5EF4-FFF2-40B4-BE49-F238E27FC236}">
                <a16:creationId xmlns:a16="http://schemas.microsoft.com/office/drawing/2014/main" xmlns="" id="{1D7EF2C1-AE02-49A9-8CC5-0FBC5D727A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90432516"/>
              </p:ext>
            </p:extLst>
          </p:nvPr>
        </p:nvGraphicFramePr>
        <p:xfrm>
          <a:off x="207233" y="2012798"/>
          <a:ext cx="6873692" cy="3785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2236632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FD57F13B-6973-4CE9-92F3-5EC476ED97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blur&#10;&#10;Description automatically generated">
            <a:extLst>
              <a:ext uri="{FF2B5EF4-FFF2-40B4-BE49-F238E27FC236}">
                <a16:creationId xmlns:a16="http://schemas.microsoft.com/office/drawing/2014/main" xmlns="" id="{B3CB9695-1B45-4D76-815D-4BCAE8265A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167" b="564"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F26684C2-6A38-439A-B608-64C3C746A4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16497" y="1527690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xmlns="" id="{63273838-F0F1-4493-861C-76E142629F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16496" y="2085975"/>
            <a:ext cx="4319790" cy="2686050"/>
          </a:xfrm>
          <a:prstGeom prst="rect">
            <a:avLst/>
          </a:prstGeom>
        </p:spPr>
      </p:pic>
      <p:graphicFrame>
        <p:nvGraphicFramePr>
          <p:cNvPr id="12" name="TextBox 3">
            <a:extLst>
              <a:ext uri="{FF2B5EF4-FFF2-40B4-BE49-F238E27FC236}">
                <a16:creationId xmlns:a16="http://schemas.microsoft.com/office/drawing/2014/main" xmlns="" id="{2785C1B8-2604-47A9-987C-20A02C022ABC}"/>
              </a:ext>
            </a:extLst>
          </p:cNvPr>
          <p:cNvGraphicFramePr/>
          <p:nvPr/>
        </p:nvGraphicFramePr>
        <p:xfrm>
          <a:off x="603115" y="1264596"/>
          <a:ext cx="6816860" cy="4678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3282276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B20E7A4-EC2C-47C8-BE55-65771E3F2E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798B7D97-1FE0-4BA9-801E-2CE19FD25C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81660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CF00C9-1087-4C8E-92A9-2D7D1201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83" y="398835"/>
            <a:ext cx="4237537" cy="2336274"/>
          </a:xfrm>
        </p:spPr>
        <p:txBody>
          <a:bodyPr anchor="t">
            <a:normAutofit/>
          </a:bodyPr>
          <a:lstStyle/>
          <a:p>
            <a:r>
              <a:rPr lang="en-US" sz="2400" dirty="0"/>
              <a:t>Training and Testing Plot</a:t>
            </a:r>
          </a:p>
        </p:txBody>
      </p:sp>
      <p:pic>
        <p:nvPicPr>
          <p:cNvPr id="5" name="Content Placeholder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xmlns="" id="{F3A70DD6-B351-4638-BEE0-939E68266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71851" y="1034251"/>
            <a:ext cx="6537834" cy="3401716"/>
          </a:xfr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766FD2F-248A-4AA1-8078-E26D6E690B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773C4A6-AC79-4AA8-9369-9EE86639FD29}"/>
              </a:ext>
            </a:extLst>
          </p:cNvPr>
          <p:cNvSpPr txBox="1"/>
          <p:nvPr/>
        </p:nvSpPr>
        <p:spPr>
          <a:xfrm>
            <a:off x="1168442" y="4760774"/>
            <a:ext cx="9760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is a method to measure the accuracy of your model. It is called Train/Test because you split the </a:t>
            </a:r>
            <a:r>
              <a:rPr lang="en-US" sz="1400" dirty="0" err="1"/>
              <a:t>the</a:t>
            </a:r>
            <a:r>
              <a:rPr lang="en-US" sz="1400" dirty="0"/>
              <a:t> data set into two sets: a training set and a testing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train the model using the training set. You test the model using the testing set. Train the model means create the model.</a:t>
            </a:r>
          </a:p>
        </p:txBody>
      </p:sp>
    </p:spTree>
    <p:extLst>
      <p:ext uri="{BB962C8B-B14F-4D97-AF65-F5344CB8AC3E}">
        <p14:creationId xmlns:p14="http://schemas.microsoft.com/office/powerpoint/2010/main" xmlns="" val="22967054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5CD60141-EEBD-4EC1-8E34-0344C16A1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75A547-BCD1-42BE-966E-53CA0AB93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4A3E5678-E0CE-4EE8-9480-5A05F00FD1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77DE83E3-33B4-4A21-9A81-9105B7A54E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B231949-A5E3-4DB1-9C41-40435CB156AC}"/>
              </a:ext>
            </a:extLst>
          </p:cNvPr>
          <p:cNvSpPr txBox="1"/>
          <p:nvPr/>
        </p:nvSpPr>
        <p:spPr>
          <a:xfrm>
            <a:off x="714984" y="286157"/>
            <a:ext cx="5734454" cy="2832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cap="all" spc="300" dirty="0">
                <a:latin typeface="+mj-lt"/>
                <a:ea typeface="+mj-ea"/>
                <a:cs typeface="+mj-cs"/>
              </a:rPr>
              <a:t>LSTM Plot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F216C78F-B3B7-4BE8-B03B-03A387FFF4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xmlns="" id="{2D7EBE46-83BB-4C19-AC96-08A4157D70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5397" y="1447435"/>
            <a:ext cx="5253376" cy="354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3748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</TotalTime>
  <Words>441</Words>
  <Application>Microsoft Office PowerPoint</Application>
  <PresentationFormat>Custom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RegattaVTI</vt:lpstr>
      <vt:lpstr>Team phoenix   </vt:lpstr>
      <vt:lpstr>   </vt:lpstr>
      <vt:lpstr>OVERVIEW </vt:lpstr>
      <vt:lpstr>Slide 4</vt:lpstr>
      <vt:lpstr>Slide 5</vt:lpstr>
      <vt:lpstr>Slide 6</vt:lpstr>
      <vt:lpstr>Slide 7</vt:lpstr>
      <vt:lpstr>Training and Testing Plot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 CRYPTOCURRENCY</dc:title>
  <dc:creator>Karthik</dc:creator>
  <cp:lastModifiedBy>91868</cp:lastModifiedBy>
  <cp:revision>7</cp:revision>
  <dcterms:created xsi:type="dcterms:W3CDTF">2021-11-11T06:13:51Z</dcterms:created>
  <dcterms:modified xsi:type="dcterms:W3CDTF">2021-11-13T04:49:29Z</dcterms:modified>
</cp:coreProperties>
</file>