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66" r:id="rId2"/>
    <p:sldId id="274" r:id="rId3"/>
    <p:sldId id="256" r:id="rId4"/>
    <p:sldId id="257" r:id="rId5"/>
    <p:sldId id="259" r:id="rId6"/>
    <p:sldId id="270" r:id="rId7"/>
    <p:sldId id="269" r:id="rId8"/>
    <p:sldId id="271" r:id="rId9"/>
    <p:sldId id="260" r:id="rId10"/>
    <p:sldId id="261" r:id="rId11"/>
    <p:sldId id="265" r:id="rId12"/>
    <p:sldId id="262" r:id="rId13"/>
    <p:sldId id="264" r:id="rId14"/>
    <p:sldId id="263" r:id="rId15"/>
    <p:sldId id="267" r:id="rId16"/>
    <p:sldId id="27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7" d="100"/>
          <a:sy n="37" d="100"/>
        </p:scale>
        <p:origin x="11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325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FC34A07-E4D1-42C9-AFBB-BA9E86C29D52}"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105607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3417587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4246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749744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3660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935787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2099204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100482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84063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34A07-E4D1-42C9-AFBB-BA9E86C29D52}"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61349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C34A07-E4D1-42C9-AFBB-BA9E86C29D52}"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330460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C34A07-E4D1-42C9-AFBB-BA9E86C29D52}"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20808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C34A07-E4D1-42C9-AFBB-BA9E86C29D52}"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336816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34A07-E4D1-42C9-AFBB-BA9E86C29D52}"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169758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C34A07-E4D1-42C9-AFBB-BA9E86C29D52}"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73203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C34A07-E4D1-42C9-AFBB-BA9E86C29D52}"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50E3C8-5CAC-4A16-9C67-3D157281E1EE}" type="slidenum">
              <a:rPr lang="en-US" smtClean="0"/>
              <a:t>‹#›</a:t>
            </a:fld>
            <a:endParaRPr lang="en-US"/>
          </a:p>
        </p:txBody>
      </p:sp>
    </p:spTree>
    <p:extLst>
      <p:ext uri="{BB962C8B-B14F-4D97-AF65-F5344CB8AC3E}">
        <p14:creationId xmlns:p14="http://schemas.microsoft.com/office/powerpoint/2010/main" val="48828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FC34A07-E4D1-42C9-AFBB-BA9E86C29D52}" type="datetimeFigureOut">
              <a:rPr lang="en-US" smtClean="0"/>
              <a:t>5/24/2021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450E3C8-5CAC-4A16-9C67-3D157281E1EE}" type="slidenum">
              <a:rPr lang="en-US" smtClean="0"/>
              <a:t>‹#›</a:t>
            </a:fld>
            <a:endParaRPr lang="en-US"/>
          </a:p>
        </p:txBody>
      </p:sp>
    </p:spTree>
    <p:extLst>
      <p:ext uri="{BB962C8B-B14F-4D97-AF65-F5344CB8AC3E}">
        <p14:creationId xmlns:p14="http://schemas.microsoft.com/office/powerpoint/2010/main" val="814453714"/>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7EA9DE-8782-410A-9D6D-9A6C4271FE03}"/>
              </a:ext>
            </a:extLst>
          </p:cNvPr>
          <p:cNvPicPr>
            <a:picLocks noChangeAspect="1"/>
          </p:cNvPicPr>
          <p:nvPr/>
        </p:nvPicPr>
        <p:blipFill>
          <a:blip r:embed="rId2"/>
          <a:stretch>
            <a:fillRect/>
          </a:stretch>
        </p:blipFill>
        <p:spPr>
          <a:xfrm>
            <a:off x="291706" y="363794"/>
            <a:ext cx="975445" cy="885234"/>
          </a:xfrm>
          <a:prstGeom prst="rect">
            <a:avLst/>
          </a:prstGeom>
        </p:spPr>
      </p:pic>
      <p:sp>
        <p:nvSpPr>
          <p:cNvPr id="10" name="TextBox 9">
            <a:extLst>
              <a:ext uri="{FF2B5EF4-FFF2-40B4-BE49-F238E27FC236}">
                <a16:creationId xmlns:a16="http://schemas.microsoft.com/office/drawing/2014/main" id="{0C1C9B22-3DDE-4219-91B3-F7D325E1084F}"/>
              </a:ext>
            </a:extLst>
          </p:cNvPr>
          <p:cNvSpPr txBox="1"/>
          <p:nvPr/>
        </p:nvSpPr>
        <p:spPr>
          <a:xfrm>
            <a:off x="1011382" y="626302"/>
            <a:ext cx="10134599" cy="954107"/>
          </a:xfrm>
          <a:prstGeom prst="rect">
            <a:avLst/>
          </a:prstGeom>
          <a:noFill/>
        </p:spPr>
        <p:txBody>
          <a:bodyPr wrap="square">
            <a:spAutoFit/>
          </a:bodyPr>
          <a:lstStyle/>
          <a:p>
            <a:pPr algn="ctr"/>
            <a:r>
              <a:rPr lang="en-US" b="1" cap="all" dirty="0">
                <a:ln w="0"/>
                <a:solidFill>
                  <a:srgbClr val="C00000"/>
                </a:solidFill>
                <a:effectLst>
                  <a:outerShdw blurRad="38100" dist="38100" dir="2700000" algn="tl">
                    <a:srgbClr val="000000">
                      <a:alpha val="43137"/>
                    </a:srgbClr>
                  </a:outerShdw>
                  <a:reflection blurRad="12700" stA="50000" endPos="50000" dist="5000" dir="5400000" sy="-100000" rotWithShape="0"/>
                </a:effectLst>
              </a:rPr>
              <a:t>MALLA REDDY COLLEGE OF ENGINEERING AND TECHNOLOGY</a:t>
            </a:r>
          </a:p>
          <a:p>
            <a:pPr algn="ctr"/>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rPr>
              <a:t>               </a:t>
            </a:r>
            <a:r>
              <a:rPr 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outerShdw blurRad="38100" dist="38100" dir="2700000" algn="tl">
                    <a:srgbClr val="000000">
                      <a:alpha val="43137"/>
                    </a:srgbClr>
                  </a:outerShdw>
                  <a:reflection blurRad="12700" stA="50000" endPos="50000" dist="5000" dir="5400000" sy="-100000" rotWithShape="0"/>
                </a:effectLst>
              </a:rPr>
              <a:t>(AUTONOMOUS INSTITUTION – UGC,GOVT.O India)</a:t>
            </a:r>
          </a:p>
          <a:p>
            <a:pPr algn="ctr"/>
            <a:r>
              <a:rPr lang="en-US" sz="1800" b="1" cap="all" dirty="0" err="1">
                <a:ln w="0"/>
                <a:effectLst>
                  <a:outerShdw blurRad="38100" dist="38100" dir="2700000" algn="tl">
                    <a:srgbClr val="000000">
                      <a:alpha val="43137"/>
                    </a:srgbClr>
                  </a:outerShdw>
                  <a:reflection blurRad="12700" stA="50000" endPos="50000" dist="5000" dir="5400000" sy="-100000" rotWithShape="0"/>
                </a:effectLst>
              </a:rPr>
              <a:t>Maisammaguda</a:t>
            </a:r>
            <a:r>
              <a:rPr lang="en-US" sz="1800" b="1" cap="all" dirty="0">
                <a:ln w="0"/>
                <a:effectLst>
                  <a:outerShdw blurRad="38100" dist="38100" dir="2700000" algn="tl">
                    <a:srgbClr val="000000">
                      <a:alpha val="43137"/>
                    </a:srgbClr>
                  </a:outerShdw>
                  <a:reflection blurRad="12700" stA="50000" endPos="50000" dist="5000" dir="5400000" sy="-100000" rotWithShape="0"/>
                </a:effectLst>
              </a:rPr>
              <a:t>, </a:t>
            </a:r>
            <a:r>
              <a:rPr lang="en-US" sz="1800" b="1" cap="all" dirty="0" err="1">
                <a:ln w="0"/>
                <a:effectLst>
                  <a:outerShdw blurRad="38100" dist="38100" dir="2700000" algn="tl">
                    <a:srgbClr val="000000">
                      <a:alpha val="43137"/>
                    </a:srgbClr>
                  </a:outerShdw>
                  <a:reflection blurRad="12700" stA="50000" endPos="50000" dist="5000" dir="5400000" sy="-100000" rotWithShape="0"/>
                </a:effectLst>
              </a:rPr>
              <a:t>dhulapally</a:t>
            </a:r>
            <a:r>
              <a:rPr lang="en-US" sz="1800" b="1" cap="all" dirty="0">
                <a:ln w="0"/>
                <a:effectLst>
                  <a:outerShdw blurRad="38100" dist="38100" dir="2700000" algn="tl">
                    <a:srgbClr val="000000">
                      <a:alpha val="43137"/>
                    </a:srgbClr>
                  </a:outerShdw>
                  <a:reflection blurRad="12700" stA="50000" endPos="50000" dist="5000" dir="5400000" sy="-100000" rotWithShape="0"/>
                </a:effectLst>
              </a:rPr>
              <a:t>, </a:t>
            </a:r>
            <a:r>
              <a:rPr lang="en-US" sz="1800" b="1" cap="all" dirty="0" err="1">
                <a:ln w="0"/>
                <a:effectLst>
                  <a:outerShdw blurRad="38100" dist="38100" dir="2700000" algn="tl">
                    <a:srgbClr val="000000">
                      <a:alpha val="43137"/>
                    </a:srgbClr>
                  </a:outerShdw>
                  <a:reflection blurRad="12700" stA="50000" endPos="50000" dist="5000" dir="5400000" sy="-100000" rotWithShape="0"/>
                </a:effectLst>
              </a:rPr>
              <a:t>kompally</a:t>
            </a:r>
            <a:r>
              <a:rPr lang="en-US" sz="1800" b="1" cap="all" dirty="0">
                <a:ln w="0"/>
                <a:effectLst>
                  <a:outerShdw blurRad="38100" dist="38100" dir="2700000" algn="tl">
                    <a:srgbClr val="000000">
                      <a:alpha val="43137"/>
                    </a:srgbClr>
                  </a:outerShdw>
                  <a:reflection blurRad="12700" stA="50000" endPos="50000" dist="5000" dir="5400000" sy="-100000" rotWithShape="0"/>
                </a:effectLst>
              </a:rPr>
              <a:t>, </a:t>
            </a:r>
            <a:r>
              <a:rPr lang="en-US" sz="1800" b="1" cap="all" dirty="0" err="1">
                <a:ln w="0"/>
                <a:effectLst>
                  <a:outerShdw blurRad="38100" dist="38100" dir="2700000" algn="tl">
                    <a:srgbClr val="000000">
                      <a:alpha val="43137"/>
                    </a:srgbClr>
                  </a:outerShdw>
                  <a:reflection blurRad="12700" stA="50000" endPos="50000" dist="5000" dir="5400000" sy="-100000" rotWithShape="0"/>
                </a:effectLst>
              </a:rPr>
              <a:t>secunderabad</a:t>
            </a:r>
            <a:r>
              <a:rPr lang="en-US" sz="1800" b="1" cap="all" dirty="0">
                <a:ln w="0"/>
                <a:effectLst>
                  <a:outerShdw blurRad="38100" dist="38100" dir="2700000" algn="tl">
                    <a:srgbClr val="000000">
                      <a:alpha val="43137"/>
                    </a:srgbClr>
                  </a:outerShdw>
                  <a:reflection blurRad="12700" stA="50000" endPos="50000" dist="5000" dir="5400000" sy="-100000" rotWithShape="0"/>
                </a:effectLst>
              </a:rPr>
              <a:t>, </a:t>
            </a:r>
            <a:r>
              <a:rPr lang="en-US" sz="1800" b="1" cap="all" dirty="0" err="1">
                <a:ln w="0"/>
                <a:effectLst>
                  <a:outerShdw blurRad="38100" dist="38100" dir="2700000" algn="tl">
                    <a:srgbClr val="000000">
                      <a:alpha val="43137"/>
                    </a:srgbClr>
                  </a:outerShdw>
                  <a:reflection blurRad="12700" stA="50000" endPos="50000" dist="5000" dir="5400000" sy="-100000" rotWithShape="0"/>
                </a:effectLst>
              </a:rPr>
              <a:t>telangana</a:t>
            </a:r>
            <a:r>
              <a:rPr lang="en-US" sz="1800" b="1" cap="all" dirty="0">
                <a:ln w="0"/>
                <a:effectLst>
                  <a:outerShdw blurRad="38100" dist="38100" dir="2700000" algn="tl">
                    <a:srgbClr val="000000">
                      <a:alpha val="43137"/>
                    </a:srgbClr>
                  </a:outerShdw>
                  <a:reflection blurRad="12700" stA="50000" endPos="50000" dist="5000" dir="5400000" sy="-100000" rotWithShape="0"/>
                </a:effectLst>
              </a:rPr>
              <a:t>, India.</a:t>
            </a:r>
          </a:p>
        </p:txBody>
      </p:sp>
      <p:sp>
        <p:nvSpPr>
          <p:cNvPr id="12" name="TextBox 11">
            <a:extLst>
              <a:ext uri="{FF2B5EF4-FFF2-40B4-BE49-F238E27FC236}">
                <a16:creationId xmlns:a16="http://schemas.microsoft.com/office/drawing/2014/main" id="{07741B3B-F37D-4A66-B1AA-0A13B994A0DC}"/>
              </a:ext>
            </a:extLst>
          </p:cNvPr>
          <p:cNvSpPr txBox="1"/>
          <p:nvPr/>
        </p:nvSpPr>
        <p:spPr>
          <a:xfrm>
            <a:off x="2380956" y="1958401"/>
            <a:ext cx="6386946" cy="584775"/>
          </a:xfrm>
          <a:prstGeom prst="rect">
            <a:avLst/>
          </a:prstGeom>
          <a:noFill/>
        </p:spPr>
        <p:txBody>
          <a:bodyPr wrap="square">
            <a:spAutoFit/>
          </a:bodyPr>
          <a:lstStyle/>
          <a:p>
            <a:pPr algn="ctr"/>
            <a:r>
              <a:rPr lang="en-US" sz="32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Aircraft icing and its prevention</a:t>
            </a:r>
            <a:r>
              <a:rPr lang="en-US"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EDE3184-52FB-4768-AEB8-A26EF682D224}"/>
              </a:ext>
            </a:extLst>
          </p:cNvPr>
          <p:cNvSpPr txBox="1"/>
          <p:nvPr/>
        </p:nvSpPr>
        <p:spPr>
          <a:xfrm>
            <a:off x="1267151" y="4098804"/>
            <a:ext cx="2865749" cy="1015663"/>
          </a:xfrm>
          <a:prstGeom prst="rect">
            <a:avLst/>
          </a:prstGeom>
          <a:noFill/>
        </p:spPr>
        <p:txBody>
          <a:bodyPr wrap="square" rtlCol="0">
            <a:spAutoFit/>
          </a:bodyPr>
          <a:lstStyle/>
          <a:p>
            <a:pPr algn="ct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Bachelor of technology</a:t>
            </a:r>
          </a:p>
          <a:p>
            <a:pPr algn="ct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Aeronautical engineering</a:t>
            </a:r>
          </a:p>
        </p:txBody>
      </p:sp>
      <p:sp>
        <p:nvSpPr>
          <p:cNvPr id="15" name="TextBox 14">
            <a:extLst>
              <a:ext uri="{FF2B5EF4-FFF2-40B4-BE49-F238E27FC236}">
                <a16:creationId xmlns:a16="http://schemas.microsoft.com/office/drawing/2014/main" id="{6D54ABA4-EDAB-4377-82EB-C7F4C6DEA965}"/>
              </a:ext>
            </a:extLst>
          </p:cNvPr>
          <p:cNvSpPr txBox="1"/>
          <p:nvPr/>
        </p:nvSpPr>
        <p:spPr>
          <a:xfrm>
            <a:off x="8097981" y="5031369"/>
            <a:ext cx="6096000" cy="1569660"/>
          </a:xfrm>
          <a:prstGeom prst="rect">
            <a:avLst/>
          </a:prstGeom>
          <a:noFill/>
        </p:spPr>
        <p:txBody>
          <a:bodyPr wrap="square">
            <a:spAutoFit/>
          </a:bodyPr>
          <a:lstStyle/>
          <a:p>
            <a:r>
              <a:rPr lang="en-US" sz="2400" dirty="0"/>
              <a:t>By</a:t>
            </a:r>
          </a:p>
          <a:p>
            <a:r>
              <a:rPr lang="en-US" sz="2400" dirty="0">
                <a:effectLst>
                  <a:outerShdw blurRad="38100" dist="38100" dir="2700000" algn="tl">
                    <a:srgbClr val="000000">
                      <a:alpha val="43137"/>
                    </a:srgbClr>
                  </a:outerShdw>
                </a:effectLst>
                <a:latin typeface="Times New Roman" pitchFamily="18" charset="0"/>
                <a:cs typeface="Times New Roman" pitchFamily="18" charset="0"/>
              </a:rPr>
              <a:t>K. </a:t>
            </a:r>
            <a:r>
              <a:rPr lang="en-US" sz="2400" dirty="0" err="1">
                <a:effectLst>
                  <a:outerShdw blurRad="38100" dist="38100" dir="2700000" algn="tl">
                    <a:srgbClr val="000000">
                      <a:alpha val="43137"/>
                    </a:srgbClr>
                  </a:outerShdw>
                </a:effectLst>
                <a:latin typeface="Times New Roman" pitchFamily="18" charset="0"/>
                <a:cs typeface="Times New Roman" pitchFamily="18" charset="0"/>
              </a:rPr>
              <a:t>Manaswini</a:t>
            </a:r>
            <a:endParaRPr lang="en-US" sz="2400" dirty="0">
              <a:effectLst>
                <a:outerShdw blurRad="38100" dist="38100" dir="2700000" algn="tl">
                  <a:srgbClr val="000000">
                    <a:alpha val="43137"/>
                  </a:srgbClr>
                </a:outerShdw>
              </a:effectLst>
              <a:latin typeface="Times New Roman" pitchFamily="18" charset="0"/>
              <a:cs typeface="Times New Roman" pitchFamily="18" charset="0"/>
            </a:endParaRPr>
          </a:p>
          <a:p>
            <a:r>
              <a:rPr lang="en-US" sz="2400" dirty="0">
                <a:effectLst>
                  <a:outerShdw blurRad="38100" dist="38100" dir="2700000" algn="tl">
                    <a:srgbClr val="000000">
                      <a:alpha val="43137"/>
                    </a:srgbClr>
                  </a:outerShdw>
                </a:effectLst>
                <a:latin typeface="Times New Roman" pitchFamily="18" charset="0"/>
                <a:cs typeface="Times New Roman" pitchFamily="18" charset="0"/>
              </a:rPr>
              <a:t>17N31A2123</a:t>
            </a:r>
          </a:p>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ANE</a:t>
            </a:r>
            <a:endParaRPr lang="en-US" sz="2400" dirty="0"/>
          </a:p>
        </p:txBody>
      </p:sp>
    </p:spTree>
    <p:extLst>
      <p:ext uri="{BB962C8B-B14F-4D97-AF65-F5344CB8AC3E}">
        <p14:creationId xmlns:p14="http://schemas.microsoft.com/office/powerpoint/2010/main" val="416664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142152-2A29-4E2A-9F15-9FF594BBD2E7}"/>
              </a:ext>
            </a:extLst>
          </p:cNvPr>
          <p:cNvSpPr txBox="1"/>
          <p:nvPr/>
        </p:nvSpPr>
        <p:spPr>
          <a:xfrm>
            <a:off x="718983" y="799999"/>
            <a:ext cx="11300951" cy="3231654"/>
          </a:xfrm>
          <a:prstGeom prst="rect">
            <a:avLst/>
          </a:prstGeom>
          <a:noFill/>
        </p:spPr>
        <p:txBody>
          <a:bodyPr wrap="square">
            <a:spAutoFit/>
          </a:bodyPr>
          <a:lstStyle/>
          <a:p>
            <a:r>
              <a:rPr lang="en-US" dirty="0"/>
              <a:t> </a:t>
            </a:r>
            <a:r>
              <a:rPr lang="en-US" sz="3600" dirty="0"/>
              <a:t>Ice Detection:</a:t>
            </a:r>
          </a:p>
          <a:p>
            <a:pPr marL="342900" indent="-342900">
              <a:buFont typeface="Arial" panose="020B0604020202020204" pitchFamily="34" charset="0"/>
              <a:buChar char="•"/>
            </a:pPr>
            <a:r>
              <a:rPr lang="en-US" sz="2400" dirty="0"/>
              <a:t>Electronic ice detection common, but can give false readings.</a:t>
            </a:r>
          </a:p>
          <a:p>
            <a:pPr marL="342900" indent="-342900">
              <a:buFont typeface="Arial" panose="020B0604020202020204" pitchFamily="34" charset="0"/>
              <a:buChar char="•"/>
            </a:pPr>
            <a:r>
              <a:rPr lang="en-US" sz="2400" dirty="0"/>
              <a:t>GM is developing a mass based ice detection system where ice builds up on external probe.</a:t>
            </a:r>
          </a:p>
          <a:p>
            <a:pPr marL="342900" indent="-342900">
              <a:buFont typeface="Arial" panose="020B0604020202020204" pitchFamily="34" charset="0"/>
              <a:buChar char="•"/>
            </a:pPr>
            <a:r>
              <a:rPr lang="en-US" sz="2400" dirty="0"/>
              <a:t>After mass of probe has increased due to additional ice, anti-icing systems are alerted and turned on.</a:t>
            </a:r>
          </a:p>
          <a:p>
            <a:r>
              <a:rPr lang="en-US" sz="2400" dirty="0"/>
              <a:t>•    This increases fuel efficiency and system life as de-icing systems are only turned on as       required by conditions.</a:t>
            </a:r>
          </a:p>
        </p:txBody>
      </p:sp>
    </p:spTree>
    <p:extLst>
      <p:ext uri="{BB962C8B-B14F-4D97-AF65-F5344CB8AC3E}">
        <p14:creationId xmlns:p14="http://schemas.microsoft.com/office/powerpoint/2010/main" val="3451279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0BBCB5-4C48-47AB-B2FE-0FDCFB318E71}"/>
              </a:ext>
            </a:extLst>
          </p:cNvPr>
          <p:cNvPicPr>
            <a:picLocks noChangeAspect="1"/>
          </p:cNvPicPr>
          <p:nvPr/>
        </p:nvPicPr>
        <p:blipFill>
          <a:blip r:embed="rId2"/>
          <a:stretch>
            <a:fillRect/>
          </a:stretch>
        </p:blipFill>
        <p:spPr>
          <a:xfrm>
            <a:off x="693174" y="1524000"/>
            <a:ext cx="10913807" cy="3810000"/>
          </a:xfrm>
          <a:prstGeom prst="rect">
            <a:avLst/>
          </a:prstGeom>
        </p:spPr>
      </p:pic>
    </p:spTree>
    <p:extLst>
      <p:ext uri="{BB962C8B-B14F-4D97-AF65-F5344CB8AC3E}">
        <p14:creationId xmlns:p14="http://schemas.microsoft.com/office/powerpoint/2010/main" val="328152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A292F4-5E0A-4CE6-B998-F83B16439D03}"/>
              </a:ext>
            </a:extLst>
          </p:cNvPr>
          <p:cNvSpPr txBox="1"/>
          <p:nvPr/>
        </p:nvSpPr>
        <p:spPr>
          <a:xfrm>
            <a:off x="220980" y="612339"/>
            <a:ext cx="11750040" cy="4524315"/>
          </a:xfrm>
          <a:prstGeom prst="rect">
            <a:avLst/>
          </a:prstGeom>
          <a:noFill/>
        </p:spPr>
        <p:txBody>
          <a:bodyPr wrap="square">
            <a:spAutoFit/>
          </a:bodyPr>
          <a:lstStyle/>
          <a:p>
            <a:r>
              <a:rPr lang="en-US" sz="3600" dirty="0"/>
              <a:t>Negative Effects of Ice Buildup </a:t>
            </a:r>
          </a:p>
          <a:p>
            <a:pPr marL="457200" indent="-457200">
              <a:buFont typeface="Arial" panose="020B0604020202020204" pitchFamily="34" charset="0"/>
              <a:buChar char="•"/>
            </a:pPr>
            <a:r>
              <a:rPr lang="en-US" sz="2800" dirty="0"/>
              <a:t>Destroys smooth flow of air over wing, leading to severe decrease in lift and increase in drag forces</a:t>
            </a:r>
          </a:p>
          <a:p>
            <a:pPr marL="457200" indent="-457200">
              <a:buFont typeface="Arial" panose="020B0604020202020204" pitchFamily="34" charset="0"/>
              <a:buChar char="•"/>
            </a:pPr>
            <a:r>
              <a:rPr lang="en-US" sz="2800" dirty="0"/>
              <a:t>Can change pitching moment</a:t>
            </a:r>
          </a:p>
          <a:p>
            <a:pPr marL="457200" indent="-457200">
              <a:buFont typeface="Arial" panose="020B0604020202020204" pitchFamily="34" charset="0"/>
              <a:buChar char="•"/>
            </a:pPr>
            <a:r>
              <a:rPr lang="en-US" sz="2800" dirty="0"/>
              <a:t>As angle of attack is increased to compensate for decreased lift, more accumulation can occur on lower wing surface</a:t>
            </a:r>
          </a:p>
          <a:p>
            <a:pPr marL="457200" indent="-457200">
              <a:buFont typeface="Arial" panose="020B0604020202020204" pitchFamily="34" charset="0"/>
              <a:buChar char="•"/>
            </a:pPr>
            <a:r>
              <a:rPr lang="en-US" sz="2800" dirty="0"/>
              <a:t>Causes damage to external equipment such as antennae and can clog inlets, and cause impact damage to fuselage and engines</a:t>
            </a:r>
          </a:p>
          <a:p>
            <a:pPr marL="457200" indent="-457200">
              <a:buFont typeface="Arial" panose="020B0604020202020204" pitchFamily="34" charset="0"/>
              <a:buChar char="•"/>
            </a:pPr>
            <a:r>
              <a:rPr lang="en-US" sz="2800" dirty="0"/>
              <a:t>Considered a cumulative hard because as ice builds up on the wing, it increasingly changes the flight characteristics</a:t>
            </a:r>
          </a:p>
        </p:txBody>
      </p:sp>
    </p:spTree>
    <p:extLst>
      <p:ext uri="{BB962C8B-B14F-4D97-AF65-F5344CB8AC3E}">
        <p14:creationId xmlns:p14="http://schemas.microsoft.com/office/powerpoint/2010/main" val="281966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CF738A-0058-4711-88EC-15F233294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371600"/>
            <a:ext cx="61912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784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7CCB9B-9021-4B64-994E-F6D9406FE8B8}"/>
              </a:ext>
            </a:extLst>
          </p:cNvPr>
          <p:cNvSpPr txBox="1"/>
          <p:nvPr/>
        </p:nvSpPr>
        <p:spPr>
          <a:xfrm>
            <a:off x="103239" y="575553"/>
            <a:ext cx="12919587" cy="4462760"/>
          </a:xfrm>
          <a:prstGeom prst="rect">
            <a:avLst/>
          </a:prstGeom>
          <a:noFill/>
        </p:spPr>
        <p:txBody>
          <a:bodyPr wrap="square">
            <a:spAutoFit/>
          </a:bodyPr>
          <a:lstStyle/>
          <a:p>
            <a:r>
              <a:rPr lang="en-US" sz="4000" dirty="0"/>
              <a:t>Types of Ice Removal </a:t>
            </a:r>
          </a:p>
          <a:p>
            <a:r>
              <a:rPr lang="en-US" sz="3200" dirty="0"/>
              <a:t>  Anti-Icing</a:t>
            </a:r>
          </a:p>
          <a:p>
            <a:pPr marL="285750" indent="-285750">
              <a:buFont typeface="Arial" panose="020B0604020202020204" pitchFamily="34" charset="0"/>
              <a:buChar char="•"/>
            </a:pPr>
            <a:r>
              <a:rPr lang="en-US" dirty="0"/>
              <a:t> </a:t>
            </a:r>
            <a:r>
              <a:rPr lang="en-US" sz="2400" dirty="0"/>
              <a:t>Preemptive, turned on before the flight enters icing    condition </a:t>
            </a:r>
          </a:p>
          <a:p>
            <a:pPr marL="342900" indent="-342900" algn="just">
              <a:lnSpc>
                <a:spcPct val="150000"/>
              </a:lnSpc>
              <a:buFont typeface="Arial" panose="020B0604020202020204" pitchFamily="34" charset="0"/>
              <a:buChar char="•"/>
            </a:pPr>
            <a:r>
              <a:rPr lang="en-US" sz="2400" dirty="0"/>
              <a:t>Includes: thermal heat, prop heat, pitot heat, fuel vent heat, windshield heat, and fluid     surface </a:t>
            </a:r>
            <a:r>
              <a:rPr lang="en-US" sz="2400" dirty="0" err="1"/>
              <a:t>de-icers</a:t>
            </a:r>
            <a:r>
              <a:rPr lang="en-US" sz="2400" dirty="0"/>
              <a:t> </a:t>
            </a:r>
          </a:p>
          <a:p>
            <a:r>
              <a:rPr lang="en-US" dirty="0"/>
              <a:t>     </a:t>
            </a:r>
            <a:r>
              <a:rPr lang="en-US" sz="3200" dirty="0"/>
              <a:t>De-Icing</a:t>
            </a:r>
          </a:p>
          <a:p>
            <a:pPr marL="285750" indent="-285750">
              <a:buFont typeface="Arial" panose="020B0604020202020204" pitchFamily="34" charset="0"/>
              <a:buChar char="•"/>
            </a:pPr>
            <a:r>
              <a:rPr lang="en-US" dirty="0"/>
              <a:t>   </a:t>
            </a:r>
            <a:r>
              <a:rPr lang="en-US" sz="2800" dirty="0"/>
              <a:t>Reactive, used after there has been significant ice build up</a:t>
            </a:r>
          </a:p>
          <a:p>
            <a:pPr marL="457200" indent="-457200">
              <a:buFont typeface="Arial" panose="020B0604020202020204" pitchFamily="34" charset="0"/>
              <a:buChar char="•"/>
            </a:pPr>
            <a:r>
              <a:rPr lang="en-US" sz="2800" dirty="0"/>
              <a:t>Includes surface de-ice equipment such as boots, weeping wing systems, and heated wings</a:t>
            </a:r>
          </a:p>
        </p:txBody>
      </p:sp>
    </p:spTree>
    <p:extLst>
      <p:ext uri="{BB962C8B-B14F-4D97-AF65-F5344CB8AC3E}">
        <p14:creationId xmlns:p14="http://schemas.microsoft.com/office/powerpoint/2010/main" val="40137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icing - Wikipedia">
            <a:extLst>
              <a:ext uri="{FF2B5EF4-FFF2-40B4-BE49-F238E27FC236}">
                <a16:creationId xmlns:a16="http://schemas.microsoft.com/office/drawing/2014/main" id="{F3C83662-EA21-408B-8E21-C9875B6C3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1413164"/>
            <a:ext cx="5652655" cy="37130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Icing Technology | NASA">
            <a:extLst>
              <a:ext uri="{FF2B5EF4-FFF2-40B4-BE49-F238E27FC236}">
                <a16:creationId xmlns:a16="http://schemas.microsoft.com/office/drawing/2014/main" id="{91B6494A-4A5A-496D-9FA8-C90226F4A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073" y="1413164"/>
            <a:ext cx="5541818" cy="3713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1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5AB7305-AF22-4792-B8CF-F73F0BEB57A0}"/>
              </a:ext>
            </a:extLst>
          </p:cNvPr>
          <p:cNvSpPr txBox="1"/>
          <p:nvPr/>
        </p:nvSpPr>
        <p:spPr>
          <a:xfrm>
            <a:off x="0" y="1263503"/>
            <a:ext cx="11984182" cy="4093428"/>
          </a:xfrm>
          <a:prstGeom prst="rect">
            <a:avLst/>
          </a:prstGeom>
          <a:noFill/>
        </p:spPr>
        <p:txBody>
          <a:bodyPr wrap="square">
            <a:spAutoFit/>
          </a:bodyPr>
          <a:lstStyle/>
          <a:p>
            <a:r>
              <a:rPr lang="en-US" sz="3600" dirty="0"/>
              <a:t>Conclusion: </a:t>
            </a:r>
          </a:p>
          <a:p>
            <a:endParaRPr lang="en-US" sz="2800" dirty="0"/>
          </a:p>
          <a:p>
            <a:r>
              <a:rPr lang="en-US" sz="2800" dirty="0"/>
              <a:t>It’s important to plan ahead and check the weather the night before your flight to determine if snow, freezing rain or frost is in the forecast. When it comes to avoiding ice, pilot reports (PIREPS) as well as SIGMETS and AIRMETS, are among the best tools at your disposal. Always ask your 3rd-party provider for those during a preflight briefing and keep the "big picture" in mind when operating around potential icing conditions.</a:t>
            </a:r>
          </a:p>
        </p:txBody>
      </p:sp>
    </p:spTree>
    <p:extLst>
      <p:ext uri="{BB962C8B-B14F-4D97-AF65-F5344CB8AC3E}">
        <p14:creationId xmlns:p14="http://schemas.microsoft.com/office/powerpoint/2010/main" val="373908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0FC588-394D-46C6-A636-6D4CB81EB56A}"/>
              </a:ext>
            </a:extLst>
          </p:cNvPr>
          <p:cNvSpPr/>
          <p:nvPr/>
        </p:nvSpPr>
        <p:spPr>
          <a:xfrm>
            <a:off x="2827659" y="2413153"/>
            <a:ext cx="5899372" cy="1323439"/>
          </a:xfrm>
          <a:prstGeom prst="rect">
            <a:avLst/>
          </a:prstGeom>
          <a:noFill/>
        </p:spPr>
        <p:txBody>
          <a:bodyPr wrap="none" lIns="91440" tIns="45720" rIns="91440" bIns="45720">
            <a:spAutoFit/>
          </a:bodyPr>
          <a:lstStyle/>
          <a:p>
            <a:pPr algn="ctr"/>
            <a:r>
              <a:rPr lang="en-US" sz="8000" b="0" i="1"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31610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76BE6C2-D262-4920-BEDE-DFCF9508606B}"/>
              </a:ext>
            </a:extLst>
          </p:cNvPr>
          <p:cNvSpPr txBox="1"/>
          <p:nvPr/>
        </p:nvSpPr>
        <p:spPr>
          <a:xfrm>
            <a:off x="332508" y="571649"/>
            <a:ext cx="11055927" cy="5632311"/>
          </a:xfrm>
          <a:prstGeom prst="rect">
            <a:avLst/>
          </a:prstGeom>
          <a:noFill/>
        </p:spPr>
        <p:txBody>
          <a:bodyPr wrap="square">
            <a:spAutoFit/>
          </a:bodyPr>
          <a:lstStyle/>
          <a:p>
            <a:r>
              <a:rPr lang="en-US" sz="3600" dirty="0"/>
              <a:t>ABSTRACT:</a:t>
            </a:r>
          </a:p>
          <a:p>
            <a:endParaRPr lang="en-US" dirty="0"/>
          </a:p>
          <a:p>
            <a:pPr marL="285750" indent="-285750">
              <a:buFont typeface="Arial" panose="020B0604020202020204" pitchFamily="34" charset="0"/>
              <a:buChar char="•"/>
            </a:pPr>
            <a:r>
              <a:rPr lang="en-US" dirty="0"/>
              <a:t>Aircraft icing is the formation of ice that can occur on aircraft while on the ground or in flight. Since ice nuclei are often present in a small concentration in the atmosphere (Phillips et al., 2008), for a large temperature range - 38°C &lt; T &lt; 0°C supercooled liquid water (SLW) can exist for a long time. </a:t>
            </a:r>
          </a:p>
          <a:p>
            <a:pPr marL="285750" indent="-285750">
              <a:buFont typeface="Arial" panose="020B0604020202020204" pitchFamily="34" charset="0"/>
              <a:buChar char="•"/>
            </a:pPr>
            <a:r>
              <a:rPr lang="en-US" dirty="0"/>
              <a:t>The surface of an aircraft flying through such a cloud or rain acts as an ice nucleus. Ice accretion in flight may affect the aerodynamic characteristics and engine performance. In this context, ice accretion is the process by which a layer of ice forms on objects exposed to freezing precipitation, supercooled cloud droplets, or fog. There are several types of airframe icing related to supercooled and MPC conditions.</a:t>
            </a:r>
          </a:p>
          <a:p>
            <a:pPr marL="285750" indent="-285750">
              <a:buFont typeface="Arial" panose="020B0604020202020204" pitchFamily="34" charset="0"/>
              <a:buChar char="•"/>
            </a:pPr>
            <a:r>
              <a:rPr lang="en-US" dirty="0"/>
              <a:t> The first has the aspect of a white opaque deposit that forms in clouds of low water content, containing small SLW droplets, at temperatures well below 0°C. </a:t>
            </a:r>
          </a:p>
          <a:p>
            <a:pPr marL="285750" indent="-285750">
              <a:buFont typeface="Arial" panose="020B0604020202020204" pitchFamily="34" charset="0"/>
              <a:buChar char="•"/>
            </a:pPr>
            <a:r>
              <a:rPr lang="en-US" dirty="0"/>
              <a:t>The second consists of a coating of clear ice that forms in clouds of high liquid water content consisting of large SLW droplets in the form of drizzle or rainfall on aircraft, with a temperature near or below 0°C. </a:t>
            </a:r>
          </a:p>
          <a:p>
            <a:pPr marL="285750" indent="-285750">
              <a:buFont typeface="Arial" panose="020B0604020202020204" pitchFamily="34" charset="0"/>
              <a:buChar char="•"/>
            </a:pPr>
            <a:r>
              <a:rPr lang="en-US" dirty="0"/>
              <a:t>The third is a mixed ice or cloudy ice that occurs in clouds with a mix of ice crystals, cloud droplets, and snowflakes. These icing scenarios involve the presence of SLW droplets, a characteristic of MPCs, and have been studied extensively</a:t>
            </a:r>
          </a:p>
        </p:txBody>
      </p:sp>
    </p:spTree>
    <p:extLst>
      <p:ext uri="{BB962C8B-B14F-4D97-AF65-F5344CB8AC3E}">
        <p14:creationId xmlns:p14="http://schemas.microsoft.com/office/powerpoint/2010/main" val="356108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8567CDD2-4642-4C4F-8B49-1BFDB51C9A8D}"/>
              </a:ext>
            </a:extLst>
          </p:cNvPr>
          <p:cNvSpPr>
            <a:spLocks noGrp="1"/>
          </p:cNvSpPr>
          <p:nvPr/>
        </p:nvSpPr>
        <p:spPr>
          <a:xfrm>
            <a:off x="270795" y="1302533"/>
            <a:ext cx="9045677" cy="2126467"/>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900" dirty="0">
                <a:latin typeface="arial" panose="020B0604020202020204" pitchFamily="34" charset="0"/>
              </a:rPr>
              <a:t>INTRODUCTION</a:t>
            </a:r>
          </a:p>
          <a:p>
            <a:pPr algn="l"/>
            <a:r>
              <a:rPr lang="en-US" sz="3900" b="0" i="0" dirty="0">
                <a:effectLst/>
                <a:latin typeface="arial" panose="020B0604020202020204" pitchFamily="34" charset="0"/>
              </a:rPr>
              <a:t>What is aircraft icing?</a:t>
            </a:r>
          </a:p>
          <a:p>
            <a:pPr algn="l"/>
            <a:r>
              <a:rPr lang="en-US" sz="2600" b="0" i="0" dirty="0">
                <a:effectLst/>
                <a:latin typeface="arial" panose="020B0604020202020204" pitchFamily="34" charset="0"/>
              </a:rPr>
              <a:t>In </a:t>
            </a:r>
            <a:r>
              <a:rPr lang="en-US" sz="2600" b="1" i="0" dirty="0">
                <a:effectLst/>
                <a:latin typeface="arial" panose="020B0604020202020204" pitchFamily="34" charset="0"/>
              </a:rPr>
              <a:t>aviation</a:t>
            </a:r>
            <a:r>
              <a:rPr lang="en-US" sz="2600" b="0" i="0" dirty="0">
                <a:effectLst/>
                <a:latin typeface="arial" panose="020B0604020202020204" pitchFamily="34" charset="0"/>
              </a:rPr>
              <a:t>, </a:t>
            </a:r>
            <a:r>
              <a:rPr lang="en-US" sz="2600" b="1" dirty="0">
                <a:latin typeface="arial" panose="020B0604020202020204" pitchFamily="34" charset="0"/>
              </a:rPr>
              <a:t>icing</a:t>
            </a:r>
            <a:r>
              <a:rPr lang="en-US" sz="2600" b="0" i="0" dirty="0">
                <a:effectLst/>
                <a:latin typeface="arial" panose="020B0604020202020204" pitchFamily="34" charset="0"/>
              </a:rPr>
              <a:t> </a:t>
            </a:r>
            <a:r>
              <a:rPr lang="en-US" sz="2600" dirty="0">
                <a:latin typeface="arial" panose="020B0604020202020204" pitchFamily="34" charset="0"/>
              </a:rPr>
              <a:t>c</a:t>
            </a:r>
            <a:r>
              <a:rPr lang="en-US" sz="2600" b="0" i="0" dirty="0">
                <a:effectLst/>
                <a:latin typeface="arial" panose="020B0604020202020204" pitchFamily="34" charset="0"/>
              </a:rPr>
              <a:t>onditions are atmospheric conditions that can lead to the formation of water ice on an </a:t>
            </a:r>
            <a:r>
              <a:rPr lang="en-US" sz="2600" b="1" i="0" dirty="0">
                <a:effectLst/>
                <a:latin typeface="arial" panose="020B0604020202020204" pitchFamily="34" charset="0"/>
              </a:rPr>
              <a:t>aircraft</a:t>
            </a:r>
            <a:r>
              <a:rPr lang="en-US" sz="2600" dirty="0">
                <a:latin typeface="arial" panose="020B0604020202020204" pitchFamily="34" charset="0"/>
              </a:rPr>
              <a:t>.</a:t>
            </a:r>
            <a:r>
              <a:rPr lang="en-US" sz="2600" b="0" i="0" dirty="0">
                <a:effectLst/>
                <a:latin typeface="arial" panose="020B0604020202020204" pitchFamily="34" charset="0"/>
              </a:rPr>
              <a:t> Both airframe and engine </a:t>
            </a:r>
            <a:r>
              <a:rPr lang="en-US" sz="2600" b="1" i="0" dirty="0">
                <a:effectLst/>
                <a:latin typeface="arial" panose="020B0604020202020204" pitchFamily="34" charset="0"/>
              </a:rPr>
              <a:t>icing</a:t>
            </a:r>
            <a:r>
              <a:rPr lang="en-US" sz="2600" b="0" i="0" dirty="0">
                <a:effectLst/>
                <a:latin typeface="arial" panose="020B0604020202020204" pitchFamily="34" charset="0"/>
              </a:rPr>
              <a:t> have resulted in numerous fatal accidents in </a:t>
            </a:r>
            <a:r>
              <a:rPr lang="en-US" sz="2600" b="1" i="0" dirty="0">
                <a:effectLst/>
                <a:latin typeface="arial" panose="020B0604020202020204" pitchFamily="34" charset="0"/>
              </a:rPr>
              <a:t>aviation</a:t>
            </a:r>
            <a:r>
              <a:rPr lang="en-US" sz="2600" b="0" i="0" dirty="0">
                <a:effectLst/>
                <a:latin typeface="arial" panose="020B0604020202020204" pitchFamily="34" charset="0"/>
              </a:rPr>
              <a:t> history.</a:t>
            </a:r>
          </a:p>
        </p:txBody>
      </p:sp>
      <p:pic>
        <p:nvPicPr>
          <p:cNvPr id="1026" name="Picture 2">
            <a:extLst>
              <a:ext uri="{FF2B5EF4-FFF2-40B4-BE49-F238E27FC236}">
                <a16:creationId xmlns:a16="http://schemas.microsoft.com/office/drawing/2014/main" id="{213C3969-B4BA-48E0-84BE-D5694A43D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90" y="3848100"/>
            <a:ext cx="7587010" cy="266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9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A0B345-4B15-4116-B7A6-FF04237D0E82}"/>
              </a:ext>
            </a:extLst>
          </p:cNvPr>
          <p:cNvSpPr txBox="1"/>
          <p:nvPr/>
        </p:nvSpPr>
        <p:spPr>
          <a:xfrm>
            <a:off x="149942" y="589935"/>
            <a:ext cx="11892116" cy="2677656"/>
          </a:xfrm>
          <a:prstGeom prst="rect">
            <a:avLst/>
          </a:prstGeom>
          <a:noFill/>
        </p:spPr>
        <p:txBody>
          <a:bodyPr wrap="square">
            <a:spAutoFit/>
          </a:bodyPr>
          <a:lstStyle/>
          <a:p>
            <a:r>
              <a:rPr lang="en-US" sz="3600" b="0" i="0" dirty="0">
                <a:effectLst/>
                <a:latin typeface="arial" panose="020B0604020202020204" pitchFamily="34" charset="0"/>
              </a:rPr>
              <a:t>what are the anti icing and de icing systems of the aircraft?</a:t>
            </a:r>
          </a:p>
          <a:p>
            <a:pPr algn="l"/>
            <a:r>
              <a:rPr lang="en-US" sz="2400" b="1" i="0" dirty="0">
                <a:effectLst/>
                <a:latin typeface="arial" panose="020B0604020202020204" pitchFamily="34" charset="0"/>
              </a:rPr>
              <a:t>Anti</a:t>
            </a:r>
            <a:r>
              <a:rPr lang="en-US" sz="2400" b="0" i="0" dirty="0">
                <a:effectLst/>
                <a:latin typeface="arial" panose="020B0604020202020204" pitchFamily="34" charset="0"/>
              </a:rPr>
              <a:t>-</a:t>
            </a:r>
            <a:r>
              <a:rPr lang="en-US" sz="2400" b="1" i="0" dirty="0">
                <a:effectLst/>
                <a:latin typeface="arial" panose="020B0604020202020204" pitchFamily="34" charset="0"/>
              </a:rPr>
              <a:t>icing</a:t>
            </a:r>
            <a:r>
              <a:rPr lang="en-US" sz="2400" b="0" i="0" dirty="0">
                <a:effectLst/>
                <a:latin typeface="arial" panose="020B0604020202020204" pitchFamily="34" charset="0"/>
              </a:rPr>
              <a:t> equipment is designed to prevent the formation of </a:t>
            </a:r>
            <a:r>
              <a:rPr lang="en-US" sz="2400" b="1" i="0" dirty="0">
                <a:effectLst/>
                <a:latin typeface="arial" panose="020B0604020202020204" pitchFamily="34" charset="0"/>
              </a:rPr>
              <a:t>ice</a:t>
            </a:r>
            <a:r>
              <a:rPr lang="en-US" sz="2400" b="0" i="0" dirty="0">
                <a:effectLst/>
                <a:latin typeface="arial" panose="020B0604020202020204" pitchFamily="34" charset="0"/>
              </a:rPr>
              <a:t>, while </a:t>
            </a:r>
            <a:r>
              <a:rPr lang="en-US" sz="2400" b="1" i="0" dirty="0">
                <a:effectLst/>
                <a:latin typeface="arial" panose="020B0604020202020204" pitchFamily="34" charset="0"/>
              </a:rPr>
              <a:t>deicing</a:t>
            </a:r>
            <a:r>
              <a:rPr lang="en-US" sz="2400" b="0" i="0" dirty="0">
                <a:effectLst/>
                <a:latin typeface="arial" panose="020B0604020202020204" pitchFamily="34" charset="0"/>
              </a:rPr>
              <a:t> equipment is designed to remove </a:t>
            </a:r>
            <a:r>
              <a:rPr lang="en-US" sz="2400" b="1" i="0" dirty="0">
                <a:effectLst/>
                <a:latin typeface="arial" panose="020B0604020202020204" pitchFamily="34" charset="0"/>
              </a:rPr>
              <a:t>ice</a:t>
            </a:r>
            <a:r>
              <a:rPr lang="en-US" sz="2400" b="0" i="0" dirty="0">
                <a:effectLst/>
                <a:latin typeface="arial" panose="020B0604020202020204" pitchFamily="34" charset="0"/>
              </a:rPr>
              <a:t> once it has formed. These </a:t>
            </a:r>
            <a:r>
              <a:rPr lang="en-US" sz="2400" b="1" i="0" dirty="0">
                <a:effectLst/>
                <a:latin typeface="arial" panose="020B0604020202020204" pitchFamily="34" charset="0"/>
              </a:rPr>
              <a:t>systems</a:t>
            </a:r>
            <a:r>
              <a:rPr lang="en-US" sz="2400" b="0" i="0" dirty="0">
                <a:effectLst/>
                <a:latin typeface="arial" panose="020B0604020202020204" pitchFamily="34" charset="0"/>
              </a:rPr>
              <a:t> protect the leading edge of wing and tail surfaces, pitot and static port openings, fuel tank vents, stall warning devices, windshields, and propeller blades.</a:t>
            </a:r>
          </a:p>
        </p:txBody>
      </p:sp>
      <p:sp>
        <p:nvSpPr>
          <p:cNvPr id="9" name="TextBox 8">
            <a:extLst>
              <a:ext uri="{FF2B5EF4-FFF2-40B4-BE49-F238E27FC236}">
                <a16:creationId xmlns:a16="http://schemas.microsoft.com/office/drawing/2014/main" id="{F73DD34D-A58A-4E90-9CA7-39BCFCCF93B4}"/>
              </a:ext>
            </a:extLst>
          </p:cNvPr>
          <p:cNvSpPr txBox="1"/>
          <p:nvPr/>
        </p:nvSpPr>
        <p:spPr>
          <a:xfrm>
            <a:off x="298655" y="4180346"/>
            <a:ext cx="11594690" cy="1754326"/>
          </a:xfrm>
          <a:prstGeom prst="rect">
            <a:avLst/>
          </a:prstGeom>
          <a:noFill/>
        </p:spPr>
        <p:txBody>
          <a:bodyPr wrap="square">
            <a:spAutoFit/>
          </a:bodyPr>
          <a:lstStyle/>
          <a:p>
            <a:pPr algn="l"/>
            <a:r>
              <a:rPr lang="en-US" sz="3600" b="0" i="0" dirty="0">
                <a:effectLst/>
                <a:latin typeface="arial" panose="020B0604020202020204" pitchFamily="34" charset="0"/>
              </a:rPr>
              <a:t>What is the difference between anti icing and de icing? </a:t>
            </a:r>
            <a:r>
              <a:rPr lang="en-US" sz="2400" b="1" i="0" dirty="0">
                <a:effectLst/>
                <a:latin typeface="arial" panose="020B0604020202020204" pitchFamily="34" charset="0"/>
              </a:rPr>
              <a:t>Anti</a:t>
            </a:r>
            <a:r>
              <a:rPr lang="en-US" sz="2400" b="0" i="0" dirty="0">
                <a:effectLst/>
                <a:latin typeface="arial" panose="020B0604020202020204" pitchFamily="34" charset="0"/>
              </a:rPr>
              <a:t>-</a:t>
            </a:r>
            <a:r>
              <a:rPr lang="en-US" sz="2400" b="1" i="0" dirty="0">
                <a:effectLst/>
                <a:latin typeface="arial" panose="020B0604020202020204" pitchFamily="34" charset="0"/>
              </a:rPr>
              <a:t>icing</a:t>
            </a:r>
            <a:r>
              <a:rPr lang="en-US" sz="2400" b="0" i="0" dirty="0">
                <a:effectLst/>
                <a:latin typeface="arial" panose="020B0604020202020204" pitchFamily="34" charset="0"/>
              </a:rPr>
              <a:t> equipment is turned on before entering </a:t>
            </a:r>
            <a:r>
              <a:rPr lang="en-US" sz="2400" b="1" i="0" dirty="0">
                <a:effectLst/>
                <a:latin typeface="arial" panose="020B0604020202020204" pitchFamily="34" charset="0"/>
              </a:rPr>
              <a:t>icing</a:t>
            </a:r>
            <a:r>
              <a:rPr lang="en-US" sz="2400" b="0" i="0" dirty="0">
                <a:effectLst/>
                <a:latin typeface="arial" panose="020B0604020202020204" pitchFamily="34" charset="0"/>
              </a:rPr>
              <a:t> conditions and is designed to prevent </a:t>
            </a:r>
            <a:r>
              <a:rPr lang="en-US" sz="2400" b="1" i="0" dirty="0">
                <a:effectLst/>
                <a:latin typeface="arial" panose="020B0604020202020204" pitchFamily="34" charset="0"/>
              </a:rPr>
              <a:t>ice</a:t>
            </a:r>
            <a:r>
              <a:rPr lang="en-US" sz="2400" b="0" i="0" dirty="0">
                <a:effectLst/>
                <a:latin typeface="arial" panose="020B0604020202020204" pitchFamily="34" charset="0"/>
              </a:rPr>
              <a:t> from forming. </a:t>
            </a:r>
            <a:r>
              <a:rPr lang="en-US" sz="2400" b="1" i="0" dirty="0">
                <a:effectLst/>
                <a:latin typeface="arial" panose="020B0604020202020204" pitchFamily="34" charset="0"/>
              </a:rPr>
              <a:t>Deicing</a:t>
            </a:r>
            <a:r>
              <a:rPr lang="en-US" sz="2400" b="0" i="0" dirty="0">
                <a:effectLst/>
                <a:latin typeface="arial" panose="020B0604020202020204" pitchFamily="34" charset="0"/>
              </a:rPr>
              <a:t> equipment is designed to remove </a:t>
            </a:r>
            <a:r>
              <a:rPr lang="en-US" sz="2400" b="1" i="0" dirty="0">
                <a:effectLst/>
                <a:latin typeface="arial" panose="020B0604020202020204" pitchFamily="34" charset="0"/>
              </a:rPr>
              <a:t>ice</a:t>
            </a:r>
            <a:r>
              <a:rPr lang="en-US" sz="2400" b="0" i="0" dirty="0">
                <a:effectLst/>
                <a:latin typeface="arial" panose="020B0604020202020204" pitchFamily="34" charset="0"/>
              </a:rPr>
              <a:t> after it begins to accumulate on the airframe.</a:t>
            </a:r>
          </a:p>
        </p:txBody>
      </p:sp>
    </p:spTree>
    <p:extLst>
      <p:ext uri="{BB962C8B-B14F-4D97-AF65-F5344CB8AC3E}">
        <p14:creationId xmlns:p14="http://schemas.microsoft.com/office/powerpoint/2010/main" val="38080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256436-E722-4090-9954-5B011AC60952}"/>
              </a:ext>
            </a:extLst>
          </p:cNvPr>
          <p:cNvSpPr txBox="1"/>
          <p:nvPr/>
        </p:nvSpPr>
        <p:spPr>
          <a:xfrm>
            <a:off x="536267" y="1460808"/>
            <a:ext cx="11297265" cy="3600986"/>
          </a:xfrm>
          <a:prstGeom prst="rect">
            <a:avLst/>
          </a:prstGeom>
          <a:noFill/>
        </p:spPr>
        <p:txBody>
          <a:bodyPr wrap="square">
            <a:spAutoFit/>
          </a:bodyPr>
          <a:lstStyle/>
          <a:p>
            <a:pPr algn="l"/>
            <a:r>
              <a:rPr lang="en-US" sz="3600" b="1" i="0" dirty="0">
                <a:effectLst/>
                <a:latin typeface="Google Sans"/>
              </a:rPr>
              <a:t>What are the Three Types of Aircraft Icing?</a:t>
            </a:r>
            <a:endParaRPr lang="en-US" sz="3200" b="0" i="0" dirty="0">
              <a:effectLst/>
              <a:latin typeface="arial" panose="020B0604020202020204" pitchFamily="34" charset="0"/>
            </a:endParaRPr>
          </a:p>
          <a:p>
            <a:pPr algn="l">
              <a:buFont typeface="Arial" panose="020B0604020202020204" pitchFamily="34" charset="0"/>
              <a:buChar char="•"/>
            </a:pPr>
            <a:r>
              <a:rPr lang="en-US" sz="3200" b="0" i="0" dirty="0">
                <a:effectLst/>
                <a:latin typeface="arial" panose="020B0604020202020204" pitchFamily="34" charset="0"/>
              </a:rPr>
              <a:t>Clear </a:t>
            </a:r>
            <a:r>
              <a:rPr lang="en-US" sz="3200" b="1" i="0" dirty="0">
                <a:effectLst/>
                <a:latin typeface="arial" panose="020B0604020202020204" pitchFamily="34" charset="0"/>
              </a:rPr>
              <a:t>ice</a:t>
            </a:r>
            <a:r>
              <a:rPr lang="en-US" sz="3200" b="0" i="0" dirty="0">
                <a:effectLst/>
                <a:latin typeface="arial" panose="020B0604020202020204" pitchFamily="34" charset="0"/>
              </a:rPr>
              <a:t>: </a:t>
            </a:r>
            <a:r>
              <a:rPr lang="en-US" sz="3200" b="1" i="0" dirty="0">
                <a:effectLst/>
                <a:latin typeface="arial" panose="020B0604020202020204" pitchFamily="34" charset="0"/>
              </a:rPr>
              <a:t>forms</a:t>
            </a:r>
            <a:r>
              <a:rPr lang="en-US" sz="3200" b="0" i="0" dirty="0">
                <a:effectLst/>
                <a:latin typeface="arial" panose="020B0604020202020204" pitchFamily="34" charset="0"/>
              </a:rPr>
              <a:t> when large drops hit the </a:t>
            </a:r>
            <a:r>
              <a:rPr lang="en-US" sz="3200" b="1" i="0" dirty="0">
                <a:effectLst/>
                <a:latin typeface="arial" panose="020B0604020202020204" pitchFamily="34" charset="0"/>
              </a:rPr>
              <a:t>aircraft</a:t>
            </a:r>
            <a:r>
              <a:rPr lang="en-US" sz="3200" b="0" i="0" dirty="0">
                <a:effectLst/>
                <a:latin typeface="arial" panose="020B0604020202020204" pitchFamily="34" charset="0"/>
              </a:rPr>
              <a:t> and freeze slowly.</a:t>
            </a:r>
          </a:p>
          <a:p>
            <a:pPr algn="l">
              <a:buFont typeface="Arial" panose="020B0604020202020204" pitchFamily="34" charset="0"/>
              <a:buChar char="•"/>
            </a:pPr>
            <a:r>
              <a:rPr lang="en-US" sz="3200" b="0" i="0" dirty="0">
                <a:effectLst/>
                <a:latin typeface="arial" panose="020B0604020202020204" pitchFamily="34" charset="0"/>
              </a:rPr>
              <a:t>Rime </a:t>
            </a:r>
            <a:r>
              <a:rPr lang="en-US" sz="3200" b="1" i="0" dirty="0">
                <a:effectLst/>
                <a:latin typeface="arial" panose="020B0604020202020204" pitchFamily="34" charset="0"/>
              </a:rPr>
              <a:t>ice</a:t>
            </a:r>
            <a:r>
              <a:rPr lang="en-US" sz="3200" b="0" i="0" dirty="0">
                <a:effectLst/>
                <a:latin typeface="arial" panose="020B0604020202020204" pitchFamily="34" charset="0"/>
              </a:rPr>
              <a:t>: </a:t>
            </a:r>
            <a:r>
              <a:rPr lang="en-US" sz="3200" b="1" i="0" dirty="0">
                <a:effectLst/>
                <a:latin typeface="arial" panose="020B0604020202020204" pitchFamily="34" charset="0"/>
              </a:rPr>
              <a:t>forms</a:t>
            </a:r>
            <a:r>
              <a:rPr lang="en-US" sz="3200" b="0" i="0" dirty="0">
                <a:effectLst/>
                <a:latin typeface="arial" panose="020B0604020202020204" pitchFamily="34" charset="0"/>
              </a:rPr>
              <a:t> when small drops hit the </a:t>
            </a:r>
            <a:r>
              <a:rPr lang="en-US" sz="3200" b="1" i="0" dirty="0">
                <a:effectLst/>
                <a:latin typeface="arial" panose="020B0604020202020204" pitchFamily="34" charset="0"/>
              </a:rPr>
              <a:t>aircraft</a:t>
            </a:r>
            <a:r>
              <a:rPr lang="en-US" sz="3200" b="0" i="0" dirty="0">
                <a:effectLst/>
                <a:latin typeface="arial" panose="020B0604020202020204" pitchFamily="34" charset="0"/>
              </a:rPr>
              <a:t> and freeze rapidly.</a:t>
            </a:r>
          </a:p>
          <a:p>
            <a:pPr>
              <a:buFont typeface="Arial" panose="020B0604020202020204" pitchFamily="34" charset="0"/>
              <a:buChar char="•"/>
            </a:pPr>
            <a:r>
              <a:rPr lang="en-US" sz="3200" b="0" i="0" dirty="0">
                <a:effectLst/>
                <a:latin typeface="arial" panose="020B0604020202020204" pitchFamily="34" charset="0"/>
              </a:rPr>
              <a:t>Mixed </a:t>
            </a:r>
            <a:r>
              <a:rPr lang="en-US" sz="3200" b="1" i="0" dirty="0">
                <a:effectLst/>
                <a:latin typeface="arial" panose="020B0604020202020204" pitchFamily="34" charset="0"/>
              </a:rPr>
              <a:t>ice</a:t>
            </a:r>
            <a:r>
              <a:rPr lang="en-US" sz="3200" b="0" i="0" dirty="0">
                <a:effectLst/>
                <a:latin typeface="arial" panose="020B0604020202020204" pitchFamily="34" charset="0"/>
              </a:rPr>
              <a:t>: a mixture of clear and rime </a:t>
            </a:r>
            <a:r>
              <a:rPr lang="en-US" sz="3200" b="1" i="0" dirty="0">
                <a:effectLst/>
                <a:latin typeface="arial" panose="020B0604020202020204" pitchFamily="34" charset="0"/>
              </a:rPr>
              <a:t>ice</a:t>
            </a:r>
            <a:r>
              <a:rPr lang="en-US" sz="3200" b="0" i="0" dirty="0">
                <a:effectLst/>
                <a:latin typeface="arial" panose="020B0604020202020204" pitchFamily="34" charset="0"/>
              </a:rPr>
              <a:t>.</a:t>
            </a:r>
          </a:p>
          <a:p>
            <a:pPr algn="l">
              <a:buFont typeface="Arial" panose="020B0604020202020204" pitchFamily="34" charset="0"/>
              <a:buChar char="•"/>
            </a:pPr>
            <a:endParaRPr lang="en-US" sz="32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87398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9FF2F2B-0DDB-4E31-B85D-0C43D0179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09" y="1399309"/>
            <a:ext cx="4572000" cy="45719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A870C3A-A48D-4C8F-A74E-3534A6479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927" y="1399310"/>
            <a:ext cx="5444837" cy="457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90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2EEC2259-F59F-4315-A4EA-D275A8A8D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72416"/>
            <a:ext cx="4793673" cy="51625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0AA7D03-3DF4-4E00-BE85-90CE550B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836" y="972416"/>
            <a:ext cx="6345382"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40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941342B-BA6E-48F5-805B-047BF1163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599" y="526472"/>
            <a:ext cx="5126183" cy="580505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89A3361-21A1-4142-9BCD-5EC9CA3B0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27" y="526472"/>
            <a:ext cx="6012873" cy="580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5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Review of Using Conductive Composite Materials in Solving Lightening  Strike and Ice Accumulation Problems in Aviation">
            <a:extLst>
              <a:ext uri="{FF2B5EF4-FFF2-40B4-BE49-F238E27FC236}">
                <a16:creationId xmlns:a16="http://schemas.microsoft.com/office/drawing/2014/main" id="{79E52956-F996-41AD-B1D2-C0AC4A07B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600" y="1198207"/>
            <a:ext cx="8051800" cy="5050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34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283</TotalTime>
  <Words>834</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Century Gothic</vt:lpstr>
      <vt:lpstr>Google Sans</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ravindhar katkam</dc:creator>
  <cp:lastModifiedBy>ravindhar katkam</cp:lastModifiedBy>
  <cp:revision>27</cp:revision>
  <dcterms:created xsi:type="dcterms:W3CDTF">2021-05-22T23:20:17Z</dcterms:created>
  <dcterms:modified xsi:type="dcterms:W3CDTF">2021-05-24T10:55:53Z</dcterms:modified>
</cp:coreProperties>
</file>