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2" r:id="rId3"/>
    <p:sldId id="259" r:id="rId4"/>
    <p:sldId id="258" r:id="rId5"/>
    <p:sldId id="257" r:id="rId6"/>
    <p:sldId id="263" r:id="rId7"/>
    <p:sldId id="264" r:id="rId8"/>
    <p:sldId id="260" r:id="rId9"/>
    <p:sldId id="265"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4"/>
    <p:restoredTop sz="94676"/>
  </p:normalViewPr>
  <p:slideViewPr>
    <p:cSldViewPr>
      <p:cViewPr>
        <p:scale>
          <a:sx n="159" d="100"/>
          <a:sy n="159" d="100"/>
        </p:scale>
        <p:origin x="1792"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7239C-B9CB-4DD9-84FA-473DDFA7F49A}" type="datetimeFigureOut">
              <a:rPr lang="en-US" smtClean="0"/>
              <a:t>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7239C-B9CB-4DD9-84FA-473DDFA7F49A}" type="datetimeFigureOut">
              <a:rPr lang="en-US" smtClean="0"/>
              <a:t>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7239C-B9CB-4DD9-84FA-473DDFA7F49A}" type="datetimeFigureOut">
              <a:rPr lang="en-US" smtClean="0"/>
              <a:t>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7239C-B9CB-4DD9-84FA-473DDFA7F49A}" type="datetimeFigureOut">
              <a:rPr lang="en-US" smtClean="0"/>
              <a:t>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7239C-B9CB-4DD9-84FA-473DDFA7F49A}" type="datetimeFigureOut">
              <a:rPr lang="en-US" smtClean="0"/>
              <a:t>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7239C-B9CB-4DD9-84FA-473DDFA7F49A}" type="datetimeFigureOut">
              <a:rPr lang="en-US" smtClean="0"/>
              <a:t>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7239C-B9CB-4DD9-84FA-473DDFA7F49A}" type="datetimeFigureOut">
              <a:rPr lang="en-US" smtClean="0"/>
              <a:t>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7239C-B9CB-4DD9-84FA-473DDFA7F49A}" type="datetimeFigureOut">
              <a:rPr lang="en-US" smtClean="0"/>
              <a:t>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7239C-B9CB-4DD9-84FA-473DDFA7F49A}" type="datetimeFigureOut">
              <a:rPr lang="en-US" smtClean="0"/>
              <a:t>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7239C-B9CB-4DD9-84FA-473DDFA7F49A}" type="datetimeFigureOut">
              <a:rPr lang="en-US" smtClean="0"/>
              <a:t>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7239C-B9CB-4DD9-84FA-473DDFA7F49A}" type="datetimeFigureOut">
              <a:rPr lang="en-US" smtClean="0"/>
              <a:t>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1E775-E451-410C-BDA5-B2BAF31B81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7239C-B9CB-4DD9-84FA-473DDFA7F49A}" type="datetimeFigureOut">
              <a:rPr lang="en-US" smtClean="0"/>
              <a:t>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1E775-E451-410C-BDA5-B2BAF31B81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r>
              <a:rPr lang="en-US" sz="7200" b="1" dirty="0">
                <a:solidFill>
                  <a:schemeClr val="tx2">
                    <a:lumMod val="75000"/>
                  </a:schemeClr>
                </a:solidFill>
                <a:latin typeface="+mn-lt"/>
              </a:rPr>
              <a:t>E- Farmer Portal</a:t>
            </a:r>
            <a:br>
              <a:rPr lang="en-US" sz="5400" b="1" dirty="0">
                <a:solidFill>
                  <a:schemeClr val="tx2">
                    <a:lumMod val="75000"/>
                  </a:schemeClr>
                </a:solidFill>
                <a:latin typeface="+mn-lt"/>
              </a:rPr>
            </a:br>
            <a:r>
              <a:rPr lang="en-US" sz="2400" b="1" dirty="0">
                <a:solidFill>
                  <a:schemeClr val="tx2">
                    <a:lumMod val="75000"/>
                  </a:schemeClr>
                </a:solidFill>
                <a:latin typeface="+mn-lt"/>
                <a:ea typeface="+mn-ea"/>
                <a:cs typeface="+mn-cs"/>
              </a:rPr>
              <a:t>One stop solution for agriculture</a:t>
            </a:r>
          </a:p>
        </p:txBody>
      </p:sp>
      <p:sp>
        <p:nvSpPr>
          <p:cNvPr id="5" name="Content Placeholder 4">
            <a:extLst>
              <a:ext uri="{FF2B5EF4-FFF2-40B4-BE49-F238E27FC236}">
                <a16:creationId xmlns:a16="http://schemas.microsoft.com/office/drawing/2014/main" id="{A9933D60-E53D-AF48-9A8B-8A1C3C98F5B7}"/>
              </a:ext>
            </a:extLst>
          </p:cNvPr>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240AB68D-5D49-1F4F-87D6-4F33C4DC44D7}"/>
              </a:ext>
            </a:extLst>
          </p:cNvPr>
          <p:cNvPicPr>
            <a:picLocks noChangeAspect="1"/>
          </p:cNvPicPr>
          <p:nvPr/>
        </p:nvPicPr>
        <p:blipFill>
          <a:blip r:embed="rId2"/>
          <a:stretch>
            <a:fillRect/>
          </a:stretch>
        </p:blipFill>
        <p:spPr>
          <a:xfrm>
            <a:off x="3200400" y="2971799"/>
            <a:ext cx="2895600" cy="20153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6000" b="1" dirty="0">
                <a:solidFill>
                  <a:schemeClr val="tx2">
                    <a:lumMod val="75000"/>
                  </a:schemeClr>
                </a:solidFill>
                <a:latin typeface="Lucida Handwriting" pitchFamily="66" charset="0"/>
              </a:rPr>
              <a:t>THANK YOU...</a:t>
            </a:r>
          </a:p>
        </p:txBody>
      </p:sp>
      <p:sp>
        <p:nvSpPr>
          <p:cNvPr id="7" name="Subtitle 6"/>
          <p:cNvSpPr>
            <a:spLocks noGrp="1"/>
          </p:cNvSpPr>
          <p:nvPr>
            <p:ph type="subTitle" idx="1"/>
          </p:nvPr>
        </p:nvSpPr>
        <p:spPr/>
        <p:txBody>
          <a:bodyPr>
            <a:normAutofit/>
          </a:bodyPr>
          <a:lstStyle/>
          <a:p>
            <a:pPr algn="r">
              <a:buFontTx/>
              <a:buChar char="-"/>
            </a:pPr>
            <a:endParaRPr lang="en-US" sz="2000" dirty="0">
              <a:solidFill>
                <a:schemeClr val="tx2">
                  <a:lumMod val="75000"/>
                </a:schemeClr>
              </a:solidFill>
            </a:endParaRPr>
          </a:p>
          <a:p>
            <a:pPr algn="r">
              <a:buFontTx/>
              <a:buChar char="-"/>
            </a:pPr>
            <a:r>
              <a:rPr lang="en-US" sz="2000" dirty="0">
                <a:solidFill>
                  <a:schemeClr val="tx2">
                    <a:lumMod val="75000"/>
                  </a:schemeClr>
                </a:solidFill>
              </a:rPr>
              <a:t>Sree Keerthi Meghana.B</a:t>
            </a:r>
          </a:p>
          <a:p>
            <a:pPr algn="r">
              <a:buFontTx/>
              <a:buChar char="-"/>
            </a:pPr>
            <a:r>
              <a:rPr lang="en-US" sz="2000" dirty="0">
                <a:solidFill>
                  <a:schemeClr val="tx2">
                    <a:lumMod val="75000"/>
                  </a:schemeClr>
                </a:solidFill>
              </a:rPr>
              <a:t>Gayatri Geddam</a:t>
            </a:r>
          </a:p>
          <a:p>
            <a:pPr algn="r">
              <a:buFontTx/>
              <a:buChar char="-"/>
            </a:pPr>
            <a:r>
              <a:rPr lang="en-US" sz="2000" dirty="0">
                <a:solidFill>
                  <a:schemeClr val="tx2">
                    <a:lumMod val="75000"/>
                  </a:schemeClr>
                </a:solidFill>
              </a:rPr>
              <a:t>Sai Tharun Chiluveru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AA66-35EB-8D46-9A85-321124CD923C}"/>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A1DB14F8-74FB-EC45-9489-F7AC3EDD6CFB}"/>
              </a:ext>
            </a:extLst>
          </p:cNvPr>
          <p:cNvSpPr>
            <a:spLocks noGrp="1"/>
          </p:cNvSpPr>
          <p:nvPr>
            <p:ph idx="1"/>
          </p:nvPr>
        </p:nvSpPr>
        <p:spPr>
          <a:xfrm>
            <a:off x="457200" y="1417638"/>
            <a:ext cx="8229600" cy="5440362"/>
          </a:xfrm>
        </p:spPr>
        <p:txBody>
          <a:bodyPr>
            <a:normAutofit/>
          </a:bodyPr>
          <a:lstStyle/>
          <a:p>
            <a:r>
              <a:rPr lang="en-US" sz="2000" dirty="0"/>
              <a:t>In the E-Farmer Portal,</a:t>
            </a:r>
            <a:r>
              <a:rPr lang="en-GB" sz="2000" dirty="0"/>
              <a:t> farmer can see all the details like Farmer details, Crop details, weather details, Product details etc.</a:t>
            </a:r>
          </a:p>
          <a:p>
            <a:r>
              <a:rPr lang="en-GB" sz="2000" dirty="0"/>
              <a:t>It is also a market place where a farmer can sell his crop from a click and can also buy seeds, agriculture instruments. </a:t>
            </a:r>
          </a:p>
          <a:p>
            <a:r>
              <a:rPr lang="en-GB" sz="2000" dirty="0"/>
              <a:t>Information section regarding latest farming, Organic farming etc will be provided for farmer and a contact us form so that farmers can ask their query's. Farmer can fix the rates of the products.</a:t>
            </a:r>
          </a:p>
          <a:p>
            <a:r>
              <a:rPr lang="en-GB" sz="2000" dirty="0"/>
              <a:t> Buyer gets the username and password by filling the registration form. They can view all the details of the product.</a:t>
            </a:r>
            <a:endParaRPr lang="en-IN" sz="2000" dirty="0"/>
          </a:p>
          <a:p>
            <a:r>
              <a:rPr lang="en-GB" sz="2000" dirty="0"/>
              <a:t>We will also provide information about Schemes, Services of agriculture provided by Government for farmers. </a:t>
            </a:r>
          </a:p>
          <a:p>
            <a:r>
              <a:rPr lang="en-GB" sz="2200" dirty="0"/>
              <a:t>We will also update information about weather for farmers</a:t>
            </a:r>
            <a:r>
              <a:rPr lang="en-IN" sz="2200" dirty="0"/>
              <a:t> </a:t>
            </a:r>
          </a:p>
          <a:p>
            <a:r>
              <a:rPr lang="en-IN" sz="2200" dirty="0"/>
              <a:t>We will also tell the importance of Home Farming in our Portal</a:t>
            </a:r>
          </a:p>
          <a:p>
            <a:endParaRPr lang="en-IN" sz="2200" dirty="0"/>
          </a:p>
          <a:p>
            <a:endParaRPr lang="en-IN" sz="2200" dirty="0"/>
          </a:p>
          <a:p>
            <a:endParaRPr lang="en-GB" sz="2200" dirty="0"/>
          </a:p>
          <a:p>
            <a:endParaRPr lang="en-US" dirty="0"/>
          </a:p>
        </p:txBody>
      </p:sp>
    </p:spTree>
    <p:extLst>
      <p:ext uri="{BB962C8B-B14F-4D97-AF65-F5344CB8AC3E}">
        <p14:creationId xmlns:p14="http://schemas.microsoft.com/office/powerpoint/2010/main" val="74200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a:solidFill>
                  <a:schemeClr val="tx2">
                    <a:lumMod val="75000"/>
                  </a:schemeClr>
                </a:solidFill>
                <a:latin typeface="+mn-lt"/>
              </a:rPr>
              <a:t>Existing and Proposed System</a:t>
            </a:r>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000" dirty="0"/>
              <a:t>In the existing system, buying and selling a product is done manually. Price of the product is fixed by the seller. All the details of the product to be sold or purchased is maintained manually. Sellers or buyers are not able to get the complete information about the product.</a:t>
            </a:r>
          </a:p>
          <a:p>
            <a:pPr algn="just">
              <a:lnSpc>
                <a:spcPct val="150000"/>
              </a:lnSpc>
            </a:pPr>
            <a:endParaRPr lang="en-US" sz="2000" dirty="0"/>
          </a:p>
          <a:p>
            <a:pPr algn="just">
              <a:lnSpc>
                <a:spcPct val="150000"/>
              </a:lnSpc>
            </a:pPr>
            <a:r>
              <a:rPr lang="en-US" sz="2000" dirty="0"/>
              <a:t>In the proposed system, buyers or sellers can directly register in the site and sell/buy the product otherwise they can contact with a seller directly. Buyers can open the site and register with it and sell their products online. E-farmer Portal is a project that builds a website which will help farmers to sell their their products in different districts online. Also additional information regarding home farming is also given in our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2">
                    <a:lumMod val="75000"/>
                  </a:schemeClr>
                </a:solidFill>
                <a:latin typeface="+mn-lt"/>
              </a:rPr>
              <a:t>Objectives</a:t>
            </a:r>
          </a:p>
        </p:txBody>
      </p:sp>
      <p:sp>
        <p:nvSpPr>
          <p:cNvPr id="3" name="Content Placeholder 2"/>
          <p:cNvSpPr>
            <a:spLocks noGrp="1"/>
          </p:cNvSpPr>
          <p:nvPr>
            <p:ph idx="1"/>
          </p:nvPr>
        </p:nvSpPr>
        <p:spPr/>
        <p:txBody>
          <a:bodyPr>
            <a:normAutofit/>
          </a:bodyPr>
          <a:lstStyle/>
          <a:p>
            <a:pPr>
              <a:lnSpc>
                <a:spcPct val="150000"/>
              </a:lnSpc>
            </a:pPr>
            <a:r>
              <a:rPr lang="en-US" sz="2400" dirty="0"/>
              <a:t>Better price and bargaining power to farmers</a:t>
            </a:r>
          </a:p>
          <a:p>
            <a:pPr>
              <a:lnSpc>
                <a:spcPct val="150000"/>
              </a:lnSpc>
            </a:pPr>
            <a:r>
              <a:rPr lang="en-US" sz="2400" dirty="0"/>
              <a:t>Access to more markets for the buyer</a:t>
            </a:r>
          </a:p>
          <a:p>
            <a:pPr>
              <a:lnSpc>
                <a:spcPct val="150000"/>
              </a:lnSpc>
            </a:pPr>
            <a:r>
              <a:rPr lang="en-US" sz="2400" dirty="0"/>
              <a:t>It increases competitiveness</a:t>
            </a:r>
          </a:p>
          <a:p>
            <a:pPr>
              <a:lnSpc>
                <a:spcPct val="150000"/>
              </a:lnSpc>
            </a:pPr>
            <a:r>
              <a:rPr lang="en-US" sz="2400" dirty="0"/>
              <a:t>It establishes quality assaying systems</a:t>
            </a:r>
          </a:p>
          <a:p>
            <a:pPr>
              <a:lnSpc>
                <a:spcPct val="150000"/>
              </a:lnSpc>
            </a:pPr>
            <a:r>
              <a:rPr lang="en-US" sz="2400" dirty="0"/>
              <a:t>It gives the real time information of prices and trades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tx2">
                    <a:lumMod val="75000"/>
                  </a:schemeClr>
                </a:solidFill>
                <a:latin typeface="+mn-lt"/>
              </a:rPr>
              <a:t>Societal aspects</a:t>
            </a:r>
          </a:p>
        </p:txBody>
      </p:sp>
      <p:sp>
        <p:nvSpPr>
          <p:cNvPr id="3" name="Content Placeholder 2"/>
          <p:cNvSpPr>
            <a:spLocks noGrp="1"/>
          </p:cNvSpPr>
          <p:nvPr>
            <p:ph idx="1"/>
          </p:nvPr>
        </p:nvSpPr>
        <p:spPr>
          <a:xfrm>
            <a:off x="457200" y="1447800"/>
            <a:ext cx="8229600" cy="5135562"/>
          </a:xfrm>
        </p:spPr>
        <p:txBody>
          <a:bodyPr>
            <a:noAutofit/>
          </a:bodyPr>
          <a:lstStyle/>
          <a:p>
            <a:pPr algn="just"/>
            <a:r>
              <a:rPr lang="en-US" sz="2000" dirty="0"/>
              <a:t>In our day to day life we consume food and our survival is based mainly on food in which a considerable amount of it is coming from farms. </a:t>
            </a:r>
          </a:p>
          <a:p>
            <a:pPr algn="just"/>
            <a:r>
              <a:rPr lang="en-US" sz="2000" dirty="0"/>
              <a:t>Farmers do their hard work for growing and serving many lives across the country, which pays for their source of income. But due to intermediates in selling their final products, farmers are unable to make their profit and mostly live poor.</a:t>
            </a:r>
          </a:p>
          <a:p>
            <a:pPr algn="just"/>
            <a:r>
              <a:rPr lang="en-US" sz="2000" dirty="0"/>
              <a:t> By this project we will be able to connect farmers directly to the customer so that direct dealing of products can be accomplished. This will result in a significant decrease in the prices of the products currently available in the market as well as the profit will directly reach the farmers pocket.</a:t>
            </a:r>
          </a:p>
          <a:p>
            <a:pPr algn="just"/>
            <a:r>
              <a:rPr lang="en-US" sz="2000" dirty="0"/>
              <a:t> We are surrounded by technology but there are many people who are still unaware of the benefits of this technology or its use, by the help of this project and the support for the awareness of the project, many farmers will be able to use as well as will be taught how to use this application with its benefits.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AC2F-AA83-3D4B-AEE2-7C52C287A0A9}"/>
              </a:ext>
            </a:extLst>
          </p:cNvPr>
          <p:cNvSpPr>
            <a:spLocks noGrp="1"/>
          </p:cNvSpPr>
          <p:nvPr>
            <p:ph type="title"/>
          </p:nvPr>
        </p:nvSpPr>
        <p:spPr/>
        <p:txBody>
          <a:bodyPr>
            <a:normAutofit/>
          </a:bodyPr>
          <a:lstStyle/>
          <a:p>
            <a:r>
              <a:rPr lang="en-US" sz="3600" dirty="0">
                <a:latin typeface="+mn-lt"/>
              </a:rPr>
              <a:t>Framework</a:t>
            </a:r>
          </a:p>
        </p:txBody>
      </p:sp>
      <p:sp>
        <p:nvSpPr>
          <p:cNvPr id="6" name="Rectangle 5">
            <a:extLst>
              <a:ext uri="{FF2B5EF4-FFF2-40B4-BE49-F238E27FC236}">
                <a16:creationId xmlns:a16="http://schemas.microsoft.com/office/drawing/2014/main" id="{861BEF04-44F7-0F44-B3F8-FE0E9BD917F3}"/>
              </a:ext>
            </a:extLst>
          </p:cNvPr>
          <p:cNvSpPr/>
          <p:nvPr/>
        </p:nvSpPr>
        <p:spPr>
          <a:xfrm>
            <a:off x="834223" y="1662205"/>
            <a:ext cx="2209799"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Web Framework</a:t>
            </a:r>
          </a:p>
        </p:txBody>
      </p:sp>
      <p:sp>
        <p:nvSpPr>
          <p:cNvPr id="7" name="Rectangle 6">
            <a:extLst>
              <a:ext uri="{FF2B5EF4-FFF2-40B4-BE49-F238E27FC236}">
                <a16:creationId xmlns:a16="http://schemas.microsoft.com/office/drawing/2014/main" id="{B604B695-24B3-D045-A3DA-A7D07A042420}"/>
              </a:ext>
            </a:extLst>
          </p:cNvPr>
          <p:cNvSpPr/>
          <p:nvPr/>
        </p:nvSpPr>
        <p:spPr>
          <a:xfrm>
            <a:off x="840850" y="2691314"/>
            <a:ext cx="2209799"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Firebase Database</a:t>
            </a:r>
          </a:p>
        </p:txBody>
      </p:sp>
      <p:sp>
        <p:nvSpPr>
          <p:cNvPr id="8" name="Rectangle 7">
            <a:extLst>
              <a:ext uri="{FF2B5EF4-FFF2-40B4-BE49-F238E27FC236}">
                <a16:creationId xmlns:a16="http://schemas.microsoft.com/office/drawing/2014/main" id="{9B27C8E2-D92A-D341-9AB1-659ECAF1522D}"/>
              </a:ext>
            </a:extLst>
          </p:cNvPr>
          <p:cNvSpPr/>
          <p:nvPr/>
        </p:nvSpPr>
        <p:spPr>
          <a:xfrm>
            <a:off x="838199" y="3218825"/>
            <a:ext cx="22098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Firebase Webserver</a:t>
            </a:r>
          </a:p>
        </p:txBody>
      </p:sp>
      <p:sp>
        <p:nvSpPr>
          <p:cNvPr id="9" name="Rectangle 8">
            <a:extLst>
              <a:ext uri="{FF2B5EF4-FFF2-40B4-BE49-F238E27FC236}">
                <a16:creationId xmlns:a16="http://schemas.microsoft.com/office/drawing/2014/main" id="{AEEA1523-904F-AA4D-917D-5782FBCF03CE}"/>
              </a:ext>
            </a:extLst>
          </p:cNvPr>
          <p:cNvSpPr/>
          <p:nvPr/>
        </p:nvSpPr>
        <p:spPr>
          <a:xfrm>
            <a:off x="840848" y="3766649"/>
            <a:ext cx="2209800" cy="4572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OS –Windows10,Mac</a:t>
            </a:r>
          </a:p>
        </p:txBody>
      </p:sp>
      <p:sp>
        <p:nvSpPr>
          <p:cNvPr id="10" name="Rectangle 9">
            <a:extLst>
              <a:ext uri="{FF2B5EF4-FFF2-40B4-BE49-F238E27FC236}">
                <a16:creationId xmlns:a16="http://schemas.microsoft.com/office/drawing/2014/main" id="{844D1312-9CC9-5242-A60F-73AFBD07ECF3}"/>
              </a:ext>
            </a:extLst>
          </p:cNvPr>
          <p:cNvSpPr/>
          <p:nvPr/>
        </p:nvSpPr>
        <p:spPr>
          <a:xfrm>
            <a:off x="834222" y="4294160"/>
            <a:ext cx="2209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Our Server </a:t>
            </a:r>
          </a:p>
        </p:txBody>
      </p:sp>
      <p:sp>
        <p:nvSpPr>
          <p:cNvPr id="14" name="TextBox 13">
            <a:extLst>
              <a:ext uri="{FF2B5EF4-FFF2-40B4-BE49-F238E27FC236}">
                <a16:creationId xmlns:a16="http://schemas.microsoft.com/office/drawing/2014/main" id="{43AC5693-B879-5844-B351-7C31692B0797}"/>
              </a:ext>
            </a:extLst>
          </p:cNvPr>
          <p:cNvSpPr txBox="1"/>
          <p:nvPr/>
        </p:nvSpPr>
        <p:spPr>
          <a:xfrm>
            <a:off x="1287201" y="5148804"/>
            <a:ext cx="1271374" cy="369332"/>
          </a:xfrm>
          <a:prstGeom prst="rect">
            <a:avLst/>
          </a:prstGeom>
          <a:noFill/>
        </p:spPr>
        <p:txBody>
          <a:bodyPr wrap="none" rtlCol="0">
            <a:spAutoFit/>
          </a:bodyPr>
          <a:lstStyle/>
          <a:p>
            <a:r>
              <a:rPr lang="en-US" dirty="0"/>
              <a:t>Server side </a:t>
            </a:r>
          </a:p>
        </p:txBody>
      </p:sp>
      <p:cxnSp>
        <p:nvCxnSpPr>
          <p:cNvPr id="16" name="Straight Arrow Connector 15">
            <a:extLst>
              <a:ext uri="{FF2B5EF4-FFF2-40B4-BE49-F238E27FC236}">
                <a16:creationId xmlns:a16="http://schemas.microsoft.com/office/drawing/2014/main" id="{3C16011D-BA4F-E54B-9758-4D781743E032}"/>
              </a:ext>
            </a:extLst>
          </p:cNvPr>
          <p:cNvCxnSpPr/>
          <p:nvPr/>
        </p:nvCxnSpPr>
        <p:spPr>
          <a:xfrm>
            <a:off x="3657600" y="2773362"/>
            <a:ext cx="8382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A0947F0-62C6-CE48-A791-C81736CDA5DB}"/>
              </a:ext>
            </a:extLst>
          </p:cNvPr>
          <p:cNvSpPr txBox="1"/>
          <p:nvPr/>
        </p:nvSpPr>
        <p:spPr>
          <a:xfrm>
            <a:off x="3402990" y="2998761"/>
            <a:ext cx="1347420" cy="369332"/>
          </a:xfrm>
          <a:prstGeom prst="rect">
            <a:avLst/>
          </a:prstGeom>
          <a:noFill/>
        </p:spPr>
        <p:txBody>
          <a:bodyPr wrap="none" rtlCol="0">
            <a:spAutoFit/>
          </a:bodyPr>
          <a:lstStyle/>
          <a:p>
            <a:r>
              <a:rPr lang="en-US" dirty="0"/>
              <a:t>The Internet</a:t>
            </a:r>
          </a:p>
        </p:txBody>
      </p:sp>
      <p:sp>
        <p:nvSpPr>
          <p:cNvPr id="18" name="Rectangle 17">
            <a:extLst>
              <a:ext uri="{FF2B5EF4-FFF2-40B4-BE49-F238E27FC236}">
                <a16:creationId xmlns:a16="http://schemas.microsoft.com/office/drawing/2014/main" id="{7F0A6FBF-78DF-3840-BFD8-4E99638D9E2F}"/>
              </a:ext>
            </a:extLst>
          </p:cNvPr>
          <p:cNvSpPr/>
          <p:nvPr/>
        </p:nvSpPr>
        <p:spPr>
          <a:xfrm>
            <a:off x="4876800" y="2316161"/>
            <a:ext cx="1676400" cy="45718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Bootstrap</a:t>
            </a:r>
          </a:p>
        </p:txBody>
      </p:sp>
      <p:sp>
        <p:nvSpPr>
          <p:cNvPr id="19" name="Rectangle 18">
            <a:extLst>
              <a:ext uri="{FF2B5EF4-FFF2-40B4-BE49-F238E27FC236}">
                <a16:creationId xmlns:a16="http://schemas.microsoft.com/office/drawing/2014/main" id="{329497B7-EA3A-3944-9D15-414B900DBA88}"/>
              </a:ext>
            </a:extLst>
          </p:cNvPr>
          <p:cNvSpPr/>
          <p:nvPr/>
        </p:nvSpPr>
        <p:spPr>
          <a:xfrm>
            <a:off x="4876800" y="2906938"/>
            <a:ext cx="1676400" cy="45718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HTML</a:t>
            </a:r>
          </a:p>
        </p:txBody>
      </p:sp>
      <p:sp>
        <p:nvSpPr>
          <p:cNvPr id="20" name="Rectangle 19">
            <a:extLst>
              <a:ext uri="{FF2B5EF4-FFF2-40B4-BE49-F238E27FC236}">
                <a16:creationId xmlns:a16="http://schemas.microsoft.com/office/drawing/2014/main" id="{057380FB-BAA2-B546-964B-AA5E872D1DE1}"/>
              </a:ext>
            </a:extLst>
          </p:cNvPr>
          <p:cNvSpPr/>
          <p:nvPr/>
        </p:nvSpPr>
        <p:spPr>
          <a:xfrm>
            <a:off x="4878788" y="3493874"/>
            <a:ext cx="1676400" cy="45718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CSS</a:t>
            </a:r>
          </a:p>
        </p:txBody>
      </p:sp>
      <p:sp>
        <p:nvSpPr>
          <p:cNvPr id="21" name="Rectangle 20">
            <a:extLst>
              <a:ext uri="{FF2B5EF4-FFF2-40B4-BE49-F238E27FC236}">
                <a16:creationId xmlns:a16="http://schemas.microsoft.com/office/drawing/2014/main" id="{8D49DB83-03B9-524D-A8D9-AD6E93C4F068}"/>
              </a:ext>
            </a:extLst>
          </p:cNvPr>
          <p:cNvSpPr/>
          <p:nvPr/>
        </p:nvSpPr>
        <p:spPr>
          <a:xfrm>
            <a:off x="4876800" y="4080810"/>
            <a:ext cx="16764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User’s Browser</a:t>
            </a:r>
          </a:p>
        </p:txBody>
      </p:sp>
      <p:sp>
        <p:nvSpPr>
          <p:cNvPr id="22" name="Rectangle 21">
            <a:extLst>
              <a:ext uri="{FF2B5EF4-FFF2-40B4-BE49-F238E27FC236}">
                <a16:creationId xmlns:a16="http://schemas.microsoft.com/office/drawing/2014/main" id="{5D577330-6832-E640-A389-F5504D6E0BFB}"/>
              </a:ext>
            </a:extLst>
          </p:cNvPr>
          <p:cNvSpPr/>
          <p:nvPr/>
        </p:nvSpPr>
        <p:spPr>
          <a:xfrm>
            <a:off x="840850" y="2141934"/>
            <a:ext cx="2209798" cy="4718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Language-Java Script</a:t>
            </a:r>
          </a:p>
        </p:txBody>
      </p:sp>
      <p:sp>
        <p:nvSpPr>
          <p:cNvPr id="23" name="Rectangle 22">
            <a:extLst>
              <a:ext uri="{FF2B5EF4-FFF2-40B4-BE49-F238E27FC236}">
                <a16:creationId xmlns:a16="http://schemas.microsoft.com/office/drawing/2014/main" id="{740F968C-1A8F-4A49-AAAF-6B58113AD08D}"/>
              </a:ext>
            </a:extLst>
          </p:cNvPr>
          <p:cNvSpPr/>
          <p:nvPr/>
        </p:nvSpPr>
        <p:spPr>
          <a:xfrm>
            <a:off x="7086600" y="2773350"/>
            <a:ext cx="1676400" cy="59077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Web Application</a:t>
            </a:r>
          </a:p>
        </p:txBody>
      </p:sp>
      <p:sp>
        <p:nvSpPr>
          <p:cNvPr id="24" name="Rectangle 23">
            <a:extLst>
              <a:ext uri="{FF2B5EF4-FFF2-40B4-BE49-F238E27FC236}">
                <a16:creationId xmlns:a16="http://schemas.microsoft.com/office/drawing/2014/main" id="{F30316F7-AA82-1348-A353-C9160F471604}"/>
              </a:ext>
            </a:extLst>
          </p:cNvPr>
          <p:cNvSpPr/>
          <p:nvPr/>
        </p:nvSpPr>
        <p:spPr>
          <a:xfrm>
            <a:off x="7086600" y="3493874"/>
            <a:ext cx="1676400" cy="392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User’s device</a:t>
            </a:r>
          </a:p>
        </p:txBody>
      </p:sp>
      <p:cxnSp>
        <p:nvCxnSpPr>
          <p:cNvPr id="27" name="Straight Arrow Connector 26">
            <a:extLst>
              <a:ext uri="{FF2B5EF4-FFF2-40B4-BE49-F238E27FC236}">
                <a16:creationId xmlns:a16="http://schemas.microsoft.com/office/drawing/2014/main" id="{A7005553-5B26-8E41-96D0-641F2164469B}"/>
              </a:ext>
            </a:extLst>
          </p:cNvPr>
          <p:cNvCxnSpPr/>
          <p:nvPr/>
        </p:nvCxnSpPr>
        <p:spPr>
          <a:xfrm flipV="1">
            <a:off x="5486400" y="4724400"/>
            <a:ext cx="2819400" cy="2696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706997A0-7FFF-0F43-AB8E-33593452CD1F}"/>
              </a:ext>
            </a:extLst>
          </p:cNvPr>
          <p:cNvSpPr txBox="1"/>
          <p:nvPr/>
        </p:nvSpPr>
        <p:spPr>
          <a:xfrm>
            <a:off x="6400800" y="5061807"/>
            <a:ext cx="1174809" cy="369332"/>
          </a:xfrm>
          <a:prstGeom prst="rect">
            <a:avLst/>
          </a:prstGeom>
          <a:noFill/>
        </p:spPr>
        <p:txBody>
          <a:bodyPr wrap="none" rtlCol="0">
            <a:spAutoFit/>
          </a:bodyPr>
          <a:lstStyle/>
          <a:p>
            <a:r>
              <a:rPr lang="en-US" dirty="0"/>
              <a:t>Client Side</a:t>
            </a:r>
          </a:p>
        </p:txBody>
      </p:sp>
      <p:cxnSp>
        <p:nvCxnSpPr>
          <p:cNvPr id="32" name="Straight Arrow Connector 31">
            <a:extLst>
              <a:ext uri="{FF2B5EF4-FFF2-40B4-BE49-F238E27FC236}">
                <a16:creationId xmlns:a16="http://schemas.microsoft.com/office/drawing/2014/main" id="{80E9F345-3B07-AB49-BA17-B0DBF0E0F089}"/>
              </a:ext>
            </a:extLst>
          </p:cNvPr>
          <p:cNvCxnSpPr>
            <a:stCxn id="14" idx="0"/>
          </p:cNvCxnSpPr>
          <p:nvPr/>
        </p:nvCxnSpPr>
        <p:spPr>
          <a:xfrm flipV="1">
            <a:off x="1922888" y="4800600"/>
            <a:ext cx="0" cy="348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811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5552-7B14-1B47-897C-6F028A0707F1}"/>
              </a:ext>
            </a:extLst>
          </p:cNvPr>
          <p:cNvSpPr>
            <a:spLocks noGrp="1"/>
          </p:cNvSpPr>
          <p:nvPr>
            <p:ph type="title"/>
          </p:nvPr>
        </p:nvSpPr>
        <p:spPr>
          <a:xfrm>
            <a:off x="457200" y="274638"/>
            <a:ext cx="8229600" cy="554711"/>
          </a:xfrm>
        </p:spPr>
        <p:txBody>
          <a:bodyPr>
            <a:normAutofit/>
          </a:bodyPr>
          <a:lstStyle/>
          <a:p>
            <a:pPr algn="l"/>
            <a:r>
              <a:rPr lang="en-US" sz="2800" dirty="0">
                <a:latin typeface="+mn-lt"/>
                <a:cs typeface="Times New Roman" panose="02020603050405020304" pitchFamily="18" charset="0"/>
              </a:rPr>
              <a:t>                                      Work Flow </a:t>
            </a:r>
          </a:p>
        </p:txBody>
      </p:sp>
      <p:grpSp>
        <p:nvGrpSpPr>
          <p:cNvPr id="4" name="Group 3">
            <a:extLst>
              <a:ext uri="{FF2B5EF4-FFF2-40B4-BE49-F238E27FC236}">
                <a16:creationId xmlns:a16="http://schemas.microsoft.com/office/drawing/2014/main" id="{8E53402F-CB21-9C44-AA82-1281DFB7F268}"/>
              </a:ext>
            </a:extLst>
          </p:cNvPr>
          <p:cNvGrpSpPr/>
          <p:nvPr/>
        </p:nvGrpSpPr>
        <p:grpSpPr>
          <a:xfrm>
            <a:off x="1981200" y="992990"/>
            <a:ext cx="5715000" cy="4812659"/>
            <a:chOff x="0" y="0"/>
            <a:chExt cx="5743493" cy="5510806"/>
          </a:xfrm>
        </p:grpSpPr>
        <p:sp>
          <p:nvSpPr>
            <p:cNvPr id="5" name="Oval 4">
              <a:extLst>
                <a:ext uri="{FF2B5EF4-FFF2-40B4-BE49-F238E27FC236}">
                  <a16:creationId xmlns:a16="http://schemas.microsoft.com/office/drawing/2014/main" id="{F3306D57-C216-2A4A-BD32-8B7A3735EE07}"/>
                </a:ext>
              </a:extLst>
            </p:cNvPr>
            <p:cNvSpPr/>
            <p:nvPr/>
          </p:nvSpPr>
          <p:spPr>
            <a:xfrm>
              <a:off x="1490097" y="0"/>
              <a:ext cx="1463040" cy="53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Login/Signup</a:t>
              </a:r>
              <a:endParaRPr lang="en-IN" sz="1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37F55A41-7623-F544-800B-B3DA555B6600}"/>
                </a:ext>
              </a:extLst>
            </p:cNvPr>
            <p:cNvSpPr/>
            <p:nvPr/>
          </p:nvSpPr>
          <p:spPr>
            <a:xfrm>
              <a:off x="1450340" y="954156"/>
              <a:ext cx="1415332" cy="461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Home Page</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7" name="Data 6">
              <a:extLst>
                <a:ext uri="{FF2B5EF4-FFF2-40B4-BE49-F238E27FC236}">
                  <a16:creationId xmlns:a16="http://schemas.microsoft.com/office/drawing/2014/main" id="{EED603AA-6DA5-3248-B9AB-15B437E6875D}"/>
                </a:ext>
              </a:extLst>
            </p:cNvPr>
            <p:cNvSpPr/>
            <p:nvPr/>
          </p:nvSpPr>
          <p:spPr>
            <a:xfrm>
              <a:off x="0" y="1804946"/>
              <a:ext cx="1569085" cy="49298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Sell a product</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8" name="Data 7">
              <a:extLst>
                <a:ext uri="{FF2B5EF4-FFF2-40B4-BE49-F238E27FC236}">
                  <a16:creationId xmlns:a16="http://schemas.microsoft.com/office/drawing/2014/main" id="{EBC4BFEC-16F6-A843-82D7-61E29278F996}"/>
                </a:ext>
              </a:extLst>
            </p:cNvPr>
            <p:cNvSpPr/>
            <p:nvPr/>
          </p:nvSpPr>
          <p:spPr>
            <a:xfrm>
              <a:off x="2504661" y="1804946"/>
              <a:ext cx="1518699" cy="45275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Buy a Product</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2FDCFE05-1F3B-024D-93E1-CAB5402EFDA4}"/>
                </a:ext>
              </a:extLst>
            </p:cNvPr>
            <p:cNvSpPr/>
            <p:nvPr/>
          </p:nvSpPr>
          <p:spPr>
            <a:xfrm>
              <a:off x="90667" y="2790908"/>
              <a:ext cx="1129086" cy="46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Add Product</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B3FAD08B-AB3E-A049-ACB9-513869506A15}"/>
                </a:ext>
              </a:extLst>
            </p:cNvPr>
            <p:cNvSpPr/>
            <p:nvPr/>
          </p:nvSpPr>
          <p:spPr>
            <a:xfrm>
              <a:off x="2746403" y="2743200"/>
              <a:ext cx="1057524" cy="508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Add to cart</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E0328992-E364-304D-B866-140BDD9AEE63}"/>
                </a:ext>
              </a:extLst>
            </p:cNvPr>
            <p:cNvSpPr/>
            <p:nvPr/>
          </p:nvSpPr>
          <p:spPr>
            <a:xfrm>
              <a:off x="2746403" y="3570136"/>
              <a:ext cx="1081377"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Checkout</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00BBC3CF-84FC-914C-BEBD-972C7977E02C}"/>
                </a:ext>
              </a:extLst>
            </p:cNvPr>
            <p:cNvSpPr/>
            <p:nvPr/>
          </p:nvSpPr>
          <p:spPr>
            <a:xfrm>
              <a:off x="2825916" y="4484536"/>
              <a:ext cx="1041621"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Book</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3D8B4FFE-A747-4442-B05A-A772F0E6D510}"/>
                </a:ext>
              </a:extLst>
            </p:cNvPr>
            <p:cNvSpPr/>
            <p:nvPr/>
          </p:nvSpPr>
          <p:spPr>
            <a:xfrm>
              <a:off x="106570" y="3665551"/>
              <a:ext cx="1113183" cy="652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View the Product in Your Products</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72F64B92-6A31-8B44-A8AA-E66BEFFA22E0}"/>
                </a:ext>
              </a:extLst>
            </p:cNvPr>
            <p:cNvCxnSpPr/>
            <p:nvPr/>
          </p:nvCxnSpPr>
          <p:spPr>
            <a:xfrm>
              <a:off x="2173799" y="532737"/>
              <a:ext cx="0" cy="422026"/>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5" name="Elbow Connector 14">
              <a:extLst>
                <a:ext uri="{FF2B5EF4-FFF2-40B4-BE49-F238E27FC236}">
                  <a16:creationId xmlns:a16="http://schemas.microsoft.com/office/drawing/2014/main" id="{6730FFE8-1902-C542-9AB2-5CACF0C7FFD1}"/>
                </a:ext>
              </a:extLst>
            </p:cNvPr>
            <p:cNvCxnSpPr/>
            <p:nvPr/>
          </p:nvCxnSpPr>
          <p:spPr>
            <a:xfrm flipH="1">
              <a:off x="1054321" y="1455089"/>
              <a:ext cx="1121134" cy="349857"/>
            </a:xfrm>
            <a:prstGeom prst="bentConnector3">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6" name="Elbow Connector 15">
              <a:extLst>
                <a:ext uri="{FF2B5EF4-FFF2-40B4-BE49-F238E27FC236}">
                  <a16:creationId xmlns:a16="http://schemas.microsoft.com/office/drawing/2014/main" id="{620CD416-F613-0D42-AD84-222283806F1E}"/>
                </a:ext>
              </a:extLst>
            </p:cNvPr>
            <p:cNvCxnSpPr/>
            <p:nvPr/>
          </p:nvCxnSpPr>
          <p:spPr>
            <a:xfrm>
              <a:off x="2173909" y="1455089"/>
              <a:ext cx="1207411" cy="349857"/>
            </a:xfrm>
            <a:prstGeom prst="bentConnector3">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4029F45C-7863-9C47-8F61-E1E547835674}"/>
                </a:ext>
              </a:extLst>
            </p:cNvPr>
            <p:cNvCxnSpPr/>
            <p:nvPr/>
          </p:nvCxnSpPr>
          <p:spPr>
            <a:xfrm>
              <a:off x="686905" y="2297927"/>
              <a:ext cx="0" cy="493202"/>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BEB9A719-B714-0D44-BB5F-DF6B249F4C74}"/>
                </a:ext>
              </a:extLst>
            </p:cNvPr>
            <p:cNvCxnSpPr/>
            <p:nvPr/>
          </p:nvCxnSpPr>
          <p:spPr>
            <a:xfrm>
              <a:off x="686905" y="3252083"/>
              <a:ext cx="0" cy="413633"/>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1BFDCE0D-FA3A-C346-BC8E-66D1F9C3C9CB}"/>
                </a:ext>
              </a:extLst>
            </p:cNvPr>
            <p:cNvCxnSpPr/>
            <p:nvPr/>
          </p:nvCxnSpPr>
          <p:spPr>
            <a:xfrm>
              <a:off x="3247225" y="2258170"/>
              <a:ext cx="0" cy="485499"/>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1235F2B5-3F6C-6F41-9953-F69115A8B667}"/>
                </a:ext>
              </a:extLst>
            </p:cNvPr>
            <p:cNvCxnSpPr/>
            <p:nvPr/>
          </p:nvCxnSpPr>
          <p:spPr>
            <a:xfrm>
              <a:off x="3247225" y="3252083"/>
              <a:ext cx="0" cy="318301"/>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Arrow Connector 20">
              <a:extLst>
                <a:ext uri="{FF2B5EF4-FFF2-40B4-BE49-F238E27FC236}">
                  <a16:creationId xmlns:a16="http://schemas.microsoft.com/office/drawing/2014/main" id="{422E693C-01EA-7045-BDA5-A788CD1EA945}"/>
                </a:ext>
              </a:extLst>
            </p:cNvPr>
            <p:cNvCxnSpPr/>
            <p:nvPr/>
          </p:nvCxnSpPr>
          <p:spPr>
            <a:xfrm>
              <a:off x="3286981" y="4086970"/>
              <a:ext cx="0" cy="398145"/>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EC136E62-6290-F943-B810-0FD6E111D9FE}"/>
                </a:ext>
              </a:extLst>
            </p:cNvPr>
            <p:cNvCxnSpPr/>
            <p:nvPr/>
          </p:nvCxnSpPr>
          <p:spPr>
            <a:xfrm>
              <a:off x="3286981" y="4985468"/>
              <a:ext cx="0" cy="525338"/>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a:extLst>
                <a:ext uri="{FF2B5EF4-FFF2-40B4-BE49-F238E27FC236}">
                  <a16:creationId xmlns:a16="http://schemas.microsoft.com/office/drawing/2014/main" id="{08C40748-07E0-7A47-A108-212B831222D4}"/>
                </a:ext>
              </a:extLst>
            </p:cNvPr>
            <p:cNvSpPr/>
            <p:nvPr/>
          </p:nvSpPr>
          <p:spPr>
            <a:xfrm>
              <a:off x="4487739" y="4317558"/>
              <a:ext cx="1255754" cy="811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An SMS with Farmer details and product details</a:t>
              </a:r>
              <a:endParaRPr lang="en-IN" sz="120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058FC6BB-C171-E349-81A4-C5FB92B61B53}"/>
                </a:ext>
              </a:extLst>
            </p:cNvPr>
            <p:cNvCxnSpPr/>
            <p:nvPr/>
          </p:nvCxnSpPr>
          <p:spPr>
            <a:xfrm>
              <a:off x="3867537" y="4754770"/>
              <a:ext cx="668131" cy="0"/>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grpSp>
      <p:sp>
        <p:nvSpPr>
          <p:cNvPr id="25" name="Rectangle 24">
            <a:extLst>
              <a:ext uri="{FF2B5EF4-FFF2-40B4-BE49-F238E27FC236}">
                <a16:creationId xmlns:a16="http://schemas.microsoft.com/office/drawing/2014/main" id="{FDD810E3-6E83-1747-B0DB-F7135986DA53}"/>
              </a:ext>
            </a:extLst>
          </p:cNvPr>
          <p:cNvSpPr/>
          <p:nvPr/>
        </p:nvSpPr>
        <p:spPr>
          <a:xfrm>
            <a:off x="4745034" y="5813496"/>
            <a:ext cx="1104629" cy="614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View the product in your orders</a:t>
            </a:r>
          </a:p>
        </p:txBody>
      </p:sp>
    </p:spTree>
    <p:extLst>
      <p:ext uri="{BB962C8B-B14F-4D97-AF65-F5344CB8AC3E}">
        <p14:creationId xmlns:p14="http://schemas.microsoft.com/office/powerpoint/2010/main" val="69067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tx2">
                    <a:lumMod val="75000"/>
                  </a:schemeClr>
                </a:solidFill>
                <a:latin typeface="+mn-lt"/>
              </a:rPr>
              <a:t>Conclusion</a:t>
            </a:r>
          </a:p>
        </p:txBody>
      </p:sp>
      <p:sp>
        <p:nvSpPr>
          <p:cNvPr id="3" name="Content Placeholder 2"/>
          <p:cNvSpPr>
            <a:spLocks noGrp="1"/>
          </p:cNvSpPr>
          <p:nvPr>
            <p:ph idx="1"/>
          </p:nvPr>
        </p:nvSpPr>
        <p:spPr/>
        <p:txBody>
          <a:bodyPr>
            <a:normAutofit/>
          </a:bodyPr>
          <a:lstStyle/>
          <a:p>
            <a:pPr algn="just">
              <a:lnSpc>
                <a:spcPct val="130000"/>
              </a:lnSpc>
            </a:pPr>
            <a:r>
              <a:rPr lang="en-US" sz="2000" dirty="0"/>
              <a:t>We conclude that this project will be useful not only to the farmers but also to the buyers as it is very easy to buy the necessary items. Also it gives information about the tips and techniques to grow home farming. As there is also time to time updating of Weather conditions which will be useful for the farmers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34E9-7B84-2A43-92B5-AE5D4FB31AC5}"/>
              </a:ext>
            </a:extLst>
          </p:cNvPr>
          <p:cNvSpPr>
            <a:spLocks noGrp="1"/>
          </p:cNvSpPr>
          <p:nvPr>
            <p:ph type="title"/>
          </p:nvPr>
        </p:nvSpPr>
        <p:spPr/>
        <p:txBody>
          <a:bodyPr>
            <a:normAutofit/>
          </a:bodyPr>
          <a:lstStyle/>
          <a:p>
            <a:r>
              <a:rPr lang="en-US" sz="3600" dirty="0">
                <a:latin typeface="+mn-lt"/>
              </a:rPr>
              <a:t>Reference</a:t>
            </a:r>
          </a:p>
        </p:txBody>
      </p:sp>
      <p:sp>
        <p:nvSpPr>
          <p:cNvPr id="3" name="Content Placeholder 2">
            <a:extLst>
              <a:ext uri="{FF2B5EF4-FFF2-40B4-BE49-F238E27FC236}">
                <a16:creationId xmlns:a16="http://schemas.microsoft.com/office/drawing/2014/main" id="{187555D6-01AC-A248-97C7-875B45DFC4EB}"/>
              </a:ext>
            </a:extLst>
          </p:cNvPr>
          <p:cNvSpPr>
            <a:spLocks noGrp="1"/>
          </p:cNvSpPr>
          <p:nvPr>
            <p:ph idx="1"/>
          </p:nvPr>
        </p:nvSpPr>
        <p:spPr/>
        <p:txBody>
          <a:bodyPr>
            <a:normAutofit/>
          </a:bodyPr>
          <a:lstStyle/>
          <a:p>
            <a:r>
              <a:rPr lang="en-US" sz="1800" dirty="0">
                <a:hlinkClick r:id="rId2"/>
              </a:rPr>
              <a:t>https://www.w3schools.com/html/</a:t>
            </a:r>
            <a:endParaRPr lang="en-US" sz="1800" dirty="0"/>
          </a:p>
          <a:p>
            <a:r>
              <a:rPr lang="en-US" sz="1800" dirty="0">
                <a:hlinkClick r:id="rId3"/>
              </a:rPr>
              <a:t>https://firebase.google.com/docs</a:t>
            </a:r>
            <a:endParaRPr lang="en-US" sz="1800" dirty="0"/>
          </a:p>
          <a:p>
            <a:r>
              <a:rPr lang="en-US" sz="1800" dirty="0"/>
              <a:t>https://getbootstrap.com/docs/4.5/getting-started/introduction/</a:t>
            </a:r>
          </a:p>
          <a:p>
            <a:endParaRPr lang="en-US" sz="1800" dirty="0"/>
          </a:p>
        </p:txBody>
      </p:sp>
    </p:spTree>
    <p:extLst>
      <p:ext uri="{BB962C8B-B14F-4D97-AF65-F5344CB8AC3E}">
        <p14:creationId xmlns:p14="http://schemas.microsoft.com/office/powerpoint/2010/main" val="598874221"/>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2854</TotalTime>
  <Words>704</Words>
  <Application>Microsoft Macintosh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Lucida Handwriting</vt:lpstr>
      <vt:lpstr>Office Theme</vt:lpstr>
      <vt:lpstr>E- Farmer Portal One stop solution for agriculture</vt:lpstr>
      <vt:lpstr>Problem Statement </vt:lpstr>
      <vt:lpstr>Existing and Proposed System</vt:lpstr>
      <vt:lpstr>Objectives</vt:lpstr>
      <vt:lpstr>Societal aspects</vt:lpstr>
      <vt:lpstr>Framework</vt:lpstr>
      <vt:lpstr>                                      Work Flow </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Farmer Portal</dc:title>
  <dc:creator>dell</dc:creator>
  <cp:lastModifiedBy>meghana sharma</cp:lastModifiedBy>
  <cp:revision>28</cp:revision>
  <dcterms:created xsi:type="dcterms:W3CDTF">2020-08-31T10:15:34Z</dcterms:created>
  <dcterms:modified xsi:type="dcterms:W3CDTF">2020-09-20T18:32:10Z</dcterms:modified>
</cp:coreProperties>
</file>