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2" r:id="rId5"/>
    <p:sldId id="259" r:id="rId6"/>
    <p:sldId id="263"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8"/>
    <p:restoredTop sz="94674"/>
  </p:normalViewPr>
  <p:slideViewPr>
    <p:cSldViewPr>
      <p:cViewPr varScale="1">
        <p:scale>
          <a:sx n="124" d="100"/>
          <a:sy n="124" d="100"/>
        </p:scale>
        <p:origin x="192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7239C-B9CB-4DD9-84FA-473DDFA7F49A}"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7239C-B9CB-4DD9-84FA-473DDFA7F49A}"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7239C-B9CB-4DD9-84FA-473DDFA7F49A}"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7239C-B9CB-4DD9-84FA-473DDFA7F49A}"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7239C-B9CB-4DD9-84FA-473DDFA7F49A}" type="datetimeFigureOut">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7239C-B9CB-4DD9-84FA-473DDFA7F49A}"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7239C-B9CB-4DD9-84FA-473DDFA7F49A}" type="datetimeFigureOut">
              <a:rPr lang="en-US" smtClean="0"/>
              <a:t>9/10/20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7239C-B9CB-4DD9-84FA-473DDFA7F49A}" type="datetimeFigureOut">
              <a:rPr lang="en-US" smtClean="0"/>
              <a:t>9/10/20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7239C-B9CB-4DD9-84FA-473DDFA7F49A}" type="datetimeFigureOut">
              <a:rPr lang="en-US" smtClean="0"/>
              <a:t>9/10/20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7239C-B9CB-4DD9-84FA-473DDFA7F49A}"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7239C-B9CB-4DD9-84FA-473DDFA7F49A}" type="datetimeFigureOut">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7239C-B9CB-4DD9-84FA-473DDFA7F49A}" type="datetimeFigureOut">
              <a:rPr lang="en-US" smtClean="0"/>
              <a:t>9/10/20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1E775-E451-410C-BDA5-B2BAF31B816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ormAutofit/>
          </a:bodyPr>
          <a:lstStyle/>
          <a:p>
            <a:r>
              <a:rPr lang="en-US" sz="7200" b="1" dirty="0">
                <a:solidFill>
                  <a:schemeClr val="tx2">
                    <a:lumMod val="75000"/>
                  </a:schemeClr>
                </a:solidFill>
                <a:latin typeface="+mn-lt"/>
              </a:rPr>
              <a:t>E- Farmer Portal</a:t>
            </a:r>
            <a:br>
              <a:rPr lang="en-US" sz="5400" b="1" dirty="0">
                <a:solidFill>
                  <a:schemeClr val="tx2">
                    <a:lumMod val="75000"/>
                  </a:schemeClr>
                </a:solidFill>
                <a:latin typeface="+mn-lt"/>
              </a:rPr>
            </a:br>
            <a:r>
              <a:rPr lang="en-US" sz="2400" b="1" dirty="0">
                <a:solidFill>
                  <a:schemeClr val="tx2">
                    <a:lumMod val="75000"/>
                  </a:schemeClr>
                </a:solidFill>
                <a:latin typeface="+mn-lt"/>
                <a:ea typeface="+mn-ea"/>
                <a:cs typeface="+mn-cs"/>
              </a:rPr>
              <a:t>One stop solution for agriculture</a:t>
            </a:r>
          </a:p>
        </p:txBody>
      </p:sp>
      <p:pic>
        <p:nvPicPr>
          <p:cNvPr id="4" name="Content Placeholder 3" descr="agriculture image.jpeg"/>
          <p:cNvPicPr>
            <a:picLocks noGrp="1" noChangeAspect="1"/>
          </p:cNvPicPr>
          <p:nvPr>
            <p:ph idx="1"/>
          </p:nvPr>
        </p:nvPicPr>
        <p:blipFill>
          <a:blip r:embed="rId2"/>
          <a:stretch>
            <a:fillRect/>
          </a:stretch>
        </p:blipFill>
        <p:spPr>
          <a:xfrm>
            <a:off x="1524000" y="3124200"/>
            <a:ext cx="3627120" cy="245956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tx2">
                    <a:lumMod val="75000"/>
                  </a:schemeClr>
                </a:solidFill>
                <a:latin typeface="+mn-lt"/>
              </a:rPr>
              <a:t>Introduction</a:t>
            </a:r>
          </a:p>
        </p:txBody>
      </p:sp>
      <p:sp>
        <p:nvSpPr>
          <p:cNvPr id="3" name="Content Placeholder 2"/>
          <p:cNvSpPr>
            <a:spLocks noGrp="1"/>
          </p:cNvSpPr>
          <p:nvPr>
            <p:ph idx="1"/>
          </p:nvPr>
        </p:nvSpPr>
        <p:spPr>
          <a:xfrm>
            <a:off x="457200" y="1447800"/>
            <a:ext cx="8229600" cy="5135562"/>
          </a:xfrm>
        </p:spPr>
        <p:txBody>
          <a:bodyPr>
            <a:noAutofit/>
          </a:bodyPr>
          <a:lstStyle/>
          <a:p>
            <a:pPr algn="just"/>
            <a:r>
              <a:rPr lang="en-US" sz="2000" dirty="0"/>
              <a:t>In our day to day life we consume food and our survival is based mainly on food in which a considerable amount of it is coming from farms. </a:t>
            </a:r>
          </a:p>
          <a:p>
            <a:pPr algn="just"/>
            <a:r>
              <a:rPr lang="en-US" sz="2000" dirty="0"/>
              <a:t>Farmers do their hard work for growing and serving many lives across the country, which pays for their source of income. But due to intermediates in selling their final products, farmers are unable to make their profit and mostly live poor.</a:t>
            </a:r>
          </a:p>
          <a:p>
            <a:pPr algn="just"/>
            <a:r>
              <a:rPr lang="en-US" sz="2000" dirty="0"/>
              <a:t> By this project we will be able to connect farmers directly to the customer so that direct dealing of products can be accomplished. This will result in a significant decrease in the prices of the products currently available in the market as well as the profit will directly reach the farmers pocket.</a:t>
            </a:r>
          </a:p>
          <a:p>
            <a:pPr algn="just"/>
            <a:r>
              <a:rPr lang="en-US" sz="2000" dirty="0"/>
              <a:t> We are surrounded by technology but there are many people who are still unaware of the benefits of this technology or its use, by the help of this project and the support for the awareness of the project, many farmers will be able to use as well as will be taught how to use this application with its benefits.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tx2">
                    <a:lumMod val="75000"/>
                  </a:schemeClr>
                </a:solidFill>
                <a:latin typeface="+mn-lt"/>
              </a:rPr>
              <a:t>Objectives</a:t>
            </a:r>
          </a:p>
        </p:txBody>
      </p:sp>
      <p:sp>
        <p:nvSpPr>
          <p:cNvPr id="3" name="Content Placeholder 2"/>
          <p:cNvSpPr>
            <a:spLocks noGrp="1"/>
          </p:cNvSpPr>
          <p:nvPr>
            <p:ph idx="1"/>
          </p:nvPr>
        </p:nvSpPr>
        <p:spPr/>
        <p:txBody>
          <a:bodyPr>
            <a:normAutofit/>
          </a:bodyPr>
          <a:lstStyle/>
          <a:p>
            <a:pPr>
              <a:lnSpc>
                <a:spcPct val="150000"/>
              </a:lnSpc>
            </a:pPr>
            <a:r>
              <a:rPr lang="en-US" sz="2400" dirty="0"/>
              <a:t>Better price and bargaining power to farmers</a:t>
            </a:r>
          </a:p>
          <a:p>
            <a:pPr>
              <a:lnSpc>
                <a:spcPct val="150000"/>
              </a:lnSpc>
            </a:pPr>
            <a:r>
              <a:rPr lang="en-US" sz="2400" dirty="0"/>
              <a:t>Access to more markets for the buyer</a:t>
            </a:r>
          </a:p>
          <a:p>
            <a:pPr>
              <a:lnSpc>
                <a:spcPct val="150000"/>
              </a:lnSpc>
            </a:pPr>
            <a:r>
              <a:rPr lang="en-US" sz="2400" dirty="0"/>
              <a:t>It increases competitiveness</a:t>
            </a:r>
          </a:p>
          <a:p>
            <a:pPr>
              <a:lnSpc>
                <a:spcPct val="150000"/>
              </a:lnSpc>
            </a:pPr>
            <a:r>
              <a:rPr lang="en-US" sz="2400" dirty="0"/>
              <a:t>It establishes quality assaying systems</a:t>
            </a:r>
          </a:p>
          <a:p>
            <a:pPr>
              <a:lnSpc>
                <a:spcPct val="150000"/>
              </a:lnSpc>
            </a:pPr>
            <a:r>
              <a:rPr lang="en-US" sz="2400" dirty="0"/>
              <a:t>It gives the real time information of prices and trades</a:t>
            </a:r>
          </a:p>
          <a:p>
            <a:pPr>
              <a:lnSpc>
                <a:spcPct val="150000"/>
              </a:lnSpc>
            </a:pPr>
            <a:r>
              <a:rPr lang="en-US" sz="2400" dirty="0"/>
              <a:t>It has transparent and quick financial transactions</a:t>
            </a:r>
          </a:p>
          <a:p>
            <a:pPr>
              <a:lnSpc>
                <a:spcPct val="150000"/>
              </a:lnSpc>
            </a:pPr>
            <a:r>
              <a:rPr lang="en-US" sz="2400" dirty="0"/>
              <a:t>Easy to use as language change option is also available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AA66-35EB-8D46-9A85-321124CD923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1DB14F8-74FB-EC45-9489-F7AC3EDD6CFB}"/>
              </a:ext>
            </a:extLst>
          </p:cNvPr>
          <p:cNvSpPr>
            <a:spLocks noGrp="1"/>
          </p:cNvSpPr>
          <p:nvPr>
            <p:ph idx="1"/>
          </p:nvPr>
        </p:nvSpPr>
        <p:spPr>
          <a:xfrm>
            <a:off x="457200" y="1417638"/>
            <a:ext cx="8229600" cy="5440362"/>
          </a:xfrm>
        </p:spPr>
        <p:txBody>
          <a:bodyPr>
            <a:normAutofit/>
          </a:bodyPr>
          <a:lstStyle/>
          <a:p>
            <a:r>
              <a:rPr lang="en-US" sz="2000" dirty="0"/>
              <a:t>In the E-Farmer Portal,</a:t>
            </a:r>
            <a:r>
              <a:rPr lang="en-GB" sz="2000" dirty="0"/>
              <a:t> farmer can see all the details like Farmer details, Crop details, Land details, loan and subsidy details </a:t>
            </a:r>
          </a:p>
          <a:p>
            <a:r>
              <a:rPr lang="en-GB" sz="2000" dirty="0"/>
              <a:t>it is also a market place where a farmer can sell his crop from a click and can also buy seeds, agriculture instruments. </a:t>
            </a:r>
          </a:p>
          <a:p>
            <a:r>
              <a:rPr lang="en-GB" sz="2000" dirty="0"/>
              <a:t>Information section regarding latest farming, Organic farming etc will be provided for farmer and a farmer community section where a farer can connect with another farmer in the same area. </a:t>
            </a:r>
          </a:p>
          <a:p>
            <a:r>
              <a:rPr lang="en-GB" sz="2000" dirty="0"/>
              <a:t>Farmer can fix the rates of the products.</a:t>
            </a:r>
          </a:p>
          <a:p>
            <a:r>
              <a:rPr lang="en-GB" sz="2000" dirty="0"/>
              <a:t> Buyer gets the username and password by filling the registration form. They can view all the details of the product.</a:t>
            </a:r>
            <a:endParaRPr lang="en-IN" sz="2000" dirty="0"/>
          </a:p>
          <a:p>
            <a:r>
              <a:rPr lang="en-GB" sz="2000" dirty="0"/>
              <a:t>We will also provide information about Schemes, Services of agriculture provided by Government for farmers. </a:t>
            </a:r>
          </a:p>
          <a:p>
            <a:r>
              <a:rPr lang="en-GB" sz="2200" dirty="0"/>
              <a:t>We will also update information about weather for farmers</a:t>
            </a:r>
            <a:r>
              <a:rPr lang="en-IN" sz="2200" dirty="0"/>
              <a:t> </a:t>
            </a:r>
          </a:p>
          <a:p>
            <a:r>
              <a:rPr lang="en-IN" sz="2200" dirty="0"/>
              <a:t>We will also tell the importance of Home Farming in our Portal</a:t>
            </a:r>
          </a:p>
          <a:p>
            <a:endParaRPr lang="en-IN" sz="2200" dirty="0"/>
          </a:p>
          <a:p>
            <a:endParaRPr lang="en-IN" sz="2200" dirty="0"/>
          </a:p>
          <a:p>
            <a:endParaRPr lang="en-GB" sz="2200" dirty="0"/>
          </a:p>
          <a:p>
            <a:endParaRPr lang="en-US" dirty="0"/>
          </a:p>
        </p:txBody>
      </p:sp>
    </p:spTree>
    <p:extLst>
      <p:ext uri="{BB962C8B-B14F-4D97-AF65-F5344CB8AC3E}">
        <p14:creationId xmlns:p14="http://schemas.microsoft.com/office/powerpoint/2010/main" val="74200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chemeClr val="tx2">
                    <a:lumMod val="75000"/>
                  </a:schemeClr>
                </a:solidFill>
                <a:latin typeface="+mn-lt"/>
              </a:rPr>
              <a:t>Existing and Proposed System</a:t>
            </a: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sz="2000" dirty="0"/>
              <a:t>In the existing system, buying and selling a product is done manually. Price of the product is fixed by the seller. All the details of the product to be sold or purchased is maintained manually. Sellers or buyers are not able to get the complete information about the product.</a:t>
            </a:r>
          </a:p>
          <a:p>
            <a:pPr algn="just">
              <a:lnSpc>
                <a:spcPct val="150000"/>
              </a:lnSpc>
            </a:pPr>
            <a:endParaRPr lang="en-US" sz="2000" dirty="0"/>
          </a:p>
          <a:p>
            <a:pPr algn="just">
              <a:lnSpc>
                <a:spcPct val="150000"/>
              </a:lnSpc>
            </a:pPr>
            <a:r>
              <a:rPr lang="en-US" sz="2000" dirty="0"/>
              <a:t>In the proposed system, buyers or sellers can directly register in the site and sell/buy the product otherwise they can contact with a seller directly. Buyers can open the site and register with it and sell their products online. E-farmer Portal is a project that builds a website which will help farmers to sell their their products in different cities online. Also additional information regarding home farming is also given in our website.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AC2F-AA83-3D4B-AEE2-7C52C287A0A9}"/>
              </a:ext>
            </a:extLst>
          </p:cNvPr>
          <p:cNvSpPr>
            <a:spLocks noGrp="1"/>
          </p:cNvSpPr>
          <p:nvPr>
            <p:ph type="title"/>
          </p:nvPr>
        </p:nvSpPr>
        <p:spPr/>
        <p:txBody>
          <a:bodyPr/>
          <a:lstStyle/>
          <a:p>
            <a:r>
              <a:rPr lang="en-US" dirty="0"/>
              <a:t>Technology Used</a:t>
            </a:r>
          </a:p>
        </p:txBody>
      </p:sp>
      <p:sp>
        <p:nvSpPr>
          <p:cNvPr id="3" name="Content Placeholder 2">
            <a:extLst>
              <a:ext uri="{FF2B5EF4-FFF2-40B4-BE49-F238E27FC236}">
                <a16:creationId xmlns:a16="http://schemas.microsoft.com/office/drawing/2014/main" id="{1DFBEBB5-ECC5-FB47-9D29-0B5A1E03595B}"/>
              </a:ext>
            </a:extLst>
          </p:cNvPr>
          <p:cNvSpPr>
            <a:spLocks noGrp="1"/>
          </p:cNvSpPr>
          <p:nvPr>
            <p:ph idx="1"/>
          </p:nvPr>
        </p:nvSpPr>
        <p:spPr/>
        <p:txBody>
          <a:bodyPr>
            <a:normAutofit/>
          </a:bodyPr>
          <a:lstStyle/>
          <a:p>
            <a:r>
              <a:rPr lang="en-US" sz="2400" dirty="0"/>
              <a:t>In this project , for front end development we use HTML,CSS and bootstrap </a:t>
            </a:r>
          </a:p>
          <a:p>
            <a:r>
              <a:rPr lang="en-US" sz="2400" dirty="0"/>
              <a:t>We Predict the weather using Machine learning Algorithms</a:t>
            </a:r>
          </a:p>
          <a:p>
            <a:r>
              <a:rPr lang="en-US" sz="2400" dirty="0"/>
              <a:t>For Back end development , we use php to give database connection.</a:t>
            </a:r>
          </a:p>
        </p:txBody>
      </p:sp>
    </p:spTree>
    <p:extLst>
      <p:ext uri="{BB962C8B-B14F-4D97-AF65-F5344CB8AC3E}">
        <p14:creationId xmlns:p14="http://schemas.microsoft.com/office/powerpoint/2010/main" val="182811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tx2">
                    <a:lumMod val="75000"/>
                  </a:schemeClr>
                </a:solidFill>
                <a:latin typeface="+mn-lt"/>
              </a:rPr>
              <a:t>Conclusion</a:t>
            </a:r>
          </a:p>
        </p:txBody>
      </p:sp>
      <p:sp>
        <p:nvSpPr>
          <p:cNvPr id="3" name="Content Placeholder 2"/>
          <p:cNvSpPr>
            <a:spLocks noGrp="1"/>
          </p:cNvSpPr>
          <p:nvPr>
            <p:ph idx="1"/>
          </p:nvPr>
        </p:nvSpPr>
        <p:spPr/>
        <p:txBody>
          <a:bodyPr>
            <a:normAutofit/>
          </a:bodyPr>
          <a:lstStyle/>
          <a:p>
            <a:pPr algn="just">
              <a:lnSpc>
                <a:spcPct val="130000"/>
              </a:lnSpc>
            </a:pPr>
            <a:r>
              <a:rPr lang="en-US" sz="2000" dirty="0"/>
              <a:t>We conclude that this project will be useful not only to the farmers but also to the buyers as it is very easy to buy the necessary items. Also it gives information about the tips and techniques to grow home farming. As there is also language change options, many people can make use of the website.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6000" b="1" dirty="0">
                <a:solidFill>
                  <a:schemeClr val="tx2">
                    <a:lumMod val="75000"/>
                  </a:schemeClr>
                </a:solidFill>
                <a:latin typeface="Lucida Handwriting" pitchFamily="66" charset="0"/>
              </a:rPr>
              <a:t>THANK YOU...</a:t>
            </a:r>
          </a:p>
        </p:txBody>
      </p:sp>
      <p:sp>
        <p:nvSpPr>
          <p:cNvPr id="7" name="Subtitle 6"/>
          <p:cNvSpPr>
            <a:spLocks noGrp="1"/>
          </p:cNvSpPr>
          <p:nvPr>
            <p:ph type="subTitle" idx="1"/>
          </p:nvPr>
        </p:nvSpPr>
        <p:spPr/>
        <p:txBody>
          <a:bodyPr>
            <a:normAutofit/>
          </a:bodyPr>
          <a:lstStyle/>
          <a:p>
            <a:pPr algn="r">
              <a:buFontTx/>
              <a:buChar char="-"/>
            </a:pPr>
            <a:endParaRPr lang="en-US" sz="2000" dirty="0">
              <a:solidFill>
                <a:schemeClr val="tx2">
                  <a:lumMod val="75000"/>
                </a:schemeClr>
              </a:solidFill>
            </a:endParaRPr>
          </a:p>
          <a:p>
            <a:pPr algn="r">
              <a:buFontTx/>
              <a:buChar char="-"/>
            </a:pPr>
            <a:r>
              <a:rPr lang="en-US" sz="2000" dirty="0">
                <a:solidFill>
                  <a:schemeClr val="tx2">
                    <a:lumMod val="75000"/>
                  </a:schemeClr>
                </a:solidFill>
              </a:rPr>
              <a:t>Sree Keerthi </a:t>
            </a:r>
            <a:r>
              <a:rPr lang="en-US" sz="2000" dirty="0" err="1">
                <a:solidFill>
                  <a:schemeClr val="tx2">
                    <a:lumMod val="75000"/>
                  </a:schemeClr>
                </a:solidFill>
              </a:rPr>
              <a:t>Meghana.B</a:t>
            </a:r>
            <a:endParaRPr lang="en-US" sz="2000" dirty="0">
              <a:solidFill>
                <a:schemeClr val="tx2">
                  <a:lumMod val="75000"/>
                </a:schemeClr>
              </a:solidFill>
            </a:endParaRPr>
          </a:p>
          <a:p>
            <a:pPr algn="r">
              <a:buFontTx/>
              <a:buChar char="-"/>
            </a:pPr>
            <a:r>
              <a:rPr lang="en-US" sz="2000" dirty="0" err="1">
                <a:solidFill>
                  <a:schemeClr val="tx2">
                    <a:lumMod val="75000"/>
                  </a:schemeClr>
                </a:solidFill>
              </a:rPr>
              <a:t>Gayatri</a:t>
            </a:r>
            <a:r>
              <a:rPr lang="en-US" sz="2000" dirty="0">
                <a:solidFill>
                  <a:schemeClr val="tx2">
                    <a:lumMod val="75000"/>
                  </a:schemeClr>
                </a:solidFill>
              </a:rPr>
              <a:t> </a:t>
            </a:r>
            <a:r>
              <a:rPr lang="en-US" sz="2000" dirty="0" err="1">
                <a:solidFill>
                  <a:schemeClr val="tx2">
                    <a:lumMod val="75000"/>
                  </a:schemeClr>
                </a:solidFill>
              </a:rPr>
              <a:t>Gayatri</a:t>
            </a:r>
            <a:endParaRPr lang="en-US" sz="2000" dirty="0">
              <a:solidFill>
                <a:schemeClr val="tx2">
                  <a:lumMod val="75000"/>
                </a:schemeClr>
              </a:solidFill>
            </a:endParaRPr>
          </a:p>
          <a:p>
            <a:pPr algn="r">
              <a:buFontTx/>
              <a:buChar char="-"/>
            </a:pPr>
            <a:r>
              <a:rPr lang="en-US" sz="2000" dirty="0" err="1">
                <a:solidFill>
                  <a:schemeClr val="tx2">
                    <a:lumMod val="75000"/>
                  </a:schemeClr>
                </a:solidFill>
              </a:rPr>
              <a:t>Sai</a:t>
            </a:r>
            <a:r>
              <a:rPr lang="en-US" sz="2000" dirty="0">
                <a:solidFill>
                  <a:schemeClr val="tx2">
                    <a:lumMod val="75000"/>
                  </a:schemeClr>
                </a:solidFill>
              </a:rPr>
              <a:t> </a:t>
            </a:r>
            <a:r>
              <a:rPr lang="en-US" sz="2000" dirty="0" err="1">
                <a:solidFill>
                  <a:schemeClr val="tx2">
                    <a:lumMod val="75000"/>
                  </a:schemeClr>
                </a:solidFill>
              </a:rPr>
              <a:t>Tharun</a:t>
            </a:r>
            <a:r>
              <a:rPr lang="en-US" sz="2000" dirty="0">
                <a:solidFill>
                  <a:schemeClr val="tx2">
                    <a:lumMod val="75000"/>
                  </a:schemeClr>
                </a:solidFill>
              </a:rPr>
              <a:t> </a:t>
            </a:r>
            <a:r>
              <a:rPr lang="en-US" sz="2000" dirty="0" err="1">
                <a:solidFill>
                  <a:schemeClr val="tx2">
                    <a:lumMod val="75000"/>
                  </a:schemeClr>
                </a:solidFill>
              </a:rPr>
              <a:t>Chiluveru</a:t>
            </a:r>
            <a:endParaRPr lang="en-US" sz="2000" dirty="0">
              <a:solidFill>
                <a:schemeClr val="tx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2247</TotalTime>
  <Words>655</Words>
  <Application>Microsoft Macintosh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Lucida Handwriting</vt:lpstr>
      <vt:lpstr>Office Theme</vt:lpstr>
      <vt:lpstr>E- Farmer Portal One stop solution for agriculture</vt:lpstr>
      <vt:lpstr>Introduction</vt:lpstr>
      <vt:lpstr>Objectives</vt:lpstr>
      <vt:lpstr>Abstract</vt:lpstr>
      <vt:lpstr>Existing and Proposed System</vt:lpstr>
      <vt:lpstr>Technology Used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Farmer Portal</dc:title>
  <dc:creator>dell</dc:creator>
  <cp:lastModifiedBy>meghana sharma</cp:lastModifiedBy>
  <cp:revision>16</cp:revision>
  <dcterms:created xsi:type="dcterms:W3CDTF">2020-08-31T10:15:34Z</dcterms:created>
  <dcterms:modified xsi:type="dcterms:W3CDTF">2020-09-10T19:18:39Z</dcterms:modified>
</cp:coreProperties>
</file>