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72" r:id="rId2"/>
    <p:sldId id="273" r:id="rId3"/>
    <p:sldId id="297" r:id="rId4"/>
    <p:sldId id="342" r:id="rId5"/>
    <p:sldId id="298" r:id="rId6"/>
    <p:sldId id="299" r:id="rId7"/>
    <p:sldId id="321" r:id="rId8"/>
    <p:sldId id="343" r:id="rId9"/>
    <p:sldId id="344" r:id="rId10"/>
    <p:sldId id="345" r:id="rId11"/>
    <p:sldId id="346" r:id="rId12"/>
    <p:sldId id="347" r:id="rId13"/>
    <p:sldId id="348" r:id="rId14"/>
    <p:sldId id="349" r:id="rId15"/>
    <p:sldId id="350" r:id="rId16"/>
    <p:sldId id="311" r:id="rId17"/>
    <p:sldId id="354" r:id="rId18"/>
    <p:sldId id="355" r:id="rId19"/>
    <p:sldId id="312" r:id="rId20"/>
    <p:sldId id="356" r:id="rId21"/>
    <p:sldId id="357" r:id="rId22"/>
    <p:sldId id="315" r:id="rId23"/>
    <p:sldId id="303" r:id="rId24"/>
    <p:sldId id="320" r:id="rId25"/>
    <p:sldId id="304" r:id="rId26"/>
    <p:sldId id="282" r:id="rId27"/>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4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4660"/>
  </p:normalViewPr>
  <p:slideViewPr>
    <p:cSldViewPr showGuides="1">
      <p:cViewPr varScale="1">
        <p:scale>
          <a:sx n="64" d="100"/>
          <a:sy n="64" d="100"/>
        </p:scale>
        <p:origin x="1716" y="60"/>
      </p:cViewPr>
      <p:guideLst>
        <p:guide orient="horz" pos="2142"/>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5C5304-EA3A-4EC0-AE59-87DF259D1239}" type="datetimeFigureOut">
              <a:rPr lang="en-US" smtClean="0"/>
              <a:pPr/>
              <a:t>5/28/2024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CE5B4-9B39-4685-8CBD-BE318AD17330}"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8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81"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2"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048592" name="Rectangle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1048593" name="Rounded Rectangle 10"/>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594" name="Rectangle 11"/>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595" name="Rectangle 12"/>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596" name="Rectangle 14"/>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597"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59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048599" name="Date Placeholder 27"/>
          <p:cNvSpPr>
            <a:spLocks noGrp="1"/>
          </p:cNvSpPr>
          <p:nvPr>
            <p:ph type="dt" sz="half" idx="2"/>
          </p:nvPr>
        </p:nvSpPr>
        <p:spPr>
          <a:xfrm>
            <a:off x="6172200" y="6191250"/>
            <a:ext cx="2476500" cy="476250"/>
          </a:xfrm>
          <a:prstGeom prst="rect">
            <a:avLst/>
          </a:prstGeom>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pPr>
            <a:fld id="{185DEC35-8F6F-47E8-9D26-E4C9B41BA5CF}"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5/28/2024</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00" name="Footer Placeholder 16"/>
          <p:cNvSpPr>
            <a:spLocks noGrp="1"/>
          </p:cNvSpPr>
          <p:nvPr>
            <p:ph type="ftr" sz="quarter" idx="3"/>
          </p:nvPr>
        </p:nvSpPr>
        <p:spPr>
          <a:xfrm>
            <a:off x="914400" y="6172200"/>
            <a:ext cx="3962400" cy="457200"/>
          </a:xfrm>
          <a:prstGeom prst="rect">
            <a:avLst/>
          </a:prstGeom>
        </p:spPr>
        <p:txBody>
          <a:bodyPr anchor="ctr" anchorCtr="0"/>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01" name="Slide Number Placeholder 28"/>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p>
            <a:pPr algn="ctr">
              <a:buNone/>
            </a:pPr>
            <a:fld id="{9A0DB2DC-4C9A-4742-B13C-FB6460FD3503}" type="slidenum">
              <a:rPr lang="en-US" dirty="0">
                <a:latin typeface="Franklin Gothic Book" panose="020B0503020102020204" pitchFamily="34" charset="0"/>
              </a:rPr>
              <a:pPr algn="ctr">
                <a:buNone/>
              </a:pPr>
              <a:t>‹#›</a:t>
            </a:fld>
            <a:endParaRPr lang="en-US" dirty="0">
              <a:latin typeface="Franklin Gothic Book" panose="020B0503020102020204"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US"/>
              <a:t>Click to edit Master title style</a:t>
            </a:r>
          </a:p>
        </p:txBody>
      </p:sp>
      <p:sp>
        <p:nvSpPr>
          <p:cNvPr id="104864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463E554D-F4F7-40B1-A443-57D407BA0D28}"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5/28/2024</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47"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48" name="Slide Number Placeholder 5"/>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a:t>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0"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1048631"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46528D00-9B9D-4E4A-AA04-F62ED243E339}"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5/28/2024</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33"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34" name="Slide Number Placeholder 5"/>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a:t>
            </a:fld>
            <a:endParaRPr 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3" name="Title 1"/>
          <p:cNvSpPr>
            <a:spLocks noGrp="1"/>
          </p:cNvSpPr>
          <p:nvPr>
            <p:ph type="title"/>
          </p:nvPr>
        </p:nvSpPr>
        <p:spPr/>
        <p:txBody>
          <a:bodyPr/>
          <a:lstStyle/>
          <a:p>
            <a:r>
              <a:rPr lang="en-US"/>
              <a:t>Click to edit Master title style</a:t>
            </a:r>
          </a:p>
        </p:txBody>
      </p:sp>
      <p:sp>
        <p:nvSpPr>
          <p:cNvPr id="1048584"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6D96614-3715-465B-BB59-D4C85CC66AC8}"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5/28/2024</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586"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587" name="Slide Number Placeholder 4"/>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a:t>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048649" name="Rectangle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1048650" name="Rounded Rectangle 10"/>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51" name="Rectangle 11"/>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52" name="Rectangle 12"/>
          <p:cNvSpPr/>
          <p:nvPr/>
        </p:nvSpPr>
        <p:spPr>
          <a:xfrm>
            <a:off x="69850" y="2341563"/>
            <a:ext cx="9013825" cy="4603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53" name="Rectangle 14"/>
          <p:cNvSpPr/>
          <p:nvPr/>
        </p:nvSpPr>
        <p:spPr>
          <a:xfrm>
            <a:off x="68263" y="2468563"/>
            <a:ext cx="9015413" cy="4603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54"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1048655"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8656" name="Date Placeholder 3"/>
          <p:cNvSpPr>
            <a:spLocks noGrp="1"/>
          </p:cNvSpPr>
          <p:nvPr>
            <p:ph type="dt" sz="half" idx="2"/>
          </p:nvPr>
        </p:nvSpPr>
        <p:spPr>
          <a:xfrm>
            <a:off x="6172200" y="6191250"/>
            <a:ext cx="2476500" cy="476250"/>
          </a:xfrm>
          <a:prstGeom prst="rect">
            <a:avLst/>
          </a:prstGeom>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pPr>
            <a:fld id="{637FDF7A-D9F5-4A93-87A4-AAAAB366A599}"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5/28/2024</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57" name="Footer Placeholder 4"/>
          <p:cNvSpPr>
            <a:spLocks noGrp="1"/>
          </p:cNvSpPr>
          <p:nvPr>
            <p:ph type="ftr" sz="quarter" idx="3"/>
          </p:nvPr>
        </p:nvSpPr>
        <p:spPr>
          <a:xfrm>
            <a:off x="800100" y="6172200"/>
            <a:ext cx="4000500" cy="457200"/>
          </a:xfrm>
          <a:prstGeom prst="rect">
            <a:avLst/>
          </a:prstGeom>
        </p:spPr>
        <p:txBody>
          <a:bodyPr anchor="ctr" anchorCtr="0"/>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58" name="Slide Number Placeholder 5"/>
          <p:cNvSpPr>
            <a:spLocks noGrp="1"/>
          </p:cNvSpPr>
          <p:nvPr>
            <p:ph type="sldNum" sz="quarter" idx="4"/>
          </p:nvPr>
        </p:nvSpPr>
        <p:spPr>
          <a:xfrm>
            <a:off x="146050" y="6208713"/>
            <a:ext cx="457200" cy="457200"/>
          </a:xfrm>
          <a:prstGeom prst="ellipse">
            <a:avLst/>
          </a:prstGeom>
          <a:solidFill>
            <a:schemeClr val="accent1"/>
          </a:solidFill>
        </p:spPr>
        <p:txBody>
          <a:bodyPr wrap="none" lIns="0" tIns="0" rIns="0" bIns="0" anchor="ctr" anchorCtr="1">
            <a:noAutofit/>
          </a:bodyPr>
          <a:lstStyle/>
          <a:p>
            <a:pPr algn="ctr">
              <a:buNone/>
            </a:pPr>
            <a:fld id="{9A0DB2DC-4C9A-4742-B13C-FB6460FD3503}" type="slidenum">
              <a:rPr lang="en-US" dirty="0">
                <a:latin typeface="Franklin Gothic Book" panose="020B0503020102020204" pitchFamily="34" charset="0"/>
              </a:rPr>
              <a:pPr algn="ctr">
                <a:buNone/>
              </a:pPr>
              <a:t>‹#›</a:t>
            </a:fld>
            <a:endParaRPr lang="en-US" dirty="0">
              <a:latin typeface="Franklin Gothic Book" panose="020B0503020102020204"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a:t>Click to edit Master title style</a:t>
            </a:r>
          </a:p>
        </p:txBody>
      </p:sp>
      <p:sp>
        <p:nvSpPr>
          <p:cNvPr id="1048610"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2"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B683E1A-FC66-416D-8166-209C121D8D50}"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5/28/2024</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13"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14" name="Slide Number Placeholder 4"/>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a:t>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9" name="Title 1"/>
          <p:cNvSpPr>
            <a:spLocks noGrp="1"/>
          </p:cNvSpPr>
          <p:nvPr>
            <p:ph type="title"/>
          </p:nvPr>
        </p:nvSpPr>
        <p:spPr>
          <a:xfrm>
            <a:off x="914400" y="273050"/>
            <a:ext cx="7772400" cy="1143000"/>
          </a:xfrm>
        </p:spPr>
        <p:txBody>
          <a:bodyPr/>
          <a:lstStyle/>
          <a:p>
            <a:r>
              <a:rPr lang="en-US"/>
              <a:t>Click to edit Master title style</a:t>
            </a:r>
          </a:p>
        </p:txBody>
      </p:sp>
      <p:sp>
        <p:nvSpPr>
          <p:cNvPr id="1048660"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661"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662"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9A742FAE-C322-4978-ABAA-ABF0A8E92CA5}"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5/28/2024</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65"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66" name="Slide Number Placeholder 6"/>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a:t>
            </a:fld>
            <a:endParaRPr 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a:t>Click to edit Master title style</a:t>
            </a:r>
          </a:p>
        </p:txBody>
      </p:sp>
      <p:sp>
        <p:nvSpPr>
          <p:cNvPr id="1048627"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A392AB8-3402-4756-8CB5-08265F6B8E9A}"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5/28/2024</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28"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29" name="Slide Number Placeholder 4"/>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a:t>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7" name="Date Placeholder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26A6A66F-3D9C-4A92-8092-C59E2DAA150F}"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5/28/2024</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68"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69"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a:t>
            </a:fld>
            <a:endParaRPr 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0" name="Rectangle 9"/>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1048671" name="Rounded Rectangle 10"/>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7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104867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048674"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5" name="Date Placeholder 4"/>
          <p:cNvSpPr>
            <a:spLocks noGrp="1"/>
          </p:cNvSpPr>
          <p:nvPr>
            <p:ph type="dt" sz="half" idx="12"/>
          </p:nvPr>
        </p:nvSpPr>
        <p:spPr>
          <a:xfrm>
            <a:off x="6172200" y="6191250"/>
            <a:ext cx="2476500" cy="476250"/>
          </a:xfrm>
          <a:prstGeom prst="rect">
            <a:avLst/>
          </a:prstGeom>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pPr>
            <a:fld id="{83E3E745-727E-45BF-9A53-903BF655847A}"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5/28/2024</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76" name="Footer Placeholder 5"/>
          <p:cNvSpPr>
            <a:spLocks noGrp="1"/>
          </p:cNvSpPr>
          <p:nvPr>
            <p:ph type="ftr" sz="quarter" idx="3"/>
          </p:nvPr>
        </p:nvSpPr>
        <p:spPr>
          <a:xfrm>
            <a:off x="914400" y="6172200"/>
            <a:ext cx="3962400" cy="457200"/>
          </a:xfrm>
          <a:prstGeom prst="rect">
            <a:avLst/>
          </a:prstGeom>
        </p:spPr>
        <p:txBody>
          <a:bodyPr anchor="ctr" anchorCtr="0"/>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77" name="Slide Number Placeholder 6"/>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p>
            <a:pPr algn="ctr">
              <a:buNone/>
            </a:pPr>
            <a:fld id="{9A0DB2DC-4C9A-4742-B13C-FB6460FD3503}" type="slidenum">
              <a:rPr lang="en-US" dirty="0">
                <a:latin typeface="Franklin Gothic Book" panose="020B0503020102020204" pitchFamily="34" charset="0"/>
              </a:rPr>
              <a:pPr algn="ctr">
                <a:buNone/>
              </a:pPr>
              <a:t>‹#›</a:t>
            </a:fld>
            <a:endParaRPr lang="en-US" dirty="0">
              <a:latin typeface="Franklin Gothic Book" panose="020B05030201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5" name="Rectangle 9"/>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36" name="Rectangle 10"/>
          <p:cNvSpPr/>
          <p:nvPr/>
        </p:nvSpPr>
        <p:spPr>
          <a:xfrm>
            <a:off x="68263" y="4649788"/>
            <a:ext cx="9007475" cy="4603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37" name="Rectangle 11"/>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38"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1048639"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1048640"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None/>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48641" name="Date Placeholder 4"/>
          <p:cNvSpPr>
            <a:spLocks noGrp="1"/>
          </p:cNvSpPr>
          <p:nvPr>
            <p:ph type="dt" sz="half" idx="12"/>
          </p:nvPr>
        </p:nvSpPr>
        <p:spPr>
          <a:xfrm>
            <a:off x="6172200" y="6191250"/>
            <a:ext cx="2476500" cy="476250"/>
          </a:xfrm>
          <a:prstGeom prst="rect">
            <a:avLst/>
          </a:prstGeom>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pPr>
            <a:fld id="{65E62D28-4961-44CA-B9AC-514992305452}"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5/28/2024</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42" name="Footer Placeholder 5"/>
          <p:cNvSpPr>
            <a:spLocks noGrp="1"/>
          </p:cNvSpPr>
          <p:nvPr>
            <p:ph type="ftr" sz="quarter" idx="3"/>
          </p:nvPr>
        </p:nvSpPr>
        <p:spPr>
          <a:xfrm>
            <a:off x="914400" y="6172200"/>
            <a:ext cx="3886200" cy="457200"/>
          </a:xfrm>
          <a:prstGeom prst="rect">
            <a:avLst/>
          </a:prstGeom>
        </p:spPr>
        <p:txBody>
          <a:bodyPr anchor="ctr" anchorCtr="0"/>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43" name="Slide Number Placeholder 6"/>
          <p:cNvSpPr>
            <a:spLocks noGrp="1"/>
          </p:cNvSpPr>
          <p:nvPr>
            <p:ph type="sldNum" sz="quarter" idx="4"/>
          </p:nvPr>
        </p:nvSpPr>
        <p:spPr>
          <a:xfrm>
            <a:off x="146050" y="6208713"/>
            <a:ext cx="457200" cy="457200"/>
          </a:xfrm>
          <a:prstGeom prst="ellipse">
            <a:avLst/>
          </a:prstGeom>
          <a:solidFill>
            <a:schemeClr val="accent1"/>
          </a:solidFill>
        </p:spPr>
        <p:txBody>
          <a:bodyPr wrap="none" lIns="0" tIns="0" rIns="0" bIns="0" anchor="ctr" anchorCtr="1">
            <a:noAutofit/>
          </a:bodyPr>
          <a:lstStyle/>
          <a:p>
            <a:pPr algn="ctr">
              <a:buNone/>
            </a:pPr>
            <a:fld id="{9A0DB2DC-4C9A-4742-B13C-FB6460FD3503}" type="slidenum">
              <a:rPr lang="en-US" dirty="0">
                <a:latin typeface="Franklin Gothic Book" panose="020B0503020102020204" pitchFamily="34" charset="0"/>
              </a:rPr>
              <a:pPr algn="ctr">
                <a:buNone/>
              </a:pPr>
              <a:t>‹#›</a:t>
            </a:fld>
            <a:endParaRPr lang="en-US" dirty="0">
              <a:latin typeface="Franklin Gothic Book" panose="020B05030201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1048577"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578" name="Title Placeholder 21"/>
          <p:cNvSpPr>
            <a:spLocks noGrp="1"/>
          </p:cNvSpPr>
          <p:nvPr>
            <p:ph type="title"/>
          </p:nvPr>
        </p:nvSpPr>
        <p:spPr>
          <a:xfrm>
            <a:off x="914400" y="274638"/>
            <a:ext cx="7772400" cy="1143000"/>
          </a:xfrm>
          <a:prstGeom prst="rect">
            <a:avLst/>
          </a:prstGeom>
          <a:noFill/>
          <a:ln w="9525">
            <a:noFill/>
          </a:ln>
        </p:spPr>
        <p:txBody>
          <a:bodyPr bIns="91440" anchor="b" anchorCtr="0"/>
          <a:lstStyle/>
          <a:p>
            <a:pPr lvl="0"/>
            <a:r>
              <a:rPr dirty="0"/>
              <a:t>Click to edit Master title style</a:t>
            </a:r>
          </a:p>
        </p:txBody>
      </p:sp>
      <p:sp>
        <p:nvSpPr>
          <p:cNvPr id="1048579" name="Text Placeholder 12"/>
          <p:cNvSpPr>
            <a:spLocks noGrp="1"/>
          </p:cNvSpPr>
          <p:nvPr>
            <p:ph type="body" idx="1"/>
          </p:nvPr>
        </p:nvSpPr>
        <p:spPr>
          <a:xfrm>
            <a:off x="914400" y="1447800"/>
            <a:ext cx="7772400" cy="4572000"/>
          </a:xfrm>
          <a:prstGeom prst="rect">
            <a:avLst/>
          </a:prstGeom>
          <a:noFill/>
          <a:ln w="9525">
            <a:noFill/>
          </a:ln>
        </p:spPr>
        <p:txBody>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1048580"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pPr>
            <a:fld id="{80DF79DC-5EF7-4D49-B472-736753B0C54E}"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5/28/2024</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581"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582"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a:defRPr sz="1400">
                <a:solidFill>
                  <a:srgbClr val="FFFFFF"/>
                </a:solidFill>
                <a:latin typeface="Franklin Gothic Book" panose="020B0503020102020204" pitchFamily="34" charset="0"/>
              </a:defRPr>
            </a:lvl1pPr>
          </a:lstStyle>
          <a:p>
            <a:pPr lvl="0" eaLnBrk="1" hangingPunct="1">
              <a:buNone/>
            </a:pPr>
            <a:fld id="{9A0DB2DC-4C9A-4742-B13C-FB6460FD3503}" type="slidenum">
              <a:rPr lang="en-US" dirty="0"/>
              <a:pPr lvl="0" eaLnBrk="1" hangingPunct="1">
                <a:buNone/>
              </a:pPr>
              <a:t>‹#›</a:t>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anose="020B0503020102020204" pitchFamily="34" charset="0"/>
        </a:defRPr>
      </a:lvl2pPr>
      <a:lvl3pPr algn="l" rtl="0" fontAlgn="base">
        <a:spcBef>
          <a:spcPct val="0"/>
        </a:spcBef>
        <a:spcAft>
          <a:spcPct val="0"/>
        </a:spcAft>
        <a:defRPr sz="4000">
          <a:solidFill>
            <a:schemeClr val="tx2"/>
          </a:solidFill>
          <a:latin typeface="Franklin Gothic Book" panose="020B0503020102020204" pitchFamily="34" charset="0"/>
        </a:defRPr>
      </a:lvl3pPr>
      <a:lvl4pPr algn="l" rtl="0" fontAlgn="base">
        <a:spcBef>
          <a:spcPct val="0"/>
        </a:spcBef>
        <a:spcAft>
          <a:spcPct val="0"/>
        </a:spcAft>
        <a:defRPr sz="4000">
          <a:solidFill>
            <a:schemeClr val="tx2"/>
          </a:solidFill>
          <a:latin typeface="Franklin Gothic Book" panose="020B0503020102020204" pitchFamily="34" charset="0"/>
        </a:defRPr>
      </a:lvl4pPr>
      <a:lvl5pPr algn="l" rtl="0" fontAlgn="base">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fontAlgn="base">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8005" indent="-228600" algn="l" rtl="0" fontAlgn="base">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fontAlgn="base">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vert="horz" wrap="square" lIns="91440" tIns="45720" rIns="91440" bIns="91440" anchor="b" anchorCtr="0"/>
          <a:lstStyle/>
          <a:p>
            <a:pPr eaLnBrk="1" hangingPunct="1"/>
            <a:r>
              <a:rPr lang="en-US" sz="3200" b="1" dirty="0">
                <a:latin typeface="Times New Roman" panose="02020603050405020304" pitchFamily="18" charset="0"/>
                <a:ea typeface="Times New Roman" panose="02020603050405020304" pitchFamily="18" charset="0"/>
                <a:cs typeface="Times New Roman" panose="02020603050405020304" pitchFamily="18" charset="0"/>
              </a:rPr>
              <a:t>OBJECTIVE</a:t>
            </a:r>
            <a:endParaRPr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48591" name="Content Placeholder 2"/>
          <p:cNvSpPr>
            <a:spLocks noGrp="1"/>
          </p:cNvSpPr>
          <p:nvPr>
            <p:ph sz="quarter" idx="1"/>
          </p:nvPr>
        </p:nvSpPr>
        <p:spPr>
          <a:xfrm>
            <a:off x="914400" y="1472967"/>
            <a:ext cx="7772400" cy="4572000"/>
          </a:xfrm>
        </p:spPr>
        <p:txBody>
          <a:bodyPr vert="horz" wrap="square" lIns="91440" tIns="45720" rIns="91440" bIns="45720" anchor="t" anchorCtr="0"/>
          <a:lstStyle/>
          <a:p>
            <a:r>
              <a:rPr lang="en-IN" sz="2400" dirty="0">
                <a:latin typeface="Times New Roman" panose="02020603050405020304" pitchFamily="18" charset="0"/>
                <a:cs typeface="Times New Roman" panose="02020603050405020304" pitchFamily="18" charset="0"/>
              </a:rPr>
              <a:t>To design a Novel Low-Energy CNTFET-BasedTernary Half-adder design using Unary operators.</a:t>
            </a:r>
          </a:p>
          <a:p>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sym typeface="+mn-ea"/>
              </a:rPr>
              <a:t>To design a Novel Low-Energy CNTFET-BasedTernary Half-subtractor design using Unary operators.</a:t>
            </a:r>
          </a:p>
          <a:p>
            <a:r>
              <a:rPr lang="en-IN" sz="2400" dirty="0">
                <a:latin typeface="Times New Roman" panose="02020603050405020304" pitchFamily="18" charset="0"/>
                <a:cs typeface="Times New Roman" panose="02020603050405020304" pitchFamily="18" charset="0"/>
                <a:sym typeface="+mn-ea"/>
              </a:rPr>
              <a:t> To design a Novel Low-Energy CNTFET-BasedTernary Full-adder design using Ternary Half – Adder .</a:t>
            </a:r>
            <a:endParaRPr lang="en-IN" sz="2400" dirty="0">
              <a:latin typeface="Times New Roman" panose="02020603050405020304" pitchFamily="18" charset="0"/>
              <a:cs typeface="Times New Roman" panose="02020603050405020304" pitchFamily="18" charset="0"/>
            </a:endParaRPr>
          </a:p>
          <a:p>
            <a:endParaRPr sz="2400" dirty="0">
              <a:latin typeface="Times New Roman" panose="02020603050405020304" pitchFamily="18" charset="0"/>
              <a:ea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1</a:t>
            </a:fld>
            <a:endParaRPr lang="en-US" dirty="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Implementation of Half subtractor using unary Operators:</a:t>
            </a:r>
          </a:p>
        </p:txBody>
      </p:sp>
      <p:pic>
        <p:nvPicPr>
          <p:cNvPr id="6" name="Content Placeholder 5" descr="WhatsApp Image 2021-05-10 at 7.12.46 PM.jpeg"/>
          <p:cNvPicPr>
            <a:picLocks noGrp="1" noChangeAspect="1"/>
          </p:cNvPicPr>
          <p:nvPr>
            <p:ph sz="quarter" idx="1"/>
          </p:nvPr>
        </p:nvPicPr>
        <p:blipFill>
          <a:blip r:embed="rId2"/>
          <a:stretch>
            <a:fillRect/>
          </a:stretch>
        </p:blipFill>
        <p:spPr>
          <a:xfrm rot="16200000">
            <a:off x="1751962" y="1219837"/>
            <a:ext cx="5030476" cy="5638799"/>
          </a:xfrm>
        </p:spPr>
      </p:pic>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10</a:t>
            </a:fld>
            <a:endParaRPr lang="en-US" dirty="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955"/>
            <a:ext cx="7772400" cy="1564005"/>
          </a:xfrm>
        </p:spPr>
        <p:txBody>
          <a:bodyPr/>
          <a:lstStyle/>
          <a:p>
            <a:r>
              <a:rPr lang="en-IN" altLang="en-US"/>
              <a:t>Truth Table of Ternary Half Subtractor:</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11</a:t>
            </a:fld>
            <a:endParaRPr lang="en-US" dirty="0">
              <a:latin typeface="Arial" panose="020B0604020202020204" pitchFamily="34" charset="0"/>
            </a:endParaRPr>
          </a:p>
        </p:txBody>
      </p:sp>
      <p:pic>
        <p:nvPicPr>
          <p:cNvPr id="7" name="Content Placeholder 6" descr="Truth-table-of-ternary-half-subtractor"/>
          <p:cNvPicPr>
            <a:picLocks noGrp="1" noChangeAspect="1"/>
          </p:cNvPicPr>
          <p:nvPr>
            <p:ph sz="quarter" idx="1"/>
          </p:nvPr>
        </p:nvPicPr>
        <p:blipFill>
          <a:blip r:embed="rId2"/>
          <a:stretch>
            <a:fillRect/>
          </a:stretch>
        </p:blipFill>
        <p:spPr>
          <a:xfrm>
            <a:off x="2256790" y="2251710"/>
            <a:ext cx="5086350" cy="38804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Boolean Expressions for Ternary Half </a:t>
            </a:r>
            <a:r>
              <a:rPr lang="en-IN" altLang="en-US" dirty="0" err="1"/>
              <a:t>Subtractor</a:t>
            </a:r>
            <a:r>
              <a:rPr lang="en-IN" altLang="en-US" dirty="0"/>
              <a:t>:</a:t>
            </a:r>
          </a:p>
        </p:txBody>
      </p:sp>
      <p:sp>
        <p:nvSpPr>
          <p:cNvPr id="3" name="Content Placeholder 2"/>
          <p:cNvSpPr>
            <a:spLocks noGrp="1"/>
          </p:cNvSpPr>
          <p:nvPr>
            <p:ph sz="quarter" idx="1"/>
          </p:nvPr>
        </p:nvSpPr>
        <p:spPr/>
        <p:txBody>
          <a:bodyPr/>
          <a:lstStyle/>
          <a:p>
            <a:pPr>
              <a:buNone/>
            </a:pPr>
            <a:r>
              <a:rPr lang="en-US" b="1" dirty="0">
                <a:latin typeface="Times New Roman" pitchFamily="18" charset="0"/>
                <a:cs typeface="Times New Roman" pitchFamily="18" charset="0"/>
              </a:rPr>
              <a:t>  Using unary operators: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Difference</a:t>
            </a:r>
            <a:r>
              <a:rPr lang="en-US" i="1" dirty="0"/>
              <a:t>  </a:t>
            </a:r>
            <a:r>
              <a:rPr lang="en-US" dirty="0"/>
              <a:t>=  A.B</a:t>
            </a:r>
            <a:r>
              <a:rPr lang="en-US" baseline="-25000" dirty="0"/>
              <a:t>0</a:t>
            </a:r>
            <a:r>
              <a:rPr lang="en-US" dirty="0"/>
              <a:t>+ </a:t>
            </a:r>
            <a:r>
              <a:rPr lang="en-US" i="1" dirty="0"/>
              <a:t>A</a:t>
            </a:r>
            <a:r>
              <a:rPr lang="en-US" baseline="30000" dirty="0"/>
              <a:t>2.</a:t>
            </a:r>
            <a:r>
              <a:rPr lang="en-US" dirty="0"/>
              <a:t> B</a:t>
            </a:r>
            <a:r>
              <a:rPr lang="en-US" baseline="-25000" dirty="0"/>
              <a:t>1</a:t>
            </a:r>
            <a:r>
              <a:rPr lang="en-US" dirty="0"/>
              <a:t>  +</a:t>
            </a:r>
            <a:r>
              <a:rPr lang="en-US" i="1" dirty="0"/>
              <a:t>A</a:t>
            </a:r>
            <a:r>
              <a:rPr lang="en-US" baseline="30000" dirty="0"/>
              <a:t>1</a:t>
            </a:r>
            <a:r>
              <a:rPr lang="en-US" dirty="0"/>
              <a:t> .B</a:t>
            </a:r>
            <a:r>
              <a:rPr lang="en-US" baseline="-25000" dirty="0"/>
              <a:t>2</a:t>
            </a:r>
            <a:endParaRPr lang="en-US" dirty="0"/>
          </a:p>
          <a:p>
            <a:r>
              <a:rPr lang="en-US" dirty="0"/>
              <a:t>   </a:t>
            </a:r>
            <a:r>
              <a:rPr lang="en-US" dirty="0">
                <a:latin typeface="Times New Roman" pitchFamily="18" charset="0"/>
                <a:cs typeface="Times New Roman" pitchFamily="18" charset="0"/>
              </a:rPr>
              <a:t>Borrow </a:t>
            </a:r>
            <a:r>
              <a:rPr lang="en-US" i="1" dirty="0"/>
              <a:t> = </a:t>
            </a:r>
            <a:r>
              <a:rPr lang="en-US" dirty="0"/>
              <a:t>A</a:t>
            </a:r>
            <a:r>
              <a:rPr lang="en-US" baseline="-25000" dirty="0"/>
              <a:t>0</a:t>
            </a:r>
            <a:r>
              <a:rPr lang="en-US" dirty="0"/>
              <a:t>.B</a:t>
            </a:r>
            <a:r>
              <a:rPr lang="en-US" baseline="-25000" dirty="0"/>
              <a:t>1</a:t>
            </a:r>
            <a:r>
              <a:rPr lang="en-US" dirty="0"/>
              <a:t>+ A</a:t>
            </a:r>
            <a:r>
              <a:rPr lang="en-US" baseline="-25000" dirty="0"/>
              <a:t>p</a:t>
            </a:r>
            <a:r>
              <a:rPr lang="en-US" baseline="30000" dirty="0"/>
              <a:t>.</a:t>
            </a:r>
            <a:r>
              <a:rPr lang="en-US" dirty="0"/>
              <a:t> B</a:t>
            </a:r>
            <a:r>
              <a:rPr lang="en-US" baseline="-25000" dirty="0"/>
              <a:t>2</a:t>
            </a:r>
            <a:r>
              <a:rPr lang="en-US" dirty="0"/>
              <a:t> </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12</a:t>
            </a:fld>
            <a:endParaRPr lang="en-US"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Implementation of Ternary Full adder using Ternary half adder:</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13</a:t>
            </a:fld>
            <a:endParaRPr lang="en-US" dirty="0">
              <a:latin typeface="Arial" panose="020B0604020202020204" pitchFamily="34" charset="0"/>
            </a:endParaRPr>
          </a:p>
        </p:txBody>
      </p:sp>
      <p:pic>
        <p:nvPicPr>
          <p:cNvPr id="5" name="Content Placeholder 4" descr="full using half"/>
          <p:cNvPicPr>
            <a:picLocks noGrp="1" noChangeAspect="1"/>
          </p:cNvPicPr>
          <p:nvPr>
            <p:ph sz="quarter" idx="1"/>
          </p:nvPr>
        </p:nvPicPr>
        <p:blipFill>
          <a:blip r:embed="rId2"/>
          <a:stretch>
            <a:fillRect/>
          </a:stretch>
        </p:blipFill>
        <p:spPr>
          <a:xfrm>
            <a:off x="2362200" y="1447800"/>
            <a:ext cx="4965065" cy="45726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Truth Table of Ternary Full adder:</a:t>
            </a:r>
          </a:p>
        </p:txBody>
      </p:sp>
      <p:pic>
        <p:nvPicPr>
          <p:cNvPr id="5" name="Content Placeholder 4" descr="bd of ternary full adder"/>
          <p:cNvPicPr>
            <a:picLocks noGrp="1" noChangeAspect="1"/>
          </p:cNvPicPr>
          <p:nvPr>
            <p:ph sz="quarter" idx="1"/>
          </p:nvPr>
        </p:nvPicPr>
        <p:blipFill>
          <a:blip r:embed="rId2"/>
          <a:stretch>
            <a:fillRect/>
          </a:stretch>
        </p:blipFill>
        <p:spPr>
          <a:xfrm>
            <a:off x="1524000" y="1804780"/>
            <a:ext cx="5562600" cy="4291220"/>
          </a:xfrm>
          <a:prstGeom prst="rect">
            <a:avLst/>
          </a:prstGeom>
        </p:spPr>
      </p:pic>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14</a:t>
            </a:fld>
            <a:endParaRPr lang="en-US" dirty="0">
              <a:latin typeface="Arial" panose="020B0604020202020204" pitchFamily="34" charset="0"/>
            </a:endParaRPr>
          </a:p>
        </p:txBody>
      </p:sp>
      <p:sp>
        <p:nvSpPr>
          <p:cNvPr id="6" name="TextBox 5"/>
          <p:cNvSpPr txBox="1"/>
          <p:nvPr/>
        </p:nvSpPr>
        <p:spPr>
          <a:xfrm>
            <a:off x="1676400" y="1371600"/>
            <a:ext cx="338554" cy="369332"/>
          </a:xfrm>
          <a:prstGeom prst="rect">
            <a:avLst/>
          </a:prstGeom>
          <a:noFill/>
        </p:spPr>
        <p:txBody>
          <a:bodyPr wrap="none" rtlCol="0">
            <a:spAutoFit/>
          </a:bodyPr>
          <a:lstStyle/>
          <a:p>
            <a:r>
              <a:rPr lang="en-US" dirty="0"/>
              <a:t>A</a:t>
            </a:r>
          </a:p>
        </p:txBody>
      </p:sp>
      <p:sp>
        <p:nvSpPr>
          <p:cNvPr id="7" name="TextBox 6"/>
          <p:cNvSpPr txBox="1"/>
          <p:nvPr/>
        </p:nvSpPr>
        <p:spPr>
          <a:xfrm>
            <a:off x="2667000" y="1371600"/>
            <a:ext cx="338554" cy="369332"/>
          </a:xfrm>
          <a:prstGeom prst="rect">
            <a:avLst/>
          </a:prstGeom>
          <a:noFill/>
        </p:spPr>
        <p:txBody>
          <a:bodyPr wrap="none" rtlCol="0">
            <a:spAutoFit/>
          </a:bodyPr>
          <a:lstStyle/>
          <a:p>
            <a:r>
              <a:rPr lang="en-US" dirty="0"/>
              <a:t>B</a:t>
            </a:r>
          </a:p>
        </p:txBody>
      </p:sp>
      <p:sp>
        <p:nvSpPr>
          <p:cNvPr id="8" name="TextBox 7"/>
          <p:cNvSpPr txBox="1"/>
          <p:nvPr/>
        </p:nvSpPr>
        <p:spPr>
          <a:xfrm>
            <a:off x="3810000" y="1371600"/>
            <a:ext cx="351378" cy="369332"/>
          </a:xfrm>
          <a:prstGeom prst="rect">
            <a:avLst/>
          </a:prstGeom>
          <a:noFill/>
        </p:spPr>
        <p:txBody>
          <a:bodyPr wrap="none" rtlCol="0">
            <a:spAutoFit/>
          </a:bodyPr>
          <a:lstStyle/>
          <a:p>
            <a:r>
              <a:rPr lang="en-US" dirty="0"/>
              <a:t>C</a:t>
            </a:r>
          </a:p>
        </p:txBody>
      </p:sp>
      <p:sp>
        <p:nvSpPr>
          <p:cNvPr id="9" name="TextBox 8"/>
          <p:cNvSpPr txBox="1"/>
          <p:nvPr/>
        </p:nvSpPr>
        <p:spPr>
          <a:xfrm>
            <a:off x="4800600" y="1371600"/>
            <a:ext cx="697627" cy="369332"/>
          </a:xfrm>
          <a:prstGeom prst="rect">
            <a:avLst/>
          </a:prstGeom>
          <a:noFill/>
        </p:spPr>
        <p:txBody>
          <a:bodyPr wrap="none" rtlCol="0">
            <a:spAutoFit/>
          </a:bodyPr>
          <a:lstStyle/>
          <a:p>
            <a:r>
              <a:rPr lang="en-US" dirty="0"/>
              <a:t>SUM</a:t>
            </a:r>
          </a:p>
        </p:txBody>
      </p:sp>
      <p:sp>
        <p:nvSpPr>
          <p:cNvPr id="10" name="TextBox 9"/>
          <p:cNvSpPr txBox="1"/>
          <p:nvPr/>
        </p:nvSpPr>
        <p:spPr>
          <a:xfrm>
            <a:off x="5867400" y="1371600"/>
            <a:ext cx="988412" cy="369332"/>
          </a:xfrm>
          <a:prstGeom prst="rect">
            <a:avLst/>
          </a:prstGeom>
          <a:noFill/>
        </p:spPr>
        <p:txBody>
          <a:bodyPr wrap="none" rtlCol="0">
            <a:spAutoFit/>
          </a:bodyPr>
          <a:lstStyle/>
          <a:p>
            <a:r>
              <a:rPr lang="en-US" dirty="0"/>
              <a:t>CARRY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Boolean Expressions for Ternary Full adder:</a:t>
            </a:r>
          </a:p>
        </p:txBody>
      </p:sp>
      <p:sp>
        <p:nvSpPr>
          <p:cNvPr id="3" name="Content Placeholder 2"/>
          <p:cNvSpPr>
            <a:spLocks noGrp="1"/>
          </p:cNvSpPr>
          <p:nvPr>
            <p:ph sz="quarter" idx="1"/>
          </p:nvPr>
        </p:nvSpPr>
        <p:spPr/>
        <p:txBody>
          <a:bodyPr/>
          <a:lstStyle/>
          <a:p>
            <a:pPr>
              <a:buNone/>
            </a:pPr>
            <a:r>
              <a:rPr lang="en-US" i="1" dirty="0">
                <a:latin typeface="Times New Roman" pitchFamily="18" charset="0"/>
                <a:cs typeface="Times New Roman" pitchFamily="18" charset="0"/>
              </a:rPr>
              <a:t>   Sum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0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b</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A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b</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A</a:t>
            </a:r>
            <a:r>
              <a:rPr lang="en-US" baseline="30000" dirty="0">
                <a:latin typeface="Times New Roman" pitchFamily="18" charset="0"/>
                <a:cs typeface="Times New Roman" pitchFamily="18" charset="0"/>
              </a:rPr>
              <a:t>1</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b</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A</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1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b</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A</a:t>
            </a:r>
            <a:r>
              <a:rPr lang="en-US" baseline="30000" dirty="0">
                <a:latin typeface="Times New Roman" pitchFamily="18" charset="0"/>
                <a:cs typeface="Times New Roman" pitchFamily="18" charset="0"/>
              </a:rPr>
              <a:t>1</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b</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A</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b</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2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b</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A</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b</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b</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A</a:t>
            </a:r>
            <a:r>
              <a:rPr lang="en-US" baseline="30000" dirty="0">
                <a:latin typeface="Times New Roman" pitchFamily="18" charset="0"/>
                <a:cs typeface="Times New Roman" pitchFamily="18" charset="0"/>
              </a:rPr>
              <a:t>1</a:t>
            </a:r>
            <a:r>
              <a:rPr lang="en-US" dirty="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Carry = c</a:t>
            </a:r>
            <a:r>
              <a:rPr lang="en-US" i="1" baseline="-25000" dirty="0">
                <a:latin typeface="Times New Roman" pitchFamily="18" charset="0"/>
                <a:cs typeface="Times New Roman" pitchFamily="18" charset="0"/>
              </a:rPr>
              <a:t>0 </a:t>
            </a:r>
            <a:r>
              <a:rPr lang="en-US" dirty="0">
                <a:latin typeface="Times New Roman" pitchFamily="18" charset="0"/>
                <a:cs typeface="Times New Roman" pitchFamily="18" charset="0"/>
              </a:rPr>
              <a:t>[b</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0 +b</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(1 . </a:t>
            </a:r>
            <a:r>
              <a:rPr lang="en-US" dirty="0" err="1">
                <a:latin typeface="Times New Roman" pitchFamily="18" charset="0"/>
                <a:cs typeface="Times New Roman" pitchFamily="18" charset="0"/>
              </a:rPr>
              <a:t>A</a:t>
            </a:r>
            <a:r>
              <a:rPr lang="en-US" baseline="-25000" dirty="0" err="1">
                <a:latin typeface="Times New Roman" pitchFamily="18" charset="0"/>
                <a:cs typeface="Times New Roman" pitchFamily="18" charset="0"/>
              </a:rPr>
              <a:t>p</a:t>
            </a:r>
            <a:r>
              <a:rPr lang="en-US" dirty="0">
                <a:latin typeface="Times New Roman" pitchFamily="18" charset="0"/>
                <a:cs typeface="Times New Roman" pitchFamily="18" charset="0"/>
              </a:rPr>
              <a:t>) + b</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(1.A</a:t>
            </a:r>
            <a:r>
              <a:rPr lang="en-US" baseline="-25000" dirty="0">
                <a:latin typeface="Times New Roman" pitchFamily="18" charset="0"/>
                <a:cs typeface="Times New Roman" pitchFamily="18" charset="0"/>
              </a:rPr>
              <a:t>n</a:t>
            </a:r>
            <a:r>
              <a:rPr lang="en-US" dirty="0">
                <a:latin typeface="Times New Roman" pitchFamily="18" charset="0"/>
                <a:cs typeface="Times New Roman" pitchFamily="18" charset="0"/>
              </a:rPr>
              <a:t>)]</a:t>
            </a:r>
          </a:p>
          <a:p>
            <a:pPr>
              <a:buNone/>
            </a:pP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c</a:t>
            </a:r>
            <a:r>
              <a:rPr lang="en-US" i="1" baseline="-25000" dirty="0">
                <a:latin typeface="Times New Roman" pitchFamily="18" charset="0"/>
                <a:cs typeface="Times New Roman" pitchFamily="18" charset="0"/>
              </a:rPr>
              <a:t>1 </a:t>
            </a:r>
            <a:r>
              <a:rPr lang="en-US" dirty="0">
                <a:latin typeface="Times New Roman" pitchFamily="18" charset="0"/>
                <a:cs typeface="Times New Roman" pitchFamily="18" charset="0"/>
              </a:rPr>
              <a:t>[b</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(1 . </a:t>
            </a:r>
            <a:r>
              <a:rPr lang="en-US" dirty="0" err="1">
                <a:latin typeface="Times New Roman" pitchFamily="18" charset="0"/>
                <a:cs typeface="Times New Roman" pitchFamily="18" charset="0"/>
              </a:rPr>
              <a:t>A</a:t>
            </a:r>
            <a:r>
              <a:rPr lang="en-US" baseline="-25000" dirty="0" err="1">
                <a:latin typeface="Times New Roman" pitchFamily="18" charset="0"/>
                <a:cs typeface="Times New Roman" pitchFamily="18" charset="0"/>
              </a:rPr>
              <a:t>p</a:t>
            </a:r>
            <a:r>
              <a:rPr lang="en-US" dirty="0">
                <a:latin typeface="Times New Roman" pitchFamily="18" charset="0"/>
                <a:cs typeface="Times New Roman" pitchFamily="18" charset="0"/>
              </a:rPr>
              <a:t>) +b</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(1 . A</a:t>
            </a:r>
            <a:r>
              <a:rPr lang="en-US" baseline="-25000" dirty="0">
                <a:latin typeface="Times New Roman" pitchFamily="18" charset="0"/>
                <a:cs typeface="Times New Roman" pitchFamily="18" charset="0"/>
              </a:rPr>
              <a:t>n</a:t>
            </a:r>
            <a:r>
              <a:rPr lang="en-US" dirty="0">
                <a:latin typeface="Times New Roman" pitchFamily="18" charset="0"/>
                <a:cs typeface="Times New Roman" pitchFamily="18" charset="0"/>
              </a:rPr>
              <a:t>) + b</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.1]</a:t>
            </a:r>
          </a:p>
          <a:p>
            <a:pPr>
              <a:buNone/>
            </a:pP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c</a:t>
            </a:r>
            <a:r>
              <a:rPr lang="en-US" baseline="-25000" dirty="0">
                <a:latin typeface="Times New Roman" pitchFamily="18" charset="0"/>
                <a:cs typeface="Times New Roman" pitchFamily="18" charset="0"/>
              </a:rPr>
              <a:t>2 </a:t>
            </a:r>
            <a:r>
              <a:rPr lang="en-US" dirty="0">
                <a:latin typeface="Times New Roman" pitchFamily="18" charset="0"/>
                <a:cs typeface="Times New Roman" pitchFamily="18" charset="0"/>
              </a:rPr>
              <a:t>[b</a:t>
            </a:r>
            <a:r>
              <a:rPr lang="en-US" baseline="-25000" dirty="0">
                <a:latin typeface="Times New Roman" pitchFamily="18" charset="0"/>
                <a:cs typeface="Times New Roman" pitchFamily="18" charset="0"/>
              </a:rPr>
              <a:t>0 </a:t>
            </a:r>
            <a:r>
              <a:rPr lang="en-US" dirty="0">
                <a:latin typeface="Times New Roman" pitchFamily="18" charset="0"/>
                <a:cs typeface="Times New Roman" pitchFamily="18" charset="0"/>
              </a:rPr>
              <a:t>. (1 . A</a:t>
            </a:r>
            <a:r>
              <a:rPr lang="en-US" baseline="-25000" dirty="0">
                <a:latin typeface="Times New Roman" pitchFamily="18" charset="0"/>
                <a:cs typeface="Times New Roman" pitchFamily="18" charset="0"/>
              </a:rPr>
              <a:t>n</a:t>
            </a:r>
            <a:r>
              <a:rPr lang="en-US" dirty="0">
                <a:latin typeface="Times New Roman" pitchFamily="18" charset="0"/>
                <a:cs typeface="Times New Roman" pitchFamily="18" charset="0"/>
              </a:rPr>
              <a:t>)  +b</a:t>
            </a:r>
            <a:r>
              <a:rPr lang="en-US" baseline="-25000" dirty="0">
                <a:latin typeface="Times New Roman" pitchFamily="18" charset="0"/>
                <a:cs typeface="Times New Roman" pitchFamily="18" charset="0"/>
              </a:rPr>
              <a:t>1 </a:t>
            </a:r>
            <a:r>
              <a:rPr lang="en-US" dirty="0">
                <a:latin typeface="Times New Roman" pitchFamily="18" charset="0"/>
                <a:cs typeface="Times New Roman" pitchFamily="18" charset="0"/>
              </a:rPr>
              <a:t>.1 + b</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(1 +. </a:t>
            </a:r>
            <a:r>
              <a:rPr lang="en-US" dirty="0" err="1">
                <a:latin typeface="Times New Roman" pitchFamily="18" charset="0"/>
                <a:cs typeface="Times New Roman" pitchFamily="18" charset="0"/>
              </a:rPr>
              <a:t>A</a:t>
            </a:r>
            <a:r>
              <a:rPr lang="en-US" baseline="-25000" dirty="0" err="1">
                <a:latin typeface="Times New Roman" pitchFamily="18" charset="0"/>
                <a:cs typeface="Times New Roman" pitchFamily="18" charset="0"/>
              </a:rPr>
              <a:t>p</a:t>
            </a:r>
            <a:r>
              <a:rPr lang="en-US"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15</a:t>
            </a:fld>
            <a:endParaRPr lang="en-US" dirty="0">
              <a:latin typeface="Arial" panose="020B0604020202020204" pitchFamily="34" charset="0"/>
            </a:endParaRPr>
          </a:p>
        </p:txBody>
      </p:sp>
      <p:cxnSp>
        <p:nvCxnSpPr>
          <p:cNvPr id="10" name="Straight Connector 9"/>
          <p:cNvCxnSpPr/>
          <p:nvPr/>
        </p:nvCxnSpPr>
        <p:spPr>
          <a:xfrm>
            <a:off x="4648200" y="33528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324600" y="33528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962400" y="38862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15000" y="3886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14800" y="43434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010400" y="4343400"/>
            <a:ext cx="381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IN" sz="3200" dirty="0"/>
              <a:t>Operation of Ternary Half Adder:</a:t>
            </a:r>
          </a:p>
        </p:txBody>
      </p:sp>
      <p:sp>
        <p:nvSpPr>
          <p:cNvPr id="3" name="Content Placeholder 2"/>
          <p:cNvSpPr>
            <a:spLocks noGrp="1"/>
          </p:cNvSpPr>
          <p:nvPr>
            <p:ph sz="quarter" idx="1"/>
          </p:nvPr>
        </p:nvSpPr>
        <p:spPr/>
        <p:txBody>
          <a:bodyPr/>
          <a:lstStyle/>
          <a:p>
            <a:pPr algn="just"/>
            <a:r>
              <a:rPr lang="en-IN" sz="2400" dirty="0">
                <a:latin typeface="Times New Roman" panose="02020603050405020304" pitchFamily="18" charset="0"/>
                <a:cs typeface="Times New Roman" panose="02020603050405020304" pitchFamily="18" charset="0"/>
              </a:rPr>
              <a:t> Ternary Half Adder is a fundamental component for all arithmetic operations such as subtraction, multiplication, and division. Half adder is the simplest adder block which performs addition of two input signals. </a:t>
            </a:r>
          </a:p>
          <a:p>
            <a:pPr algn="just"/>
            <a:r>
              <a:rPr lang="en-IN" sz="2400" dirty="0">
                <a:latin typeface="Times New Roman" panose="02020603050405020304" pitchFamily="18" charset="0"/>
                <a:cs typeface="Times New Roman" panose="02020603050405020304" pitchFamily="18" charset="0"/>
              </a:rPr>
              <a:t> It adds two binary digits where the input bits are termed as augend and addend and the result will be two outputs one is the sum and the other is carry. To perform the sum operation, XOR is applied to both the inputs, and AND gate is applied to both inputs to produce carry.</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16</a:t>
            </a:fld>
            <a:endParaRPr lang="en-US" dirty="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Operation of Ternary Half Subtractor: </a:t>
            </a:r>
          </a:p>
        </p:txBody>
      </p:sp>
      <p:sp>
        <p:nvSpPr>
          <p:cNvPr id="3" name="Content Placeholder 2"/>
          <p:cNvSpPr>
            <a:spLocks noGrp="1"/>
          </p:cNvSpPr>
          <p:nvPr>
            <p:ph sz="quarter" idx="1"/>
          </p:nvPr>
        </p:nvSpPr>
        <p:spPr/>
        <p:txBody>
          <a:bodyPr/>
          <a:lstStyle/>
          <a:p>
            <a:pPr algn="just"/>
            <a:r>
              <a:rPr lang="en-US" sz="2400">
                <a:latin typeface="Times New Roman" panose="02020603050405020304" pitchFamily="18" charset="0"/>
                <a:cs typeface="Times New Roman" panose="02020603050405020304" pitchFamily="18" charset="0"/>
              </a:rPr>
              <a:t>A ternary half subtractor circuit takes two ternary numbers as inputs and subtracts one ternary number input from the other ternary number input, It has two target inputs, A (minuend) and B (subtrahend) and two target outputs, D (difference) and B-out (borrow).</a:t>
            </a:r>
          </a:p>
          <a:p>
            <a:pPr marL="0" indent="0" algn="just">
              <a:buNone/>
            </a:pP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17</a:t>
            </a:fld>
            <a:endParaRPr lang="en-US" dirty="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Operation of Ternary Full Adder:</a:t>
            </a:r>
          </a:p>
        </p:txBody>
      </p:sp>
      <p:sp>
        <p:nvSpPr>
          <p:cNvPr id="3" name="Content Placeholder 2"/>
          <p:cNvSpPr>
            <a:spLocks noGrp="1"/>
          </p:cNvSpPr>
          <p:nvPr>
            <p:ph sz="quarter" idx="1"/>
          </p:nvPr>
        </p:nvSpPr>
        <p:spPr/>
        <p:txBody>
          <a:bodyPr/>
          <a:lstStyle/>
          <a:p>
            <a:pPr algn="just"/>
            <a:r>
              <a:rPr lang="en-US" sz="2400">
                <a:latin typeface="Times New Roman" panose="02020603050405020304" pitchFamily="18" charset="0"/>
                <a:cs typeface="Times New Roman" panose="02020603050405020304" pitchFamily="18" charset="0"/>
              </a:rPr>
              <a:t> A ternary full adder is a circuit that will add two trits and a previous carry trit, and generate a sum trit and a carry trit . It can be implemented by using two ternary half adders and a binary OR gate.</a:t>
            </a:r>
          </a:p>
          <a:p>
            <a:pPr algn="just"/>
            <a:r>
              <a:rPr lang="en-US" sz="2400">
                <a:latin typeface="Times New Roman" panose="02020603050405020304" pitchFamily="18" charset="0"/>
                <a:cs typeface="Times New Roman" panose="02020603050405020304" pitchFamily="18" charset="0"/>
              </a:rPr>
              <a:t>Full Adder is an arithmetic circuit which performs the arithmetic sum of 3-input bits. It consists of 3 inputs and 2 outputs. One additional input is the Carry bit (C) in which represents the carry from the previous significant position.</a:t>
            </a:r>
          </a:p>
          <a:p>
            <a:pPr algn="just"/>
            <a:r>
              <a:rPr lang="en-US" sz="2400">
                <a:latin typeface="Times New Roman" panose="02020603050405020304" pitchFamily="18" charset="0"/>
                <a:cs typeface="Times New Roman" panose="02020603050405020304" pitchFamily="18" charset="0"/>
              </a:rPr>
              <a:t> We have two outputs Sum (S) and Carry (C), which can be obtained using the rules of Binary Addition.</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18</a:t>
            </a:fld>
            <a:endParaRPr lang="en-US" dirty="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82594"/>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Simulation Result</a:t>
            </a:r>
            <a:r>
              <a:rPr lang="en-IN" altLang="en-US" sz="3200" b="1" dirty="0">
                <a:solidFill>
                  <a:schemeClr val="tx1"/>
                </a:solidFill>
                <a:latin typeface="Times New Roman" panose="02020603050405020304" pitchFamily="18" charset="0"/>
                <a:cs typeface="Times New Roman" panose="02020603050405020304" pitchFamily="18" charset="0"/>
              </a:rPr>
              <a:t> of Ternary Half Adder:</a:t>
            </a:r>
          </a:p>
        </p:txBody>
      </p:sp>
      <p:pic>
        <p:nvPicPr>
          <p:cNvPr id="6" name="Content Placeholder 5" descr="WhatsApp Image 2021-05-10 at 11.02.45 AM"/>
          <p:cNvPicPr>
            <a:picLocks noGrp="1" noChangeAspect="1"/>
          </p:cNvPicPr>
          <p:nvPr>
            <p:ph sz="quarter" idx="1"/>
          </p:nvPr>
        </p:nvPicPr>
        <p:blipFill>
          <a:blip r:embed="rId2"/>
          <a:srcRect l="-6722" b="-2044"/>
          <a:stretch>
            <a:fillRect/>
          </a:stretch>
        </p:blipFill>
        <p:spPr>
          <a:xfrm>
            <a:off x="551815" y="1646555"/>
            <a:ext cx="8134985" cy="4039235"/>
          </a:xfrm>
          <a:prstGeom prst="rect">
            <a:avLst/>
          </a:prstGeom>
        </p:spPr>
      </p:pic>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19</a:t>
            </a:fld>
            <a:endParaRPr lang="en-US"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vert="horz" wrap="square" lIns="91440" tIns="45720" rIns="91440" bIns="91440" anchor="b" anchorCtr="0"/>
          <a:lstStyle/>
          <a:p>
            <a:pPr eaLnBrk="1" hangingPunct="1"/>
            <a:r>
              <a:rPr sz="3200" b="1" dirty="0">
                <a:latin typeface="Times New Roman" panose="02020603050405020304" pitchFamily="18" charset="0"/>
                <a:cs typeface="Times New Roman" panose="02020603050405020304" pitchFamily="18" charset="0"/>
              </a:rPr>
              <a:t>INTRODUCTION</a:t>
            </a:r>
            <a:endParaRPr b="1" dirty="0">
              <a:latin typeface="Times New Roman" panose="02020603050405020304" pitchFamily="18" charset="0"/>
              <a:cs typeface="Times New Roman" panose="02020603050405020304" pitchFamily="18" charset="0"/>
            </a:endParaRPr>
          </a:p>
        </p:txBody>
      </p:sp>
      <p:sp>
        <p:nvSpPr>
          <p:cNvPr id="1048605" name="Content Placeholder 2"/>
          <p:cNvSpPr>
            <a:spLocks noGrp="1"/>
          </p:cNvSpPr>
          <p:nvPr>
            <p:ph sz="quarter" idx="1"/>
          </p:nvPr>
        </p:nvSpPr>
        <p:spPr>
          <a:xfrm>
            <a:off x="914400" y="1447800"/>
            <a:ext cx="7636510" cy="3700145"/>
          </a:xfrm>
        </p:spPr>
        <p:txBody>
          <a:bodyPr vert="horz" wrap="square" lIns="91440" tIns="45720" rIns="91440" bIns="45720" anchor="t" anchorCtr="0"/>
          <a:lstStyle/>
          <a:p>
            <a:pPr eaLnBrk="1" hangingPunct="1">
              <a:buClr>
                <a:schemeClr val="accent1"/>
              </a:buClr>
              <a:buSzPct val="85000"/>
              <a:buNone/>
            </a:pPr>
            <a:r>
              <a:rPr lang="en-US" sz="2400" b="1" dirty="0">
                <a:latin typeface="Times New Roman" panose="02020603050405020304" pitchFamily="18" charset="0"/>
                <a:cs typeface="Times New Roman" panose="02020603050405020304" pitchFamily="18" charset="0"/>
                <a:sym typeface="+mn-ea"/>
              </a:rPr>
              <a:t>CNTFET (Carbon </a:t>
            </a:r>
            <a:r>
              <a:rPr lang="en-US" sz="2400" b="1" dirty="0" err="1">
                <a:latin typeface="Times New Roman" panose="02020603050405020304" pitchFamily="18" charset="0"/>
                <a:cs typeface="Times New Roman" panose="02020603050405020304" pitchFamily="18" charset="0"/>
                <a:sym typeface="+mn-ea"/>
              </a:rPr>
              <a:t>NanoTube</a:t>
            </a:r>
            <a:r>
              <a:rPr lang="en-US" sz="2400" b="1" dirty="0">
                <a:latin typeface="Times New Roman" panose="02020603050405020304" pitchFamily="18" charset="0"/>
                <a:cs typeface="Times New Roman" panose="02020603050405020304" pitchFamily="18" charset="0"/>
                <a:sym typeface="+mn-ea"/>
              </a:rPr>
              <a:t>  Field Effect Transistor ) </a:t>
            </a:r>
            <a:r>
              <a:rPr lang="en-US" sz="2400" dirty="0">
                <a:latin typeface="Times New Roman" panose="02020603050405020304" pitchFamily="18" charset="0"/>
                <a:cs typeface="Times New Roman" panose="02020603050405020304" pitchFamily="18" charset="0"/>
                <a:sym typeface="+mn-ea"/>
              </a:rPr>
              <a:t>:</a:t>
            </a:r>
          </a:p>
          <a:p>
            <a:pPr eaLnBrk="1" hangingPunct="1">
              <a:buClr>
                <a:schemeClr val="accent1"/>
              </a:buClr>
              <a:buSzPct val="85000"/>
            </a:pPr>
            <a:r>
              <a:rPr lang="en-US" sz="2400" dirty="0">
                <a:latin typeface="Times New Roman" panose="02020603050405020304" pitchFamily="18" charset="0"/>
                <a:cs typeface="Times New Roman" panose="02020603050405020304" pitchFamily="18" charset="0"/>
                <a:sym typeface="+mn-ea"/>
              </a:rPr>
              <a:t>A CNTFET refers to a field-effect transistor that utilizes carbon </a:t>
            </a:r>
            <a:r>
              <a:rPr lang="en-US" sz="2400" dirty="0" err="1">
                <a:latin typeface="Times New Roman" panose="02020603050405020304" pitchFamily="18" charset="0"/>
                <a:cs typeface="Times New Roman" panose="02020603050405020304" pitchFamily="18" charset="0"/>
                <a:sym typeface="+mn-ea"/>
              </a:rPr>
              <a:t>nanotube</a:t>
            </a:r>
            <a:r>
              <a:rPr lang="en-US" sz="2400" dirty="0">
                <a:latin typeface="Times New Roman" panose="02020603050405020304" pitchFamily="18" charset="0"/>
                <a:cs typeface="Times New Roman" panose="02020603050405020304" pitchFamily="18" charset="0"/>
                <a:sym typeface="+mn-ea"/>
              </a:rPr>
              <a:t> as the channel material instead of bulk silicon in the traditional MOSFET structure.</a:t>
            </a:r>
          </a:p>
          <a:p>
            <a:pPr eaLnBrk="1" hangingPunct="1">
              <a:buClr>
                <a:schemeClr val="accent1"/>
              </a:buClr>
              <a:buSzPct val="85000"/>
            </a:pPr>
            <a:r>
              <a:rPr lang="en-US" sz="2400" dirty="0">
                <a:latin typeface="Times New Roman" panose="02020603050405020304" pitchFamily="18" charset="0"/>
                <a:cs typeface="Times New Roman" panose="02020603050405020304" pitchFamily="18" charset="0"/>
                <a:sym typeface="+mn-ea"/>
              </a:rPr>
              <a:t>The Stanford CNTFET model  uses a semiconducting single-walled CNT as a conduction channel, leading to better performance compared to the MOSFET and CMOS</a:t>
            </a:r>
            <a:endParaRPr lang="en-US" sz="2400" dirty="0">
              <a:latin typeface="Times New Roman" panose="02020603050405020304" pitchFamily="18" charset="0"/>
              <a:cs typeface="Times New Roman" panose="02020603050405020304" pitchFamily="18" charset="0"/>
            </a:endParaRPr>
          </a:p>
          <a:p>
            <a:pPr marL="0" indent="0" eaLnBrk="1" hangingPunct="1">
              <a:buClr>
                <a:schemeClr val="accent1"/>
              </a:buClr>
              <a:buSzPct val="85000"/>
              <a:buNone/>
            </a:pPr>
            <a:endParaRPr lang="en-US" sz="2400" dirty="0">
              <a:latin typeface="Times New Roman" panose="02020603050405020304" pitchFamily="18" charset="0"/>
              <a:cs typeface="Times New Roman" panose="02020603050405020304" pitchFamily="18" charset="0"/>
            </a:endParaRPr>
          </a:p>
          <a:p>
            <a:pPr eaLnBrk="1" hangingPunct="1">
              <a:buClr>
                <a:schemeClr val="accent1"/>
              </a:buClr>
              <a:buSzPct val="85000"/>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2</a:t>
            </a:fld>
            <a:endParaRPr lang="en-US" dirty="0">
              <a:latin typeface="Arial" panose="020B0604020202020204" pitchFamily="34" charset="0"/>
            </a:endParaRPr>
          </a:p>
        </p:txBody>
      </p:sp>
      <p:pic>
        <p:nvPicPr>
          <p:cNvPr id="6" name="Content Placeholder 5" descr="download (2).jpg"/>
          <p:cNvPicPr>
            <a:picLocks noGrp="1" noChangeAspect="1"/>
          </p:cNvPicPr>
          <p:nvPr>
            <p:ph sz="quarter" idx="2"/>
          </p:nvPr>
        </p:nvPicPr>
        <p:blipFill>
          <a:blip r:embed="rId2"/>
          <a:stretch>
            <a:fillRect/>
          </a:stretch>
        </p:blipFill>
        <p:spPr>
          <a:xfrm>
            <a:off x="3059430" y="4325620"/>
            <a:ext cx="3634105" cy="205359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solidFill>
                <a:latin typeface="Times New Roman" panose="02020603050405020304" pitchFamily="18" charset="0"/>
                <a:cs typeface="Times New Roman" panose="02020603050405020304" pitchFamily="18" charset="0"/>
                <a:sym typeface="+mn-ea"/>
              </a:rPr>
              <a:t>Simulation Result</a:t>
            </a:r>
            <a:r>
              <a:rPr lang="en-IN" altLang="en-US" sz="3200" b="1" dirty="0">
                <a:solidFill>
                  <a:schemeClr val="tx1"/>
                </a:solidFill>
                <a:latin typeface="Times New Roman" panose="02020603050405020304" pitchFamily="18" charset="0"/>
                <a:cs typeface="Times New Roman" panose="02020603050405020304" pitchFamily="18" charset="0"/>
                <a:sym typeface="+mn-ea"/>
              </a:rPr>
              <a:t> of Ternary Half Subtractor:</a:t>
            </a:r>
            <a:endParaRPr lang="en-US" sz="3200"/>
          </a:p>
        </p:txBody>
      </p:sp>
      <p:pic>
        <p:nvPicPr>
          <p:cNvPr id="5" name="Content Placeholder 4" descr="WhatsApp Image 2021-05-10 at 11.01.58 AM"/>
          <p:cNvPicPr>
            <a:picLocks noGrp="1" noChangeAspect="1"/>
          </p:cNvPicPr>
          <p:nvPr>
            <p:ph sz="quarter" idx="1"/>
          </p:nvPr>
        </p:nvPicPr>
        <p:blipFill>
          <a:blip r:embed="rId2"/>
          <a:stretch>
            <a:fillRect/>
          </a:stretch>
        </p:blipFill>
        <p:spPr>
          <a:xfrm>
            <a:off x="470535" y="1941830"/>
            <a:ext cx="8275955" cy="3790950"/>
          </a:xfrm>
          <a:prstGeom prst="rect">
            <a:avLst/>
          </a:prstGeom>
        </p:spPr>
      </p:pic>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20</a:t>
            </a:fld>
            <a:endParaRPr lang="en-US" dirty="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solidFill>
                <a:latin typeface="Times New Roman" panose="02020603050405020304" pitchFamily="18" charset="0"/>
                <a:cs typeface="Times New Roman" panose="02020603050405020304" pitchFamily="18" charset="0"/>
                <a:sym typeface="+mn-ea"/>
              </a:rPr>
              <a:t>Simulation Result</a:t>
            </a:r>
            <a:r>
              <a:rPr lang="en-IN" altLang="en-US" sz="3200" b="1" dirty="0">
                <a:solidFill>
                  <a:schemeClr val="tx1"/>
                </a:solidFill>
                <a:latin typeface="Times New Roman" panose="02020603050405020304" pitchFamily="18" charset="0"/>
                <a:cs typeface="Times New Roman" panose="02020603050405020304" pitchFamily="18" charset="0"/>
                <a:sym typeface="+mn-ea"/>
              </a:rPr>
              <a:t> of Ternary Full Adder:</a:t>
            </a:r>
            <a:endParaRPr lang="en-US" sz="3200"/>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21</a:t>
            </a:fld>
            <a:endParaRPr lang="en-US" dirty="0">
              <a:latin typeface="Arial" panose="020B0604020202020204" pitchFamily="34" charset="0"/>
            </a:endParaRPr>
          </a:p>
        </p:txBody>
      </p:sp>
      <p:pic>
        <p:nvPicPr>
          <p:cNvPr id="5" name="Content Placeholder 4" descr="transient response"/>
          <p:cNvPicPr>
            <a:picLocks noGrp="1" noChangeAspect="1"/>
          </p:cNvPicPr>
          <p:nvPr>
            <p:ph sz="quarter" idx="1"/>
          </p:nvPr>
        </p:nvPicPr>
        <p:blipFill>
          <a:blip r:embed="rId2"/>
          <a:stretch>
            <a:fillRect/>
          </a:stretch>
        </p:blipFill>
        <p:spPr>
          <a:xfrm>
            <a:off x="914400" y="1590040"/>
            <a:ext cx="7772400" cy="42868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solidFill>
                <a:latin typeface="Times New Roman" panose="02020603050405020304" pitchFamily="18" charset="0"/>
                <a:cs typeface="Times New Roman" panose="02020603050405020304" pitchFamily="18" charset="0"/>
              </a:rPr>
              <a:t>Simulation Result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algn="just"/>
            <a:r>
              <a:rPr lang="en-US" sz="2400" dirty="0">
                <a:latin typeface="Times New Roman" panose="02020603050405020304" pitchFamily="18" charset="0"/>
                <a:cs typeface="Times New Roman" panose="02020603050405020304" pitchFamily="18" charset="0"/>
              </a:rPr>
              <a:t>For </a:t>
            </a:r>
            <a:r>
              <a:rPr lang="en-IN" altLang="en-US" sz="2400" dirty="0">
                <a:latin typeface="Times New Roman" panose="02020603050405020304" pitchFamily="18" charset="0"/>
                <a:cs typeface="Times New Roman" panose="02020603050405020304" pitchFamily="18" charset="0"/>
              </a:rPr>
              <a:t>Half Adder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 have designed the whole circ</a:t>
            </a:r>
            <a:r>
              <a:rPr lang="en-IN" altLang="en-US" sz="2400" dirty="0">
                <a:latin typeface="Times New Roman" panose="02020603050405020304" pitchFamily="18" charset="0"/>
                <a:cs typeface="Times New Roman" panose="02020603050405020304" pitchFamily="18" charset="0"/>
              </a:rPr>
              <a:t>uit and</a:t>
            </a:r>
            <a:r>
              <a:rPr lang="en-US" sz="2400" dirty="0">
                <a:latin typeface="Times New Roman" panose="02020603050405020304" pitchFamily="18" charset="0"/>
                <a:cs typeface="Times New Roman" panose="02020603050405020304" pitchFamily="18" charset="0"/>
              </a:rPr>
              <a:t> the simulation is done</a:t>
            </a:r>
            <a:r>
              <a:rPr lang="en-IN"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For </a:t>
            </a:r>
            <a:r>
              <a:rPr lang="en-IN" altLang="en-US" sz="2400" dirty="0">
                <a:latin typeface="Times New Roman" panose="02020603050405020304" pitchFamily="18" charset="0"/>
                <a:cs typeface="Times New Roman" panose="02020603050405020304" pitchFamily="18" charset="0"/>
              </a:rPr>
              <a:t>Half Subtractor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 have designed </a:t>
            </a:r>
            <a:r>
              <a:rPr lang="en-IN" altLang="en-US" sz="2400" dirty="0">
                <a:latin typeface="Times New Roman" panose="02020603050405020304" pitchFamily="18" charset="0"/>
                <a:cs typeface="Times New Roman" panose="02020603050405020304" pitchFamily="18" charset="0"/>
              </a:rPr>
              <a:t>the circuit </a:t>
            </a:r>
            <a:r>
              <a:rPr lang="en-US" sz="2400" dirty="0">
                <a:latin typeface="Times New Roman" panose="02020603050405020304" pitchFamily="18" charset="0"/>
                <a:cs typeface="Times New Roman" panose="02020603050405020304" pitchFamily="18" charset="0"/>
              </a:rPr>
              <a:t>and the simulation is done</a:t>
            </a:r>
            <a:r>
              <a:rPr lang="en-IN" alt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sym typeface="+mn-ea"/>
              </a:rPr>
              <a:t>For </a:t>
            </a:r>
            <a:r>
              <a:rPr lang="en-IN" altLang="en-US" sz="2400" dirty="0">
                <a:latin typeface="Times New Roman" panose="02020603050405020304" pitchFamily="18" charset="0"/>
                <a:cs typeface="Times New Roman" panose="02020603050405020304" pitchFamily="18" charset="0"/>
                <a:sym typeface="+mn-ea"/>
              </a:rPr>
              <a:t>Full Adder</a:t>
            </a:r>
            <a:r>
              <a:rPr lang="en-US" sz="2400" b="1"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we have designed </a:t>
            </a:r>
            <a:r>
              <a:rPr lang="en-IN" altLang="en-US" sz="2400" dirty="0">
                <a:latin typeface="Times New Roman" panose="02020603050405020304" pitchFamily="18" charset="0"/>
                <a:cs typeface="Times New Roman" panose="02020603050405020304" pitchFamily="18" charset="0"/>
                <a:sym typeface="+mn-ea"/>
              </a:rPr>
              <a:t>the circuit </a:t>
            </a:r>
            <a:r>
              <a:rPr lang="en-US" sz="2400" dirty="0">
                <a:latin typeface="Times New Roman" panose="02020603050405020304" pitchFamily="18" charset="0"/>
                <a:cs typeface="Times New Roman" panose="02020603050405020304" pitchFamily="18" charset="0"/>
                <a:sym typeface="+mn-ea"/>
              </a:rPr>
              <a:t>and the simulation is done</a:t>
            </a:r>
            <a:r>
              <a:rPr lang="en-IN" altLang="en-US" sz="2400" dirty="0">
                <a:latin typeface="Times New Roman" panose="02020603050405020304" pitchFamily="18" charset="0"/>
                <a:cs typeface="Times New Roman" panose="02020603050405020304" pitchFamily="18" charset="0"/>
                <a:sym typeface="+mn-ea"/>
              </a:rPr>
              <a:t> only for sum combinations ,we didn’t got some of the waveforms for carry combinations.</a:t>
            </a:r>
            <a:endParaRPr lang="en-IN" altLang="en-US" sz="2400" dirty="0">
              <a:latin typeface="Times New Roman" panose="02020603050405020304" pitchFamily="18" charset="0"/>
              <a:cs typeface="Times New Roman" panose="02020603050405020304" pitchFamily="18" charset="0"/>
            </a:endParaRPr>
          </a:p>
          <a:p>
            <a:pPr algn="just"/>
            <a:endParaRPr lang="en-IN" altLang="en-US" sz="2400" dirty="0">
              <a:latin typeface="Times New Roman" panose="02020603050405020304" pitchFamily="18" charset="0"/>
              <a:cs typeface="Times New Roman" panose="02020603050405020304" pitchFamily="18" charset="0"/>
            </a:endParaRPr>
          </a:p>
          <a:p>
            <a:pPr marL="0" indent="0" algn="just">
              <a:buNone/>
            </a:pPr>
            <a:endParaRPr lang="en-IN" alt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22</a:t>
            </a:fld>
            <a:endParaRPr lang="en-US" dirty="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579438"/>
          </a:xfrm>
        </p:spPr>
        <p:txBody>
          <a:bodyPr/>
          <a:lstStyle/>
          <a:p>
            <a:r>
              <a:rPr lang="en-US" sz="3200" b="1" dirty="0">
                <a:latin typeface="Times New Roman" panose="02020603050405020304" pitchFamily="18" charset="0"/>
                <a:cs typeface="Times New Roman" panose="02020603050405020304" pitchFamily="18" charset="0"/>
              </a:rPr>
              <a:t>Work Plan</a:t>
            </a:r>
          </a:p>
        </p:txBody>
      </p:sp>
      <p:sp>
        <p:nvSpPr>
          <p:cNvPr id="3" name="Content Placeholder 2"/>
          <p:cNvSpPr>
            <a:spLocks noGrp="1"/>
          </p:cNvSpPr>
          <p:nvPr>
            <p:ph sz="quarter" idx="1"/>
          </p:nvPr>
        </p:nvSpPr>
        <p:spPr>
          <a:xfrm>
            <a:off x="914400" y="1143000"/>
            <a:ext cx="7772400" cy="4572000"/>
          </a:xfrm>
        </p:spPr>
        <p:txBody>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Design of </a:t>
            </a:r>
            <a:r>
              <a:rPr lang="en-IN" altLang="en-US" sz="2400" dirty="0">
                <a:latin typeface="Times New Roman" panose="02020603050405020304" pitchFamily="18" charset="0"/>
                <a:cs typeface="Times New Roman" panose="02020603050405020304" pitchFamily="18" charset="0"/>
              </a:rPr>
              <a:t>Ternary Half Adder , Half Subtractor , Full Adder , Full Subtractor.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Implementation of the proposed design using cadence tool to achieve objectives.</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23</a:t>
            </a:fld>
            <a:endParaRPr lang="en-US" dirty="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82594"/>
          </a:xfrm>
        </p:spPr>
        <p:txBody>
          <a:bodyPr/>
          <a:lstStyle/>
          <a:p>
            <a:r>
              <a:rPr lang="en-IN" sz="3200" b="1" dirty="0">
                <a:latin typeface="Times New Roman" panose="02020603050405020304" pitchFamily="18" charset="0"/>
                <a:cs typeface="Times New Roman" panose="02020603050405020304" pitchFamily="18" charset="0"/>
              </a:rPr>
              <a:t>Work</a:t>
            </a:r>
            <a:r>
              <a:rPr lang="en-IN" sz="3200"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Done</a:t>
            </a:r>
          </a:p>
        </p:txBody>
      </p:sp>
      <p:sp>
        <p:nvSpPr>
          <p:cNvPr id="3" name="Content Placeholder 2"/>
          <p:cNvSpPr>
            <a:spLocks noGrp="1"/>
          </p:cNvSpPr>
          <p:nvPr>
            <p:ph sz="quarter" idx="1"/>
          </p:nvPr>
        </p:nvSpPr>
        <p:spPr/>
        <p:txBody>
          <a:bodyPr/>
          <a:lstStyle/>
          <a:p>
            <a:pPr algn="just"/>
            <a:r>
              <a:rPr lang="en-IN" sz="2400" dirty="0">
                <a:latin typeface="Times New Roman" panose="02020603050405020304" pitchFamily="18" charset="0"/>
                <a:cs typeface="Times New Roman" panose="02020603050405020304" pitchFamily="18" charset="0"/>
              </a:rPr>
              <a:t>Implementation of conventional circuits (Half Adder, Half Subtractor, Full Adder)</a:t>
            </a:r>
          </a:p>
          <a:p>
            <a:pPr algn="just"/>
            <a:r>
              <a:rPr lang="en-IN" sz="2400" dirty="0">
                <a:latin typeface="Times New Roman" panose="02020603050405020304" pitchFamily="18" charset="0"/>
                <a:cs typeface="Times New Roman" panose="02020603050405020304" pitchFamily="18" charset="0"/>
              </a:rPr>
              <a:t>Knowledge of tool</a:t>
            </a:r>
          </a:p>
          <a:p>
            <a:pPr algn="just"/>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24</a:t>
            </a:fld>
            <a:endParaRPr lang="en-US" dirty="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579438"/>
          </a:xfrm>
        </p:spPr>
        <p:txBody>
          <a:bodyPr/>
          <a:lstStyle/>
          <a:p>
            <a:r>
              <a:rPr lang="en-US" sz="32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sz="quarter" idx="1"/>
          </p:nvPr>
        </p:nvSpPr>
        <p:spPr>
          <a:xfrm>
            <a:off x="67112" y="990600"/>
            <a:ext cx="8924488" cy="5343088"/>
          </a:xfrm>
        </p:spPr>
        <p:txBody>
          <a:bodyPr/>
          <a:lstStyle/>
          <a:p>
            <a:pPr algn="just"/>
            <a:r>
              <a:rPr lang="en-US" sz="2400" dirty="0">
                <a:latin typeface="Times New Roman" panose="02020603050405020304" pitchFamily="18" charset="0"/>
                <a:cs typeface="Times New Roman" panose="02020603050405020304" pitchFamily="18" charset="0"/>
              </a:rPr>
              <a:t> W. Zhao and G. Prenat, Eds., Spintronics-based Computing. Cham: Springer International     Publishing, 2015. [Online]. Available: http://link.springer.com/10.1007/978-3-319-15180-9</a:t>
            </a:r>
          </a:p>
          <a:p>
            <a:pPr algn="just"/>
            <a:r>
              <a:rPr lang="en-US" sz="2400" dirty="0">
                <a:latin typeface="Times New Roman" panose="02020603050405020304" pitchFamily="18" charset="0"/>
                <a:cs typeface="Times New Roman" panose="02020603050405020304" pitchFamily="18" charset="0"/>
              </a:rPr>
              <a:t>F. Etemadi, P. Heydari, and H. Jafarkhani, “On Analog QAM Demodulation for Millimeter-Wave Communications,” IEEE Transactions on Circuits and Systems II: Express Briefs, vol. 66, no. 3, pp. 402–406, Mar. 2019. [Online]. Available: https://ieeexplore.ieee.org/document/8402108/</a:t>
            </a:r>
          </a:p>
          <a:p>
            <a:pPr algn="just"/>
            <a:r>
              <a:rPr lang="en-US" sz="2400" dirty="0">
                <a:latin typeface="Times New Roman" panose="02020603050405020304" pitchFamily="18" charset="0"/>
                <a:cs typeface="Times New Roman" panose="02020603050405020304" pitchFamily="18" charset="0"/>
              </a:rPr>
              <a:t>N. Saleh, A. Kassem, and A. M. Haidar, “Energy-Efficient Architecture for Wireless Sensor Networks in Healthcare Applications,” IEEE Access, vol. 6, pp. 6478–6486, 2018. [Online]. Available: http://ieeexplore.ieee.org/document/8247183/</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25</a:t>
            </a:fld>
            <a:endParaRPr lang="en-US" dirty="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sz="quarter"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IN" altLang="en-US" dirty="0"/>
              <a:t>                       </a:t>
            </a:r>
            <a:endParaRPr lang="en-IN" altLang="en-US" sz="6000" dirty="0"/>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26</a:t>
            </a:fld>
            <a:endParaRPr lang="en-US" dirty="0">
              <a:latin typeface="Arial" panose="020B0604020202020204" pitchFamily="34" charset="0"/>
            </a:endParaRPr>
          </a:p>
        </p:txBody>
      </p:sp>
      <p:sp>
        <p:nvSpPr>
          <p:cNvPr id="5" name="Rectangle 4"/>
          <p:cNvSpPr/>
          <p:nvPr/>
        </p:nvSpPr>
        <p:spPr>
          <a:xfrm>
            <a:off x="1447800" y="2438400"/>
            <a:ext cx="6172200" cy="923330"/>
          </a:xfrm>
          <a:prstGeom prst="rect">
            <a:avLst/>
          </a:prstGeom>
          <a:noFill/>
        </p:spPr>
        <p:txBody>
          <a:bodyPr wrap="square" lIns="91440" tIns="45720" rIns="91440" bIns="45720">
            <a:spAutoFit/>
          </a:bodyPr>
          <a:lstStyle/>
          <a:p>
            <a:pPr algn="ctr"/>
            <a:r>
              <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rPr>
              <a:t>  THANK YOU</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595" y="260668"/>
            <a:ext cx="7391400" cy="639762"/>
          </a:xfrm>
        </p:spPr>
        <p:txBody>
          <a:bodyPr/>
          <a:lstStyle/>
          <a:p>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838200" y="990600"/>
            <a:ext cx="7848600" cy="5181600"/>
          </a:xfrm>
        </p:spPr>
        <p:txBody>
          <a:bodyPr/>
          <a:lstStyle/>
          <a:p>
            <a:pPr marL="0" indent="0">
              <a:buNone/>
            </a:pPr>
            <a:r>
              <a:rPr lang="en-US" sz="3200" dirty="0">
                <a:latin typeface="Times New Roman" panose="02020603050405020304" pitchFamily="18" charset="0"/>
                <a:cs typeface="Times New Roman" panose="02020603050405020304" pitchFamily="18" charset="0"/>
                <a:sym typeface="+mn-ea"/>
              </a:rPr>
              <a:t>Threshold Value :</a:t>
            </a: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The properties of CNTFET model are similar to those of MOSFETs, with the exception of the threshold voltage which depends on the diameter of the CNT, as stated in equation</a:t>
            </a:r>
            <a:r>
              <a:rPr lang="en-IN" altLang="en-US" sz="2400" dirty="0">
                <a:latin typeface="Times New Roman" panose="02020603050405020304" pitchFamily="18" charset="0"/>
                <a:cs typeface="Times New Roman" panose="02020603050405020304" pitchFamily="18" charset="0"/>
                <a:sym typeface="+mn-ea"/>
              </a:rPr>
              <a:t>.</a:t>
            </a:r>
          </a:p>
          <a:p>
            <a:pPr>
              <a:buFont typeface="Wingdings" panose="05000000000000000000" charset="0"/>
              <a:buChar char="Ø"/>
            </a:pPr>
            <a:r>
              <a:rPr lang="en-US" sz="2400" dirty="0" err="1">
                <a:latin typeface="Times New Roman" panose="02020603050405020304" pitchFamily="18" charset="0"/>
                <a:cs typeface="Times New Roman" panose="02020603050405020304" pitchFamily="18" charset="0"/>
                <a:sym typeface="+mn-ea"/>
              </a:rPr>
              <a:t>Vth</a:t>
            </a:r>
            <a:r>
              <a:rPr lang="en-US" sz="2400" dirty="0">
                <a:latin typeface="Times New Roman" panose="02020603050405020304" pitchFamily="18" charset="0"/>
                <a:cs typeface="Times New Roman" panose="02020603050405020304" pitchFamily="18" charset="0"/>
                <a:sym typeface="+mn-ea"/>
              </a:rPr>
              <a:t> = ( a · V π) / √ 3( e · </a:t>
            </a:r>
            <a:r>
              <a:rPr lang="en-US" sz="2400" dirty="0" err="1">
                <a:latin typeface="Times New Roman" panose="02020603050405020304" pitchFamily="18" charset="0"/>
                <a:cs typeface="Times New Roman" panose="02020603050405020304" pitchFamily="18" charset="0"/>
                <a:sym typeface="+mn-ea"/>
              </a:rPr>
              <a:t>Dcnt</a:t>
            </a:r>
            <a:r>
              <a:rPr lang="en-US" sz="2400" dirty="0">
                <a:latin typeface="Times New Roman" panose="02020603050405020304" pitchFamily="18" charset="0"/>
                <a:cs typeface="Times New Roman" panose="02020603050405020304" pitchFamily="18" charset="0"/>
                <a:sym typeface="+mn-ea"/>
              </a:rPr>
              <a:t>)</a:t>
            </a:r>
            <a:endParaRPr lang="en-US"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sym typeface="+mn-ea"/>
              </a:rPr>
              <a:t> where V π = 3.033 </a:t>
            </a:r>
            <a:r>
              <a:rPr lang="en-US" sz="2400" dirty="0" err="1">
                <a:latin typeface="Times New Roman" panose="02020603050405020304" pitchFamily="18" charset="0"/>
                <a:cs typeface="Times New Roman" panose="02020603050405020304" pitchFamily="18" charset="0"/>
                <a:sym typeface="+mn-ea"/>
              </a:rPr>
              <a:t>ev</a:t>
            </a:r>
            <a:r>
              <a:rPr lang="en-US" sz="2400" dirty="0">
                <a:latin typeface="Times New Roman" panose="02020603050405020304" pitchFamily="18" charset="0"/>
                <a:cs typeface="Times New Roman" panose="02020603050405020304" pitchFamily="18" charset="0"/>
                <a:sym typeface="+mn-ea"/>
              </a:rPr>
              <a:t> (carbon bond energy)</a:t>
            </a:r>
            <a:endParaRPr lang="en-US"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sym typeface="+mn-ea"/>
              </a:rPr>
              <a:t>             a = 0.249 nm</a:t>
            </a:r>
            <a:endParaRPr lang="en-US"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Dcnt</a:t>
            </a:r>
            <a:r>
              <a:rPr lang="en-US" sz="2400" dirty="0">
                <a:latin typeface="Times New Roman" panose="02020603050405020304" pitchFamily="18" charset="0"/>
                <a:cs typeface="Times New Roman" panose="02020603050405020304" pitchFamily="18" charset="0"/>
                <a:sym typeface="+mn-ea"/>
              </a:rPr>
              <a:t> (diameter of CNT)</a:t>
            </a:r>
            <a:endParaRPr lang="en-US" sz="2400" dirty="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a:p>
            <a:pPr marL="0" indent="0">
              <a:buNone/>
            </a:pPr>
            <a:br>
              <a:rPr lang="en-US" sz="2400" dirty="0">
                <a:latin typeface="Times New Roman" panose="02020603050405020304" pitchFamily="18" charset="0"/>
                <a:cs typeface="Times New Roman" panose="02020603050405020304" pitchFamily="18" charset="0"/>
                <a:sym typeface="+mn-ea"/>
              </a:rPr>
            </a:br>
            <a:endParaRPr lang="en-US" sz="2400" dirty="0"/>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3</a:t>
            </a:fld>
            <a:endParaRPr lang="en-US"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Advantages of CNTFET:</a:t>
            </a:r>
          </a:p>
        </p:txBody>
      </p:sp>
      <p:sp>
        <p:nvSpPr>
          <p:cNvPr id="3" name="Content Placeholder 2"/>
          <p:cNvSpPr>
            <a:spLocks noGrp="1"/>
          </p:cNvSpPr>
          <p:nvPr>
            <p:ph sz="quarter" idx="1"/>
          </p:nvPr>
        </p:nvSpPr>
        <p:spPr/>
        <p:txBody>
          <a:bodyPr/>
          <a:lstStyle/>
          <a:p>
            <a:r>
              <a:rPr lang="en-IN" dirty="0">
                <a:latin typeface="Times New Roman" panose="02020603050405020304" pitchFamily="18" charset="0"/>
                <a:cs typeface="Times New Roman" panose="02020603050405020304" pitchFamily="18" charset="0"/>
                <a:sym typeface="+mn-ea"/>
              </a:rPr>
              <a:t>Low Power Consumption.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Electron mobility is High.</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No Direct </a:t>
            </a:r>
            <a:r>
              <a:rPr lang="en-IN" dirty="0" err="1">
                <a:latin typeface="Times New Roman" panose="02020603050405020304" pitchFamily="18" charset="0"/>
                <a:cs typeface="Times New Roman" panose="02020603050405020304" pitchFamily="18" charset="0"/>
                <a:sym typeface="+mn-ea"/>
              </a:rPr>
              <a:t>Tunneling</a:t>
            </a:r>
            <a:r>
              <a:rPr lang="en-IN" dirty="0">
                <a:latin typeface="Times New Roman" panose="02020603050405020304" pitchFamily="18" charset="0"/>
                <a:cs typeface="Times New Roman" panose="02020603050405020304" pitchFamily="18" charset="0"/>
                <a:sym typeface="+mn-ea"/>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Lower Threshold Voltage.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Gate Leakage current is reduced. </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4</a:t>
            </a:fld>
            <a:endParaRPr lang="en-US"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Ternary Logic:</a:t>
            </a:r>
          </a:p>
        </p:txBody>
      </p:sp>
      <p:sp>
        <p:nvSpPr>
          <p:cNvPr id="3" name="Content Placeholder 2"/>
          <p:cNvSpPr>
            <a:spLocks noGrp="1"/>
          </p:cNvSpPr>
          <p:nvPr>
            <p:ph sz="quarter" idx="1"/>
          </p:nvPr>
        </p:nvSpPr>
        <p:spPr>
          <a:xfrm>
            <a:off x="914400" y="1447800"/>
            <a:ext cx="7887970" cy="2971165"/>
          </a:xfrm>
        </p:spPr>
        <p:txBody>
          <a:bodyPr/>
          <a:lstStyle/>
          <a:p>
            <a:pPr algn="just">
              <a:buFont typeface="Wingdings" panose="05000000000000000000" charset="0"/>
              <a:buChar char="Ø"/>
            </a:pPr>
            <a:r>
              <a:rPr lang="en-IN" sz="2400" dirty="0">
                <a:latin typeface="Times New Roman" panose="02020603050405020304" pitchFamily="18" charset="0"/>
                <a:cs typeface="Times New Roman" panose="02020603050405020304" pitchFamily="18" charset="0"/>
                <a:sym typeface="+mn-ea"/>
              </a:rPr>
              <a:t>A Ternary logic is a three-valued logic  is a multiple-valued Logic (MVL)in which indicating false, True and some indeterminate third value (0,1,2).</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IN" sz="2400" dirty="0">
                <a:latin typeface="Times New Roman" panose="02020603050405020304" pitchFamily="18" charset="0"/>
                <a:cs typeface="Times New Roman" panose="02020603050405020304" pitchFamily="18" charset="0"/>
                <a:sym typeface="+mn-ea"/>
              </a:rPr>
              <a:t>It has 3 states of input as mentioned Standard Ternary Input(STI),Positive Ternary Input(PTI),Negative Ternary Input(NTI).</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endParaRPr lang="en-IN" sz="2400" dirty="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IN" sz="2400" dirty="0">
              <a:latin typeface="Times New Roman" panose="02020603050405020304" pitchFamily="18" charset="0"/>
              <a:cs typeface="Times New Roman" panose="02020603050405020304" pitchFamily="18" charset="0"/>
            </a:endParaRPr>
          </a:p>
          <a:p>
            <a:pPr algn="just">
              <a:buFont typeface="Wingdings 2" panose="05020102010507070707" pitchFamily="18" charset="2"/>
              <a:buNone/>
            </a:pPr>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5</a:t>
            </a:fld>
            <a:endParaRPr lang="en-US" dirty="0">
              <a:latin typeface="Arial" panose="020B0604020202020204" pitchFamily="34" charset="0"/>
            </a:endParaRPr>
          </a:p>
        </p:txBody>
      </p:sp>
      <p:pic>
        <p:nvPicPr>
          <p:cNvPr id="5" name="Content Placeholder 11" descr="WhatsApp Image 2021-03-17 at 5.36.43 PM"/>
          <p:cNvPicPr>
            <a:picLocks noGrp="1" noChangeAspect="1"/>
          </p:cNvPicPr>
          <p:nvPr>
            <p:ph sz="quarter" idx="2"/>
          </p:nvPr>
        </p:nvPicPr>
        <p:blipFill>
          <a:blip r:embed="rId2"/>
          <a:stretch>
            <a:fillRect/>
          </a:stretch>
        </p:blipFill>
        <p:spPr>
          <a:xfrm>
            <a:off x="2083435" y="4037965"/>
            <a:ext cx="5481320" cy="22390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838200"/>
          </a:xfrm>
        </p:spPr>
        <p:txBody>
          <a:bodyPr/>
          <a:lstStyle/>
          <a:p>
            <a:r>
              <a:rPr lang="en-US" sz="3200" b="1" dirty="0">
                <a:latin typeface="Times New Roman" panose="02020603050405020304" pitchFamily="18" charset="0"/>
                <a:cs typeface="Times New Roman" panose="02020603050405020304" pitchFamily="18" charset="0"/>
              </a:rPr>
              <a:t>Advantages of </a:t>
            </a:r>
            <a:r>
              <a:rPr lang="en-IN" altLang="en-US" sz="3200" b="1" dirty="0">
                <a:latin typeface="Times New Roman" panose="02020603050405020304" pitchFamily="18" charset="0"/>
                <a:cs typeface="Times New Roman" panose="02020603050405020304" pitchFamily="18" charset="0"/>
              </a:rPr>
              <a:t>Ternary Logic:</a:t>
            </a:r>
          </a:p>
        </p:txBody>
      </p:sp>
      <p:sp>
        <p:nvSpPr>
          <p:cNvPr id="3" name="Content Placeholder 2"/>
          <p:cNvSpPr>
            <a:spLocks noGrp="1"/>
          </p:cNvSpPr>
          <p:nvPr>
            <p:ph sz="quarter" idx="1"/>
          </p:nvPr>
        </p:nvSpPr>
        <p:spPr>
          <a:xfrm>
            <a:off x="914400" y="1295400"/>
            <a:ext cx="7772400" cy="4572000"/>
          </a:xfrm>
        </p:spPr>
        <p:txBody>
          <a:bodyPr/>
          <a:lstStyle/>
          <a:p>
            <a:pPr algn="just"/>
            <a:r>
              <a:rPr lang="en-US" sz="2400" dirty="0">
                <a:latin typeface="Times New Roman" panose="02020603050405020304" pitchFamily="18" charset="0"/>
                <a:cs typeface="Times New Roman" panose="02020603050405020304" pitchFamily="18" charset="0"/>
                <a:sym typeface="+mn-ea"/>
              </a:rPr>
              <a:t>Reduce chip size.</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 The arithmetic and logic operations can be performed at higher speed.</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 Makes some calculations more efficient</a:t>
            </a:r>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6</a:t>
            </a:fld>
            <a:endParaRPr lang="en-US"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7505"/>
            <a:ext cx="7772400" cy="1228725"/>
          </a:xfrm>
        </p:spPr>
        <p:txBody>
          <a:bodyPr/>
          <a:lstStyle/>
          <a:p>
            <a:r>
              <a:rPr lang="en-IN" sz="3200" dirty="0"/>
              <a:t>Implementation of Ternary Half adder using Unary Operators:</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7</a:t>
            </a:fld>
            <a:endParaRPr lang="en-US" dirty="0">
              <a:latin typeface="Arial" panose="020B0604020202020204" pitchFamily="34" charset="0"/>
            </a:endParaRPr>
          </a:p>
        </p:txBody>
      </p:sp>
      <p:pic>
        <p:nvPicPr>
          <p:cNvPr id="7" name="Content Placeholder 5" descr="Proposed-THA-with-34-CNTFETs-a-NTI-and-b-PTI-in-15-Proposed-Unary-Operators-c_Q320.jpg"/>
          <p:cNvPicPr>
            <a:picLocks noGrp="1" noChangeAspect="1"/>
          </p:cNvPicPr>
          <p:nvPr>
            <p:ph sz="quarter" idx="1"/>
          </p:nvPr>
        </p:nvPicPr>
        <p:blipFill>
          <a:blip r:embed="rId2"/>
          <a:stretch>
            <a:fillRect/>
          </a:stretch>
        </p:blipFill>
        <p:spPr>
          <a:xfrm>
            <a:off x="1424940" y="1723390"/>
            <a:ext cx="5600700" cy="448691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Truth Table :</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8</a:t>
            </a:fld>
            <a:endParaRPr lang="en-US" dirty="0">
              <a:latin typeface="Arial" panose="020B0604020202020204" pitchFamily="34" charset="0"/>
            </a:endParaRPr>
          </a:p>
        </p:txBody>
      </p:sp>
      <p:pic>
        <p:nvPicPr>
          <p:cNvPr id="5" name="Content Placeholder 4" descr="images (1).png"/>
          <p:cNvPicPr>
            <a:picLocks noGrp="1" noChangeAspect="1"/>
          </p:cNvPicPr>
          <p:nvPr>
            <p:ph sz="quarter" idx="1"/>
          </p:nvPr>
        </p:nvPicPr>
        <p:blipFill>
          <a:blip r:embed="rId2"/>
          <a:stretch>
            <a:fillRect/>
          </a:stretch>
        </p:blipFill>
        <p:spPr>
          <a:xfrm>
            <a:off x="1403985" y="1771650"/>
            <a:ext cx="5525770" cy="396494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20090"/>
            <a:ext cx="7772400" cy="1318895"/>
          </a:xfrm>
        </p:spPr>
        <p:txBody>
          <a:bodyPr/>
          <a:lstStyle/>
          <a:p>
            <a:r>
              <a:rPr lang="en-US" dirty="0">
                <a:latin typeface="Times New Roman" panose="02020603050405020304" pitchFamily="18" charset="0"/>
                <a:cs typeface="Times New Roman" panose="02020603050405020304" pitchFamily="18" charset="0"/>
                <a:sym typeface="+mn-ea"/>
              </a:rPr>
              <a:t>Boolean Expression Reduction using unary operators :</a:t>
            </a:r>
            <a:br>
              <a:rPr lang="en-US"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quarter" idx="1"/>
          </p:nvPr>
        </p:nvSpPr>
        <p:spPr/>
        <p:txBody>
          <a:bodyPr/>
          <a:lstStyle/>
          <a:p>
            <a:pPr>
              <a:buNone/>
            </a:pPr>
            <a:r>
              <a:rPr lang="pt-BR" b="1" dirty="0">
                <a:latin typeface="Times New Roman" panose="02020603050405020304" pitchFamily="18" charset="0"/>
                <a:cs typeface="Times New Roman" panose="02020603050405020304" pitchFamily="18" charset="0"/>
                <a:sym typeface="+mn-ea"/>
              </a:rPr>
              <a:t>Using Truth Table</a:t>
            </a:r>
            <a:r>
              <a:rPr lang="pt-BR" dirty="0">
                <a:latin typeface="Times New Roman" panose="02020603050405020304" pitchFamily="18" charset="0"/>
                <a:cs typeface="Times New Roman" panose="02020603050405020304" pitchFamily="18" charset="0"/>
                <a:sym typeface="+mn-ea"/>
              </a:rPr>
              <a:t>:</a:t>
            </a:r>
            <a:endParaRPr lang="pt-BR" dirty="0">
              <a:latin typeface="Times New Roman" panose="02020603050405020304" pitchFamily="18" charset="0"/>
              <a:cs typeface="Times New Roman" panose="02020603050405020304" pitchFamily="18" charset="0"/>
            </a:endParaRPr>
          </a:p>
          <a:p>
            <a:pPr lvl="0"/>
            <a:r>
              <a:rPr lang="pt-BR" dirty="0">
                <a:latin typeface="Times New Roman" panose="02020603050405020304" pitchFamily="18" charset="0"/>
                <a:cs typeface="Times New Roman" panose="02020603050405020304" pitchFamily="18" charset="0"/>
              </a:rPr>
              <a:t>Sum = A.B</a:t>
            </a:r>
            <a:r>
              <a:rPr lang="pt-BR" baseline="-25000" dirty="0">
                <a:latin typeface="Times New Roman" pitchFamily="18" charset="0"/>
                <a:cs typeface="Times New Roman" pitchFamily="18" charset="0"/>
              </a:rPr>
              <a:t>0</a:t>
            </a:r>
            <a:r>
              <a:rPr lang="pt-BR" dirty="0">
                <a:latin typeface="Times New Roman" pitchFamily="18" charset="0"/>
                <a:cs typeface="Times New Roman" pitchFamily="18" charset="0"/>
              </a:rPr>
              <a:t> + (1.A</a:t>
            </a:r>
            <a:r>
              <a:rPr lang="pt-BR" baseline="-25000" dirty="0">
                <a:latin typeface="Times New Roman" pitchFamily="18" charset="0"/>
                <a:cs typeface="Times New Roman" pitchFamily="18" charset="0"/>
              </a:rPr>
              <a:t>0</a:t>
            </a:r>
            <a:r>
              <a:rPr lang="pt-BR" dirty="0">
                <a:latin typeface="Times New Roman" pitchFamily="18" charset="0"/>
                <a:cs typeface="Times New Roman" pitchFamily="18" charset="0"/>
              </a:rPr>
              <a:t> + 2.A</a:t>
            </a:r>
            <a:r>
              <a:rPr lang="pt-BR" baseline="-25000" dirty="0">
                <a:latin typeface="Times New Roman" pitchFamily="18" charset="0"/>
                <a:cs typeface="Times New Roman" pitchFamily="18" charset="0"/>
              </a:rPr>
              <a:t>1</a:t>
            </a:r>
            <a:r>
              <a:rPr lang="pt-BR" dirty="0">
                <a:latin typeface="Times New Roman" pitchFamily="18" charset="0"/>
                <a:cs typeface="Times New Roman" pitchFamily="18" charset="0"/>
              </a:rPr>
              <a:t> + 0.A</a:t>
            </a:r>
            <a:r>
              <a:rPr lang="pt-BR" baseline="-25000" dirty="0">
                <a:latin typeface="Times New Roman" pitchFamily="18" charset="0"/>
                <a:cs typeface="Times New Roman" pitchFamily="18" charset="0"/>
              </a:rPr>
              <a:t>2</a:t>
            </a:r>
            <a:r>
              <a:rPr lang="pt-BR" dirty="0">
                <a:latin typeface="Times New Roman" pitchFamily="18" charset="0"/>
                <a:cs typeface="Times New Roman" pitchFamily="18" charset="0"/>
              </a:rPr>
              <a:t>).B</a:t>
            </a:r>
            <a:r>
              <a:rPr lang="pt-BR" baseline="-25000" dirty="0">
                <a:latin typeface="Times New Roman" pitchFamily="18" charset="0"/>
                <a:cs typeface="Times New Roman" pitchFamily="18" charset="0"/>
              </a:rPr>
              <a:t>1</a:t>
            </a:r>
            <a:r>
              <a:rPr lang="pt-BR" dirty="0">
                <a:latin typeface="Times New Roman" pitchFamily="18" charset="0"/>
                <a:cs typeface="Times New Roman" pitchFamily="18" charset="0"/>
              </a:rPr>
              <a:t> +(2.A</a:t>
            </a:r>
            <a:r>
              <a:rPr lang="pt-BR" baseline="-25000" dirty="0">
                <a:latin typeface="Times New Roman" pitchFamily="18" charset="0"/>
                <a:cs typeface="Times New Roman" pitchFamily="18" charset="0"/>
              </a:rPr>
              <a:t>0</a:t>
            </a:r>
            <a:r>
              <a:rPr lang="pt-BR" dirty="0">
                <a:latin typeface="Times New Roman" pitchFamily="18" charset="0"/>
                <a:cs typeface="Times New Roman" pitchFamily="18" charset="0"/>
              </a:rPr>
              <a:t> + 0.A</a:t>
            </a:r>
            <a:r>
              <a:rPr lang="pt-BR" baseline="-25000" dirty="0">
                <a:latin typeface="Times New Roman" pitchFamily="18" charset="0"/>
                <a:cs typeface="Times New Roman" pitchFamily="18" charset="0"/>
              </a:rPr>
              <a:t>1</a:t>
            </a:r>
            <a:r>
              <a:rPr lang="pt-BR" dirty="0">
                <a:latin typeface="Times New Roman" pitchFamily="18" charset="0"/>
                <a:cs typeface="Times New Roman" pitchFamily="18" charset="0"/>
              </a:rPr>
              <a:t> + 1.A</a:t>
            </a:r>
            <a:r>
              <a:rPr lang="pt-BR" baseline="-25000" dirty="0">
                <a:latin typeface="Times New Roman" pitchFamily="18" charset="0"/>
                <a:cs typeface="Times New Roman" pitchFamily="18" charset="0"/>
              </a:rPr>
              <a:t>2</a:t>
            </a:r>
            <a:r>
              <a:rPr lang="pt-BR" dirty="0">
                <a:latin typeface="Times New Roman" pitchFamily="18" charset="0"/>
                <a:cs typeface="Times New Roman" pitchFamily="18" charset="0"/>
              </a:rPr>
              <a:t>).B</a:t>
            </a:r>
            <a:r>
              <a:rPr lang="pt-BR" baseline="-25000" dirty="0">
                <a:latin typeface="Times New Roman" pitchFamily="18" charset="0"/>
                <a:cs typeface="Times New Roman" pitchFamily="18" charset="0"/>
              </a:rPr>
              <a:t>2</a:t>
            </a:r>
            <a:r>
              <a:rPr lang="pt-BR"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0"/>
            <a:r>
              <a:rPr lang="pt-BR" dirty="0">
                <a:latin typeface="Times New Roman" pitchFamily="18" charset="0"/>
                <a:cs typeface="Times New Roman" pitchFamily="18" charset="0"/>
              </a:rPr>
              <a:t>Carry = 0.B</a:t>
            </a:r>
            <a:r>
              <a:rPr lang="pt-BR" baseline="-25000" dirty="0">
                <a:latin typeface="Times New Roman" pitchFamily="18" charset="0"/>
                <a:cs typeface="Times New Roman" pitchFamily="18" charset="0"/>
              </a:rPr>
              <a:t>0</a:t>
            </a:r>
            <a:r>
              <a:rPr lang="pt-BR" dirty="0">
                <a:latin typeface="Times New Roman" pitchFamily="18" charset="0"/>
                <a:cs typeface="Times New Roman" pitchFamily="18" charset="0"/>
              </a:rPr>
              <a:t> + (0.A</a:t>
            </a:r>
            <a:r>
              <a:rPr lang="pt-BR" baseline="-25000" dirty="0">
                <a:latin typeface="Times New Roman" pitchFamily="18" charset="0"/>
                <a:cs typeface="Times New Roman" pitchFamily="18" charset="0"/>
              </a:rPr>
              <a:t>0</a:t>
            </a:r>
            <a:r>
              <a:rPr lang="pt-BR" dirty="0">
                <a:latin typeface="Times New Roman" pitchFamily="18" charset="0"/>
                <a:cs typeface="Times New Roman" pitchFamily="18" charset="0"/>
              </a:rPr>
              <a:t> + 0.A</a:t>
            </a:r>
            <a:r>
              <a:rPr lang="pt-BR" baseline="-25000" dirty="0">
                <a:latin typeface="Times New Roman" pitchFamily="18" charset="0"/>
                <a:cs typeface="Times New Roman" pitchFamily="18" charset="0"/>
              </a:rPr>
              <a:t>1</a:t>
            </a:r>
            <a:r>
              <a:rPr lang="pt-BR" dirty="0">
                <a:latin typeface="Times New Roman" pitchFamily="18" charset="0"/>
                <a:cs typeface="Times New Roman" pitchFamily="18" charset="0"/>
              </a:rPr>
              <a:t> + 1.A</a:t>
            </a:r>
            <a:r>
              <a:rPr lang="pt-BR" baseline="-25000" dirty="0">
                <a:latin typeface="Times New Roman" pitchFamily="18" charset="0"/>
                <a:cs typeface="Times New Roman" pitchFamily="18" charset="0"/>
              </a:rPr>
              <a:t>2</a:t>
            </a:r>
            <a:r>
              <a:rPr lang="pt-BR" dirty="0">
                <a:latin typeface="Times New Roman" pitchFamily="18" charset="0"/>
                <a:cs typeface="Times New Roman" pitchFamily="18" charset="0"/>
              </a:rPr>
              <a:t>).B</a:t>
            </a:r>
            <a:r>
              <a:rPr lang="pt-BR" baseline="-25000" dirty="0">
                <a:latin typeface="Times New Roman" pitchFamily="18" charset="0"/>
                <a:cs typeface="Times New Roman" pitchFamily="18" charset="0"/>
              </a:rPr>
              <a:t>1</a:t>
            </a:r>
            <a:r>
              <a:rPr lang="pt-BR" dirty="0">
                <a:latin typeface="Times New Roman" pitchFamily="18" charset="0"/>
                <a:cs typeface="Times New Roman" pitchFamily="18" charset="0"/>
              </a:rPr>
              <a:t> +(0.A</a:t>
            </a:r>
            <a:r>
              <a:rPr lang="pt-BR" baseline="-25000" dirty="0">
                <a:latin typeface="Times New Roman" pitchFamily="18" charset="0"/>
                <a:cs typeface="Times New Roman" pitchFamily="18" charset="0"/>
              </a:rPr>
              <a:t>0</a:t>
            </a:r>
            <a:r>
              <a:rPr lang="pt-BR" dirty="0">
                <a:latin typeface="Times New Roman" pitchFamily="18" charset="0"/>
                <a:cs typeface="Times New Roman" pitchFamily="18" charset="0"/>
              </a:rPr>
              <a:t> + 1.A</a:t>
            </a:r>
            <a:r>
              <a:rPr lang="pt-BR" baseline="-25000" dirty="0">
                <a:latin typeface="Times New Roman" pitchFamily="18" charset="0"/>
                <a:cs typeface="Times New Roman" pitchFamily="18" charset="0"/>
              </a:rPr>
              <a:t>1</a:t>
            </a:r>
            <a:r>
              <a:rPr lang="pt-BR" dirty="0">
                <a:latin typeface="Times New Roman" pitchFamily="18" charset="0"/>
                <a:cs typeface="Times New Roman" pitchFamily="18" charset="0"/>
              </a:rPr>
              <a:t> + 1.A</a:t>
            </a:r>
            <a:r>
              <a:rPr lang="pt-BR" baseline="-25000" dirty="0">
                <a:latin typeface="Times New Roman" pitchFamily="18" charset="0"/>
                <a:cs typeface="Times New Roman" pitchFamily="18" charset="0"/>
              </a:rPr>
              <a:t>2</a:t>
            </a:r>
            <a:r>
              <a:rPr lang="pt-BR" dirty="0">
                <a:latin typeface="Times New Roman" pitchFamily="18" charset="0"/>
                <a:cs typeface="Times New Roman" pitchFamily="18" charset="0"/>
              </a:rPr>
              <a:t>).B</a:t>
            </a:r>
            <a:r>
              <a:rPr lang="pt-BR" baseline="-25000" dirty="0">
                <a:latin typeface="Times New Roman" pitchFamily="18" charset="0"/>
                <a:cs typeface="Times New Roman" pitchFamily="18" charset="0"/>
              </a:rPr>
              <a:t>2</a:t>
            </a:r>
            <a:r>
              <a:rPr lang="pt-BR"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buNone/>
            </a:pPr>
            <a:r>
              <a:rPr lang="pt-BR" b="1" dirty="0">
                <a:latin typeface="Times New Roman" panose="02020603050405020304" pitchFamily="18" charset="0"/>
                <a:cs typeface="Times New Roman" panose="02020603050405020304" pitchFamily="18" charset="0"/>
                <a:sym typeface="+mn-ea"/>
              </a:rPr>
              <a:t>After using Unary operators </a:t>
            </a:r>
            <a:r>
              <a:rPr lang="pt-BR" dirty="0">
                <a:latin typeface="Times New Roman" panose="02020603050405020304" pitchFamily="18" charset="0"/>
                <a:cs typeface="Times New Roman" panose="02020603050405020304" pitchFamily="18" charset="0"/>
                <a:sym typeface="+mn-ea"/>
              </a:rPr>
              <a:t>:</a:t>
            </a:r>
            <a:endParaRPr lang="pt-BR" dirty="0">
              <a:latin typeface="Times New Roman" panose="02020603050405020304" pitchFamily="18" charset="0"/>
              <a:cs typeface="Times New Roman" panose="02020603050405020304" pitchFamily="18" charset="0"/>
            </a:endParaRPr>
          </a:p>
          <a:p>
            <a:pPr lvl="0"/>
            <a:r>
              <a:rPr lang="pt-BR" dirty="0">
                <a:latin typeface="Times New Roman" panose="02020603050405020304" pitchFamily="18" charset="0"/>
                <a:cs typeface="Times New Roman" panose="02020603050405020304" pitchFamily="18" charset="0"/>
              </a:rPr>
              <a:t>Sum = A.B</a:t>
            </a:r>
            <a:r>
              <a:rPr lang="pt-BR" baseline="-25000" dirty="0">
                <a:latin typeface="Times New Roman" pitchFamily="18" charset="0"/>
                <a:cs typeface="Times New Roman" pitchFamily="18" charset="0"/>
              </a:rPr>
              <a:t>0</a:t>
            </a:r>
            <a:r>
              <a:rPr lang="pt-BR" dirty="0">
                <a:latin typeface="Times New Roman" pitchFamily="18" charset="0"/>
                <a:cs typeface="Times New Roman" pitchFamily="18" charset="0"/>
              </a:rPr>
              <a:t> + A </a:t>
            </a:r>
            <a:r>
              <a:rPr lang="pt-BR" baseline="-25000" dirty="0">
                <a:latin typeface="Times New Roman" pitchFamily="18" charset="0"/>
                <a:cs typeface="Times New Roman" pitchFamily="18" charset="0"/>
              </a:rPr>
              <a:t>1</a:t>
            </a:r>
            <a:r>
              <a:rPr lang="pt-BR" dirty="0">
                <a:latin typeface="Times New Roman" pitchFamily="18" charset="0"/>
                <a:cs typeface="Times New Roman" pitchFamily="18" charset="0"/>
              </a:rPr>
              <a:t> .B</a:t>
            </a:r>
            <a:r>
              <a:rPr lang="pt-BR" baseline="-25000" dirty="0">
                <a:latin typeface="Times New Roman" pitchFamily="18" charset="0"/>
                <a:cs typeface="Times New Roman" pitchFamily="18" charset="0"/>
              </a:rPr>
              <a:t>1</a:t>
            </a:r>
            <a:r>
              <a:rPr lang="pt-BR" dirty="0">
                <a:latin typeface="Times New Roman" pitchFamily="18" charset="0"/>
                <a:cs typeface="Times New Roman" pitchFamily="18" charset="0"/>
              </a:rPr>
              <a:t> + A </a:t>
            </a:r>
            <a:r>
              <a:rPr lang="pt-BR" baseline="-25000" dirty="0">
                <a:latin typeface="Times New Roman" pitchFamily="18" charset="0"/>
                <a:cs typeface="Times New Roman" pitchFamily="18" charset="0"/>
              </a:rPr>
              <a:t>2</a:t>
            </a:r>
            <a:r>
              <a:rPr lang="pt-BR" dirty="0">
                <a:latin typeface="Times New Roman" pitchFamily="18" charset="0"/>
                <a:cs typeface="Times New Roman" pitchFamily="18" charset="0"/>
              </a:rPr>
              <a:t> .B</a:t>
            </a:r>
            <a:r>
              <a:rPr lang="pt-BR" baseline="-25000" dirty="0">
                <a:latin typeface="Times New Roman" pitchFamily="18" charset="0"/>
                <a:cs typeface="Times New Roman" pitchFamily="18" charset="0"/>
              </a:rPr>
              <a:t>2</a:t>
            </a:r>
            <a:r>
              <a:rPr lang="pt-BR"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0"/>
            <a:r>
              <a:rPr lang="pt-BR" dirty="0">
                <a:latin typeface="Times New Roman" pitchFamily="18" charset="0"/>
                <a:cs typeface="Times New Roman" pitchFamily="18" charset="0"/>
              </a:rPr>
              <a:t> Carry = 0.B</a:t>
            </a:r>
            <a:r>
              <a:rPr lang="pt-BR" baseline="-25000" dirty="0">
                <a:latin typeface="Times New Roman" pitchFamily="18" charset="0"/>
                <a:cs typeface="Times New Roman" pitchFamily="18" charset="0"/>
              </a:rPr>
              <a:t>0 </a:t>
            </a:r>
            <a:r>
              <a:rPr lang="pt-BR" dirty="0">
                <a:latin typeface="Times New Roman" pitchFamily="18" charset="0"/>
                <a:cs typeface="Times New Roman" pitchFamily="18" charset="0"/>
              </a:rPr>
              <a:t>+ (1 · A</a:t>
            </a:r>
            <a:r>
              <a:rPr lang="pt-BR" baseline="-25000" dirty="0">
                <a:latin typeface="Times New Roman" pitchFamily="18" charset="0"/>
                <a:cs typeface="Times New Roman" pitchFamily="18" charset="0"/>
              </a:rPr>
              <a:t>p</a:t>
            </a:r>
            <a:r>
              <a:rPr lang="pt-BR" dirty="0">
                <a:latin typeface="Times New Roman" pitchFamily="18" charset="0"/>
                <a:cs typeface="Times New Roman" pitchFamily="18" charset="0"/>
              </a:rPr>
              <a:t>).B</a:t>
            </a:r>
            <a:r>
              <a:rPr lang="pt-BR" baseline="-25000" dirty="0">
                <a:latin typeface="Times New Roman" pitchFamily="18" charset="0"/>
                <a:cs typeface="Times New Roman" pitchFamily="18" charset="0"/>
              </a:rPr>
              <a:t>1</a:t>
            </a:r>
            <a:r>
              <a:rPr lang="pt-BR" dirty="0">
                <a:latin typeface="Times New Roman" pitchFamily="18" charset="0"/>
                <a:cs typeface="Times New Roman" pitchFamily="18" charset="0"/>
              </a:rPr>
              <a:t> + (1 · A</a:t>
            </a:r>
            <a:r>
              <a:rPr lang="pt-BR" baseline="-25000" dirty="0">
                <a:latin typeface="Times New Roman" pitchFamily="18" charset="0"/>
                <a:cs typeface="Times New Roman" pitchFamily="18" charset="0"/>
              </a:rPr>
              <a:t>n</a:t>
            </a:r>
            <a:r>
              <a:rPr lang="pt-BR" dirty="0">
                <a:latin typeface="Times New Roman" pitchFamily="18" charset="0"/>
                <a:cs typeface="Times New Roman" pitchFamily="18" charset="0"/>
              </a:rPr>
              <a:t>).B</a:t>
            </a:r>
            <a:r>
              <a:rPr lang="pt-BR" baseline="-25000" dirty="0">
                <a:latin typeface="Times New Roman" pitchFamily="18" charset="0"/>
                <a:cs typeface="Times New Roman" pitchFamily="18" charset="0"/>
              </a:rPr>
              <a:t>2</a:t>
            </a:r>
            <a:r>
              <a:rPr lang="pt-BR" dirty="0">
                <a:latin typeface="Times New Roman" pitchFamily="18" charset="0"/>
                <a:cs typeface="Times New Roman" pitchFamily="18" charset="0"/>
              </a:rPr>
              <a:t> </a:t>
            </a:r>
            <a:endParaRPr lang="en-US" dirty="0">
              <a:latin typeface="Times New Roman" pitchFamily="18" charset="0"/>
              <a:cs typeface="Times New Roman"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9</a:t>
            </a:fld>
            <a:endParaRPr lang="en-US" dirty="0">
              <a:latin typeface="Arial" panose="020B0604020202020204" pitchFamily="34" charset="0"/>
            </a:endParaRPr>
          </a:p>
        </p:txBody>
      </p:sp>
      <p:cxnSp>
        <p:nvCxnSpPr>
          <p:cNvPr id="6" name="Straight Connector 5"/>
          <p:cNvCxnSpPr/>
          <p:nvPr/>
        </p:nvCxnSpPr>
        <p:spPr>
          <a:xfrm>
            <a:off x="3886200" y="4648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638800" y="4648200"/>
            <a:ext cx="228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1227</Words>
  <Application>Microsoft Office PowerPoint</Application>
  <PresentationFormat>On-screen Show (4:3)</PresentationFormat>
  <Paragraphs>122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Franklin Gothic Book</vt:lpstr>
      <vt:lpstr>Perpetua</vt:lpstr>
      <vt:lpstr>Times New Roman</vt:lpstr>
      <vt:lpstr>Wingdings</vt:lpstr>
      <vt:lpstr>Wingdings 2</vt:lpstr>
      <vt:lpstr>Equity</vt:lpstr>
      <vt:lpstr>OBJECTIVE</vt:lpstr>
      <vt:lpstr>INTRODUCTION</vt:lpstr>
      <vt:lpstr>   </vt:lpstr>
      <vt:lpstr>Advantages of CNTFET:</vt:lpstr>
      <vt:lpstr>Ternary Logic:</vt:lpstr>
      <vt:lpstr>Advantages of Ternary Logic:</vt:lpstr>
      <vt:lpstr>Implementation of Ternary Half adder using Unary Operators:</vt:lpstr>
      <vt:lpstr>Truth Table :</vt:lpstr>
      <vt:lpstr>Boolean Expression Reduction using unary operators : </vt:lpstr>
      <vt:lpstr>Implementation of Half subtractor using unary Operators:</vt:lpstr>
      <vt:lpstr>Truth Table of Ternary Half Subtractor:</vt:lpstr>
      <vt:lpstr>Boolean Expressions for Ternary Half Subtractor:</vt:lpstr>
      <vt:lpstr>Implementation of Ternary Full adder using Ternary half adder:</vt:lpstr>
      <vt:lpstr>Truth Table of Ternary Full adder:</vt:lpstr>
      <vt:lpstr>Boolean Expressions for Ternary Full adder:</vt:lpstr>
      <vt:lpstr>Operation of Ternary Half Adder:</vt:lpstr>
      <vt:lpstr>Operation of Ternary Half Subtractor: </vt:lpstr>
      <vt:lpstr>Operation of Ternary Full Adder:</vt:lpstr>
      <vt:lpstr>Simulation Result of Ternary Half Adder:</vt:lpstr>
      <vt:lpstr>Simulation Result of Ternary Half Subtractor:</vt:lpstr>
      <vt:lpstr>Simulation Result of Ternary Full Adder:</vt:lpstr>
      <vt:lpstr>Simulation Result</vt:lpstr>
      <vt:lpstr>Work Plan</vt:lpstr>
      <vt:lpstr>Work Done</vt:lpstr>
      <vt:lpstr>References</vt:lpstr>
      <vt:lpstr>PowerPoint Presentation</vt:lpstr>
    </vt:vector>
  </TitlesOfParts>
  <Company>Arkansas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Low-Energy CNTFET-Based Ternary_x000d_Half-Adder Design using Unary Operators</dc:title>
  <dc:creator>Meghana, Gamidi</dc:creator>
  <cp:lastModifiedBy>Rajeshwari Yeluru</cp:lastModifiedBy>
  <cp:revision>150</cp:revision>
  <dcterms:created xsi:type="dcterms:W3CDTF">2021-03-21T12:37:00Z</dcterms:created>
  <dcterms:modified xsi:type="dcterms:W3CDTF">2024-05-28T16:21:36Z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