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5" r:id="rId2"/>
    <p:sldId id="346" r:id="rId3"/>
    <p:sldId id="347" r:id="rId4"/>
    <p:sldId id="348" r:id="rId5"/>
    <p:sldId id="349" r:id="rId6"/>
    <p:sldId id="350" r:id="rId7"/>
    <p:sldId id="312" r:id="rId8"/>
    <p:sldId id="356" r:id="rId9"/>
    <p:sldId id="357" r:id="rId10"/>
    <p:sldId id="315" r:id="rId1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660"/>
  </p:normalViewPr>
  <p:slideViewPr>
    <p:cSldViewPr showGuides="1">
      <p:cViewPr varScale="1">
        <p:scale>
          <a:sx n="100" d="100"/>
          <a:sy n="100" d="100"/>
        </p:scale>
        <p:origin x="1926" y="96"/>
      </p:cViewPr>
      <p:guideLst>
        <p:guide orient="horz" pos="214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C5304-EA3A-4EC0-AE59-87DF259D1239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CE5B4-9B39-4685-8CBD-BE318AD173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1048593" name="Rounded Rectangle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94" name="Rectangle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95" name="Rectangle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96" name="Rectangle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97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9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99" name="Date Placeholder 27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85DEC35-8F6F-47E8-9D26-E4C9B41BA5CF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5/28/2024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00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01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algn="ctr">
              <a:buNone/>
            </a:pPr>
            <a:fld id="{9A0DB2DC-4C9A-4742-B13C-FB6460FD3503}" type="slidenum">
              <a:rPr lang="en-US" dirty="0">
                <a:latin typeface="Franklin Gothic Book" panose="020B0503020102020204" pitchFamily="34" charset="0"/>
              </a:rPr>
              <a:pPr algn="ctr">
                <a:buNone/>
              </a:pPr>
              <a:t>‹#›</a:t>
            </a:fld>
            <a:endParaRPr lang="en-US" dirty="0">
              <a:latin typeface="Franklin Gothic Book" panose="020B05030201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463E554D-F4F7-40B1-A443-57D407BA0D28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5/28/2024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46528D00-9B9D-4E4A-AA04-F62ED243E339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5/28/2024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4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6D96614-3715-465B-BB59-D4C85CC66AC8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5/28/2024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8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8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1048650" name="Rounded Rectangle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1" name="Rectangle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2" name="Rectangle 12"/>
          <p:cNvSpPr/>
          <p:nvPr/>
        </p:nvSpPr>
        <p:spPr>
          <a:xfrm>
            <a:off x="69850" y="2341563"/>
            <a:ext cx="901382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3" name="Rectangle 14"/>
          <p:cNvSpPr/>
          <p:nvPr/>
        </p:nvSpPr>
        <p:spPr>
          <a:xfrm>
            <a:off x="68263" y="2468563"/>
            <a:ext cx="9015413" cy="4603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637FDF7A-D9F5-4A93-87A4-AAAAB366A599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5/28/2024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algn="ctr">
              <a:buNone/>
            </a:pPr>
            <a:fld id="{9A0DB2DC-4C9A-4742-B13C-FB6460FD3503}" type="slidenum">
              <a:rPr lang="en-US" dirty="0">
                <a:latin typeface="Franklin Gothic Book" panose="020B0503020102020204" pitchFamily="34" charset="0"/>
              </a:rPr>
              <a:pPr algn="ctr">
                <a:buNone/>
              </a:pPr>
              <a:t>‹#›</a:t>
            </a:fld>
            <a:endParaRPr lang="en-US" dirty="0">
              <a:latin typeface="Franklin Gothic Book" panose="020B05030201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0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B683E1A-FC66-416D-8166-209C121D8D50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5/28/2024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9A742FAE-C322-4978-ABAA-ABF0A8E92CA5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5/28/2024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392AB8-3402-4756-8CB5-08265F6B8E9A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5/28/2024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26A6A66F-3D9C-4A92-8092-C59E2DAA150F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5/28/2024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6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1048671" name="Rounded Rectangle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4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Date Placeholder 4"/>
          <p:cNvSpPr>
            <a:spLocks noGrp="1"/>
          </p:cNvSpPr>
          <p:nvPr>
            <p:ph type="dt" sz="half" idx="1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3E3E745-727E-45BF-9A53-903BF655847A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5/28/2024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algn="ctr">
              <a:buNone/>
            </a:pPr>
            <a:fld id="{9A0DB2DC-4C9A-4742-B13C-FB6460FD3503}" type="slidenum">
              <a:rPr lang="en-US" dirty="0">
                <a:latin typeface="Franklin Gothic Book" panose="020B0503020102020204" pitchFamily="34" charset="0"/>
              </a:rPr>
              <a:pPr algn="ctr">
                <a:buNone/>
              </a:pPr>
              <a:t>‹#›</a:t>
            </a:fld>
            <a:endParaRPr lang="en-US" dirty="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Rectangle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6" name="Rectangle 10"/>
          <p:cNvSpPr/>
          <p:nvPr/>
        </p:nvSpPr>
        <p:spPr>
          <a:xfrm>
            <a:off x="68263" y="4649788"/>
            <a:ext cx="9007475" cy="46038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7" name="Rectangle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65E62D28-4961-44CA-B9AC-514992305452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5/28/2024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algn="ctr">
              <a:buNone/>
            </a:pPr>
            <a:fld id="{9A0DB2DC-4C9A-4742-B13C-FB6460FD3503}" type="slidenum">
              <a:rPr lang="en-US" dirty="0">
                <a:latin typeface="Franklin Gothic Book" panose="020B0503020102020204" pitchFamily="34" charset="0"/>
              </a:rPr>
              <a:pPr algn="ctr">
                <a:buNone/>
              </a:pPr>
              <a:t>‹#›</a:t>
            </a:fld>
            <a:endParaRPr lang="en-US" dirty="0"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1048577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bIns="91440" anchor="b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1048579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048580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80DF79DC-5EF7-4D49-B472-736753B0C54E}" type="datetime1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5/28/2024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8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58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Implementation of Half subtractor using unary Operators:</a:t>
            </a:r>
          </a:p>
        </p:txBody>
      </p:sp>
      <p:pic>
        <p:nvPicPr>
          <p:cNvPr id="6" name="Content Placeholder 5" descr="WhatsApp Image 2021-05-10 at 7.12.46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 rot="16200000">
            <a:off x="1751962" y="1219837"/>
            <a:ext cx="5030476" cy="56387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1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Adder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designed the whole circ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uit 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simulation is done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Subtractor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designed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simulation is done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Full Adder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have designed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circuit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the simulation is done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only for sum combinations ,we didn’t got some of the waveforms for carry combinations.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smtClean="0"/>
              <a:pPr lvl="0" eaLnBrk="1" hangingPunct="1">
                <a:buNone/>
              </a:pPr>
              <a:t>10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955"/>
            <a:ext cx="7772400" cy="1564005"/>
          </a:xfrm>
        </p:spPr>
        <p:txBody>
          <a:bodyPr/>
          <a:lstStyle/>
          <a:p>
            <a:r>
              <a:rPr lang="en-IN" altLang="en-US"/>
              <a:t>Truth Table of Ternary Half Subtractor: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2</a:t>
            </a:fld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 descr="Truth-table-of-ternary-half-subtractor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56790" y="2251710"/>
            <a:ext cx="5086350" cy="3880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Boolean Expressions for Ternary Half </a:t>
            </a:r>
            <a:r>
              <a:rPr lang="en-IN" altLang="en-US" dirty="0" err="1"/>
              <a:t>Subtractor</a:t>
            </a:r>
            <a:r>
              <a:rPr lang="en-IN" alt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Using unary operators: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Difference</a:t>
            </a:r>
            <a:r>
              <a:rPr lang="en-US" i="1" dirty="0"/>
              <a:t>  </a:t>
            </a:r>
            <a:r>
              <a:rPr lang="en-US" dirty="0"/>
              <a:t>=  A.B</a:t>
            </a:r>
            <a:r>
              <a:rPr lang="en-US" baseline="-25000" dirty="0"/>
              <a:t>0</a:t>
            </a:r>
            <a:r>
              <a:rPr lang="en-US" dirty="0"/>
              <a:t>+ </a:t>
            </a:r>
            <a:r>
              <a:rPr lang="en-US" i="1" dirty="0"/>
              <a:t>A</a:t>
            </a:r>
            <a:r>
              <a:rPr lang="en-US" baseline="30000" dirty="0"/>
              <a:t>2.</a:t>
            </a:r>
            <a:r>
              <a:rPr lang="en-US" dirty="0"/>
              <a:t> B</a:t>
            </a:r>
            <a:r>
              <a:rPr lang="en-US" baseline="-25000" dirty="0"/>
              <a:t>1</a:t>
            </a:r>
            <a:r>
              <a:rPr lang="en-US" dirty="0"/>
              <a:t>  +</a:t>
            </a:r>
            <a:r>
              <a:rPr lang="en-US" i="1" dirty="0"/>
              <a:t>A</a:t>
            </a:r>
            <a:r>
              <a:rPr lang="en-US" baseline="30000" dirty="0"/>
              <a:t>1</a:t>
            </a:r>
            <a:r>
              <a:rPr lang="en-US" dirty="0"/>
              <a:t> .B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Borrow </a:t>
            </a:r>
            <a:r>
              <a:rPr lang="en-US" i="1" dirty="0"/>
              <a:t> = 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.B</a:t>
            </a:r>
            <a:r>
              <a:rPr lang="en-US" baseline="-25000" dirty="0"/>
              <a:t>1</a:t>
            </a:r>
            <a:r>
              <a:rPr lang="en-US" dirty="0"/>
              <a:t>+ A</a:t>
            </a:r>
            <a:r>
              <a:rPr lang="en-US" baseline="-25000" dirty="0"/>
              <a:t>p</a:t>
            </a:r>
            <a:r>
              <a:rPr lang="en-US" baseline="30000" dirty="0"/>
              <a:t>.</a:t>
            </a:r>
            <a:r>
              <a:rPr lang="en-US" dirty="0"/>
              <a:t> B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3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Implementation of Ternary Full adder using Ternary half adder: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4</a:t>
            </a:fld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Content Placeholder 4" descr="full using hal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62200" y="1447800"/>
            <a:ext cx="4965065" cy="4572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Truth Table of Ternary Full adder:</a:t>
            </a:r>
          </a:p>
        </p:txBody>
      </p:sp>
      <p:pic>
        <p:nvPicPr>
          <p:cNvPr id="5" name="Content Placeholder 4" descr="bd of ternary full adder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0" y="1804780"/>
            <a:ext cx="5562600" cy="42912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5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1371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0" y="1371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13716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1371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1371600"/>
            <a:ext cx="98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Boolean Expressions for Ternary Full adder: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Sum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·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·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·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·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·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·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·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·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·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Carry = c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0 +b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(1 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+ 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(1.A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)]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(1 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+b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(1 .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+ 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.1]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+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(1 . A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 +b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.1 + 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. (1 +.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6</a:t>
            </a:fld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648200" y="33528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24600" y="33528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62400" y="3886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15000" y="38862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14800" y="4343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10400" y="4343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82594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</a:t>
            </a:r>
            <a:r>
              <a:rPr lang="en-I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Ternary Half Adder:</a:t>
            </a:r>
          </a:p>
        </p:txBody>
      </p:sp>
      <p:pic>
        <p:nvPicPr>
          <p:cNvPr id="6" name="Content Placeholder 5" descr="WhatsApp Image 2021-05-10 at 11.02.45 AM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6722" b="-2044"/>
          <a:stretch>
            <a:fillRect/>
          </a:stretch>
        </p:blipFill>
        <p:spPr>
          <a:xfrm>
            <a:off x="551815" y="1646555"/>
            <a:ext cx="8134985" cy="40392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smtClean="0"/>
              <a:pPr lvl="0" eaLnBrk="1" hangingPunct="1">
                <a:buNone/>
              </a:pPr>
              <a:t>7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Simulation Result</a:t>
            </a:r>
            <a:r>
              <a:rPr lang="en-I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of Ternary Half Subtractor:</a:t>
            </a:r>
            <a:endParaRPr lang="en-US" sz="3200"/>
          </a:p>
        </p:txBody>
      </p:sp>
      <p:pic>
        <p:nvPicPr>
          <p:cNvPr id="5" name="Content Placeholder 4" descr="WhatsApp Image 2021-05-10 at 11.01.58 AM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70535" y="1941830"/>
            <a:ext cx="8275955" cy="37909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8</a:t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Simulation Result</a:t>
            </a:r>
            <a:r>
              <a:rPr lang="en-I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of Ternary Full Adder: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  <a:pPr lvl="0" eaLnBrk="1" hangingPunct="1">
                <a:buNone/>
              </a:pPr>
              <a:t>9</a:t>
            </a:fld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Content Placeholder 4" descr="transient response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590040"/>
            <a:ext cx="7772400" cy="428688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295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Franklin Gothic Book</vt:lpstr>
      <vt:lpstr>Perpetua</vt:lpstr>
      <vt:lpstr>Times New Roman</vt:lpstr>
      <vt:lpstr>Wingdings 2</vt:lpstr>
      <vt:lpstr>Equity</vt:lpstr>
      <vt:lpstr>Implementation of Half subtractor using unary Operators:</vt:lpstr>
      <vt:lpstr>Truth Table of Ternary Half Subtractor:</vt:lpstr>
      <vt:lpstr>Boolean Expressions for Ternary Half Subtractor:</vt:lpstr>
      <vt:lpstr>Implementation of Ternary Full adder using Ternary half adder:</vt:lpstr>
      <vt:lpstr>Truth Table of Ternary Full adder:</vt:lpstr>
      <vt:lpstr>Boolean Expressions for Ternary Full adder:</vt:lpstr>
      <vt:lpstr>Simulation Result of Ternary Half Adder:</vt:lpstr>
      <vt:lpstr>Simulation Result of Ternary Half Subtractor:</vt:lpstr>
      <vt:lpstr>Simulation Result of Ternary Full Adder:</vt:lpstr>
      <vt:lpstr>Simulation Result</vt:lpstr>
    </vt:vector>
  </TitlesOfParts>
  <Company>Arkansas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Low-Energy CNTFET-Based Ternary_x000d_Half-Adder Design using Unary Operators</dc:title>
  <dc:creator>Meghana, Gamidi</dc:creator>
  <cp:lastModifiedBy>Rajeshwari Yeluru</cp:lastModifiedBy>
  <cp:revision>150</cp:revision>
  <dcterms:created xsi:type="dcterms:W3CDTF">2021-03-21T12:37:00Z</dcterms:created>
  <dcterms:modified xsi:type="dcterms:W3CDTF">2024-05-28T16:16:14Z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