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3"/>
  </p:notesMasterIdLst>
  <p:handoutMasterIdLst>
    <p:handoutMasterId r:id="rId34"/>
  </p:handoutMasterIdLst>
  <p:sldIdLst>
    <p:sldId id="306" r:id="rId5"/>
    <p:sldId id="318" r:id="rId6"/>
    <p:sldId id="308" r:id="rId7"/>
    <p:sldId id="321" r:id="rId8"/>
    <p:sldId id="325" r:id="rId9"/>
    <p:sldId id="327" r:id="rId10"/>
    <p:sldId id="323" r:id="rId11"/>
    <p:sldId id="326" r:id="rId12"/>
    <p:sldId id="328" r:id="rId13"/>
    <p:sldId id="329" r:id="rId14"/>
    <p:sldId id="320" r:id="rId15"/>
    <p:sldId id="333" r:id="rId16"/>
    <p:sldId id="332" r:id="rId17"/>
    <p:sldId id="331" r:id="rId18"/>
    <p:sldId id="334" r:id="rId19"/>
    <p:sldId id="335" r:id="rId20"/>
    <p:sldId id="322" r:id="rId21"/>
    <p:sldId id="336" r:id="rId22"/>
    <p:sldId id="339" r:id="rId23"/>
    <p:sldId id="341" r:id="rId24"/>
    <p:sldId id="340" r:id="rId25"/>
    <p:sldId id="342" r:id="rId26"/>
    <p:sldId id="348" r:id="rId27"/>
    <p:sldId id="349" r:id="rId28"/>
    <p:sldId id="353" r:id="rId29"/>
    <p:sldId id="354" r:id="rId30"/>
    <p:sldId id="351" r:id="rId31"/>
    <p:sldId id="3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hana.gamidi1@gmail.com" initials="m" lastIdx="1" clrIdx="0">
    <p:extLst>
      <p:ext uri="{19B8F6BF-5375-455C-9EA6-DF929625EA0E}">
        <p15:presenceInfo xmlns:p15="http://schemas.microsoft.com/office/powerpoint/2012/main" userId="9a585940cc8e303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3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otti\SPM-Uskov\project\spmfinal\excel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otti\SPM-Uskov\project\spmfinal\excel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otti\SPM-Uskov\project\spmfinal\excel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otti\SPM-Uskov\project\spmfinal\excel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vs Duration vs Risk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078324584426948"/>
          <c:y val="0.16342592592592592"/>
          <c:w val="0.64048993875765525"/>
          <c:h val="0.58652012248468954"/>
        </c:manualLayout>
      </c:layout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Project Total 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Sheet3!$C$2:$C$6</c:f>
              <c:numCache>
                <c:formatCode>"$"#,##0.00_);[Red]\("$"#,##0.00\)</c:formatCode>
                <c:ptCount val="5"/>
                <c:pt idx="0">
                  <c:v>1368992.67</c:v>
                </c:pt>
                <c:pt idx="1">
                  <c:v>1384428.67</c:v>
                </c:pt>
                <c:pt idx="2">
                  <c:v>1402147.87</c:v>
                </c:pt>
                <c:pt idx="3">
                  <c:v>1410009.68</c:v>
                </c:pt>
                <c:pt idx="4">
                  <c:v>1431855.28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6-472F-BD0A-9B2502ABDC68}"/>
            </c:ext>
          </c:extLst>
        </c:ser>
        <c:ser>
          <c:idx val="1"/>
          <c:order val="1"/>
          <c:tx>
            <c:strRef>
              <c:f>Sheet3!$D$1</c:f>
              <c:strCache>
                <c:ptCount val="1"/>
                <c:pt idx="0">
                  <c:v>Project Total Duration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Sheet3!$D$2:$D$6</c:f>
              <c:numCache>
                <c:formatCode>General</c:formatCode>
                <c:ptCount val="5"/>
                <c:pt idx="0">
                  <c:v>597.13</c:v>
                </c:pt>
                <c:pt idx="1">
                  <c:v>597.13</c:v>
                </c:pt>
                <c:pt idx="2">
                  <c:v>597.13</c:v>
                </c:pt>
                <c:pt idx="3">
                  <c:v>599.98</c:v>
                </c:pt>
                <c:pt idx="4">
                  <c:v>599.98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6-472F-BD0A-9B2502ABDC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3133408"/>
        <c:axId val="573137008"/>
      </c:lineChart>
      <c:lineChart>
        <c:grouping val="standard"/>
        <c:varyColors val="0"/>
        <c:ser>
          <c:idx val="2"/>
          <c:order val="2"/>
          <c:tx>
            <c:strRef>
              <c:f>Sheet3!$E$1</c:f>
              <c:strCache>
                <c:ptCount val="1"/>
                <c:pt idx="0">
                  <c:v>Project Risk Factor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Sheet3!$E$2:$E$6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1.9</c:v>
                </c:pt>
                <c:pt idx="2">
                  <c:v>1.62</c:v>
                </c:pt>
                <c:pt idx="3">
                  <c:v>0.94</c:v>
                </c:pt>
                <c:pt idx="4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C6-472F-BD0A-9B2502ABDC6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73128008"/>
        <c:axId val="573122248"/>
      </c:lineChart>
      <c:catAx>
        <c:axId val="573133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Total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7008"/>
        <c:crosses val="autoZero"/>
        <c:auto val="1"/>
        <c:lblAlgn val="ctr"/>
        <c:lblOffset val="100"/>
        <c:noMultiLvlLbl val="0"/>
      </c:catAx>
      <c:valAx>
        <c:axId val="57313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Total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33408"/>
        <c:crosses val="autoZero"/>
        <c:crossBetween val="between"/>
      </c:valAx>
      <c:valAx>
        <c:axId val="57312224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Risk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28008"/>
        <c:crosses val="max"/>
        <c:crossBetween val="between"/>
      </c:valAx>
      <c:catAx>
        <c:axId val="5731280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3122248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Total Cost vs Case #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930639184807782"/>
          <c:y val="0.17289370078740154"/>
          <c:w val="0.73353674540682412"/>
          <c:h val="0.5122375328083989"/>
        </c:manualLayout>
      </c:layout>
      <c:lineChart>
        <c:grouping val="standar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Project Total Cost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Sheet3!$C$2:$C$6</c:f>
              <c:numCache>
                <c:formatCode>"$"#,##0.00_);[Red]\("$"#,##0.00\)</c:formatCode>
                <c:ptCount val="5"/>
                <c:pt idx="0">
                  <c:v>1368992.67</c:v>
                </c:pt>
                <c:pt idx="1">
                  <c:v>1384428.67</c:v>
                </c:pt>
                <c:pt idx="2">
                  <c:v>1402147.87</c:v>
                </c:pt>
                <c:pt idx="3">
                  <c:v>1410009.68</c:v>
                </c:pt>
                <c:pt idx="4">
                  <c:v>1431855.28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EB-4953-A559-A3C897382C6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1042264"/>
        <c:axId val="361044424"/>
      </c:lineChart>
      <c:catAx>
        <c:axId val="361042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044424"/>
        <c:crosses val="autoZero"/>
        <c:auto val="1"/>
        <c:lblAlgn val="ctr"/>
        <c:lblOffset val="100"/>
        <c:noMultiLvlLbl val="0"/>
      </c:catAx>
      <c:valAx>
        <c:axId val="36104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Total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042264"/>
        <c:crosses val="autoZero"/>
        <c:crossBetween val="between"/>
      </c:valAx>
      <c:spPr>
        <a:noFill/>
        <a:ln>
          <a:solidFill>
            <a:schemeClr val="bg2">
              <a:lumMod val="90000"/>
            </a:schemeClr>
          </a:solidFill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Total Duration vs Case #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Sheet3!$D$1</c:f>
              <c:strCache>
                <c:ptCount val="1"/>
                <c:pt idx="0">
                  <c:v>Project Total Duration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Sheet3!$D$2:$D$6</c:f>
              <c:numCache>
                <c:formatCode>General</c:formatCode>
                <c:ptCount val="5"/>
                <c:pt idx="0">
                  <c:v>597.13</c:v>
                </c:pt>
                <c:pt idx="1">
                  <c:v>597.13</c:v>
                </c:pt>
                <c:pt idx="2">
                  <c:v>597.13</c:v>
                </c:pt>
                <c:pt idx="3">
                  <c:v>599.98</c:v>
                </c:pt>
                <c:pt idx="4">
                  <c:v>599.98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7F-4BE3-855D-2817C023A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817848"/>
        <c:axId val="123817488"/>
      </c:lineChart>
      <c:catAx>
        <c:axId val="123817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17488"/>
        <c:crosses val="autoZero"/>
        <c:auto val="1"/>
        <c:lblAlgn val="ctr"/>
        <c:lblOffset val="100"/>
        <c:noMultiLvlLbl val="0"/>
      </c:catAx>
      <c:valAx>
        <c:axId val="12381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Total Duration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817848"/>
        <c:crosses val="autoZero"/>
        <c:crossBetween val="between"/>
        <c:majorUnit val="0.5"/>
      </c:valAx>
      <c:spPr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Project Risk Factor vs Case #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Sheet3!$E$1</c:f>
              <c:strCache>
                <c:ptCount val="1"/>
                <c:pt idx="0">
                  <c:v>Project Risk Factor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Sheet3!$A$2:$A$6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Sheet3!$E$2:$E$6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1.9</c:v>
                </c:pt>
                <c:pt idx="2">
                  <c:v>1.62</c:v>
                </c:pt>
                <c:pt idx="3">
                  <c:v>0.94</c:v>
                </c:pt>
                <c:pt idx="4">
                  <c:v>1.28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9E-4FF7-A07E-00ABEF4A4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3144208"/>
        <c:axId val="573144928"/>
      </c:lineChart>
      <c:catAx>
        <c:axId val="573144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Case #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44928"/>
        <c:crosses val="autoZero"/>
        <c:auto val="1"/>
        <c:lblAlgn val="ctr"/>
        <c:lblOffset val="100"/>
        <c:noMultiLvlLbl val="0"/>
      </c:catAx>
      <c:valAx>
        <c:axId val="573144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Project Risk 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14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accent6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589CE-6E21-A102-2734-4A72F0C97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6941D-776F-AFEE-BA8C-2438CB7B01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4FF9-932E-4434-B2AD-195F9EF7B6FF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9E279-A2A5-D705-065B-66BB69AC0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4ACBF-A3C4-CE5A-F742-C4E03D05DA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4C3FB-F4BF-4ED0-8A35-F712330E8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65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5/28/2024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ENTERPRISE RESOURCE PLANNING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ENTERPRISE RESOURCE PLANNING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8859540" cy="2529086"/>
          </a:xfrm>
        </p:spPr>
        <p:txBody>
          <a:bodyPr/>
          <a:lstStyle/>
          <a:p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RESOURCE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</a:t>
            </a:r>
          </a:p>
          <a:p>
            <a:r>
              <a:rPr lang="en-US" dirty="0"/>
              <a:t>Meghana </a:t>
            </a:r>
            <a:r>
              <a:rPr lang="en-US" dirty="0" err="1"/>
              <a:t>Gamidi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31" y="225974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Gantt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5E0474-BC83-EDEC-1B67-A5AC66A9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3027" y="600562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10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CEE25-B63D-D7B8-3448-2E7123AC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094" y="1104523"/>
            <a:ext cx="9116841" cy="515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6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22" y="585216"/>
            <a:ext cx="9542986" cy="1841113"/>
          </a:xfrm>
        </p:spPr>
        <p:txBody>
          <a:bodyPr>
            <a:normAutofit/>
          </a:bodyPr>
          <a:lstStyle/>
          <a:p>
            <a:pPr algn="l"/>
            <a:r>
              <a:rPr lang="en-US" sz="3600" b="1" cap="all" spc="0" dirty="0">
                <a:solidFill>
                  <a:schemeClr val="bg1"/>
                </a:solidFill>
              </a:rPr>
              <a:t> HUMAN RESOURCE MANGEMENT</a:t>
            </a:r>
            <a:endParaRPr lang="en-US" sz="3600" spc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40A7E-47D3-2D60-865E-9B7C5C58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5456" y="402653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9968" y="3054820"/>
            <a:ext cx="5833872" cy="3118104"/>
          </a:xfrm>
        </p:spPr>
        <p:txBody>
          <a:bodyPr/>
          <a:lstStyle/>
          <a:p>
            <a:pPr algn="l"/>
            <a:r>
              <a:rPr lang="en-US" dirty="0"/>
              <a:t>1. Roles and Responsibility Matrix</a:t>
            </a:r>
          </a:p>
          <a:p>
            <a:pPr algn="l"/>
            <a:r>
              <a:rPr lang="en-US" dirty="0"/>
              <a:t>2. </a:t>
            </a:r>
            <a:r>
              <a:rPr lang="en-US" sz="1800" dirty="0"/>
              <a:t>Human Resources and Associated Material Resources</a:t>
            </a:r>
          </a:p>
          <a:p>
            <a:pPr algn="l"/>
            <a:r>
              <a:rPr lang="en-US" dirty="0"/>
              <a:t>3. List of Resources Assigned in Different Phases of the Project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504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959" y="271241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1. Roles and Responsibility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B3B3C-7ABE-D25F-7800-34F746F3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4798" y="645829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C380-84EA-5B87-5100-B6A244FC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4288"/>
            <a:ext cx="9555178" cy="39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53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719" y="221130"/>
            <a:ext cx="793460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2. Human Resources and Associated Material Resources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8C18FD-11A8-7E50-8437-53EB9D1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2081" y="671903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13</a:t>
            </a:fld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97FD38-D3A9-E30E-F112-861898263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31751"/>
              </p:ext>
            </p:extLst>
          </p:nvPr>
        </p:nvGraphicFramePr>
        <p:xfrm>
          <a:off x="1222218" y="1037029"/>
          <a:ext cx="7847887" cy="53082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3653">
                  <a:extLst>
                    <a:ext uri="{9D8B030D-6E8A-4147-A177-3AD203B41FA5}">
                      <a16:colId xmlns:a16="http://schemas.microsoft.com/office/drawing/2014/main" val="2455678571"/>
                    </a:ext>
                  </a:extLst>
                </a:gridCol>
                <a:gridCol w="4224234">
                  <a:extLst>
                    <a:ext uri="{9D8B030D-6E8A-4147-A177-3AD203B41FA5}">
                      <a16:colId xmlns:a16="http://schemas.microsoft.com/office/drawing/2014/main" val="2957002939"/>
                    </a:ext>
                  </a:extLst>
                </a:gridCol>
              </a:tblGrid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Human Resources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Associated Material Resources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4273560353"/>
                  </a:ext>
                </a:extLst>
              </a:tr>
              <a:tr h="269998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Project Manager1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Laptop1,Cellphone1,PDA1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11763836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Project Manager2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Laptop2,Cellphone2,PDA2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50538272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Project Manager 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Laptop3,Cellphone3,PDA3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984197856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Functional Manager 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Laptop4,Cellphone6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58368379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Functional Manager 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Laptop5,Cellphone7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506204649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Functional Manager 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Laptop6,Cellphone8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44757965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Tester 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Laptop7,Cellphone4,PDA4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968857896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Tester 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Laptop8,Cellphone5,PDA5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870084731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Security Analyst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Laptop9,Cellphone9,PDA6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338430811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System Analyst1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Laptop10,Cellphone10,PDA7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649335327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System Analyst2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Laptop11,Cellphone11,PDA8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016247653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System Analyst3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Laptop12,Cellphone12,PDA9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445952887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Security Engineer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411526338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Software Engineer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828644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Network Engineer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410628218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777806864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340317193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89783115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4120865975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Desktop5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479838396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Desktop6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358840880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Desktop7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474252607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Desktop8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2923762589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Desktop9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780295488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Developer10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Desktop10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1019378641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Developer11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Desktop11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487209690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Developer 12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Desktop12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093946212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Project Manager 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Laptop17,Cellphone 14, PDA11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772952157"/>
                  </a:ext>
                </a:extLst>
              </a:tr>
              <a:tr h="167199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Tester 3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 16, Cellphone 13,PDA10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180587458"/>
                  </a:ext>
                </a:extLst>
              </a:tr>
              <a:tr h="189492"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System Analyst4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700" dirty="0">
                          <a:effectLst/>
                          <a:latin typeface="Arial" panose="020B0604020202020204" pitchFamily="34" charset="0"/>
                        </a:rPr>
                        <a:t>Laptop18,Cellphone15,PDA12</a:t>
                      </a:r>
                      <a:endParaRPr lang="en-US" sz="7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6805" marR="36805" marT="0" marB="0"/>
                </a:tc>
                <a:extLst>
                  <a:ext uri="{0D108BD9-81ED-4DB2-BD59-A6C34878D82A}">
                    <a16:rowId xmlns:a16="http://schemas.microsoft.com/office/drawing/2014/main" val="356903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3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19" y="225974"/>
            <a:ext cx="9627606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List of Resources Assigned in Different Phases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0927D6-8456-2966-5FA9-AE2AC361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6525" y="600562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A56083-3AE9-DEFE-7F09-CD5AC43BD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4" y="1157713"/>
            <a:ext cx="8378153" cy="535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4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2" y="223075"/>
            <a:ext cx="9627606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List of Resources Assigned in Different Phases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5538D-A2B9-F095-A904-517C2D64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0188" y="609600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15</a:t>
            </a:fld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16BE9C-2042-521D-872E-9A8F6E8D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8" y="1086417"/>
            <a:ext cx="8573632" cy="52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8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05" y="279573"/>
            <a:ext cx="9627606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List of Resources Assigned in Different Phases of the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C0D545-268C-6C95-B337-C92E71D4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151" y="47159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16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02CC2B-CA41-84CB-F9A0-4F0313E47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22" y="1231271"/>
            <a:ext cx="8558165" cy="3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20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22" y="585216"/>
            <a:ext cx="9542986" cy="1841113"/>
          </a:xfrm>
        </p:spPr>
        <p:txBody>
          <a:bodyPr>
            <a:normAutofit/>
          </a:bodyPr>
          <a:lstStyle/>
          <a:p>
            <a:pPr algn="l"/>
            <a:r>
              <a:rPr lang="en-US" sz="3600" spc="0" dirty="0"/>
              <a:t> Cost</a:t>
            </a:r>
            <a:r>
              <a:rPr lang="en-US" sz="3600" b="1" cap="all" spc="0" dirty="0">
                <a:solidFill>
                  <a:schemeClr val="bg1"/>
                </a:solidFill>
              </a:rPr>
              <a:t> MANGEMENT</a:t>
            </a:r>
            <a:endParaRPr lang="en-US" sz="3600" spc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F1198-410F-4527-E929-56FEFC5D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097" y="585216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9968" y="3054820"/>
            <a:ext cx="5833872" cy="3118104"/>
          </a:xfrm>
        </p:spPr>
        <p:txBody>
          <a:bodyPr/>
          <a:lstStyle/>
          <a:p>
            <a:pPr algn="l"/>
            <a:r>
              <a:rPr lang="en-US" dirty="0"/>
              <a:t>1. Human Resource with salaries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2. Material Resources with costs</a:t>
            </a:r>
          </a:p>
          <a:p>
            <a:pPr algn="l"/>
            <a:r>
              <a:rPr lang="en-US" dirty="0"/>
              <a:t>3. Total Budget Plan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3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60" y="234021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1. Human Resources with Salaries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4DC27-4ECE-0EF3-4EF6-5CA375575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54567" y="608609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18</a:t>
            </a:fld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7C666F-F09F-4CA8-99C9-AEDA32ED6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349166"/>
              </p:ext>
            </p:extLst>
          </p:nvPr>
        </p:nvGraphicFramePr>
        <p:xfrm>
          <a:off x="1131684" y="1394235"/>
          <a:ext cx="4372824" cy="4865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8299">
                  <a:extLst>
                    <a:ext uri="{9D8B030D-6E8A-4147-A177-3AD203B41FA5}">
                      <a16:colId xmlns:a16="http://schemas.microsoft.com/office/drawing/2014/main" val="2379876559"/>
                    </a:ext>
                  </a:extLst>
                </a:gridCol>
                <a:gridCol w="2484525">
                  <a:extLst>
                    <a:ext uri="{9D8B030D-6E8A-4147-A177-3AD203B41FA5}">
                      <a16:colId xmlns:a16="http://schemas.microsoft.com/office/drawing/2014/main" val="3383386816"/>
                    </a:ext>
                  </a:extLst>
                </a:gridCol>
              </a:tblGrid>
              <a:tr h="19070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Resource Name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Std. Rate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2162067891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Project Manager1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$69.95/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283467853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Project Manager2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$59.40/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3869216509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Project Manager 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$57.75/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1195963901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Functional Manager 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$52.00/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173565362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Functional Manager 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$52.00/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318504612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Functional Manager 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$52.00/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297418826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Tester1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$39.00/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298379461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Tester2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$37.65/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51711492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Security Analyst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$53.25/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561378105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System Analyst1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$54.30/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3471485347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System Analyst2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$50.70/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2314089767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System Analyst3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$49.95/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b"/>
                </a:tc>
                <a:extLst>
                  <a:ext uri="{0D108BD9-81ED-4DB2-BD59-A6C34878D82A}">
                    <a16:rowId xmlns:a16="http://schemas.microsoft.com/office/drawing/2014/main" val="3034991979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Security Engineer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$57.50/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576351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Network Engineer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$51.00/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542592850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Developer1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$54.75/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3555042675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Developer2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$53.90/</a:t>
                      </a: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27866284"/>
                  </a:ext>
                </a:extLst>
              </a:tr>
              <a:tr h="27500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Developer3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$54.15/</a:t>
                      </a:r>
                      <a:r>
                        <a:rPr lang="en-US" sz="1100" dirty="0" err="1">
                          <a:effectLst/>
                        </a:rPr>
                        <a:t>hr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0290" marR="40290" marT="0" marB="0" anchor="ctr"/>
                </a:tc>
                <a:extLst>
                  <a:ext uri="{0D108BD9-81ED-4DB2-BD59-A6C34878D82A}">
                    <a16:rowId xmlns:a16="http://schemas.microsoft.com/office/drawing/2014/main" val="268289103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400425C-89C5-169E-501D-882E39FB4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901610"/>
              </p:ext>
            </p:extLst>
          </p:nvPr>
        </p:nvGraphicFramePr>
        <p:xfrm>
          <a:off x="6032627" y="1394235"/>
          <a:ext cx="4193540" cy="48551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841">
                  <a:extLst>
                    <a:ext uri="{9D8B030D-6E8A-4147-A177-3AD203B41FA5}">
                      <a16:colId xmlns:a16="http://schemas.microsoft.com/office/drawing/2014/main" val="3001990928"/>
                    </a:ext>
                  </a:extLst>
                </a:gridCol>
                <a:gridCol w="2239602">
                  <a:extLst>
                    <a:ext uri="{9D8B030D-6E8A-4147-A177-3AD203B41FA5}">
                      <a16:colId xmlns:a16="http://schemas.microsoft.com/office/drawing/2014/main" val="1306345681"/>
                    </a:ext>
                  </a:extLst>
                </a:gridCol>
                <a:gridCol w="257097">
                  <a:extLst>
                    <a:ext uri="{9D8B030D-6E8A-4147-A177-3AD203B41FA5}">
                      <a16:colId xmlns:a16="http://schemas.microsoft.com/office/drawing/2014/main" val="284982106"/>
                    </a:ext>
                  </a:extLst>
                </a:gridCol>
              </a:tblGrid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Resource 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Std. Rate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8845129"/>
                  </a:ext>
                </a:extLst>
              </a:tr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$53.20/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8503166"/>
                  </a:ext>
                </a:extLst>
              </a:tr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$53.65/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56572315"/>
                  </a:ext>
                </a:extLst>
              </a:tr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$55.00/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49308673"/>
                  </a:ext>
                </a:extLst>
              </a:tr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$54.30/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13667506"/>
                  </a:ext>
                </a:extLst>
              </a:tr>
              <a:tr h="391019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$53.00/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0800" marR="5080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5350161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$55.15/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02344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$53.45/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305569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$54.50/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356152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Developer12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$53.50/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37379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Project Manager 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$59.45/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04805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Tester3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ctr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$38.65/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</a:rPr>
                        <a:t>hr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48252"/>
                  </a:ext>
                </a:extLst>
              </a:tr>
              <a:tr h="358435">
                <a:tc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System Analyst4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gridSpan="2">
                  <a:txBody>
                    <a:bodyPr/>
                    <a:lstStyle/>
                    <a:p>
                      <a:pPr marL="0" marR="0"/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$52.70/</a:t>
                      </a:r>
                      <a:r>
                        <a:rPr lang="en-US" sz="1400" dirty="0" err="1">
                          <a:effectLst/>
                        </a:rPr>
                        <a:t>hr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8260" marR="4826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600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425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612" y="234021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Material Resources with costs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ED58D2-7864-C3FF-B93B-48EBCB16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415004"/>
              </p:ext>
            </p:extLst>
          </p:nvPr>
        </p:nvGraphicFramePr>
        <p:xfrm>
          <a:off x="1167897" y="1195057"/>
          <a:ext cx="3729273" cy="50222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2354">
                  <a:extLst>
                    <a:ext uri="{9D8B030D-6E8A-4147-A177-3AD203B41FA5}">
                      <a16:colId xmlns:a16="http://schemas.microsoft.com/office/drawing/2014/main" val="3935309291"/>
                    </a:ext>
                  </a:extLst>
                </a:gridCol>
                <a:gridCol w="1176919">
                  <a:extLst>
                    <a:ext uri="{9D8B030D-6E8A-4147-A177-3AD203B41FA5}">
                      <a16:colId xmlns:a16="http://schemas.microsoft.com/office/drawing/2014/main" val="56027898"/>
                    </a:ext>
                  </a:extLst>
                </a:gridCol>
              </a:tblGrid>
              <a:tr h="266079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Resource 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Std. Rate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824368452"/>
                  </a:ext>
                </a:extLst>
              </a:tr>
              <a:tr h="293178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3380965977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3147916947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235967545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649555884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214998661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85904970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724031988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3884774055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802619517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385598401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375260740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Cellphone12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932254688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Cellphone13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710026109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Cellphone14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214214266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  <a:latin typeface="Arial" panose="020B0604020202020204" pitchFamily="34" charset="0"/>
                        </a:rPr>
                        <a:t>Cellphone15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$800.00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1562715215"/>
                  </a:ext>
                </a:extLst>
              </a:tr>
              <a:tr h="2483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Desktop1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4079489817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Desktop2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750766291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Desktop3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2917502529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Desktop4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91212249"/>
                  </a:ext>
                </a:extLst>
              </a:tr>
              <a:tr h="23415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Desktop5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9370" marR="39370" marT="0" marB="0" anchor="b"/>
                </a:tc>
                <a:extLst>
                  <a:ext uri="{0D108BD9-81ED-4DB2-BD59-A6C34878D82A}">
                    <a16:rowId xmlns:a16="http://schemas.microsoft.com/office/drawing/2014/main" val="36605221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64243D3-766C-8295-69FC-9FCB318A2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23103"/>
              </p:ext>
            </p:extLst>
          </p:nvPr>
        </p:nvGraphicFramePr>
        <p:xfrm>
          <a:off x="5510496" y="1195058"/>
          <a:ext cx="4114800" cy="49547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3591">
                  <a:extLst>
                    <a:ext uri="{9D8B030D-6E8A-4147-A177-3AD203B41FA5}">
                      <a16:colId xmlns:a16="http://schemas.microsoft.com/office/drawing/2014/main" val="3193788558"/>
                    </a:ext>
                  </a:extLst>
                </a:gridCol>
                <a:gridCol w="1821209">
                  <a:extLst>
                    <a:ext uri="{9D8B030D-6E8A-4147-A177-3AD203B41FA5}">
                      <a16:colId xmlns:a16="http://schemas.microsoft.com/office/drawing/2014/main" val="2716799908"/>
                    </a:ext>
                  </a:extLst>
                </a:gridCol>
              </a:tblGrid>
              <a:tr h="4209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Resource Name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Std. 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941899"/>
                  </a:ext>
                </a:extLst>
              </a:tr>
              <a:tr h="2698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921506182"/>
                  </a:ext>
                </a:extLst>
              </a:tr>
              <a:tr h="3562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561398682"/>
                  </a:ext>
                </a:extLst>
              </a:tr>
              <a:tr h="367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064709011"/>
                  </a:ext>
                </a:extLst>
              </a:tr>
              <a:tr h="345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3898976875"/>
                  </a:ext>
                </a:extLst>
              </a:tr>
              <a:tr h="345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Desktop10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596220591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Desktop11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730565112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Desktop12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$1,250.00 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518528186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Laptop1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095540674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Laptop2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430179828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3712375148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Laptop4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1863021164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892908374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693969371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849427816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Laptop8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820876509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Laptop9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2385521896"/>
                  </a:ext>
                </a:extLst>
              </a:tr>
              <a:tr h="2374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Laptop10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480" marR="9480" marT="9480" marB="0" anchor="ctr"/>
                </a:tc>
                <a:extLst>
                  <a:ext uri="{0D108BD9-81ED-4DB2-BD59-A6C34878D82A}">
                    <a16:rowId xmlns:a16="http://schemas.microsoft.com/office/drawing/2014/main" val="780144096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7181438-9E23-3A81-B6A2-97EFA2B8C48A}"/>
              </a:ext>
            </a:extLst>
          </p:cNvPr>
          <p:cNvSpPr txBox="1">
            <a:spLocks/>
          </p:cNvSpPr>
          <p:nvPr/>
        </p:nvSpPr>
        <p:spPr>
          <a:xfrm>
            <a:off x="8854567" y="608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911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3" y="214705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Resource Planning :</a:t>
            </a:r>
            <a:endParaRPr lang="en-US" sz="32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611" y="1149789"/>
            <a:ext cx="10031873" cy="4162332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 Software is an integrated Suit for various Business applications in a Organization.</a:t>
            </a:r>
          </a:p>
          <a:p>
            <a:pPr lvl="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kern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 has many modules of the organizations to talk to each other possibly under a single data 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ERP refers to a type of software that organizations use to manage day-to-day business activities such as accounting, procurement, project management, risk management and compliance, and supply chain operations.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6FD63-5586-9318-DCCD-FD0D6FDF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6814" y="589293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800" smtClean="0"/>
              <a:pPr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0917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33" y="234021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2. Material Resources with costs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D2A09B-0C8F-45C2-13ED-870EF38B6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85732"/>
              </p:ext>
            </p:extLst>
          </p:nvPr>
        </p:nvGraphicFramePr>
        <p:xfrm>
          <a:off x="959667" y="973734"/>
          <a:ext cx="4944295" cy="51431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85767">
                  <a:extLst>
                    <a:ext uri="{9D8B030D-6E8A-4147-A177-3AD203B41FA5}">
                      <a16:colId xmlns:a16="http://schemas.microsoft.com/office/drawing/2014/main" val="1306199324"/>
                    </a:ext>
                  </a:extLst>
                </a:gridCol>
                <a:gridCol w="1558528">
                  <a:extLst>
                    <a:ext uri="{9D8B030D-6E8A-4147-A177-3AD203B41FA5}">
                      <a16:colId xmlns:a16="http://schemas.microsoft.com/office/drawing/2014/main" val="2899027025"/>
                    </a:ext>
                  </a:extLst>
                </a:gridCol>
              </a:tblGrid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Resource Name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Std. Rate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542710963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895766850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934042951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025413434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822573822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361741349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608643414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555928550"/>
                  </a:ext>
                </a:extLst>
              </a:tr>
              <a:tr h="302540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Laptop18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$1,300.00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190291112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36349504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1591739932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PDA3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1765066780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PDA4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625870462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PDA5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674098138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PDA6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602861830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PDA7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512513948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PDA8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3951921877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PDA9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180278454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PDA10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4003056648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PDA11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1390472585"/>
                  </a:ext>
                </a:extLst>
              </a:tr>
              <a:tr h="201694"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PDA12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100" dirty="0">
                          <a:effectLst/>
                          <a:latin typeface="Arial" panose="020B0604020202020204" pitchFamily="34" charset="0"/>
                        </a:rPr>
                        <a:t>$270.00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46926" marR="46926" marT="0" marB="0" anchor="b"/>
                </a:tc>
                <a:extLst>
                  <a:ext uri="{0D108BD9-81ED-4DB2-BD59-A6C34878D82A}">
                    <a16:rowId xmlns:a16="http://schemas.microsoft.com/office/drawing/2014/main" val="2536049366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D26412D-7843-74D0-5429-86D974E43F29}"/>
              </a:ext>
            </a:extLst>
          </p:cNvPr>
          <p:cNvSpPr txBox="1">
            <a:spLocks/>
          </p:cNvSpPr>
          <p:nvPr/>
        </p:nvSpPr>
        <p:spPr>
          <a:xfrm>
            <a:off x="8854567" y="608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734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05" y="234021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Total Budget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8D7A36-F06B-9AAA-1662-83A9D0A6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38117"/>
              </p:ext>
            </p:extLst>
          </p:nvPr>
        </p:nvGraphicFramePr>
        <p:xfrm>
          <a:off x="968721" y="1122630"/>
          <a:ext cx="7641878" cy="47676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3439">
                  <a:extLst>
                    <a:ext uri="{9D8B030D-6E8A-4147-A177-3AD203B41FA5}">
                      <a16:colId xmlns:a16="http://schemas.microsoft.com/office/drawing/2014/main" val="357020343"/>
                    </a:ext>
                  </a:extLst>
                </a:gridCol>
                <a:gridCol w="1649481">
                  <a:extLst>
                    <a:ext uri="{9D8B030D-6E8A-4147-A177-3AD203B41FA5}">
                      <a16:colId xmlns:a16="http://schemas.microsoft.com/office/drawing/2014/main" val="3145566283"/>
                    </a:ext>
                  </a:extLst>
                </a:gridCol>
                <a:gridCol w="1583121">
                  <a:extLst>
                    <a:ext uri="{9D8B030D-6E8A-4147-A177-3AD203B41FA5}">
                      <a16:colId xmlns:a16="http://schemas.microsoft.com/office/drawing/2014/main" val="2013641866"/>
                    </a:ext>
                  </a:extLst>
                </a:gridCol>
                <a:gridCol w="1715837">
                  <a:extLst>
                    <a:ext uri="{9D8B030D-6E8A-4147-A177-3AD203B41FA5}">
                      <a16:colId xmlns:a16="http://schemas.microsoft.com/office/drawing/2014/main" val="1097291531"/>
                    </a:ext>
                  </a:extLst>
                </a:gridCol>
              </a:tblGrid>
              <a:tr h="6246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  <a:latin typeface="Arial" panose="020B0604020202020204" pitchFamily="34" charset="0"/>
                        </a:rPr>
                        <a:t>Phases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  <a:latin typeface="Arial" panose="020B0604020202020204" pitchFamily="34" charset="0"/>
                        </a:rPr>
                        <a:t>Total Project Cost($)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  <a:latin typeface="Arial" panose="020B0604020202020204" pitchFamily="34" charset="0"/>
                        </a:rPr>
                        <a:t>Actual Cost($)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5114" marR="5511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</a:pPr>
                      <a:r>
                        <a:rPr lang="en-US" sz="1400" kern="1200" dirty="0">
                          <a:effectLst/>
                          <a:latin typeface="Arial" panose="020B0604020202020204" pitchFamily="34" charset="0"/>
                        </a:rPr>
                        <a:t>Remaining Cost($)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5114" marR="55114" marT="0" marB="0"/>
                </a:tc>
                <a:extLst>
                  <a:ext uri="{0D108BD9-81ED-4DB2-BD59-A6C34878D82A}">
                    <a16:rowId xmlns:a16="http://schemas.microsoft.com/office/drawing/2014/main" val="3489704624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Project Initiation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126,499.20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$126,499.20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3515651054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Project plan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228,242.40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$228,242.40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4264696613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Project Execution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$ 1,030,192.67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$257,851.14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772,341.52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3141260559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156,566.40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$156,566.40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3076905502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161,059.60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$101,284.74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59,774.86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2785711536"/>
                  </a:ext>
                </a:extLst>
              </a:tr>
              <a:tr h="29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130,829.73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130,829.73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2019615178"/>
                  </a:ext>
                </a:extLst>
              </a:tr>
              <a:tr h="29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130,463.87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130,463.87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951970487"/>
                  </a:ext>
                </a:extLst>
              </a:tr>
              <a:tr h="29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146,143.07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146,143.07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1617958122"/>
                  </a:ext>
                </a:extLst>
              </a:tr>
              <a:tr h="29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152,796.80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152,796.80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1234842056"/>
                  </a:ext>
                </a:extLst>
              </a:tr>
              <a:tr h="2959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     Release 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152,333.20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               0.00 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   152,333.20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3224469629"/>
                  </a:ext>
                </a:extLst>
              </a:tr>
              <a:tr h="44388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Total Project Cost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$ 1,402,147.87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 $612,592.74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</a:rPr>
                        <a:t>$   789,555.12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5114" marR="55114" marT="0" marB="0" anchor="ctr"/>
                </a:tc>
                <a:extLst>
                  <a:ext uri="{0D108BD9-81ED-4DB2-BD59-A6C34878D82A}">
                    <a16:rowId xmlns:a16="http://schemas.microsoft.com/office/drawing/2014/main" val="359752840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854567" y="6086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203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22" y="585216"/>
            <a:ext cx="9542986" cy="1841113"/>
          </a:xfrm>
        </p:spPr>
        <p:txBody>
          <a:bodyPr>
            <a:normAutofit/>
          </a:bodyPr>
          <a:lstStyle/>
          <a:p>
            <a:pPr algn="l"/>
            <a:r>
              <a:rPr lang="en-US" sz="3600" spc="0" dirty="0"/>
              <a:t> Risk</a:t>
            </a:r>
            <a:r>
              <a:rPr lang="en-US" sz="3600" b="1" cap="all" spc="0" dirty="0">
                <a:solidFill>
                  <a:schemeClr val="bg1"/>
                </a:solidFill>
              </a:rPr>
              <a:t> MANGEMENT</a:t>
            </a:r>
            <a:endParaRPr lang="en-US" sz="3600" spc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FC655-4318-E68A-D950-3A157035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9968" y="3054820"/>
            <a:ext cx="5833872" cy="3118104"/>
          </a:xfrm>
        </p:spPr>
        <p:txBody>
          <a:bodyPr/>
          <a:lstStyle/>
          <a:p>
            <a:pPr algn="l"/>
            <a:r>
              <a:rPr lang="en-US" dirty="0"/>
              <a:t>1. Risk Management : Decision Tree with EMV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2. </a:t>
            </a:r>
            <a:r>
              <a:rPr lang="en-US" dirty="0"/>
              <a:t>Risk Exposure Table</a:t>
            </a:r>
            <a:endParaRPr lang="en-US" sz="1800" dirty="0">
              <a:solidFill>
                <a:schemeClr val="bg1"/>
              </a:solidFill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3. Risk Impac</a:t>
            </a:r>
            <a:r>
              <a:rPr lang="en-US" dirty="0"/>
              <a:t>t Probability Matrix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</a:rPr>
              <a:t>4. Risk Comparison Table with Graphs</a:t>
            </a:r>
          </a:p>
        </p:txBody>
      </p:sp>
    </p:spTree>
    <p:extLst>
      <p:ext uri="{BB962C8B-B14F-4D97-AF65-F5344CB8AC3E}">
        <p14:creationId xmlns:p14="http://schemas.microsoft.com/office/powerpoint/2010/main" val="2861369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234135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1. Decision Tree with EMV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6344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D90520-8149-B1DC-0790-75038ACF54E6}"/>
              </a:ext>
            </a:extLst>
          </p:cNvPr>
          <p:cNvSpPr/>
          <p:nvPr/>
        </p:nvSpPr>
        <p:spPr>
          <a:xfrm>
            <a:off x="323543" y="3141402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Source or Outsource</a:t>
            </a:r>
          </a:p>
        </p:txBody>
      </p:sp>
      <p:cxnSp>
        <p:nvCxnSpPr>
          <p:cNvPr id="35" name="Elbow Connector 7">
            <a:extLst>
              <a:ext uri="{FF2B5EF4-FFF2-40B4-BE49-F238E27FC236}">
                <a16:creationId xmlns:a16="http://schemas.microsoft.com/office/drawing/2014/main" id="{DDB43B1F-2D9C-80EB-09F1-6477C880BA12}"/>
              </a:ext>
            </a:extLst>
          </p:cNvPr>
          <p:cNvCxnSpPr>
            <a:cxnSpLocks/>
            <a:endCxn id="36" idx="1"/>
          </p:cNvCxnSpPr>
          <p:nvPr/>
        </p:nvCxnSpPr>
        <p:spPr>
          <a:xfrm rot="5400000" flipH="1" flipV="1">
            <a:off x="2002334" y="2688037"/>
            <a:ext cx="1014072" cy="3886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88AFD6E-0359-AD96-4780-CE268D66C94E}"/>
              </a:ext>
            </a:extLst>
          </p:cNvPr>
          <p:cNvSpPr/>
          <p:nvPr/>
        </p:nvSpPr>
        <p:spPr>
          <a:xfrm>
            <a:off x="2703718" y="1875816"/>
            <a:ext cx="1409699" cy="9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Source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(investment 1.402M)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141FFD-628C-B90A-E52E-3C24610B426E}"/>
              </a:ext>
            </a:extLst>
          </p:cNvPr>
          <p:cNvSpPr/>
          <p:nvPr/>
        </p:nvSpPr>
        <p:spPr>
          <a:xfrm>
            <a:off x="2727163" y="4047134"/>
            <a:ext cx="1409699" cy="82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Out Source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(investment 0.701M)</a:t>
            </a:r>
          </a:p>
        </p:txBody>
      </p:sp>
      <p:cxnSp>
        <p:nvCxnSpPr>
          <p:cNvPr id="38" name="Elbow Connector 15">
            <a:extLst>
              <a:ext uri="{FF2B5EF4-FFF2-40B4-BE49-F238E27FC236}">
                <a16:creationId xmlns:a16="http://schemas.microsoft.com/office/drawing/2014/main" id="{5FAD9352-D3F2-63D2-B978-55E39454300B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1949267" y="3681050"/>
            <a:ext cx="1144180" cy="4116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6A54F5-7360-74B4-9D00-926A5042528B}"/>
              </a:ext>
            </a:extLst>
          </p:cNvPr>
          <p:cNvCxnSpPr>
            <a:cxnSpLocks/>
          </p:cNvCxnSpPr>
          <p:nvPr/>
        </p:nvCxnSpPr>
        <p:spPr>
          <a:xfrm flipV="1">
            <a:off x="4841692" y="1765994"/>
            <a:ext cx="890955" cy="560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319DB4-3791-51A7-3AF3-E9E4F1DC7737}"/>
              </a:ext>
            </a:extLst>
          </p:cNvPr>
          <p:cNvCxnSpPr>
            <a:cxnSpLocks/>
          </p:cNvCxnSpPr>
          <p:nvPr/>
        </p:nvCxnSpPr>
        <p:spPr>
          <a:xfrm>
            <a:off x="4818247" y="233749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940E6A-29F4-9F8F-BCB4-7EACDE7F5CA2}"/>
              </a:ext>
            </a:extLst>
          </p:cNvPr>
          <p:cNvCxnSpPr>
            <a:cxnSpLocks/>
          </p:cNvCxnSpPr>
          <p:nvPr/>
        </p:nvCxnSpPr>
        <p:spPr>
          <a:xfrm>
            <a:off x="4841692" y="2348676"/>
            <a:ext cx="911470" cy="554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3A24D8-EF7C-0CFE-C8A5-6AF445AAB3F2}"/>
              </a:ext>
            </a:extLst>
          </p:cNvPr>
          <p:cNvSpPr/>
          <p:nvPr/>
        </p:nvSpPr>
        <p:spPr>
          <a:xfrm>
            <a:off x="5753162" y="1333706"/>
            <a:ext cx="14096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Complete Failure</a:t>
            </a:r>
          </a:p>
        </p:txBody>
      </p:sp>
      <p:sp>
        <p:nvSpPr>
          <p:cNvPr id="44" name="TextBox 32">
            <a:extLst>
              <a:ext uri="{FF2B5EF4-FFF2-40B4-BE49-F238E27FC236}">
                <a16:creationId xmlns:a16="http://schemas.microsoft.com/office/drawing/2014/main" id="{E229CD16-E7F0-17BE-43E1-C79814757E1C}"/>
              </a:ext>
            </a:extLst>
          </p:cNvPr>
          <p:cNvSpPr txBox="1"/>
          <p:nvPr/>
        </p:nvSpPr>
        <p:spPr>
          <a:xfrm>
            <a:off x="5123047" y="1824516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0.1</a:t>
            </a:r>
          </a:p>
        </p:txBody>
      </p:sp>
      <p:sp>
        <p:nvSpPr>
          <p:cNvPr id="45" name="TextBox 33">
            <a:extLst>
              <a:ext uri="{FF2B5EF4-FFF2-40B4-BE49-F238E27FC236}">
                <a16:creationId xmlns:a16="http://schemas.microsoft.com/office/drawing/2014/main" id="{A97C893E-5C59-0B84-5D88-AB26C4B09ADE}"/>
              </a:ext>
            </a:extLst>
          </p:cNvPr>
          <p:cNvSpPr txBox="1"/>
          <p:nvPr/>
        </p:nvSpPr>
        <p:spPr>
          <a:xfrm>
            <a:off x="5123047" y="2138089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0.2</a:t>
            </a:r>
          </a:p>
        </p:txBody>
      </p:sp>
      <p:sp>
        <p:nvSpPr>
          <p:cNvPr id="46" name="TextBox 34">
            <a:extLst>
              <a:ext uri="{FF2B5EF4-FFF2-40B4-BE49-F238E27FC236}">
                <a16:creationId xmlns:a16="http://schemas.microsoft.com/office/drawing/2014/main" id="{BA2A8CA2-1C12-3B75-E744-DC8F5D76A9AD}"/>
              </a:ext>
            </a:extLst>
          </p:cNvPr>
          <p:cNvSpPr txBox="1"/>
          <p:nvPr/>
        </p:nvSpPr>
        <p:spPr>
          <a:xfrm>
            <a:off x="5090737" y="2645561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0.7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DB6477-9BA4-1DB5-DC1E-3D323E276AE0}"/>
              </a:ext>
            </a:extLst>
          </p:cNvPr>
          <p:cNvSpPr/>
          <p:nvPr/>
        </p:nvSpPr>
        <p:spPr>
          <a:xfrm>
            <a:off x="5776607" y="2752140"/>
            <a:ext cx="14096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Complete Success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169EB2-2031-4521-1016-2B67EF64C7D7}"/>
              </a:ext>
            </a:extLst>
          </p:cNvPr>
          <p:cNvCxnSpPr>
            <a:cxnSpLocks/>
          </p:cNvCxnSpPr>
          <p:nvPr/>
        </p:nvCxnSpPr>
        <p:spPr>
          <a:xfrm flipV="1">
            <a:off x="4841692" y="4023285"/>
            <a:ext cx="1000858" cy="45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C36FF23-068C-3822-5724-AB6F5D5043DA}"/>
              </a:ext>
            </a:extLst>
          </p:cNvPr>
          <p:cNvCxnSpPr>
            <a:cxnSpLocks/>
          </p:cNvCxnSpPr>
          <p:nvPr/>
        </p:nvCxnSpPr>
        <p:spPr>
          <a:xfrm>
            <a:off x="4818247" y="4473953"/>
            <a:ext cx="1035690" cy="326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60">
            <a:extLst>
              <a:ext uri="{FF2B5EF4-FFF2-40B4-BE49-F238E27FC236}">
                <a16:creationId xmlns:a16="http://schemas.microsoft.com/office/drawing/2014/main" id="{28F19639-D0A9-1431-CB9C-D311DD68235B}"/>
              </a:ext>
            </a:extLst>
          </p:cNvPr>
          <p:cNvSpPr txBox="1"/>
          <p:nvPr/>
        </p:nvSpPr>
        <p:spPr>
          <a:xfrm>
            <a:off x="5146492" y="3960975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0.3</a:t>
            </a:r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B1C9A222-B47A-356E-9BAF-73102BFA9643}"/>
              </a:ext>
            </a:extLst>
          </p:cNvPr>
          <p:cNvSpPr txBox="1"/>
          <p:nvPr/>
        </p:nvSpPr>
        <p:spPr>
          <a:xfrm>
            <a:off x="5173433" y="4630768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/>
              <a:t>0.7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E15196-FA15-327F-E157-0B15FD0ABF44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4113417" y="2337494"/>
            <a:ext cx="760515" cy="37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D094B6-B083-B384-83A2-7BFE72F97F1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4136862" y="4458946"/>
            <a:ext cx="737070" cy="15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54A569-37F5-0C7E-D12A-2093B2486C49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1771343" y="3408102"/>
            <a:ext cx="5627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B119E27-F097-57FA-DBE3-528A57A29230}"/>
              </a:ext>
            </a:extLst>
          </p:cNvPr>
          <p:cNvSpPr/>
          <p:nvPr/>
        </p:nvSpPr>
        <p:spPr>
          <a:xfrm>
            <a:off x="5753162" y="2014395"/>
            <a:ext cx="14096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Partial Success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3C93F8F-2AE7-BA86-687B-07F7084DC4AC}"/>
              </a:ext>
            </a:extLst>
          </p:cNvPr>
          <p:cNvSpPr/>
          <p:nvPr/>
        </p:nvSpPr>
        <p:spPr>
          <a:xfrm>
            <a:off x="5860700" y="4610289"/>
            <a:ext cx="14096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Complete Success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0899A0F-FD59-E8CB-4F7B-98A2223308C6}"/>
              </a:ext>
            </a:extLst>
          </p:cNvPr>
          <p:cNvSpPr/>
          <p:nvPr/>
        </p:nvSpPr>
        <p:spPr>
          <a:xfrm>
            <a:off x="5842550" y="3715219"/>
            <a:ext cx="14096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Complete Failure</a:t>
            </a:r>
          </a:p>
        </p:txBody>
      </p:sp>
      <p:sp>
        <p:nvSpPr>
          <p:cNvPr id="118" name="TextBox 48">
            <a:extLst>
              <a:ext uri="{FF2B5EF4-FFF2-40B4-BE49-F238E27FC236}">
                <a16:creationId xmlns:a16="http://schemas.microsoft.com/office/drawing/2014/main" id="{674D245B-2607-26C3-F809-285D1533F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893" y="1287327"/>
            <a:ext cx="16666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1.402(0.1)</a:t>
            </a:r>
          </a:p>
          <a:p>
            <a:pPr eaLnBrk="1" hangingPunct="1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=-0.1402M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19" name="TextBox 49">
            <a:extLst>
              <a:ext uri="{FF2B5EF4-FFF2-40B4-BE49-F238E27FC236}">
                <a16:creationId xmlns:a16="http://schemas.microsoft.com/office/drawing/2014/main" id="{25C4A9D2-7BA9-968F-7635-699FF2450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893" y="1922634"/>
            <a:ext cx="1666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1.402(0.2)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=0.2804M</a:t>
            </a:r>
          </a:p>
        </p:txBody>
      </p:sp>
      <p:sp>
        <p:nvSpPr>
          <p:cNvPr id="120" name="TextBox 50">
            <a:extLst>
              <a:ext uri="{FF2B5EF4-FFF2-40B4-BE49-F238E27FC236}">
                <a16:creationId xmlns:a16="http://schemas.microsoft.com/office/drawing/2014/main" id="{B740910B-5944-E49E-3DEF-238D0EC1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893" y="2635732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1.402(0.7)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=0.9814M</a:t>
            </a:r>
          </a:p>
        </p:txBody>
      </p:sp>
      <p:sp>
        <p:nvSpPr>
          <p:cNvPr id="121" name="TextBox 48">
            <a:extLst>
              <a:ext uri="{FF2B5EF4-FFF2-40B4-BE49-F238E27FC236}">
                <a16:creationId xmlns:a16="http://schemas.microsoft.com/office/drawing/2014/main" id="{AC07AA42-663D-2EB1-F681-7BEF63AF9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826" y="3594205"/>
            <a:ext cx="14287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0.701(0.3)</a:t>
            </a:r>
          </a:p>
          <a:p>
            <a:pPr eaLnBrk="1" hangingPunct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=-0.15M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122" name="TextBox 49">
            <a:extLst>
              <a:ext uri="{FF2B5EF4-FFF2-40B4-BE49-F238E27FC236}">
                <a16:creationId xmlns:a16="http://schemas.microsoft.com/office/drawing/2014/main" id="{F8A6AC8E-02A7-6C83-1FB2-556ABE56C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101" y="4619445"/>
            <a:ext cx="185056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0.701(0.7)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=0.4907M</a:t>
            </a:r>
          </a:p>
        </p:txBody>
      </p:sp>
      <p:sp>
        <p:nvSpPr>
          <p:cNvPr id="161" name="TextBox 50">
            <a:extLst>
              <a:ext uri="{FF2B5EF4-FFF2-40B4-BE49-F238E27FC236}">
                <a16:creationId xmlns:a16="http://schemas.microsoft.com/office/drawing/2014/main" id="{4EDB6D6F-85FF-CAEC-0094-FE2E2D79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893" y="2632480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1.402(0.7)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=0.9814M</a:t>
            </a:r>
          </a:p>
        </p:txBody>
      </p:sp>
      <p:sp>
        <p:nvSpPr>
          <p:cNvPr id="162" name="TextBox 50">
            <a:extLst>
              <a:ext uri="{FF2B5EF4-FFF2-40B4-BE49-F238E27FC236}">
                <a16:creationId xmlns:a16="http://schemas.microsoft.com/office/drawing/2014/main" id="{D97EA389-C6DD-CE9E-D0EC-F7D5A2EFD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2748" y="5128259"/>
            <a:ext cx="18505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Total=0.3407M</a:t>
            </a:r>
          </a:p>
        </p:txBody>
      </p:sp>
      <p:sp>
        <p:nvSpPr>
          <p:cNvPr id="163" name="TextBox 50">
            <a:extLst>
              <a:ext uri="{FF2B5EF4-FFF2-40B4-BE49-F238E27FC236}">
                <a16:creationId xmlns:a16="http://schemas.microsoft.com/office/drawing/2014/main" id="{0E383FB2-C78C-2CE5-B57B-B34278832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7880" y="3202378"/>
            <a:ext cx="17457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Total=1.1216M</a:t>
            </a:r>
          </a:p>
        </p:txBody>
      </p:sp>
    </p:spTree>
    <p:extLst>
      <p:ext uri="{BB962C8B-B14F-4D97-AF65-F5344CB8AC3E}">
        <p14:creationId xmlns:p14="http://schemas.microsoft.com/office/powerpoint/2010/main" val="98448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165772"/>
            <a:ext cx="6190488" cy="6255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2. Risk Exposure Table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E8E34507-53DE-3184-1377-D62324D85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54279"/>
              </p:ext>
            </p:extLst>
          </p:nvPr>
        </p:nvGraphicFramePr>
        <p:xfrm>
          <a:off x="1090942" y="1171833"/>
          <a:ext cx="8116431" cy="49670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366">
                  <a:extLst>
                    <a:ext uri="{9D8B030D-6E8A-4147-A177-3AD203B41FA5}">
                      <a16:colId xmlns:a16="http://schemas.microsoft.com/office/drawing/2014/main" val="643259139"/>
                    </a:ext>
                  </a:extLst>
                </a:gridCol>
                <a:gridCol w="3022904">
                  <a:extLst>
                    <a:ext uri="{9D8B030D-6E8A-4147-A177-3AD203B41FA5}">
                      <a16:colId xmlns:a16="http://schemas.microsoft.com/office/drawing/2014/main" val="3341901473"/>
                    </a:ext>
                  </a:extLst>
                </a:gridCol>
                <a:gridCol w="1500245">
                  <a:extLst>
                    <a:ext uri="{9D8B030D-6E8A-4147-A177-3AD203B41FA5}">
                      <a16:colId xmlns:a16="http://schemas.microsoft.com/office/drawing/2014/main" val="4246539964"/>
                    </a:ext>
                  </a:extLst>
                </a:gridCol>
                <a:gridCol w="1458550">
                  <a:extLst>
                    <a:ext uri="{9D8B030D-6E8A-4147-A177-3AD203B41FA5}">
                      <a16:colId xmlns:a16="http://schemas.microsoft.com/office/drawing/2014/main" val="3859074293"/>
                    </a:ext>
                  </a:extLst>
                </a:gridCol>
                <a:gridCol w="1067366">
                  <a:extLst>
                    <a:ext uri="{9D8B030D-6E8A-4147-A177-3AD203B41FA5}">
                      <a16:colId xmlns:a16="http://schemas.microsoft.com/office/drawing/2014/main" val="1437488421"/>
                    </a:ext>
                  </a:extLst>
                </a:gridCol>
              </a:tblGrid>
              <a:tr h="1252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 No.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 Drivers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Risk Probability (RP)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Impact (RI)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Risk Exposure (RP * RI)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3905318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Expeience and Teaming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(0.5)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(0.5)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2591002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Requirements and Design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(0.5)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High (0.7)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1140874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Planning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Low (0.3)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Low (0.3)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9509209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Testing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(0.5)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High(0.7)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7085884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Tools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Low (0.1)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Low (0.3)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2804599"/>
                  </a:ext>
                </a:extLst>
              </a:tr>
              <a:tr h="494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Schedule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High (0.7)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Medium Low (0.3)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9833926"/>
                  </a:ext>
                </a:extLst>
              </a:tr>
              <a:tr h="7472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 Risk Adjustment Factor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1971566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18640"/>
            <a:ext cx="2743200" cy="409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8167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165772"/>
            <a:ext cx="6190488" cy="6255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Risk Impact Probability Matrix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18640"/>
            <a:ext cx="2743200" cy="409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25</a:t>
            </a:fld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B8C195-B639-260D-FF63-6058007BE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027680"/>
              </p:ext>
            </p:extLst>
          </p:nvPr>
        </p:nvGraphicFramePr>
        <p:xfrm>
          <a:off x="715223" y="978972"/>
          <a:ext cx="9750583" cy="5745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075">
                  <a:extLst>
                    <a:ext uri="{9D8B030D-6E8A-4147-A177-3AD203B41FA5}">
                      <a16:colId xmlns:a16="http://schemas.microsoft.com/office/drawing/2014/main" val="3045217022"/>
                    </a:ext>
                  </a:extLst>
                </a:gridCol>
                <a:gridCol w="1854768">
                  <a:extLst>
                    <a:ext uri="{9D8B030D-6E8A-4147-A177-3AD203B41FA5}">
                      <a16:colId xmlns:a16="http://schemas.microsoft.com/office/drawing/2014/main" val="4254103571"/>
                    </a:ext>
                  </a:extLst>
                </a:gridCol>
                <a:gridCol w="2731151">
                  <a:extLst>
                    <a:ext uri="{9D8B030D-6E8A-4147-A177-3AD203B41FA5}">
                      <a16:colId xmlns:a16="http://schemas.microsoft.com/office/drawing/2014/main" val="1315400616"/>
                    </a:ext>
                  </a:extLst>
                </a:gridCol>
                <a:gridCol w="1501380">
                  <a:extLst>
                    <a:ext uri="{9D8B030D-6E8A-4147-A177-3AD203B41FA5}">
                      <a16:colId xmlns:a16="http://schemas.microsoft.com/office/drawing/2014/main" val="4061739077"/>
                    </a:ext>
                  </a:extLst>
                </a:gridCol>
                <a:gridCol w="1600983">
                  <a:extLst>
                    <a:ext uri="{9D8B030D-6E8A-4147-A177-3AD203B41FA5}">
                      <a16:colId xmlns:a16="http://schemas.microsoft.com/office/drawing/2014/main" val="3698245343"/>
                    </a:ext>
                  </a:extLst>
                </a:gridCol>
                <a:gridCol w="1065226">
                  <a:extLst>
                    <a:ext uri="{9D8B030D-6E8A-4147-A177-3AD203B41FA5}">
                      <a16:colId xmlns:a16="http://schemas.microsoft.com/office/drawing/2014/main" val="2793630710"/>
                    </a:ext>
                  </a:extLst>
                </a:gridCol>
              </a:tblGrid>
              <a:tr h="5985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No.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Drivers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Probability (RP)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Impact (RI)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Exposure (RP * RI)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extLst>
                  <a:ext uri="{0D108BD9-81ED-4DB2-BD59-A6C34878D82A}">
                    <a16:rowId xmlns:a16="http://schemas.microsoft.com/office/drawing/2014/main" val="3343083751"/>
                  </a:ext>
                </a:extLst>
              </a:tr>
              <a:tr h="90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Expeience and Teaming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software experience in the project office. Software staff not included in early planning and design decisions.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(0.5)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High (0.7)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3224105283"/>
                  </a:ext>
                </a:extLst>
              </a:tr>
              <a:tr h="749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Requirements and Design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Systems decisions made without accounting for impact on software Poor scope definition.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(0.5)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(0.9)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757162571"/>
                  </a:ext>
                </a:extLst>
              </a:tr>
              <a:tr h="6321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appropriate planning detail with insufficient reviews. Unclear SOW and WBS.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Low (0.3)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Low (0.3)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204286957"/>
                  </a:ext>
                </a:extLst>
              </a:tr>
              <a:tr h="90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 to convert SW test documents not due till very late in the life-cycle. Developers into test team late in life-cycle. 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High (0.7)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High (0.7)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1125792685"/>
                  </a:ext>
                </a:extLst>
              </a:tr>
              <a:tr h="749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Limited test analysis tools. Unproven design tools selected with limited time for analysis.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(0.1)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Low (0.3)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3003374384"/>
                  </a:ext>
                </a:extLst>
              </a:tr>
              <a:tr h="9013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 changes - with the possibility of scope changes and other issues, schedule changes may also be needed.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High (0.7)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Low (0.3)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b"/>
                </a:tc>
                <a:extLst>
                  <a:ext uri="{0D108BD9-81ED-4DB2-BD59-A6C34878D82A}">
                    <a16:rowId xmlns:a16="http://schemas.microsoft.com/office/drawing/2014/main" val="4035552728"/>
                  </a:ext>
                </a:extLst>
              </a:tr>
              <a:tr h="311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Risk Adjustment Factor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1.62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646" marR="57646" marT="0" marB="0" anchor="ctr"/>
                </a:tc>
                <a:extLst>
                  <a:ext uri="{0D108BD9-81ED-4DB2-BD59-A6C34878D82A}">
                    <a16:rowId xmlns:a16="http://schemas.microsoft.com/office/drawing/2014/main" val="73449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970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165772"/>
            <a:ext cx="6190488" cy="6255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Risk Impact Probability Matrix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18640"/>
            <a:ext cx="2743200" cy="409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26</a:t>
            </a:fld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55CB3D5-873C-3D95-6D52-9B37F5ACB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21649"/>
              </p:ext>
            </p:extLst>
          </p:nvPr>
        </p:nvGraphicFramePr>
        <p:xfrm>
          <a:off x="2458212" y="1977656"/>
          <a:ext cx="6190486" cy="3586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746">
                  <a:extLst>
                    <a:ext uri="{9D8B030D-6E8A-4147-A177-3AD203B41FA5}">
                      <a16:colId xmlns:a16="http://schemas.microsoft.com/office/drawing/2014/main" val="2140916478"/>
                    </a:ext>
                  </a:extLst>
                </a:gridCol>
                <a:gridCol w="965348">
                  <a:extLst>
                    <a:ext uri="{9D8B030D-6E8A-4147-A177-3AD203B41FA5}">
                      <a16:colId xmlns:a16="http://schemas.microsoft.com/office/drawing/2014/main" val="3993771196"/>
                    </a:ext>
                  </a:extLst>
                </a:gridCol>
                <a:gridCol w="965348">
                  <a:extLst>
                    <a:ext uri="{9D8B030D-6E8A-4147-A177-3AD203B41FA5}">
                      <a16:colId xmlns:a16="http://schemas.microsoft.com/office/drawing/2014/main" val="4199953330"/>
                    </a:ext>
                  </a:extLst>
                </a:gridCol>
                <a:gridCol w="965348">
                  <a:extLst>
                    <a:ext uri="{9D8B030D-6E8A-4147-A177-3AD203B41FA5}">
                      <a16:colId xmlns:a16="http://schemas.microsoft.com/office/drawing/2014/main" val="3390100765"/>
                    </a:ext>
                  </a:extLst>
                </a:gridCol>
                <a:gridCol w="965348">
                  <a:extLst>
                    <a:ext uri="{9D8B030D-6E8A-4147-A177-3AD203B41FA5}">
                      <a16:colId xmlns:a16="http://schemas.microsoft.com/office/drawing/2014/main" val="3867442519"/>
                    </a:ext>
                  </a:extLst>
                </a:gridCol>
                <a:gridCol w="965348">
                  <a:extLst>
                    <a:ext uri="{9D8B030D-6E8A-4147-A177-3AD203B41FA5}">
                      <a16:colId xmlns:a16="http://schemas.microsoft.com/office/drawing/2014/main" val="1226380727"/>
                    </a:ext>
                  </a:extLst>
                </a:gridCol>
              </a:tblGrid>
              <a:tr h="10544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br>
                        <a:rPr lang="en-US" sz="1100" kern="100">
                          <a:effectLst/>
                        </a:rPr>
                      </a:br>
                      <a:r>
                        <a:rPr lang="en-US" sz="1100" kern="100">
                          <a:effectLst/>
                        </a:rPr>
                        <a:t>Probability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Impact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Low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Low Medium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Medium High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832094475"/>
                  </a:ext>
                </a:extLst>
              </a:tr>
              <a:tr h="37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Low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836636"/>
                  </a:ext>
                </a:extLst>
              </a:tr>
              <a:tr h="697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Medium Low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110597"/>
                  </a:ext>
                </a:extLst>
              </a:tr>
              <a:tr h="37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Medium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915195"/>
                  </a:ext>
                </a:extLst>
              </a:tr>
              <a:tr h="69739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Medium High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206286"/>
                  </a:ext>
                </a:extLst>
              </a:tr>
              <a:tr h="378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High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58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743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165772"/>
            <a:ext cx="6190488" cy="6255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7.4 Risk Comparison Table with Graphs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7624AFA-9A08-0AB0-8525-11E91EF483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459607"/>
              </p:ext>
            </p:extLst>
          </p:nvPr>
        </p:nvGraphicFramePr>
        <p:xfrm>
          <a:off x="796705" y="1240325"/>
          <a:ext cx="8971984" cy="50070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2394">
                  <a:extLst>
                    <a:ext uri="{9D8B030D-6E8A-4147-A177-3AD203B41FA5}">
                      <a16:colId xmlns:a16="http://schemas.microsoft.com/office/drawing/2014/main" val="1801415774"/>
                    </a:ext>
                  </a:extLst>
                </a:gridCol>
                <a:gridCol w="1394208">
                  <a:extLst>
                    <a:ext uri="{9D8B030D-6E8A-4147-A177-3AD203B41FA5}">
                      <a16:colId xmlns:a16="http://schemas.microsoft.com/office/drawing/2014/main" val="3665865322"/>
                    </a:ext>
                  </a:extLst>
                </a:gridCol>
                <a:gridCol w="1394208">
                  <a:extLst>
                    <a:ext uri="{9D8B030D-6E8A-4147-A177-3AD203B41FA5}">
                      <a16:colId xmlns:a16="http://schemas.microsoft.com/office/drawing/2014/main" val="3930208751"/>
                    </a:ext>
                  </a:extLst>
                </a:gridCol>
                <a:gridCol w="1394208">
                  <a:extLst>
                    <a:ext uri="{9D8B030D-6E8A-4147-A177-3AD203B41FA5}">
                      <a16:colId xmlns:a16="http://schemas.microsoft.com/office/drawing/2014/main" val="78144798"/>
                    </a:ext>
                  </a:extLst>
                </a:gridCol>
                <a:gridCol w="1484572">
                  <a:extLst>
                    <a:ext uri="{9D8B030D-6E8A-4147-A177-3AD203B41FA5}">
                      <a16:colId xmlns:a16="http://schemas.microsoft.com/office/drawing/2014/main" val="2239674062"/>
                    </a:ext>
                  </a:extLst>
                </a:gridCol>
                <a:gridCol w="1652394">
                  <a:extLst>
                    <a:ext uri="{9D8B030D-6E8A-4147-A177-3AD203B41FA5}">
                      <a16:colId xmlns:a16="http://schemas.microsoft.com/office/drawing/2014/main" val="2861863516"/>
                    </a:ext>
                  </a:extLst>
                </a:gridCol>
              </a:tblGrid>
              <a:tr h="3355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#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Total Cost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 Factor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Duration (Days)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Probability 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Value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812820632"/>
                  </a:ext>
                </a:extLst>
              </a:tr>
              <a:tr h="712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 will be obtained during Lab 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 must be calculated before the Lab 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 will be obtained during Lab 3)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 will be given by Instructor before Lab 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(Data will be calculated during Lab 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596619223"/>
                  </a:ext>
                </a:extLst>
              </a:tr>
              <a:tr h="177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$1,402,147.87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1.62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597.13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1580728859"/>
                  </a:ext>
                </a:extLst>
              </a:tr>
              <a:tr h="50298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(Remove 1 expert (8-9 yrs exp) - 1SA)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1,384,428.67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597.13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Failure (35%)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($6,201.72)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1232056587"/>
                  </a:ext>
                </a:extLst>
              </a:tr>
              <a:tr h="712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(Remove 2 experts(8-9 yrs exp) 1SA, 1 Devloper)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1,368,992.67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597.13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Failure  (30%)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($9,946.56)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2013515242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(add experts - 1tester, 1developer)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1,410,009.68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599.98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Success (15%)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$1,179.27 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3234921353"/>
                  </a:ext>
                </a:extLst>
              </a:tr>
              <a:tr h="5338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4(add beginners - 1PM, 1SA, 1tester, 1 developer)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US" sz="1200" ker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1,431,855.28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1.28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599.98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Partial Success (20%)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$5,941.48 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1294698711"/>
                  </a:ext>
                </a:extLst>
              </a:tr>
              <a:tr h="177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EMV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($9,027.53)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2380032985"/>
                  </a:ext>
                </a:extLst>
              </a:tr>
              <a:tr h="1777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EMV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$1,393,120.34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108638299"/>
                  </a:ext>
                </a:extLst>
              </a:tr>
              <a:tr h="10682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Conclusion: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 from risk perspective , this project is worth doing as $9,027.53 is nearly  0.7% of the total cost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8149" marR="38149" marT="6153" marB="0" anchor="ctr"/>
                </a:tc>
                <a:extLst>
                  <a:ext uri="{0D108BD9-81ED-4DB2-BD59-A6C34878D82A}">
                    <a16:rowId xmlns:a16="http://schemas.microsoft.com/office/drawing/2014/main" val="1773415591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18640"/>
            <a:ext cx="2743200" cy="409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226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73" y="165772"/>
            <a:ext cx="6190488" cy="6255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4. Risk Comparison Table with Graphs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9E1C933-5F9D-2F5F-B9F8-3BE6CD69CCC8}"/>
              </a:ext>
            </a:extLst>
          </p:cNvPr>
          <p:cNvSpPr txBox="1">
            <a:spLocks/>
          </p:cNvSpPr>
          <p:nvPr/>
        </p:nvSpPr>
        <p:spPr>
          <a:xfrm>
            <a:off x="8713484" y="618640"/>
            <a:ext cx="2743200" cy="409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i="0" kern="1200" cap="all" spc="100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A9DAA-006C-4F4B-980E-E3DF019B24E2}" type="slidenum">
              <a:rPr lang="en-US" sz="1600" smtClean="0"/>
              <a:pPr/>
              <a:t>28</a:t>
            </a:fld>
            <a:endParaRPr lang="en-US" sz="16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490A8C-0238-4420-B0F8-48AC45B16A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737620"/>
              </p:ext>
            </p:extLst>
          </p:nvPr>
        </p:nvGraphicFramePr>
        <p:xfrm>
          <a:off x="735315" y="1025990"/>
          <a:ext cx="48451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F45421C-AEAF-F9DC-2B4F-592426920B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634897"/>
              </p:ext>
            </p:extLst>
          </p:nvPr>
        </p:nvGraphicFramePr>
        <p:xfrm>
          <a:off x="5930020" y="1025990"/>
          <a:ext cx="4845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1E19B4B-9A3C-C232-FB59-8472BEACE2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081664"/>
              </p:ext>
            </p:extLst>
          </p:nvPr>
        </p:nvGraphicFramePr>
        <p:xfrm>
          <a:off x="735316" y="3949028"/>
          <a:ext cx="484510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F056ECC-B704-67DC-3B30-AE3D562557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8038835"/>
              </p:ext>
            </p:extLst>
          </p:nvPr>
        </p:nvGraphicFramePr>
        <p:xfrm>
          <a:off x="5930020" y="3951838"/>
          <a:ext cx="48451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090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mountains under the night sky just before dawn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71" r="71"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68" y="225974"/>
            <a:ext cx="6190488" cy="5571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ERP Features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56" y="1239192"/>
            <a:ext cx="6190488" cy="469329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Procurement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Warehouse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Chain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Relationship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Service Resource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Resources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E-Business Or e- Commerce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Automation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i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7A44F-EA6F-0BD6-5731-755C7DFC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3563" y="600562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F3302A-395E-5792-2CD4-1C0E44884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213" y="1460076"/>
            <a:ext cx="4500712" cy="447241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22" y="585216"/>
            <a:ext cx="9542986" cy="1841113"/>
          </a:xfrm>
        </p:spPr>
        <p:txBody>
          <a:bodyPr>
            <a:normAutofit/>
          </a:bodyPr>
          <a:lstStyle/>
          <a:p>
            <a:pPr algn="l"/>
            <a:r>
              <a:rPr lang="en-US" sz="3600" b="1" cap="all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MANGEMENT</a:t>
            </a:r>
            <a:endParaRPr lang="en-US" sz="3600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3C586-601E-0E28-701A-83DDFD4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9968" y="3054820"/>
            <a:ext cx="5833872" cy="3118104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Time Management (WBS Structure)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Total Project Time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Gantt chart view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56" y="179566"/>
            <a:ext cx="8195744" cy="5571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cs typeface="Arial" panose="020B0604020202020204" pitchFamily="34" charset="0"/>
              </a:rPr>
              <a:t>1.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Management plan (WBS structure)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19E1CB-C35A-6CFD-666D-83AA7850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9119" y="625712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0E5EBD-50FF-9D70-9E5A-DF6DC972D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9" y="1318651"/>
            <a:ext cx="4870036" cy="42206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1B692-5DE9-07FD-880A-7C4419E8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18651"/>
            <a:ext cx="4654900" cy="422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2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275" y="179565"/>
            <a:ext cx="8195744" cy="55715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1. Time Management plan (WBS structure)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2B35D5-A92D-80CE-409B-175334F6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6525" y="508178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4C02B-302F-2037-D395-016719544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2" y="1318651"/>
            <a:ext cx="4654900" cy="4220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A4771-15D7-70A0-5980-DB0736DF4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877" y="1318651"/>
            <a:ext cx="4654900" cy="182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15" y="225979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2. Total Project Time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915B31-BABE-2BBD-97C1-322E075A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2081" y="600567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7</a:t>
            </a:fld>
            <a:endParaRPr lang="en-US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C16CDC-4051-4F1C-75F0-B02976264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9462"/>
              </p:ext>
            </p:extLst>
          </p:nvPr>
        </p:nvGraphicFramePr>
        <p:xfrm>
          <a:off x="649491" y="1191599"/>
          <a:ext cx="8195745" cy="43325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4814">
                  <a:extLst>
                    <a:ext uri="{9D8B030D-6E8A-4147-A177-3AD203B41FA5}">
                      <a16:colId xmlns:a16="http://schemas.microsoft.com/office/drawing/2014/main" val="472066402"/>
                    </a:ext>
                  </a:extLst>
                </a:gridCol>
                <a:gridCol w="1836977">
                  <a:extLst>
                    <a:ext uri="{9D8B030D-6E8A-4147-A177-3AD203B41FA5}">
                      <a16:colId xmlns:a16="http://schemas.microsoft.com/office/drawing/2014/main" val="3779404243"/>
                    </a:ext>
                  </a:extLst>
                </a:gridCol>
                <a:gridCol w="1836977">
                  <a:extLst>
                    <a:ext uri="{9D8B030D-6E8A-4147-A177-3AD203B41FA5}">
                      <a16:colId xmlns:a16="http://schemas.microsoft.com/office/drawing/2014/main" val="4259336084"/>
                    </a:ext>
                  </a:extLst>
                </a:gridCol>
                <a:gridCol w="1836977">
                  <a:extLst>
                    <a:ext uri="{9D8B030D-6E8A-4147-A177-3AD203B41FA5}">
                      <a16:colId xmlns:a16="http://schemas.microsoft.com/office/drawing/2014/main" val="4146930376"/>
                    </a:ext>
                  </a:extLst>
                </a:gridCol>
              </a:tblGrid>
              <a:tr h="3344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Arial" panose="020B0604020202020204" pitchFamily="34" charset="0"/>
                        </a:rPr>
                        <a:t>Project Phases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Arial" panose="020B0604020202020204" pitchFamily="34" charset="0"/>
                        </a:rPr>
                        <a:t>Start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Arial" panose="020B0604020202020204" pitchFamily="34" charset="0"/>
                        </a:rPr>
                        <a:t>Finish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3967028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Project Initiation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3/31/23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6/13/23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53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6370851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Project plan 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6/14/23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12/21/23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136.8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4689065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12/21/23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3/19/24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63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28174173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2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3/19/24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6/19/24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66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06601380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6/19/24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8/30/24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51.67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71676505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8/30/24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11/8/24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50.33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5822729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11/8/24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1/27/25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55.33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3842741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1/27/25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4/21/25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60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7028603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     Release 7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4/21/25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7/10/25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58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5909958"/>
                  </a:ext>
                </a:extLst>
              </a:tr>
              <a:tr h="3998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 Total Project Time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3/31/23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7/15/25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  <a:latin typeface="Arial" panose="020B0604020202020204" pitchFamily="34" charset="0"/>
                        </a:rPr>
                        <a:t>597.13 days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0691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5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10" y="233534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Gantt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CD01A-8CF4-82B3-1877-800D8E35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93729" y="608122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8</a:t>
            </a:fld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84A19-968A-3622-2797-842791EE8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87" y="1176950"/>
            <a:ext cx="9410504" cy="477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57" y="222940"/>
            <a:ext cx="6190488" cy="5571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3. Gantt 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67B31E-ABC2-3658-B1DB-F7CCE5D1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4921" y="645829"/>
            <a:ext cx="2743200" cy="365125"/>
          </a:xfrm>
        </p:spPr>
        <p:txBody>
          <a:bodyPr/>
          <a:lstStyle/>
          <a:p>
            <a:fld id="{D8DA9DAA-006C-4F4B-980E-E3DF019B24E2}" type="slidenum">
              <a:rPr lang="en-US" sz="1600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C380-84EA-5B87-5100-B6A244FC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1271"/>
            <a:ext cx="9555178" cy="479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342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1842</TotalTime>
  <Words>1775</Words>
  <Application>Microsoft Office PowerPoint</Application>
  <PresentationFormat>Widescreen</PresentationFormat>
  <Paragraphs>636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GradientUnivers</vt:lpstr>
      <vt:lpstr>ENTERPRISE RESOURCE PLANNING</vt:lpstr>
      <vt:lpstr>Enterprise Resource Planning :</vt:lpstr>
      <vt:lpstr>ERP Features :</vt:lpstr>
      <vt:lpstr>TIME MANGEMENT</vt:lpstr>
      <vt:lpstr>1. Time Management plan (WBS structure)</vt:lpstr>
      <vt:lpstr>1. Time Management plan (WBS structure)</vt:lpstr>
      <vt:lpstr>2. Total Project Time</vt:lpstr>
      <vt:lpstr>3. Gantt View</vt:lpstr>
      <vt:lpstr>3. Gantt View</vt:lpstr>
      <vt:lpstr>3. Gantt View</vt:lpstr>
      <vt:lpstr> HUMAN RESOURCE MANGEMENT</vt:lpstr>
      <vt:lpstr>1. Roles and Responsibility Matrix</vt:lpstr>
      <vt:lpstr>2. Human Resources and Associated Material Resources</vt:lpstr>
      <vt:lpstr>3. List of Resources Assigned in Different Phases of the Project</vt:lpstr>
      <vt:lpstr>3. List of Resources Assigned in Different Phases of the Project</vt:lpstr>
      <vt:lpstr>3. List of Resources Assigned in Different Phases of the Project</vt:lpstr>
      <vt:lpstr> Cost MANGEMENT</vt:lpstr>
      <vt:lpstr>1. Human Resources with Salaries</vt:lpstr>
      <vt:lpstr>2. Material Resources with costs</vt:lpstr>
      <vt:lpstr>2. Material Resources with costs</vt:lpstr>
      <vt:lpstr>3. Total Budget Plan</vt:lpstr>
      <vt:lpstr> Risk MANGEMENT</vt:lpstr>
      <vt:lpstr>1. Decision Tree with EMV </vt:lpstr>
      <vt:lpstr>2. Risk Exposure Table</vt:lpstr>
      <vt:lpstr>3. Risk Impact Probability Matrix</vt:lpstr>
      <vt:lpstr>3. Risk Impact Probability Matrix</vt:lpstr>
      <vt:lpstr>7.4 Risk Comparison Table with Graphs</vt:lpstr>
      <vt:lpstr>4. Risk Comparison Table with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RESOURCE PLANNING</dc:title>
  <dc:creator>meghana.gamidi1@gmail.com</dc:creator>
  <cp:lastModifiedBy>Rajeshwari Yeluru</cp:lastModifiedBy>
  <cp:revision>7</cp:revision>
  <dcterms:created xsi:type="dcterms:W3CDTF">2023-04-24T16:00:05Z</dcterms:created>
  <dcterms:modified xsi:type="dcterms:W3CDTF">2024-05-28T16:41:10Z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