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EC952-015F-40B4-BCD3-9E447561CC89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88E84-347E-4E54-9CC5-14AB6C762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80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44588C0A-65CA-4879-9E90-FA583B46466A}" type="slidenum">
              <a:rPr lang="en-US" sz="1200"/>
              <a:pPr algn="r" eaLnBrk="1" hangingPunct="1"/>
              <a:t>2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BEF19F-0C97-4145-9BBE-CA01F25F77FB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CB03EC3-6C90-4DE9-8128-FF671156DAF2}" type="slidenum">
              <a:rPr lang="en-US" sz="1200"/>
              <a:pPr algn="r" eaLnBrk="1" hangingPunct="1"/>
              <a:t>12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A814B036-D3D5-4E22-A379-3EBB305E07A6}" type="slidenum">
              <a:rPr lang="en-US" sz="1200"/>
              <a:pPr algn="r" eaLnBrk="1" hangingPunct="1"/>
              <a:t>13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14C6466-84D0-4B77-BCC8-E5E834E808B9}" type="slidenum">
              <a:rPr lang="en-US" sz="1200"/>
              <a:pPr algn="r" eaLnBrk="1" hangingPunct="1"/>
              <a:t>14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CBA0563A-53B9-4029-9EB2-E3B2BB3173E4}" type="slidenum">
              <a:rPr lang="en-US" sz="1200"/>
              <a:pPr algn="r" eaLnBrk="1" hangingPunct="1"/>
              <a:t>15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97E69D4-459D-47B5-8864-3601B47C913A}" type="slidenum">
              <a:rPr lang="en-US" sz="1200"/>
              <a:pPr algn="r" eaLnBrk="1" hangingPunct="1"/>
              <a:t>16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C9A5DD46-F445-4284-BA62-DDD931322819}" type="slidenum">
              <a:rPr lang="en-US" sz="1200"/>
              <a:pPr algn="r" eaLnBrk="1" hangingPunct="1"/>
              <a:t>17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35D41FD0-2BD5-48D1-BB81-AE7BF2CFB86A}" type="slidenum">
              <a:rPr lang="en-US" sz="1200"/>
              <a:pPr algn="r" eaLnBrk="1" hangingPunct="1"/>
              <a:t>18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34B584B2-DB5E-4BFB-ADCD-F46852545EE1}" type="slidenum">
              <a:rPr lang="en-US" sz="1200"/>
              <a:pPr algn="r" eaLnBrk="1" hangingPunct="1"/>
              <a:t>19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F7AC1113-CF82-40C6-9905-BDF71289F050}" type="slidenum">
              <a:rPr lang="en-US" sz="1200"/>
              <a:pPr algn="r" eaLnBrk="1" hangingPunct="1"/>
              <a:t>20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82E0D644-1A79-4082-B2E6-F86F33E40E08}" type="slidenum">
              <a:rPr lang="en-US" sz="1200"/>
              <a:pPr algn="r" eaLnBrk="1" hangingPunct="1"/>
              <a:t>3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447090F1-D38B-4723-BE19-DCCC386E7129}" type="slidenum">
              <a:rPr lang="en-US" sz="1200"/>
              <a:pPr algn="r" eaLnBrk="1" hangingPunct="1"/>
              <a:t>21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9FEA3C4F-8EA2-45C2-970F-DAC1F26AA400}" type="slidenum">
              <a:rPr lang="en-US" sz="1200"/>
              <a:pPr algn="r" eaLnBrk="1" hangingPunct="1"/>
              <a:t>22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4F06FD-9EDC-4E82-AD8A-F5CD16A62FC7}" type="slidenum">
              <a:rPr lang="en-US" sz="1200" smtClean="0"/>
              <a:pPr eaLnBrk="1" hangingPunct="1"/>
              <a:t>23</a:t>
            </a:fld>
            <a:endParaRPr lang="en-US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90DCDD-8620-4AC8-95D5-21BEC5E474B2}" type="slidenum">
              <a:rPr lang="en-US" sz="1200" smtClean="0"/>
              <a:pPr eaLnBrk="1" hangingPunct="1"/>
              <a:t>24</a:t>
            </a:fld>
            <a:endParaRPr 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87AC9F-5B3E-4530-89B6-D65AF9D5DAF6}" type="slidenum">
              <a:rPr lang="en-US" sz="1200" smtClean="0"/>
              <a:pPr eaLnBrk="1" hangingPunct="1"/>
              <a:t>25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C8033829-0160-424C-91B4-86E35EF24F1A}" type="slidenum">
              <a:rPr lang="en-US" sz="1200"/>
              <a:pPr algn="r" eaLnBrk="1" hangingPunct="1"/>
              <a:t>26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92AF5F1-64A4-4A32-9DCD-8557DED91E89}" type="slidenum">
              <a:rPr lang="en-US" sz="1200"/>
              <a:pPr algn="r" eaLnBrk="1" hangingPunct="1"/>
              <a:t>27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ED065106-322D-4AD1-86EB-BEEF5C61F30B}" type="slidenum">
              <a:rPr lang="en-US" sz="1200"/>
              <a:pPr algn="r" eaLnBrk="1" hangingPunct="1"/>
              <a:t>28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A54DF3BB-5484-4827-9F35-687AFB9BAA46}" type="slidenum">
              <a:rPr lang="en-US" sz="1200"/>
              <a:pPr algn="r" eaLnBrk="1" hangingPunct="1"/>
              <a:t>29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238CDC-DA44-464A-BFC3-B34227F1BA09}" type="slidenum">
              <a:rPr lang="en-US" sz="1200" smtClean="0"/>
              <a:pPr eaLnBrk="1" hangingPunct="1"/>
              <a:t>30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82F7C363-CA67-47B9-81E4-5AFCE50F4880}" type="slidenum">
              <a:rPr lang="en-US" sz="1200"/>
              <a:pPr algn="r" eaLnBrk="1" hangingPunct="1"/>
              <a:t>4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E31050CA-5EED-49BB-97DE-98823C93C7FC}" type="slidenum">
              <a:rPr lang="en-US" sz="1200"/>
              <a:pPr algn="r" eaLnBrk="1" hangingPunct="1"/>
              <a:t>31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3251F3AF-A423-4F2B-8155-7009D4EDD88E}" type="slidenum">
              <a:rPr lang="en-US" sz="1200"/>
              <a:pPr algn="r" eaLnBrk="1" hangingPunct="1"/>
              <a:t>32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14F9299-804B-45CF-B3C6-5FA5131EC0EB}" type="slidenum">
              <a:rPr lang="en-US" sz="1200"/>
              <a:pPr algn="r" eaLnBrk="1" hangingPunct="1"/>
              <a:t>33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C328033D-AA61-44E6-A2D7-1F60859E6953}" type="slidenum">
              <a:rPr lang="en-US" sz="1200"/>
              <a:pPr algn="r" eaLnBrk="1" hangingPunct="1"/>
              <a:t>34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2E5C446-F9A8-4B51-8F5A-897420D20DAD}" type="slidenum">
              <a:rPr lang="en-US" sz="1200"/>
              <a:pPr algn="r" eaLnBrk="1" hangingPunct="1"/>
              <a:t>35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25198A0A-03A9-401A-A553-56E05FCC6135}" type="slidenum">
              <a:rPr lang="en-US" sz="1200"/>
              <a:pPr algn="r" eaLnBrk="1" hangingPunct="1"/>
              <a:t>36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A08CFEFA-4F06-4943-87FA-F93162FCFD05}" type="slidenum">
              <a:rPr lang="en-US" sz="1200"/>
              <a:pPr algn="r" eaLnBrk="1" hangingPunct="1"/>
              <a:t>37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25933D9A-FA4B-4188-A3C7-9D79AA0A4330}" type="slidenum">
              <a:rPr lang="en-US" sz="1200"/>
              <a:pPr algn="r" eaLnBrk="1" hangingPunct="1"/>
              <a:t>38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E5AD1D32-8D14-4ED7-BFA2-CFC4D874CFFE}" type="slidenum">
              <a:rPr lang="en-US" sz="1200"/>
              <a:pPr algn="r" eaLnBrk="1" hangingPunct="1"/>
              <a:t>39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70FEB0A-99D8-4F94-A2EF-B347EEC6BC22}" type="slidenum">
              <a:rPr lang="en-US" sz="1200"/>
              <a:pPr algn="r" eaLnBrk="1" hangingPunct="1"/>
              <a:t>40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1EC65DAA-9A7B-47CB-AB8F-A953D1682596}" type="slidenum">
              <a:rPr lang="en-US" sz="1200"/>
              <a:pPr algn="r" eaLnBrk="1" hangingPunct="1"/>
              <a:t>5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8DEFCB-E725-4761-883A-682EECD8AC3E}" type="slidenum">
              <a:rPr lang="en-US" sz="1200" smtClean="0"/>
              <a:pPr eaLnBrk="1" hangingPunct="1"/>
              <a:t>41</a:t>
            </a:fld>
            <a:endParaRPr lang="en-US" sz="12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5D38F8-9640-48D6-AEBD-FDFDBB6B8BF9}" type="slidenum">
              <a:rPr lang="en-US" sz="1200" smtClean="0"/>
              <a:pPr eaLnBrk="1" hangingPunct="1"/>
              <a:t>42</a:t>
            </a:fld>
            <a:endParaRPr lang="en-US" sz="12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You can summarize the session by running through the summary given in SG. </a:t>
            </a:r>
          </a:p>
          <a:p>
            <a:pPr eaLnBrk="1" hangingPunct="1"/>
            <a:r>
              <a:rPr lang="en-US" smtClean="0"/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7F2A448-5D20-44D1-85F4-3B8DDFD54C80}" type="slidenum">
              <a:rPr lang="en-US" sz="1200"/>
              <a:pPr algn="r" eaLnBrk="1" hangingPunct="1"/>
              <a:t>6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87D97372-652F-4E88-A64F-612D7884CA47}" type="slidenum">
              <a:rPr lang="en-US" sz="1200"/>
              <a:pPr algn="r" eaLnBrk="1" hangingPunct="1"/>
              <a:t>7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8F489714-A75D-47FD-B159-15A1F64D509C}" type="slidenum">
              <a:rPr lang="en-US" sz="1200"/>
              <a:pPr algn="r" eaLnBrk="1" hangingPunct="1"/>
              <a:t>8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7319C00C-A226-4809-ADAB-9B7F4C7EDA8E}" type="slidenum">
              <a:rPr lang="en-US" sz="1200"/>
              <a:pPr algn="r" eaLnBrk="1" hangingPunct="1"/>
              <a:t>9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2BDAF8B8-2F13-4E4B-B536-1A7CDFDBDB64}" type="slidenum">
              <a:rPr lang="en-US" sz="1200"/>
              <a:pPr algn="r" eaLnBrk="1" hangingPunct="1"/>
              <a:t>10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/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Given an example to explain type 2 SCDs.</a:t>
            </a:r>
          </a:p>
          <a:p>
            <a:pPr marL="228600" indent="-228600" eaLnBrk="1" hangingPunct="1"/>
            <a:r>
              <a:rPr lang="en-US" smtClean="0"/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/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/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F600F2-D4A3-4D58-99AB-852F7DBB716F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14989E-9BAE-44C6-9097-89BCB870260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600F2-D4A3-4D58-99AB-852F7DBB716F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14989E-9BAE-44C6-9097-89BCB870260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600F2-D4A3-4D58-99AB-852F7DBB716F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14989E-9BAE-44C6-9097-89BCB870260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600F2-D4A3-4D58-99AB-852F7DBB716F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14989E-9BAE-44C6-9097-89BCB870260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600F2-D4A3-4D58-99AB-852F7DBB716F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14989E-9BAE-44C6-9097-89BCB870260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600F2-D4A3-4D58-99AB-852F7DBB716F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14989E-9BAE-44C6-9097-89BCB870260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600F2-D4A3-4D58-99AB-852F7DBB716F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14989E-9BAE-44C6-9097-89BCB870260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600F2-D4A3-4D58-99AB-852F7DBB716F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14989E-9BAE-44C6-9097-89BCB870260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600F2-D4A3-4D58-99AB-852F7DBB716F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14989E-9BAE-44C6-9097-89BCB870260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CF600F2-D4A3-4D58-99AB-852F7DBB716F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14989E-9BAE-44C6-9097-89BCB870260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F600F2-D4A3-4D58-99AB-852F7DBB716F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14989E-9BAE-44C6-9097-89BCB870260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CF600F2-D4A3-4D58-99AB-852F7DBB716F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14989E-9BAE-44C6-9097-89BCB870260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 txBox="1">
            <a:spLocks noChangeArrowheads="1"/>
          </p:cNvSpPr>
          <p:nvPr/>
        </p:nvSpPr>
        <p:spPr bwMode="auto">
          <a:xfrm>
            <a:off x="1525588" y="1598613"/>
            <a:ext cx="7315200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In this session, you will learn to: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1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Manage databases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180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180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180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180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180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180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11560" y="711199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9388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5735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Distribution database: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created when the replication is configured on an instance of SQL Server. 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Stores all the metadata information related to the configuration of replication. 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Stores the historical data for all types of replication configured on an instance of SQL Server.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Identifying System Databases in SQL Server (Contd.)</a:t>
            </a:r>
          </a:p>
        </p:txBody>
      </p:sp>
    </p:spTree>
    <p:extLst>
      <p:ext uri="{BB962C8B-B14F-4D97-AF65-F5344CB8AC3E}">
        <p14:creationId xmlns:p14="http://schemas.microsoft.com/office/powerpoint/2010/main" val="18047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Just a minute</a:t>
            </a:r>
          </a:p>
        </p:txBody>
      </p:sp>
      <p:sp>
        <p:nvSpPr>
          <p:cNvPr id="12291" name="Rectangle 2"/>
          <p:cNvSpPr txBox="1">
            <a:spLocks noChangeArrowheads="1"/>
          </p:cNvSpPr>
          <p:nvPr/>
        </p:nvSpPr>
        <p:spPr bwMode="auto">
          <a:xfrm>
            <a:off x="1524000" y="1600200"/>
            <a:ext cx="73914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What is the utility of the model database?</a:t>
            </a: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i="1"/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00200" y="4495800"/>
            <a:ext cx="7391400" cy="160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Solution: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sz="1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model database acts as a template or a prototype for the new databases.</a:t>
            </a:r>
          </a:p>
        </p:txBody>
      </p:sp>
    </p:spTree>
    <p:extLst>
      <p:ext uri="{BB962C8B-B14F-4D97-AF65-F5344CB8AC3E}">
        <p14:creationId xmlns:p14="http://schemas.microsoft.com/office/powerpoint/2010/main" val="186714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9545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SQL Server maps a database over a set of </a:t>
            </a:r>
            <a:b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operating-system files. 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Each database is stored as a set of files on the hard disk of the computer. 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These files include: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Primary data file 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Secondary data file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Transaction log file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Identifying the Database Files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29200" y="3352800"/>
            <a:ext cx="3810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Contains database objects.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849813" y="3349625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    Has a .mdf extension.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53000" y="3643313"/>
            <a:ext cx="365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Is used to store user-defined database        objects.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953000" y="3671888"/>
            <a:ext cx="297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Has a .ndf extension.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53000" y="3998913"/>
            <a:ext cx="3657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Records all modifications that have occurred in the database and the transactions that caused those modifications.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862513" y="3989388"/>
            <a:ext cx="312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  Has a .ldf extension.</a:t>
            </a:r>
          </a:p>
        </p:txBody>
      </p:sp>
    </p:spTree>
    <p:extLst>
      <p:ext uri="{BB962C8B-B14F-4D97-AF65-F5344CB8AC3E}">
        <p14:creationId xmlns:p14="http://schemas.microsoft.com/office/powerpoint/2010/main" val="401636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D0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D0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D0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3354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database files are grouped together in </a:t>
            </a:r>
            <a:r>
              <a:rPr lang="en-US" sz="2000" dirty="0" err="1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filegroups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for allocation and administration purposes. 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Filegroup: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a collection of files.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of the following types:</a:t>
            </a:r>
          </a:p>
          <a:p>
            <a:pPr lvl="2" eaLnBrk="1" hangingPunct="1">
              <a:buFontTx/>
              <a:buBlip>
                <a:blip r:embed="rId4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Primary </a:t>
            </a:r>
            <a:r>
              <a:rPr lang="en-US" sz="1600" kern="1200" dirty="0" err="1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filegroup</a:t>
            </a:r>
            <a:endParaRPr lang="en-US" sz="16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2" eaLnBrk="1" hangingPunct="1">
              <a:buFontTx/>
              <a:buBlip>
                <a:blip r:embed="rId4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User-defined </a:t>
            </a:r>
            <a:r>
              <a:rPr lang="en-US" sz="1600" kern="1200" dirty="0" err="1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filegroup</a:t>
            </a:r>
            <a:endParaRPr lang="en-US" sz="16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</a:br>
            <a:endParaRPr lang="en-US" sz="20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Identifying the Database Files (Contd.)</a:t>
            </a:r>
          </a:p>
        </p:txBody>
      </p:sp>
    </p:spTree>
    <p:extLst>
      <p:ext uri="{BB962C8B-B14F-4D97-AF65-F5344CB8AC3E}">
        <p14:creationId xmlns:p14="http://schemas.microsoft.com/office/powerpoint/2010/main" val="4153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3354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database files are grouped together in </a:t>
            </a:r>
            <a:r>
              <a:rPr lang="en-US" sz="2000" dirty="0" err="1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filegroups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for allocation and administration purposes. 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Filegroup: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a collection of files.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of the following types:</a:t>
            </a:r>
          </a:p>
          <a:p>
            <a:pPr lvl="2" eaLnBrk="1" hangingPunct="1">
              <a:buFontTx/>
              <a:buBlip>
                <a:blip r:embed="rId4"/>
              </a:buBlip>
              <a:defRPr/>
            </a:pPr>
            <a:r>
              <a:rPr lang="en-US" sz="1600" kern="1200" dirty="0" smtClean="0">
                <a:solidFill>
                  <a:srgbClr val="FF0000"/>
                </a:solidFill>
                <a:latin typeface="Arial" charset="0"/>
                <a:ea typeface="+mn-ea"/>
                <a:cs typeface="Times New Roman" pitchFamily="18" charset="0"/>
              </a:rPr>
              <a:t>Primary </a:t>
            </a:r>
            <a:r>
              <a:rPr lang="en-US" sz="1600" kern="1200" dirty="0" err="1" smtClean="0">
                <a:solidFill>
                  <a:srgbClr val="FF0000"/>
                </a:solidFill>
                <a:latin typeface="Arial" charset="0"/>
                <a:ea typeface="+mn-ea"/>
                <a:cs typeface="Times New Roman" pitchFamily="18" charset="0"/>
              </a:rPr>
              <a:t>filegroup</a:t>
            </a:r>
            <a:endParaRPr lang="en-US" sz="1600" kern="1200" dirty="0" smtClean="0">
              <a:solidFill>
                <a:srgbClr val="FF0000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2" eaLnBrk="1" hangingPunct="1">
              <a:buFontTx/>
              <a:buBlip>
                <a:blip r:embed="rId4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User-defined </a:t>
            </a:r>
            <a:r>
              <a:rPr lang="en-US" sz="1600" kern="1200" dirty="0" err="1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filegroup</a:t>
            </a:r>
            <a:endParaRPr lang="en-US" sz="16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</a:br>
            <a:endParaRPr lang="en-US" sz="20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Identifying the Database Files (Contd.)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57800" y="3276600"/>
            <a:ext cx="365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Contains the primary data file and any other files that are not put into any other filegroup.</a:t>
            </a:r>
          </a:p>
        </p:txBody>
      </p:sp>
    </p:spTree>
    <p:extLst>
      <p:ext uri="{BB962C8B-B14F-4D97-AF65-F5344CB8AC3E}">
        <p14:creationId xmlns:p14="http://schemas.microsoft.com/office/powerpoint/2010/main" val="123606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3354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database files are grouped together in </a:t>
            </a:r>
            <a:r>
              <a:rPr lang="en-US" sz="2000" dirty="0" err="1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filegroups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for allocation and administration purposes. 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Filegroup: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a collection of files.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of the following types:</a:t>
            </a:r>
          </a:p>
          <a:p>
            <a:pPr lvl="2" eaLnBrk="1" hangingPunct="1">
              <a:buFontTx/>
              <a:buBlip>
                <a:blip r:embed="rId4"/>
              </a:buBlip>
              <a:defRPr/>
            </a:pPr>
            <a:r>
              <a:rPr lang="en-US" sz="16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Primary </a:t>
            </a:r>
            <a:r>
              <a:rPr lang="en-US" sz="1600" kern="1200" dirty="0" err="1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filegroup</a:t>
            </a:r>
            <a:endParaRPr lang="en-US" sz="16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2" eaLnBrk="1" hangingPunct="1">
              <a:buFontTx/>
              <a:buBlip>
                <a:blip r:embed="rId4"/>
              </a:buBlip>
              <a:defRPr/>
            </a:pPr>
            <a:r>
              <a:rPr lang="en-US" sz="1600" kern="1200" dirty="0" smtClean="0">
                <a:solidFill>
                  <a:srgbClr val="FF0000"/>
                </a:solidFill>
                <a:latin typeface="Arial" charset="0"/>
                <a:ea typeface="+mn-ea"/>
                <a:cs typeface="Times New Roman" pitchFamily="18" charset="0"/>
              </a:rPr>
              <a:t>User-defined </a:t>
            </a:r>
            <a:r>
              <a:rPr lang="en-US" sz="1600" kern="1200" dirty="0" err="1" smtClean="0">
                <a:solidFill>
                  <a:srgbClr val="FF0000"/>
                </a:solidFill>
                <a:latin typeface="Arial" charset="0"/>
                <a:ea typeface="+mn-ea"/>
                <a:cs typeface="Times New Roman" pitchFamily="18" charset="0"/>
              </a:rPr>
              <a:t>filegroup</a:t>
            </a:r>
            <a:endParaRPr lang="en-US" sz="1600" kern="1200" dirty="0" smtClean="0">
              <a:solidFill>
                <a:srgbClr val="FF0000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</a:br>
            <a:endParaRPr lang="en-US" sz="20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Identifying the Database Files (Contd.)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57800" y="3581400"/>
            <a:ext cx="3657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Is a filegroup that is created by users.</a:t>
            </a:r>
          </a:p>
        </p:txBody>
      </p:sp>
    </p:spTree>
    <p:extLst>
      <p:ext uri="{BB962C8B-B14F-4D97-AF65-F5344CB8AC3E}">
        <p14:creationId xmlns:p14="http://schemas.microsoft.com/office/powerpoint/2010/main" val="3204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35067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To create a user-defined database, you can use the CREATE DATABASE statement. </a:t>
            </a: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Syntax:</a:t>
            </a:r>
          </a:p>
          <a:p>
            <a:pPr lvl="2" eaLnBrk="1" hangingPunct="1">
              <a:buFontTx/>
              <a:buNone/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CREATE DATABASE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database_name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[ ON [ PRIMARY ] [ &lt;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filespec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&gt;]]</a:t>
            </a:r>
            <a:b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 LOG ON [ &lt;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filespec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&gt;   ]]</a:t>
            </a:r>
            <a:b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&lt;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filespec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&gt; ::= </a:t>
            </a:r>
          </a:p>
          <a:p>
            <a:pPr lvl="2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( [ NAME =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logical_file_name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, ] </a:t>
            </a:r>
            <a:b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    FILENAME = '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os_file_name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 </a:t>
            </a:r>
            <a:b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    [ , SIZE = size ] </a:t>
            </a:r>
            <a:b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    [ , MAXSIZE = {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| UNLIMITED } ] </a:t>
            </a:r>
            <a:b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    [ , FILEGROWTH =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growth_increment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] ) [ ,...n ]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User-Defined Database</a:t>
            </a:r>
          </a:p>
        </p:txBody>
      </p:sp>
    </p:spTree>
    <p:extLst>
      <p:ext uri="{BB962C8B-B14F-4D97-AF65-F5344CB8AC3E}">
        <p14:creationId xmlns:p14="http://schemas.microsoft.com/office/powerpoint/2010/main" val="24645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35067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following SQL statement creates a database named Personnel to store the data related to all the employees:</a:t>
            </a:r>
            <a:r>
              <a:rPr lang="en-IN" sz="1600" smtClean="0"/>
              <a:t> </a:t>
            </a:r>
            <a:endParaRPr lang="en-US" sz="1600" smtClean="0"/>
          </a:p>
          <a:p>
            <a:pPr lvl="1">
              <a:buFontTx/>
              <a:buNone/>
            </a:pPr>
            <a:r>
              <a:rPr lang="en-IN" sz="1200" smtClean="0"/>
              <a:t>	</a:t>
            </a: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CREATE DATABASE Personnel</a:t>
            </a:r>
          </a:p>
          <a:p>
            <a:pPr lvl="2">
              <a:buFontTx/>
              <a:buNone/>
            </a:pPr>
            <a:endParaRPr lang="en-IN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endParaRPr lang="en-IN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endParaRPr lang="en-IN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User-Defined Database (Contd.)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0" y="2819400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Creates a database named Personnel in the C:\Program Files\Microsoft SQL Server\MSSQL10.MSSQLSERVER\MSSQL\DATA folder.</a:t>
            </a:r>
            <a:endParaRPr lang="en-US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87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5735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You can also use the following statements to create a database:</a:t>
            </a:r>
          </a:p>
          <a:p>
            <a:pPr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USE master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GO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CREATE DATABASE MyDB	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 PRIMARY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( NAME='MyDB_Primary',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FILENAME=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'c:\Data\MyDB_Prm.mdf',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SIZE=4MB,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MAXSIZE=10MB,</a:t>
            </a:r>
          </a:p>
          <a:p>
            <a:pPr lvl="2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FILEGROWTH=1MB),</a:t>
            </a:r>
          </a:p>
          <a:p>
            <a:pPr lvl="2">
              <a:buFontTx/>
              <a:buNone/>
            </a:pP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User-Defined Database (Contd.)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2590800" y="5410200"/>
            <a:ext cx="495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Creates a database MyDB where the primary data file is stored in the primary filegroup.</a:t>
            </a:r>
          </a:p>
        </p:txBody>
      </p:sp>
    </p:spTree>
    <p:extLst>
      <p:ext uri="{BB962C8B-B14F-4D97-AF65-F5344CB8AC3E}">
        <p14:creationId xmlns:p14="http://schemas.microsoft.com/office/powerpoint/2010/main" val="33973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9545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FILEGROUP MyDB_FG1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( NAME = 'MyDB_FG1_Dat1',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FILENAME =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'c:\Data\MyDB_FG1_1.ndf',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SIZE = 1MB,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MAXSIZE=10MB,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FILEGROWTH=1MB),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( NAME = 'MyDB_FG1_Dat2',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FILENAME =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'c:\Data\MyDB_FG1_2.ndf',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SIZE = 1MB,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MAXSIZE=10MB,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FILEGROWTH=1MB)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21180" y="711199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User-Defined Database (Contd.)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438400" y="5591175"/>
            <a:ext cx="579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Creates two secondary data files that are stored in the user-defined filegroup named MyDB_FG1.</a:t>
            </a:r>
          </a:p>
        </p:txBody>
      </p:sp>
    </p:spTree>
    <p:extLst>
      <p:ext uri="{BB962C8B-B14F-4D97-AF65-F5344CB8AC3E}">
        <p14:creationId xmlns:p14="http://schemas.microsoft.com/office/powerpoint/2010/main" val="744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4495800" y="2351088"/>
            <a:ext cx="4343400" cy="976312"/>
          </a:xfrm>
          <a:prstGeom prst="wedgeRectCallout">
            <a:avLst>
              <a:gd name="adj1" fmla="val -65508"/>
              <a:gd name="adj2" fmla="val 97597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IN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Managing Databases</a:t>
            </a:r>
            <a:endParaRPr lang="en-US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3076" name="Picture 3" descr="JBIZ044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20462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4419600" y="2336800"/>
            <a:ext cx="441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As a database developer, you might need to create databases to store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1551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25161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LOG ON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( NAME='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MyDB_log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',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   FILENAME =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'c:\Data\MyDB.ldf',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   SIZE=1MB,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   MAXSIZE=10MB,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   FILEGROWTH=1MB)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GO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User-Defined Database (Contd.)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2514600" y="4114800"/>
            <a:ext cx="3810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Creates a log file by the name MyDB.ldf.</a:t>
            </a:r>
          </a:p>
        </p:txBody>
      </p:sp>
    </p:spTree>
    <p:extLst>
      <p:ext uri="{BB962C8B-B14F-4D97-AF65-F5344CB8AC3E}">
        <p14:creationId xmlns:p14="http://schemas.microsoft.com/office/powerpoint/2010/main" val="266959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7635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following figure represents the creation of primary, log, and secondary files of the MyDB database.</a:t>
            </a: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</a:br>
            <a:endParaRPr lang="en-US" sz="20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User-Defined Database (Contd.)</a:t>
            </a:r>
          </a:p>
        </p:txBody>
      </p:sp>
      <p:pic>
        <p:nvPicPr>
          <p:cNvPr id="225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08250"/>
            <a:ext cx="43434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9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32781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You can change the default filegroup by using the following statement:</a:t>
            </a:r>
            <a:endParaRPr lang="en-US" sz="1600" dirty="0" smtClean="0"/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ALTER DATABASE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MyDB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MODIFY FILEGROUP MyDB_FG1 DEFAULT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GO</a:t>
            </a: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</a:br>
            <a:endParaRPr lang="en-US" sz="20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User-Defined Database (Contd.)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3276600"/>
            <a:ext cx="579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Makes MyDB_FG1 as the default filegroup for the MyDB database.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406525" y="4038600"/>
            <a:ext cx="7585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00000"/>
                </a:solidFill>
                <a:latin typeface="Arial" charset="0"/>
                <a:cs typeface="Arial" charset="0"/>
              </a:rPr>
              <a:t>Let us see how to create a database using the Object Explorer window.</a:t>
            </a:r>
          </a:p>
        </p:txBody>
      </p:sp>
    </p:spTree>
    <p:extLst>
      <p:ext uri="{BB962C8B-B14F-4D97-AF65-F5344CB8AC3E}">
        <p14:creationId xmlns:p14="http://schemas.microsoft.com/office/powerpoint/2010/main" val="16523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FILESTREAM feature: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Enables you to store and manage unstructured data such as videos, graphic files, sound clips, Word documents, or Excel spreadsheets in a database. This unstructured data is called a Binary Large Object (BLOB).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Allows BLOBs to be stored directly in the Windows New Technology File System (NTFS).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SQL Server database engine manages the link between the column declared with the FILESTREAM feature and the actual file located in the NTFS.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User-Defined Database (Contd.)</a:t>
            </a:r>
          </a:p>
        </p:txBody>
      </p:sp>
    </p:spTree>
    <p:extLst>
      <p:ext uri="{BB962C8B-B14F-4D97-AF65-F5344CB8AC3E}">
        <p14:creationId xmlns:p14="http://schemas.microsoft.com/office/powerpoint/2010/main" val="38004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To use the FILESTREAM feature, a database needs to contain: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 FILESTREAM filegroup.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 table with a varbinary(max) column along with the FILESTREAM attribute.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For a database to contain the FILESTREAM filegroup, the FILESTREAM feature of the SQL Server instance, on which the database is created, must be enabled.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Once the FILESTREAM feature is enabled for an instance of SQL Server, you need to configure the FILESTREAM access level.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User-Defined Database (Contd.)</a:t>
            </a:r>
          </a:p>
        </p:txBody>
      </p:sp>
    </p:spTree>
    <p:extLst>
      <p:ext uri="{BB962C8B-B14F-4D97-AF65-F5344CB8AC3E}">
        <p14:creationId xmlns:p14="http://schemas.microsoft.com/office/powerpoint/2010/main" val="32984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FILESTREAM access level specifies the accessibility of the FILESTREAM data on an instance of SQL Server. 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following table describes the possible values of access levels and their accessibility.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26473" y="711199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User-Defined Database (Contd.)</a:t>
            </a:r>
          </a:p>
        </p:txBody>
      </p:sp>
      <p:graphicFrame>
        <p:nvGraphicFramePr>
          <p:cNvPr id="5" name="Group 441"/>
          <p:cNvGraphicFramePr>
            <a:graphicFrameLocks noGrp="1"/>
          </p:cNvGraphicFramePr>
          <p:nvPr/>
        </p:nvGraphicFramePr>
        <p:xfrm>
          <a:off x="2998788" y="3398838"/>
          <a:ext cx="4876800" cy="2122508"/>
        </p:xfrm>
        <a:graphic>
          <a:graphicData uri="http://schemas.openxmlformats.org/drawingml/2006/table">
            <a:tbl>
              <a:tblPr/>
              <a:tblGrid>
                <a:gridCol w="1524000"/>
                <a:gridCol w="3352800"/>
              </a:tblGrid>
              <a:tr h="30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Access Levels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Accessibility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182"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FILESTREAM data access is disabled. This is the default value.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02"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FILESTREAM data is enabled only for T-SQL access.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182"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FILESTREAM data is enabled only for T-SQL and local file system access.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20"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FILESTREAM data is enabled for T-SQL, local file system access, and remote file system access.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4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32781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You can execute the following statement in the Query Editor window to configure the FILESTREAM data access:</a:t>
            </a:r>
            <a:endParaRPr lang="en-US" sz="1600" dirty="0" smtClean="0"/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sp_configure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filestream_access_level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, 2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Then, execute the following statement to apply the configuration changes:</a:t>
            </a:r>
            <a:endParaRPr lang="en-US" sz="1600" dirty="0" smtClean="0"/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RECONFIGURE 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</a:br>
            <a:endParaRPr lang="en-US" sz="20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711199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User-Defined Database (Contd.)</a:t>
            </a:r>
          </a:p>
        </p:txBody>
      </p:sp>
    </p:spTree>
    <p:extLst>
      <p:ext uri="{BB962C8B-B14F-4D97-AF65-F5344CB8AC3E}">
        <p14:creationId xmlns:p14="http://schemas.microsoft.com/office/powerpoint/2010/main" val="20682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32781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You can use the following statement to create the FILESTREAM-enabled database named </a:t>
            </a:r>
            <a:r>
              <a:rPr lang="en-US" sz="2000" dirty="0" err="1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TekSoft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:</a:t>
            </a:r>
            <a:endParaRPr lang="en-US" sz="1600" dirty="0" smtClean="0"/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CREATE DATABASE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</a:t>
            </a:r>
            <a:endParaRPr lang="en-IN" sz="1600" dirty="0" smtClean="0">
              <a:solidFill>
                <a:schemeClr val="accent2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ON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PRIMARY ( NAME =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FILENAME = 'C:\Data\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TekSoft.mdf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'),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FILEGROUP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FileStreamGroup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CONTAINS FILESTREAM(NAME =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TekSoft_Data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FILENAME = 'C:\Data\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TekSoft_Data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')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LOG ON  ( NAME = Log1,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FILENAME = 'C:\Data\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TekSoft.ldf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')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GO</a:t>
            </a:r>
          </a:p>
          <a:p>
            <a:pPr lvl="2">
              <a:buFontTx/>
              <a:buNone/>
              <a:defRPr/>
            </a:pPr>
            <a:endParaRPr lang="en-IN" sz="1600" dirty="0" smtClean="0">
              <a:solidFill>
                <a:schemeClr val="accent2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43241" y="711199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User-Defined Database (Contd.)</a:t>
            </a:r>
          </a:p>
        </p:txBody>
      </p:sp>
    </p:spTree>
    <p:extLst>
      <p:ext uri="{BB962C8B-B14F-4D97-AF65-F5344CB8AC3E}">
        <p14:creationId xmlns:p14="http://schemas.microsoft.com/office/powerpoint/2010/main" val="16214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32781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You can use the following statement to create the FILESTREAM-enabled database named </a:t>
            </a:r>
            <a:r>
              <a:rPr lang="en-US" sz="2000" dirty="0" err="1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TekSoft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:</a:t>
            </a:r>
            <a:endParaRPr lang="en-US" sz="1600" dirty="0" smtClean="0"/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CREATE DATABASE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</a:t>
            </a:r>
            <a:endParaRPr lang="en-IN" sz="1600" dirty="0" smtClean="0">
              <a:solidFill>
                <a:schemeClr val="accent2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ON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PRIMARY ( NAME =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FILENAME = 'C:\Data\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TekSoft.mdf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'),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FILEGROUP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FileStreamGroup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IN" sz="16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CONTAINS FILESTREAM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(NAME =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TekSoft_Data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FILENAME = 'C:\Data\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TekSoft_Data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')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LOG ON  ( NAME = Log1,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FILENAME = 'C:\Data\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TekSoft.ldf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')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GO</a:t>
            </a:r>
          </a:p>
          <a:p>
            <a:pPr lvl="2">
              <a:buFontTx/>
              <a:buNone/>
              <a:defRPr/>
            </a:pPr>
            <a:endParaRPr lang="en-IN" sz="1600" dirty="0" smtClean="0">
              <a:solidFill>
                <a:schemeClr val="accent2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User-Defined Database (Contd.)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32588" y="3810000"/>
            <a:ext cx="2209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This clause is used to specify that the database will store the FILESTREAM data.</a:t>
            </a:r>
          </a:p>
        </p:txBody>
      </p:sp>
    </p:spTree>
    <p:extLst>
      <p:ext uri="{BB962C8B-B14F-4D97-AF65-F5344CB8AC3E}">
        <p14:creationId xmlns:p14="http://schemas.microsoft.com/office/powerpoint/2010/main" val="488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32781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You can use the following statement to create the FILESTREAM-enabled database named </a:t>
            </a:r>
            <a:r>
              <a:rPr lang="en-US" sz="2000" dirty="0" err="1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TekSoft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:</a:t>
            </a:r>
            <a:endParaRPr lang="en-US" sz="1600" dirty="0" smtClean="0"/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CREATE DATABASE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</a:t>
            </a:r>
            <a:endParaRPr lang="en-IN" sz="1600" dirty="0" smtClean="0">
              <a:solidFill>
                <a:schemeClr val="accent2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ON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PRIMARY ( NAME =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FILENAME = 'C:\Data\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TekSoft.mdf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'),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FILEGROUP 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FileStreamGroup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 CONTAINS FILESTREAM(NAME = </a:t>
            </a:r>
            <a:r>
              <a:rPr lang="en-IN" sz="1600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TekSoft_Data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FILENAME = 'C:\Data\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TekSoft_Data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')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LOG ON  ( NAME = Log1,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FILENAME = 'C:\Data\</a:t>
            </a:r>
            <a:r>
              <a:rPr lang="en-IN" sz="1600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TekSoft.ldf</a:t>
            </a: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')</a:t>
            </a:r>
          </a:p>
          <a:p>
            <a:pPr lvl="2">
              <a:buFontTx/>
              <a:buNone/>
              <a:defRPr/>
            </a:pPr>
            <a:r>
              <a:rPr lang="en-IN" sz="1600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GO</a:t>
            </a:r>
          </a:p>
          <a:p>
            <a:pPr lvl="2">
              <a:buFontTx/>
              <a:buNone/>
              <a:defRPr/>
            </a:pPr>
            <a:endParaRPr lang="en-IN" sz="1600" dirty="0" smtClean="0">
              <a:solidFill>
                <a:schemeClr val="accent2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User-Defined Database (Contd.)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71800" y="511492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The TekSoft_Data folder contains the $FSLOG folder and the filestream.hdr file.</a:t>
            </a:r>
          </a:p>
        </p:txBody>
      </p:sp>
    </p:spTree>
    <p:extLst>
      <p:ext uri="{BB962C8B-B14F-4D97-AF65-F5344CB8AC3E}">
        <p14:creationId xmlns:p14="http://schemas.microsoft.com/office/powerpoint/2010/main" val="409379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4495800" y="1919288"/>
            <a:ext cx="4343400" cy="1295400"/>
          </a:xfrm>
          <a:prstGeom prst="wedgeRectCallout">
            <a:avLst>
              <a:gd name="adj1" fmla="val -65508"/>
              <a:gd name="adj2" fmla="val 97597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IN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Managing Databases (Contd.)</a:t>
            </a:r>
            <a:endParaRPr lang="en-US" b="1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4100" name="Picture 3" descr="JBIZ044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20462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4419600" y="1905000"/>
            <a:ext cx="4419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Before creating a database, it is important to identify the system databases supported by SQL Server and their importance. </a:t>
            </a:r>
          </a:p>
        </p:txBody>
      </p:sp>
    </p:spTree>
    <p:extLst>
      <p:ext uri="{BB962C8B-B14F-4D97-AF65-F5344CB8AC3E}">
        <p14:creationId xmlns:p14="http://schemas.microsoft.com/office/powerpoint/2010/main" val="28028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Just a minute</a:t>
            </a:r>
          </a:p>
        </p:txBody>
      </p:sp>
      <p:sp>
        <p:nvSpPr>
          <p:cNvPr id="31747" name="Rectangle 2"/>
          <p:cNvSpPr txBox="1">
            <a:spLocks noChangeArrowheads="1"/>
          </p:cNvSpPr>
          <p:nvPr/>
        </p:nvSpPr>
        <p:spPr bwMode="auto">
          <a:xfrm>
            <a:off x="1524000" y="1600200"/>
            <a:ext cx="73914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Which statement is used to create a database?</a:t>
            </a: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i="1"/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00200" y="4953000"/>
            <a:ext cx="73914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Solution: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sz="1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CREATE DATABASE statement</a:t>
            </a:r>
          </a:p>
        </p:txBody>
      </p:sp>
    </p:spTree>
    <p:extLst>
      <p:ext uri="{BB962C8B-B14F-4D97-AF65-F5344CB8AC3E}">
        <p14:creationId xmlns:p14="http://schemas.microsoft.com/office/powerpoint/2010/main" val="366257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30495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sp_renamedb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stored procedure: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Times New Roman" pitchFamily="18" charset="0"/>
              </a:rPr>
              <a:t>Is used to rename a database. 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Times New Roman" pitchFamily="18" charset="0"/>
              </a:rPr>
              <a:t>Syntax:  </a:t>
            </a:r>
          </a:p>
          <a:p>
            <a:pPr lvl="2" eaLnBrk="1" hangingPunct="1">
              <a:buFontTx/>
              <a:buNone/>
              <a:defRPr/>
            </a:pPr>
            <a:r>
              <a:rPr lang="en-IN" sz="12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en-IN" sz="1600" kern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sp_renamedb</a:t>
            </a:r>
            <a:r>
              <a:rPr lang="en-IN" sz="1600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kern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old_database_name</a:t>
            </a:r>
            <a:r>
              <a:rPr lang="en-IN" sz="1600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600" kern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new_database_name</a:t>
            </a: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Times New Roman" pitchFamily="18" charset="0"/>
              </a:rPr>
              <a:t>For example:</a:t>
            </a:r>
          </a:p>
          <a:p>
            <a:pPr lvl="2" eaLnBrk="1" hangingPunct="1">
              <a:buFontTx/>
              <a:buNone/>
              <a:defRPr/>
            </a:pPr>
            <a:r>
              <a:rPr lang="en-IN" sz="1600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600" kern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sp_renamedb</a:t>
            </a:r>
            <a:r>
              <a:rPr lang="en-IN" sz="1600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Personnel, Employee</a:t>
            </a:r>
            <a:endParaRPr lang="en-US" sz="1600" kern="12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</a:br>
            <a:endParaRPr lang="en-US" sz="20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Renaming a User-Defined Database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81288" y="3733800"/>
            <a:ext cx="562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Renames the Personnel database to the Employee database.</a:t>
            </a:r>
          </a:p>
        </p:txBody>
      </p:sp>
    </p:spTree>
    <p:extLst>
      <p:ext uri="{BB962C8B-B14F-4D97-AF65-F5344CB8AC3E}">
        <p14:creationId xmlns:p14="http://schemas.microsoft.com/office/powerpoint/2010/main" val="191615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30495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DROP DATABASE statement: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Times New Roman" pitchFamily="18" charset="0"/>
              </a:rPr>
              <a:t>Is used to delete a database. 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Times New Roman" pitchFamily="18" charset="0"/>
              </a:rPr>
              <a:t>Syntax:  </a:t>
            </a:r>
          </a:p>
          <a:p>
            <a:pPr lvl="2">
              <a:buFontTx/>
              <a:buNone/>
              <a:defRPr/>
            </a:pPr>
            <a:r>
              <a:rPr lang="en-IN" sz="1600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DROP DATABASE </a:t>
            </a:r>
            <a:r>
              <a:rPr lang="en-IN" sz="1600" kern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database_name</a:t>
            </a:r>
            <a:endParaRPr lang="en-IN" sz="1600" kern="12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Times New Roman" pitchFamily="18" charset="0"/>
              </a:rPr>
              <a:t>For example:</a:t>
            </a:r>
          </a:p>
          <a:p>
            <a:pPr lvl="2">
              <a:buFontTx/>
              <a:buNone/>
              <a:defRPr/>
            </a:pPr>
            <a:r>
              <a:rPr lang="en-IN" sz="1600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DROP DATABASE Employee</a:t>
            </a:r>
            <a:endParaRPr lang="en-US" sz="1600" kern="12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  <a:defRPr/>
            </a:pPr>
            <a:endParaRPr lang="en-US" sz="1600" kern="1200" dirty="0" err="1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1600" kern="12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 eaLnBrk="1" hangingPunct="1">
              <a:buFontTx/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</a:br>
            <a:endParaRPr lang="en-US" sz="20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Dropping a User-Defined Database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28913" y="3657600"/>
            <a:ext cx="4102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Deletes the Employee database.</a:t>
            </a:r>
          </a:p>
        </p:txBody>
      </p:sp>
    </p:spTree>
    <p:extLst>
      <p:ext uri="{BB962C8B-B14F-4D97-AF65-F5344CB8AC3E}">
        <p14:creationId xmlns:p14="http://schemas.microsoft.com/office/powerpoint/2010/main" val="316656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IN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Managing Tables</a:t>
            </a:r>
            <a:endParaRPr lang="en-US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5588" y="1598613"/>
            <a:ext cx="7313612" cy="4116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kern="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 table is a database object used to store data.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kern="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Data in a table is organized in rows and columns. 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kern="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Each row in a table represents a unique record and each column represents an attribute of the record.</a:t>
            </a:r>
            <a:endParaRPr lang="en-US" sz="1800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kern="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IN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Managing Tables (Contd.)</a:t>
            </a:r>
            <a:endParaRPr lang="en-US" b="1" dirty="0">
              <a:solidFill>
                <a:srgbClr val="FF0000"/>
              </a:solidFill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35843" name="Picture 3" descr="JBIZ044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3200400"/>
            <a:ext cx="20462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343400" y="2178050"/>
            <a:ext cx="4267200" cy="1098550"/>
          </a:xfrm>
          <a:prstGeom prst="wedgeRectCallout">
            <a:avLst>
              <a:gd name="adj1" fmla="val -65467"/>
              <a:gd name="adj2" fmla="val 92256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4441825" y="2209800"/>
            <a:ext cx="40925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As a database developer, you need to create and manage tables to store data.</a:t>
            </a:r>
          </a:p>
        </p:txBody>
      </p:sp>
    </p:spTree>
    <p:extLst>
      <p:ext uri="{BB962C8B-B14F-4D97-AF65-F5344CB8AC3E}">
        <p14:creationId xmlns:p14="http://schemas.microsoft.com/office/powerpoint/2010/main" val="20630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116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CREATE TABLE statement: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Times New Roman" pitchFamily="18" charset="0"/>
              </a:rPr>
              <a:t>Is used to create a table.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Times New Roman" pitchFamily="18" charset="0"/>
              </a:rPr>
              <a:t>Syntax: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CREATE TABLE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    [ database_name . [ schema_name ] .] table_name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        ( { &lt;column_definition&gt; | &lt;computed_column_definition&gt; }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        [IDENTITY (SEED, INCREMENT)]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 &lt;table_constraint&gt; ] [ ,...n ] )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[ ON { partition_scheme_name ( partition_column_name ) | filegroup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| "default" } ]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[ { TEXTIMAGE_ON { filegroup | "default" } ] 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 ; ]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Table</a:t>
            </a:r>
          </a:p>
        </p:txBody>
      </p:sp>
    </p:spTree>
    <p:extLst>
      <p:ext uri="{BB962C8B-B14F-4D97-AF65-F5344CB8AC3E}">
        <p14:creationId xmlns:p14="http://schemas.microsoft.com/office/powerpoint/2010/main" val="7892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8021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While creating tables, you need to consider the following guidelines: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column names within a table must be unique, but the same column name can be used in different tables within a database. 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table name can be of maximum 128 characters. 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Table (Contd.)</a:t>
            </a:r>
          </a:p>
        </p:txBody>
      </p:sp>
    </p:spTree>
    <p:extLst>
      <p:ext uri="{BB962C8B-B14F-4D97-AF65-F5344CB8AC3E}">
        <p14:creationId xmlns:p14="http://schemas.microsoft.com/office/powerpoint/2010/main" val="814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8021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You can use the following statement to create the EmployeeLeave table:</a:t>
            </a:r>
          </a:p>
          <a:p>
            <a:pPr lvl="2" eaLnBrk="1" hangingPunct="1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CREATE TABLE HumanResources.EmployeeLeave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EmployeeID int NOT NULL, 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LeaveStartDate datetime NOT NULL,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LeaveEndDate datetime NOT NULL,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LeaveReason varchar(100),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LeaveType char(2)NOT NULL</a:t>
            </a: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You can use the following statement to view the structure of HumanResources.EmployeeLeave table:</a:t>
            </a:r>
            <a:endParaRPr lang="en-US" sz="2000" smtClean="0"/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sp_help </a:t>
            </a: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IN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HumanResources.EmployeeLeave</a:t>
            </a: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Table (Contd.)</a:t>
            </a:r>
          </a:p>
        </p:txBody>
      </p:sp>
    </p:spTree>
    <p:extLst>
      <p:ext uri="{BB962C8B-B14F-4D97-AF65-F5344CB8AC3E}">
        <p14:creationId xmlns:p14="http://schemas.microsoft.com/office/powerpoint/2010/main" val="12783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8021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You can use the following statement to create an IDENTITY column in a table: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CREATE TABLE Emp(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EmpCode int IDENTITY(100,1),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EmpName char(25) NOT NULL,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DeptNo char(4) NOT NULL)</a:t>
            </a:r>
            <a:endParaRPr lang="en-IN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EmpCode column of the Emp table is the IDENTITY column with the starting value (SEED) as 100 and the step value (INCREMENT) as 1.</a:t>
            </a:r>
            <a:endParaRPr lang="en-US" sz="2000" smtClean="0"/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Table (Contd.)</a:t>
            </a:r>
          </a:p>
        </p:txBody>
      </p:sp>
    </p:spTree>
    <p:extLst>
      <p:ext uri="{BB962C8B-B14F-4D97-AF65-F5344CB8AC3E}">
        <p14:creationId xmlns:p14="http://schemas.microsoft.com/office/powerpoint/2010/main" val="23973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8021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You can use the following statements to create the EmpDetails table that stores the FILESTREAM data: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USE TekSoft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GO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CREATE TABLE EmpDetails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EmployeeID UNIQUEIDENTIFIER ROWGUIDCOL NOT NULL 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UNIQUE,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EmployeeName varchar(30),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EmployeeAddress varchar(100),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EmployeeDept varchar(20),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EmployeePhoto VARBINARY(MAX) FILESTREAM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GO</a:t>
            </a:r>
          </a:p>
          <a:p>
            <a:pPr eaLnBrk="1" hangingPunct="1">
              <a:buFontTx/>
              <a:buNone/>
            </a:pPr>
            <a:endParaRPr lang="en-US" sz="200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Table (Contd.)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67000" y="5791200"/>
            <a:ext cx="510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Uniquely identifies the records in the table across the databases.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67000" y="5803900"/>
            <a:ext cx="510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Stored the data in the Windows file system.</a:t>
            </a:r>
          </a:p>
        </p:txBody>
      </p:sp>
    </p:spTree>
    <p:extLst>
      <p:ext uri="{BB962C8B-B14F-4D97-AF65-F5344CB8AC3E}">
        <p14:creationId xmlns:p14="http://schemas.microsoft.com/office/powerpoint/2010/main" val="15869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116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SQL Server contains the following system databases: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master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err="1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tempdb</a:t>
            </a: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model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err="1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msdb</a:t>
            </a: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Resource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err="1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ReportServer</a:t>
            </a: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ReportServerTempDB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Distribution</a:t>
            </a:r>
          </a:p>
          <a:p>
            <a:pPr lvl="1" eaLnBrk="1" hangingPunct="1">
              <a:buFontTx/>
              <a:buNone/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Identifying System Databases in SQL Server</a:t>
            </a:r>
          </a:p>
        </p:txBody>
      </p:sp>
    </p:spTree>
    <p:extLst>
      <p:ext uri="{BB962C8B-B14F-4D97-AF65-F5344CB8AC3E}">
        <p14:creationId xmlns:p14="http://schemas.microsoft.com/office/powerpoint/2010/main" val="3500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8021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You can store the spatial data in a table by using the geometry and geography data types.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For example: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CREATE TABLE Country_Location (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CountryID int,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CountryLocation geography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buFontTx/>
              <a:buNone/>
            </a:pPr>
            <a:endParaRPr lang="en-US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Creating a Table (Contd.)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82875" y="3810000"/>
            <a:ext cx="510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  <a:latin typeface="Arial" charset="0"/>
                <a:cs typeface="Arial" charset="0"/>
              </a:rPr>
              <a:t>Stores the latitude and longitude coordinates, which indicate the location of the country.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828800" y="4648200"/>
            <a:ext cx="647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00000"/>
                </a:solidFill>
                <a:latin typeface="Arial" charset="0"/>
                <a:cs typeface="Arial" charset="0"/>
              </a:rPr>
              <a:t>Let us see how to create a table by using SQL Server Management Studio.</a:t>
            </a:r>
          </a:p>
        </p:txBody>
      </p:sp>
    </p:spTree>
    <p:extLst>
      <p:ext uri="{BB962C8B-B14F-4D97-AF65-F5344CB8AC3E}">
        <p14:creationId xmlns:p14="http://schemas.microsoft.com/office/powerpoint/2010/main" val="419910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In this session, you learned that: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 database is a repository of information that contains data in an organized way.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master database records all the server-specific configuration information, including authorized users, databases, system configuration settings, and remote servers.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tempdb database is a temporary database that holds all the temporary tables and stored procedures.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model database acts as a template or a prototype for new databases.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msdb database supports the SQL Server Agent. SQL Server Agent includes features that schedule periodic activities of SQL Server.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Resource database is a read-only database that contains all the system objects that are included with SQL Server.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905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5704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lvl="1" eaLnBrk="1" hangingPunct="1">
              <a:buFontTx/>
              <a:buBlip>
                <a:blip r:embed="rId3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user-defined databases are created by the users to store data for client/server applications. 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 database consists of the following types of files:</a:t>
            </a:r>
          </a:p>
          <a:p>
            <a:pPr lvl="2" eaLnBrk="1" hangingPunct="1">
              <a:buFontTx/>
              <a:buBlip>
                <a:blip r:embed="rId3"/>
              </a:buBlip>
            </a:pPr>
            <a:r>
              <a:rPr lang="en-US" sz="16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Primary data file</a:t>
            </a:r>
          </a:p>
          <a:p>
            <a:pPr lvl="2" eaLnBrk="1" hangingPunct="1">
              <a:buFontTx/>
              <a:buBlip>
                <a:blip r:embed="rId3"/>
              </a:buBlip>
            </a:pPr>
            <a:r>
              <a:rPr lang="en-US" sz="16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Secondary data file</a:t>
            </a:r>
          </a:p>
          <a:p>
            <a:pPr lvl="2" eaLnBrk="1" hangingPunct="1">
              <a:buFontTx/>
              <a:buBlip>
                <a:blip r:embed="rId3"/>
              </a:buBlip>
            </a:pPr>
            <a:r>
              <a:rPr lang="en-US" sz="16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Transaction log file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 database must consist of a primary data file and one transaction log file.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CREATE DATABASE statement is used to create a database, which also includes determining the name of the database, the size of the database, and the files used to store data in the database.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DROP DATABASE statement is used to delete a database.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Tables are used to store data.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CREATE TABLE statement is used to create a table.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</a:rPr>
              <a:t>Summary (Contd.)</a:t>
            </a:r>
          </a:p>
        </p:txBody>
      </p:sp>
    </p:spTree>
    <p:extLst>
      <p:ext uri="{BB962C8B-B14F-4D97-AF65-F5344CB8AC3E}">
        <p14:creationId xmlns:p14="http://schemas.microsoft.com/office/powerpoint/2010/main" val="21760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1068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You can view the system databases in the Object Explorer window of SQL Server Management Studio, as shown in the following figure.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Identifying System Databases in SQL Server (Contd.)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65438"/>
            <a:ext cx="2362200" cy="323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6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Identifying System Databases in SQL Server (Contd.)</a:t>
            </a:r>
          </a:p>
        </p:txBody>
      </p:sp>
      <p:pic>
        <p:nvPicPr>
          <p:cNvPr id="7171" name="Picture 3" descr="JBIZ044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98788"/>
            <a:ext cx="20462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572000" y="2068513"/>
            <a:ext cx="4038600" cy="990600"/>
          </a:xfrm>
          <a:prstGeom prst="wedgeRectCallout">
            <a:avLst>
              <a:gd name="adj1" fmla="val -62835"/>
              <a:gd name="adj2" fmla="val 100527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4572000" y="2057400"/>
            <a:ext cx="403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The Object Explorer window does not display the Resource database. </a:t>
            </a:r>
          </a:p>
        </p:txBody>
      </p:sp>
    </p:spTree>
    <p:extLst>
      <p:ext uri="{BB962C8B-B14F-4D97-AF65-F5344CB8AC3E}">
        <p14:creationId xmlns:p14="http://schemas.microsoft.com/office/powerpoint/2010/main" val="31435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5735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master database: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Consists of system tables that keep track of the server installation as a whole and all the other databases.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Contains critical data that controls the SQL Server operations. 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Stores the initialization information of SQL Server.</a:t>
            </a: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tempdb database: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Is a temporary database that holds all temporary tables and stored procedures. 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Is automatically used by the server to resolve large or nested queries or to sort data before displaying results to the user.</a:t>
            </a: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Identifying System Databases in SQL Server (Contd.)</a:t>
            </a:r>
          </a:p>
        </p:txBody>
      </p:sp>
    </p:spTree>
    <p:extLst>
      <p:ext uri="{BB962C8B-B14F-4D97-AF65-F5344CB8AC3E}">
        <p14:creationId xmlns:p14="http://schemas.microsoft.com/office/powerpoint/2010/main" val="276475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5735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model database: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Acts as a template or a prototype for the new databases.</a:t>
            </a: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msdb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database: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Supports the SQL Server Agent tool.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Contains a few system-defined tables that are specific to the database.</a:t>
            </a: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Resource database: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Is a read-only database that contains all the system objects, such as system-defined procedures and views. 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Does not contain user data or user metadata. </a:t>
            </a: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2" eaLnBrk="1" hangingPunct="1">
              <a:buFontTx/>
              <a:buBlip>
                <a:blip r:embed="rId4"/>
              </a:buBlip>
              <a:defRPr/>
            </a:pPr>
            <a:endParaRPr lang="en-US" sz="14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Identifying System Databases in SQL Server (Contd.)</a:t>
            </a:r>
          </a:p>
        </p:txBody>
      </p:sp>
    </p:spTree>
    <p:extLst>
      <p:ext uri="{BB962C8B-B14F-4D97-AF65-F5344CB8AC3E}">
        <p14:creationId xmlns:p14="http://schemas.microsoft.com/office/powerpoint/2010/main" val="32562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5735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</a:t>
            </a:r>
            <a:r>
              <a:rPr lang="en-US" sz="2000" dirty="0" err="1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ReportServer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 database: 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Stores the metadata and object related information used by reporting services. 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Stores information about all the reports, linked reports, data source, report models, permissions, security settings, report execution schedules, and report execution log. </a:t>
            </a: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The ReportServerTempDB database: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also installed along with the installation of SQL Server Reporting Services.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Is used by </a:t>
            </a:r>
            <a:r>
              <a:rPr lang="en-US" sz="1800" kern="1200" dirty="0" err="1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ReportServer</a:t>
            </a: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 database to store session information, cached reports, and working tables used by reporting services.</a:t>
            </a:r>
          </a:p>
          <a:p>
            <a:pPr lvl="2" eaLnBrk="1" hangingPunct="1">
              <a:buFontTx/>
              <a:buNone/>
              <a:defRPr/>
            </a:pPr>
            <a:endParaRPr lang="en-US" sz="14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Identifying System Databases in SQL Server (Contd.)</a:t>
            </a:r>
          </a:p>
        </p:txBody>
      </p:sp>
    </p:spTree>
    <p:extLst>
      <p:ext uri="{BB962C8B-B14F-4D97-AF65-F5344CB8AC3E}">
        <p14:creationId xmlns:p14="http://schemas.microsoft.com/office/powerpoint/2010/main" val="344776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</TotalTime>
  <Words>6360</Words>
  <Application>Microsoft Office PowerPoint</Application>
  <PresentationFormat>On-screen Show (4:3)</PresentationFormat>
  <Paragraphs>616</Paragraphs>
  <Slides>42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Samatha</dc:creator>
  <cp:lastModifiedBy>Samatha</cp:lastModifiedBy>
  <cp:revision>8</cp:revision>
  <dcterms:created xsi:type="dcterms:W3CDTF">2015-10-17T01:24:13Z</dcterms:created>
  <dcterms:modified xsi:type="dcterms:W3CDTF">2016-11-23T11:49:21Z</dcterms:modified>
</cp:coreProperties>
</file>