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59" r:id="rId7"/>
    <p:sldId id="267" r:id="rId8"/>
    <p:sldId id="260" r:id="rId9"/>
    <p:sldId id="262" r:id="rId10"/>
    <p:sldId id="263" r:id="rId11"/>
    <p:sldId id="264" r:id="rId12"/>
    <p:sldId id="265" r:id="rId13"/>
    <p:sldId id="266" r:id="rId14"/>
    <p:sldId id="268" r:id="rId15"/>
    <p:sldId id="273" r:id="rId16"/>
    <p:sldId id="274" r:id="rId17"/>
    <p:sldId id="275" r:id="rId18"/>
    <p:sldId id="315" r:id="rId19"/>
    <p:sldId id="276" r:id="rId20"/>
    <p:sldId id="277" r:id="rId21"/>
    <p:sldId id="316" r:id="rId22"/>
    <p:sldId id="278" r:id="rId23"/>
    <p:sldId id="317" r:id="rId24"/>
    <p:sldId id="279" r:id="rId25"/>
    <p:sldId id="318" r:id="rId26"/>
    <p:sldId id="319" r:id="rId27"/>
    <p:sldId id="280" r:id="rId28"/>
    <p:sldId id="281" r:id="rId29"/>
    <p:sldId id="282" r:id="rId30"/>
    <p:sldId id="283" r:id="rId31"/>
    <p:sldId id="284" r:id="rId32"/>
    <p:sldId id="320" r:id="rId33"/>
    <p:sldId id="269" r:id="rId34"/>
    <p:sldId id="285" r:id="rId35"/>
    <p:sldId id="286" r:id="rId36"/>
    <p:sldId id="287" r:id="rId37"/>
    <p:sldId id="288" r:id="rId38"/>
    <p:sldId id="289" r:id="rId39"/>
    <p:sldId id="290" r:id="rId40"/>
    <p:sldId id="291" r:id="rId41"/>
    <p:sldId id="292" r:id="rId42"/>
    <p:sldId id="293" r:id="rId43"/>
    <p:sldId id="294" r:id="rId44"/>
    <p:sldId id="295" r:id="rId45"/>
    <p:sldId id="271"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03" y="-91"/>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ED8B9A-C952-4DF4-BC3A-430DE548FBAF}"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1656FE60-4517-4896-BB03-C70722C1A2ED}">
      <dgm:prSet phldrT="[Text]"/>
      <dgm:spPr/>
      <dgm:t>
        <a:bodyPr/>
        <a:lstStyle/>
        <a:p>
          <a:r>
            <a:rPr lang="en-US" dirty="0" smtClean="0"/>
            <a:t>1</a:t>
          </a:r>
        </a:p>
      </dgm:t>
    </dgm:pt>
    <dgm:pt modelId="{597681E3-8B23-4089-BFCB-BE70CF689B7A}" cxnId="{B00FA9B0-A240-41EF-A090-B606D71FF47F}" type="parTrans">
      <dgm:prSet/>
      <dgm:spPr/>
      <dgm:t>
        <a:bodyPr/>
        <a:lstStyle/>
        <a:p>
          <a:endParaRPr lang="en-US"/>
        </a:p>
      </dgm:t>
    </dgm:pt>
    <dgm:pt modelId="{AC6CD98F-04D5-4EB8-B4DD-85E2D83F2FF3}" cxnId="{B00FA9B0-A240-41EF-A090-B606D71FF47F}" type="sibTrans">
      <dgm:prSet/>
      <dgm:spPr/>
      <dgm:t>
        <a:bodyPr/>
        <a:lstStyle/>
        <a:p>
          <a:endParaRPr lang="en-US"/>
        </a:p>
      </dgm:t>
    </dgm:pt>
    <dgm:pt modelId="{B56EDCBD-6332-49BD-96F0-4EC4427A165E}">
      <dgm:prSet phldrT="[Text]" custT="1"/>
      <dgm:spPr/>
      <dgm:t>
        <a:bodyPr/>
        <a:lstStyle/>
        <a:p>
          <a:r>
            <a:rPr lang="en-US" sz="2000" dirty="0" smtClean="0"/>
            <a:t>One Hot Encoding</a:t>
          </a:r>
          <a:endParaRPr lang="en-US" sz="2000" dirty="0"/>
        </a:p>
      </dgm:t>
    </dgm:pt>
    <dgm:pt modelId="{2DED94D9-F10E-4346-8EE7-684B57EF8813}" cxnId="{D8A6DF0D-36F6-4FC8-92BD-8ABEDE49C907}" type="parTrans">
      <dgm:prSet/>
      <dgm:spPr/>
      <dgm:t>
        <a:bodyPr/>
        <a:lstStyle/>
        <a:p>
          <a:endParaRPr lang="en-US"/>
        </a:p>
      </dgm:t>
    </dgm:pt>
    <dgm:pt modelId="{46C53AAD-27F8-4B7E-92C4-AFD58CBA425B}" cxnId="{D8A6DF0D-36F6-4FC8-92BD-8ABEDE49C907}" type="sibTrans">
      <dgm:prSet/>
      <dgm:spPr/>
      <dgm:t>
        <a:bodyPr/>
        <a:lstStyle/>
        <a:p>
          <a:endParaRPr lang="en-US"/>
        </a:p>
      </dgm:t>
    </dgm:pt>
    <dgm:pt modelId="{31572976-8309-4ACB-AFE9-297F5F87D135}">
      <dgm:prSet phldrT="[Text]"/>
      <dgm:spPr/>
      <dgm:t>
        <a:bodyPr/>
        <a:lstStyle/>
        <a:p>
          <a:r>
            <a:rPr lang="en-US" dirty="0" smtClean="0"/>
            <a:t>2</a:t>
          </a:r>
          <a:endParaRPr lang="en-US" dirty="0"/>
        </a:p>
      </dgm:t>
    </dgm:pt>
    <dgm:pt modelId="{E9F2D35C-BD1C-49D1-868B-A42A6A155AB1}" cxnId="{7017FCA9-5FE9-4318-AE50-C68970B75EC4}" type="parTrans">
      <dgm:prSet/>
      <dgm:spPr/>
      <dgm:t>
        <a:bodyPr/>
        <a:lstStyle/>
        <a:p>
          <a:endParaRPr lang="en-US"/>
        </a:p>
      </dgm:t>
    </dgm:pt>
    <dgm:pt modelId="{D0FC12B9-8433-41E4-BA2A-0D267DBE7935}" cxnId="{7017FCA9-5FE9-4318-AE50-C68970B75EC4}" type="sibTrans">
      <dgm:prSet/>
      <dgm:spPr/>
      <dgm:t>
        <a:bodyPr/>
        <a:lstStyle/>
        <a:p>
          <a:endParaRPr lang="en-US"/>
        </a:p>
      </dgm:t>
    </dgm:pt>
    <dgm:pt modelId="{F791010B-0C38-4C40-85F2-E1BC97EC82AC}">
      <dgm:prSet phldrT="[Text]" custT="1"/>
      <dgm:spPr/>
      <dgm:t>
        <a:bodyPr/>
        <a:lstStyle/>
        <a:p>
          <a:r>
            <a:rPr lang="en-US" sz="2000" dirty="0" smtClean="0"/>
            <a:t>Feature Selection </a:t>
          </a:r>
          <a:endParaRPr lang="en-US" sz="2000" dirty="0"/>
        </a:p>
      </dgm:t>
    </dgm:pt>
    <dgm:pt modelId="{7BCF1F96-1ECB-4C7D-9BCF-7D0533DB05FB}" cxnId="{C344311E-D229-46E0-AC6C-1C3EA926876E}" type="parTrans">
      <dgm:prSet/>
      <dgm:spPr/>
      <dgm:t>
        <a:bodyPr/>
        <a:lstStyle/>
        <a:p>
          <a:endParaRPr lang="en-US"/>
        </a:p>
      </dgm:t>
    </dgm:pt>
    <dgm:pt modelId="{631CB847-94A9-4403-AE33-BFA82FD42718}" cxnId="{C344311E-D229-46E0-AC6C-1C3EA926876E}" type="sibTrans">
      <dgm:prSet/>
      <dgm:spPr/>
      <dgm:t>
        <a:bodyPr/>
        <a:lstStyle/>
        <a:p>
          <a:endParaRPr lang="en-US"/>
        </a:p>
      </dgm:t>
    </dgm:pt>
    <dgm:pt modelId="{91927FFA-1370-4BBC-B3EA-780F40925419}">
      <dgm:prSet phldrT="[Text]"/>
      <dgm:spPr/>
      <dgm:t>
        <a:bodyPr/>
        <a:lstStyle/>
        <a:p>
          <a:r>
            <a:rPr lang="en-US" dirty="0" smtClean="0"/>
            <a:t>3</a:t>
          </a:r>
          <a:endParaRPr lang="en-US" dirty="0"/>
        </a:p>
      </dgm:t>
    </dgm:pt>
    <dgm:pt modelId="{70DB8BA3-F20A-4C8F-80F9-5DB12ADF65C1}" cxnId="{ECC76F54-7499-4777-9DA7-9B5693A1236C}" type="parTrans">
      <dgm:prSet/>
      <dgm:spPr/>
      <dgm:t>
        <a:bodyPr/>
        <a:lstStyle/>
        <a:p>
          <a:endParaRPr lang="en-US"/>
        </a:p>
      </dgm:t>
    </dgm:pt>
    <dgm:pt modelId="{1649A122-3F59-49C4-8DF8-4083BFF187C6}" cxnId="{ECC76F54-7499-4777-9DA7-9B5693A1236C}" type="sibTrans">
      <dgm:prSet/>
      <dgm:spPr/>
      <dgm:t>
        <a:bodyPr/>
        <a:lstStyle/>
        <a:p>
          <a:endParaRPr lang="en-US"/>
        </a:p>
      </dgm:t>
    </dgm:pt>
    <dgm:pt modelId="{DD4EF6BF-6FF3-40BD-AC55-A9F3BAE879CE}">
      <dgm:prSet phldrT="[Text]" custT="1"/>
      <dgm:spPr/>
      <dgm:t>
        <a:bodyPr/>
        <a:lstStyle/>
        <a:p>
          <a:r>
            <a:rPr lang="en-US" sz="2000" dirty="0" smtClean="0"/>
            <a:t>Data Balance</a:t>
          </a:r>
          <a:endParaRPr lang="en-US" sz="2000" dirty="0"/>
        </a:p>
      </dgm:t>
    </dgm:pt>
    <dgm:pt modelId="{B4E5528E-59DB-446F-BA1E-0DB074B38CAB}" cxnId="{4943D51E-C9FA-437C-BA20-EEED09311E6B}" type="parTrans">
      <dgm:prSet/>
      <dgm:spPr/>
      <dgm:t>
        <a:bodyPr/>
        <a:lstStyle/>
        <a:p>
          <a:endParaRPr lang="en-US"/>
        </a:p>
      </dgm:t>
    </dgm:pt>
    <dgm:pt modelId="{C3864E7D-A760-4E2E-A9AA-80AB4E37BD01}" cxnId="{4943D51E-C9FA-437C-BA20-EEED09311E6B}" type="sibTrans">
      <dgm:prSet/>
      <dgm:spPr/>
      <dgm:t>
        <a:bodyPr/>
        <a:lstStyle/>
        <a:p>
          <a:endParaRPr lang="en-US"/>
        </a:p>
      </dgm:t>
    </dgm:pt>
    <dgm:pt modelId="{E08DC5D2-6DF0-46D7-9849-C485E7586E04}">
      <dgm:prSet phldrT="[Text]" custT="1"/>
      <dgm:spPr/>
      <dgm:t>
        <a:bodyPr/>
        <a:lstStyle/>
        <a:p>
          <a:r>
            <a:rPr lang="en-US" sz="2000" dirty="0" smtClean="0"/>
            <a:t>Splitting Data into Test &amp; Train</a:t>
          </a:r>
          <a:endParaRPr lang="en-US" sz="2000" dirty="0"/>
        </a:p>
      </dgm:t>
    </dgm:pt>
    <dgm:pt modelId="{F72EBAE9-B986-42AF-8832-DF3902198095}" cxnId="{B15DBEC5-E6E5-4648-BE32-99582D9AE042}" type="parTrans">
      <dgm:prSet/>
      <dgm:spPr/>
      <dgm:t>
        <a:bodyPr/>
        <a:lstStyle/>
        <a:p>
          <a:endParaRPr lang="en-US"/>
        </a:p>
      </dgm:t>
    </dgm:pt>
    <dgm:pt modelId="{BE8194DB-B288-4E30-B794-FFFD1172E09E}" cxnId="{B15DBEC5-E6E5-4648-BE32-99582D9AE042}" type="sibTrans">
      <dgm:prSet/>
      <dgm:spPr/>
      <dgm:t>
        <a:bodyPr/>
        <a:lstStyle/>
        <a:p>
          <a:endParaRPr lang="en-US"/>
        </a:p>
      </dgm:t>
    </dgm:pt>
    <dgm:pt modelId="{22C1E8CE-8E9F-4DF2-8A82-282A4F15C5B8}">
      <dgm:prSet phldrT="[Text]" custT="1"/>
      <dgm:spPr/>
      <dgm:t>
        <a:bodyPr/>
        <a:lstStyle/>
        <a:p>
          <a:r>
            <a:rPr lang="en-US" sz="2000" dirty="0" smtClean="0"/>
            <a:t>Renaming Columns</a:t>
          </a:r>
          <a:endParaRPr lang="en-US" sz="2000" dirty="0"/>
        </a:p>
      </dgm:t>
    </dgm:pt>
    <dgm:pt modelId="{69E863A4-B2EF-4319-ABF5-9120B44DD21D}" cxnId="{59937C17-199F-4E01-969B-59EE3565BD0F}" type="parTrans">
      <dgm:prSet/>
      <dgm:spPr/>
      <dgm:t>
        <a:bodyPr/>
        <a:lstStyle/>
        <a:p>
          <a:endParaRPr lang="en-US"/>
        </a:p>
      </dgm:t>
    </dgm:pt>
    <dgm:pt modelId="{1D41DAB5-7194-41AD-8D74-A93871CAE0BC}" cxnId="{59937C17-199F-4E01-969B-59EE3565BD0F}" type="sibTrans">
      <dgm:prSet/>
      <dgm:spPr/>
      <dgm:t>
        <a:bodyPr/>
        <a:lstStyle/>
        <a:p>
          <a:endParaRPr lang="en-US"/>
        </a:p>
      </dgm:t>
    </dgm:pt>
    <dgm:pt modelId="{95785999-2969-4642-BFF1-C92B90B15A40}">
      <dgm:prSet phldrT="[Text]" custT="1"/>
      <dgm:spPr/>
      <dgm:t>
        <a:bodyPr/>
        <a:lstStyle/>
        <a:p>
          <a:r>
            <a:rPr lang="en-US" sz="2000" dirty="0" smtClean="0"/>
            <a:t>Dropping Features</a:t>
          </a:r>
          <a:endParaRPr lang="en-US" sz="2000" dirty="0"/>
        </a:p>
      </dgm:t>
    </dgm:pt>
    <dgm:pt modelId="{22107268-1B07-4F13-B1EC-A53B41AA56AF}" cxnId="{DB93A944-BE68-466E-91D0-04883ECD9DF9}" type="parTrans">
      <dgm:prSet/>
      <dgm:spPr/>
      <dgm:t>
        <a:bodyPr/>
        <a:lstStyle/>
        <a:p>
          <a:endParaRPr lang="en-US"/>
        </a:p>
      </dgm:t>
    </dgm:pt>
    <dgm:pt modelId="{4D14F2B7-7E80-49AE-B17D-5FC3CD74292D}" cxnId="{DB93A944-BE68-466E-91D0-04883ECD9DF9}" type="sibTrans">
      <dgm:prSet/>
      <dgm:spPr/>
      <dgm:t>
        <a:bodyPr/>
        <a:lstStyle/>
        <a:p>
          <a:endParaRPr lang="en-US"/>
        </a:p>
      </dgm:t>
    </dgm:pt>
    <dgm:pt modelId="{374F9A26-B277-48E2-A75C-264817477B4B}">
      <dgm:prSet phldrT="[Text]" custT="1"/>
      <dgm:spPr/>
      <dgm:t>
        <a:bodyPr/>
        <a:lstStyle/>
        <a:p>
          <a:r>
            <a:rPr lang="en-US" sz="2000" dirty="0" smtClean="0"/>
            <a:t>2) Decision Tree</a:t>
          </a:r>
          <a:endParaRPr lang="en-US" sz="2000" dirty="0"/>
        </a:p>
      </dgm:t>
    </dgm:pt>
    <dgm:pt modelId="{CCF4C88B-8811-41EF-9986-D1F93AD7BF94}" cxnId="{BD185D6E-A80D-47E4-B5E9-CD101BD103E5}" type="parTrans">
      <dgm:prSet/>
      <dgm:spPr/>
      <dgm:t>
        <a:bodyPr/>
        <a:lstStyle/>
        <a:p>
          <a:endParaRPr lang="en-US"/>
        </a:p>
      </dgm:t>
    </dgm:pt>
    <dgm:pt modelId="{E9EFFB4E-F2AD-4D80-BD8C-E7EA7DD78B35}" cxnId="{BD185D6E-A80D-47E4-B5E9-CD101BD103E5}" type="sibTrans">
      <dgm:prSet/>
      <dgm:spPr/>
      <dgm:t>
        <a:bodyPr/>
        <a:lstStyle/>
        <a:p>
          <a:endParaRPr lang="en-US"/>
        </a:p>
      </dgm:t>
    </dgm:pt>
    <dgm:pt modelId="{84242078-6EF3-4D73-93CA-DCCC5B1E4C78}">
      <dgm:prSet phldrT="[Text]" custT="1"/>
      <dgm:spPr/>
      <dgm:t>
        <a:bodyPr/>
        <a:lstStyle/>
        <a:p>
          <a:r>
            <a:rPr lang="en-US" sz="2000" dirty="0" smtClean="0"/>
            <a:t>3) Chi Square </a:t>
          </a:r>
          <a:endParaRPr lang="en-US" sz="2000" dirty="0"/>
        </a:p>
      </dgm:t>
    </dgm:pt>
    <dgm:pt modelId="{8048CC83-EC2C-4412-A77D-E00E0BA35075}" cxnId="{8167688F-D484-465E-913F-1CCD83AC94EC}" type="parTrans">
      <dgm:prSet/>
      <dgm:spPr/>
      <dgm:t>
        <a:bodyPr/>
        <a:lstStyle/>
        <a:p>
          <a:endParaRPr lang="en-US"/>
        </a:p>
      </dgm:t>
    </dgm:pt>
    <dgm:pt modelId="{9492E668-7119-43E2-80AE-F5E123720F57}" cxnId="{8167688F-D484-465E-913F-1CCD83AC94EC}" type="sibTrans">
      <dgm:prSet/>
      <dgm:spPr/>
      <dgm:t>
        <a:bodyPr/>
        <a:lstStyle/>
        <a:p>
          <a:endParaRPr lang="en-US"/>
        </a:p>
      </dgm:t>
    </dgm:pt>
    <dgm:pt modelId="{5758F0A4-A34F-48AF-8CBE-E6DFEB42C790}">
      <dgm:prSet phldrT="[Text]" custT="1"/>
      <dgm:spPr/>
      <dgm:t>
        <a:bodyPr/>
        <a:lstStyle/>
        <a:p>
          <a:r>
            <a:rPr lang="en-US" sz="2000" dirty="0" smtClean="0"/>
            <a:t>Pre Processing Data</a:t>
          </a:r>
          <a:endParaRPr lang="en-US" sz="2000" dirty="0"/>
        </a:p>
      </dgm:t>
    </dgm:pt>
    <dgm:pt modelId="{50D8A160-F5BB-4EC1-9C0F-40F99964BC58}" cxnId="{75FC2B3F-EE40-403A-9A0B-F8489BFFCDFF}" type="parTrans">
      <dgm:prSet/>
      <dgm:spPr/>
      <dgm:t>
        <a:bodyPr/>
        <a:lstStyle/>
        <a:p>
          <a:endParaRPr lang="en-US"/>
        </a:p>
      </dgm:t>
    </dgm:pt>
    <dgm:pt modelId="{9D9B04CC-F618-448E-A40E-B746978073F6}" cxnId="{75FC2B3F-EE40-403A-9A0B-F8489BFFCDFF}" type="sibTrans">
      <dgm:prSet/>
      <dgm:spPr/>
      <dgm:t>
        <a:bodyPr/>
        <a:lstStyle/>
        <a:p>
          <a:endParaRPr lang="en-US"/>
        </a:p>
      </dgm:t>
    </dgm:pt>
    <dgm:pt modelId="{5C7D9EDA-29DF-4729-A06A-C4F76F984437}">
      <dgm:prSet phldrT="[Text]" custT="1"/>
      <dgm:spPr/>
      <dgm:t>
        <a:bodyPr/>
        <a:lstStyle/>
        <a:p>
          <a:r>
            <a:rPr lang="en-US" sz="2000" dirty="0" smtClean="0"/>
            <a:t>1) Random Forest Classifier Model</a:t>
          </a:r>
          <a:endParaRPr lang="en-US" sz="2000" dirty="0"/>
        </a:p>
      </dgm:t>
    </dgm:pt>
    <dgm:pt modelId="{4375D04F-39EF-492F-904B-C8269C7D47D2}" cxnId="{47DB29B5-86D8-4B24-82FA-EB4A6A7824BC}" type="parTrans">
      <dgm:prSet/>
      <dgm:spPr/>
      <dgm:t>
        <a:bodyPr/>
        <a:lstStyle/>
        <a:p>
          <a:endParaRPr lang="en-US"/>
        </a:p>
      </dgm:t>
    </dgm:pt>
    <dgm:pt modelId="{F733254D-3524-4C2D-B1F8-0FE89DEAAC19}" cxnId="{47DB29B5-86D8-4B24-82FA-EB4A6A7824BC}" type="sibTrans">
      <dgm:prSet/>
      <dgm:spPr/>
      <dgm:t>
        <a:bodyPr/>
        <a:lstStyle/>
        <a:p>
          <a:endParaRPr lang="en-US"/>
        </a:p>
      </dgm:t>
    </dgm:pt>
    <dgm:pt modelId="{03F6006E-F0E5-4134-8A9A-2A30B3F150B0}" type="pres">
      <dgm:prSet presAssocID="{E1ED8B9A-C952-4DF4-BC3A-430DE548FBAF}" presName="linearFlow" presStyleCnt="0">
        <dgm:presLayoutVars>
          <dgm:dir/>
          <dgm:animLvl val="lvl"/>
          <dgm:resizeHandles val="exact"/>
        </dgm:presLayoutVars>
      </dgm:prSet>
      <dgm:spPr/>
      <dgm:t>
        <a:bodyPr/>
        <a:lstStyle/>
        <a:p>
          <a:endParaRPr lang="en-US"/>
        </a:p>
      </dgm:t>
    </dgm:pt>
    <dgm:pt modelId="{AEC45CDD-E2C3-4136-A776-E69B45D58BEB}" type="pres">
      <dgm:prSet presAssocID="{1656FE60-4517-4896-BB03-C70722C1A2ED}" presName="composite" presStyleCnt="0"/>
      <dgm:spPr/>
    </dgm:pt>
    <dgm:pt modelId="{F4C97AEA-FD23-4F1B-B919-5870492E7DD3}" type="pres">
      <dgm:prSet presAssocID="{1656FE60-4517-4896-BB03-C70722C1A2ED}" presName="parentText" presStyleLbl="alignNode1" presStyleIdx="0" presStyleCnt="3">
        <dgm:presLayoutVars>
          <dgm:chMax val="1"/>
          <dgm:bulletEnabled val="1"/>
        </dgm:presLayoutVars>
      </dgm:prSet>
      <dgm:spPr/>
      <dgm:t>
        <a:bodyPr/>
        <a:lstStyle/>
        <a:p>
          <a:endParaRPr lang="en-US"/>
        </a:p>
      </dgm:t>
    </dgm:pt>
    <dgm:pt modelId="{535CF355-C2D4-454D-93DA-558A4D9A00AB}" type="pres">
      <dgm:prSet presAssocID="{1656FE60-4517-4896-BB03-C70722C1A2ED}" presName="descendantText" presStyleLbl="alignAcc1" presStyleIdx="0" presStyleCnt="3" custScaleY="113786">
        <dgm:presLayoutVars>
          <dgm:bulletEnabled val="1"/>
        </dgm:presLayoutVars>
      </dgm:prSet>
      <dgm:spPr/>
      <dgm:t>
        <a:bodyPr/>
        <a:lstStyle/>
        <a:p>
          <a:endParaRPr lang="en-US"/>
        </a:p>
      </dgm:t>
    </dgm:pt>
    <dgm:pt modelId="{8F69CE24-64B7-4147-B746-61CE718121FB}" type="pres">
      <dgm:prSet presAssocID="{AC6CD98F-04D5-4EB8-B4DD-85E2D83F2FF3}" presName="sp" presStyleCnt="0"/>
      <dgm:spPr/>
    </dgm:pt>
    <dgm:pt modelId="{4F64156A-7B62-49CF-8EB4-693AECE702B8}" type="pres">
      <dgm:prSet presAssocID="{31572976-8309-4ACB-AFE9-297F5F87D135}" presName="composite" presStyleCnt="0"/>
      <dgm:spPr/>
    </dgm:pt>
    <dgm:pt modelId="{11E79195-01AE-4B15-AFF7-DF35343A580A}" type="pres">
      <dgm:prSet presAssocID="{31572976-8309-4ACB-AFE9-297F5F87D135}" presName="parentText" presStyleLbl="alignNode1" presStyleIdx="1" presStyleCnt="3">
        <dgm:presLayoutVars>
          <dgm:chMax val="1"/>
          <dgm:bulletEnabled val="1"/>
        </dgm:presLayoutVars>
      </dgm:prSet>
      <dgm:spPr/>
      <dgm:t>
        <a:bodyPr/>
        <a:lstStyle/>
        <a:p>
          <a:endParaRPr lang="en-US"/>
        </a:p>
      </dgm:t>
    </dgm:pt>
    <dgm:pt modelId="{C193B65C-7B9D-44CA-A6EF-E96B5DE176E6}" type="pres">
      <dgm:prSet presAssocID="{31572976-8309-4ACB-AFE9-297F5F87D135}" presName="descendantText" presStyleLbl="alignAcc1" presStyleIdx="1" presStyleCnt="3" custScaleY="115843">
        <dgm:presLayoutVars>
          <dgm:bulletEnabled val="1"/>
        </dgm:presLayoutVars>
      </dgm:prSet>
      <dgm:spPr/>
      <dgm:t>
        <a:bodyPr/>
        <a:lstStyle/>
        <a:p>
          <a:endParaRPr lang="en-US"/>
        </a:p>
      </dgm:t>
    </dgm:pt>
    <dgm:pt modelId="{09C627A4-2DC6-4652-817C-D06D4E206FDF}" type="pres">
      <dgm:prSet presAssocID="{D0FC12B9-8433-41E4-BA2A-0D267DBE7935}" presName="sp" presStyleCnt="0"/>
      <dgm:spPr/>
    </dgm:pt>
    <dgm:pt modelId="{2DC1EEA9-32C4-45BE-907D-3211FBE35C33}" type="pres">
      <dgm:prSet presAssocID="{91927FFA-1370-4BBC-B3EA-780F40925419}" presName="composite" presStyleCnt="0"/>
      <dgm:spPr/>
    </dgm:pt>
    <dgm:pt modelId="{A23C4E7F-6C62-44C9-A98B-6FFA3DB65E88}" type="pres">
      <dgm:prSet presAssocID="{91927FFA-1370-4BBC-B3EA-780F40925419}" presName="parentText" presStyleLbl="alignNode1" presStyleIdx="2" presStyleCnt="3">
        <dgm:presLayoutVars>
          <dgm:chMax val="1"/>
          <dgm:bulletEnabled val="1"/>
        </dgm:presLayoutVars>
      </dgm:prSet>
      <dgm:spPr/>
      <dgm:t>
        <a:bodyPr/>
        <a:lstStyle/>
        <a:p>
          <a:endParaRPr lang="en-US"/>
        </a:p>
      </dgm:t>
    </dgm:pt>
    <dgm:pt modelId="{9465F69B-5E21-4071-B870-46120A6FDCA0}" type="pres">
      <dgm:prSet presAssocID="{91927FFA-1370-4BBC-B3EA-780F40925419}" presName="descendantText" presStyleLbl="alignAcc1" presStyleIdx="2" presStyleCnt="3" custScaleY="121422">
        <dgm:presLayoutVars>
          <dgm:bulletEnabled val="1"/>
        </dgm:presLayoutVars>
      </dgm:prSet>
      <dgm:spPr/>
      <dgm:t>
        <a:bodyPr/>
        <a:lstStyle/>
        <a:p>
          <a:endParaRPr lang="en-US"/>
        </a:p>
      </dgm:t>
    </dgm:pt>
  </dgm:ptLst>
  <dgm:cxnLst>
    <dgm:cxn modelId="{DD22F235-366A-4A1F-BE61-AFD1A39A018E}" type="presOf" srcId="{DD4EF6BF-6FF3-40BD-AC55-A9F3BAE879CE}" destId="{9465F69B-5E21-4071-B870-46120A6FDCA0}" srcOrd="0" destOrd="0" presId="urn:microsoft.com/office/officeart/2005/8/layout/chevron2"/>
    <dgm:cxn modelId="{8167688F-D484-465E-913F-1CCD83AC94EC}" srcId="{31572976-8309-4ACB-AFE9-297F5F87D135}" destId="{84242078-6EF3-4D73-93CA-DCCC5B1E4C78}" srcOrd="3" destOrd="0" parTransId="{8048CC83-EC2C-4412-A77D-E00E0BA35075}" sibTransId="{9492E668-7119-43E2-80AE-F5E123720F57}"/>
    <dgm:cxn modelId="{82DB5D09-DFC4-4177-B883-241BD7459C1D}" type="presOf" srcId="{E1ED8B9A-C952-4DF4-BC3A-430DE548FBAF}" destId="{03F6006E-F0E5-4134-8A9A-2A30B3F150B0}" srcOrd="0" destOrd="0" presId="urn:microsoft.com/office/officeart/2005/8/layout/chevron2"/>
    <dgm:cxn modelId="{5727F65B-6681-460F-9FD7-423F88781C3B}" type="presOf" srcId="{374F9A26-B277-48E2-A75C-264817477B4B}" destId="{C193B65C-7B9D-44CA-A6EF-E96B5DE176E6}" srcOrd="0" destOrd="2" presId="urn:microsoft.com/office/officeart/2005/8/layout/chevron2"/>
    <dgm:cxn modelId="{75FC2B3F-EE40-403A-9A0B-F8489BFFCDFF}" srcId="{91927FFA-1370-4BBC-B3EA-780F40925419}" destId="{5758F0A4-A34F-48AF-8CBE-E6DFEB42C790}" srcOrd="1" destOrd="0" parTransId="{50D8A160-F5BB-4EC1-9C0F-40F99964BC58}" sibTransId="{9D9B04CC-F618-448E-A40E-B746978073F6}"/>
    <dgm:cxn modelId="{415ED76C-E2E7-4AA1-A0E2-D896676CAF68}" type="presOf" srcId="{95785999-2969-4642-BFF1-C92B90B15A40}" destId="{535CF355-C2D4-454D-93DA-558A4D9A00AB}" srcOrd="0" destOrd="1" presId="urn:microsoft.com/office/officeart/2005/8/layout/chevron2"/>
    <dgm:cxn modelId="{D8A6DF0D-36F6-4FC8-92BD-8ABEDE49C907}" srcId="{1656FE60-4517-4896-BB03-C70722C1A2ED}" destId="{B56EDCBD-6332-49BD-96F0-4EC4427A165E}" srcOrd="0" destOrd="0" parTransId="{2DED94D9-F10E-4346-8EE7-684B57EF8813}" sibTransId="{46C53AAD-27F8-4B7E-92C4-AFD58CBA425B}"/>
    <dgm:cxn modelId="{07D1CCC4-C183-42D9-B7B7-541B97B4EC9E}" type="presOf" srcId="{F791010B-0C38-4C40-85F2-E1BC97EC82AC}" destId="{C193B65C-7B9D-44CA-A6EF-E96B5DE176E6}" srcOrd="0" destOrd="0" presId="urn:microsoft.com/office/officeart/2005/8/layout/chevron2"/>
    <dgm:cxn modelId="{24F94123-FFB6-4891-B541-32C2C9A219E2}" type="presOf" srcId="{22C1E8CE-8E9F-4DF2-8A82-282A4F15C5B8}" destId="{535CF355-C2D4-454D-93DA-558A4D9A00AB}" srcOrd="0" destOrd="2" presId="urn:microsoft.com/office/officeart/2005/8/layout/chevron2"/>
    <dgm:cxn modelId="{CF7FD780-6614-400C-8B69-5BF093AC8293}" type="presOf" srcId="{84242078-6EF3-4D73-93CA-DCCC5B1E4C78}" destId="{C193B65C-7B9D-44CA-A6EF-E96B5DE176E6}" srcOrd="0" destOrd="3" presId="urn:microsoft.com/office/officeart/2005/8/layout/chevron2"/>
    <dgm:cxn modelId="{BD185D6E-A80D-47E4-B5E9-CD101BD103E5}" srcId="{31572976-8309-4ACB-AFE9-297F5F87D135}" destId="{374F9A26-B277-48E2-A75C-264817477B4B}" srcOrd="2" destOrd="0" parTransId="{CCF4C88B-8811-41EF-9986-D1F93AD7BF94}" sibTransId="{E9EFFB4E-F2AD-4D80-BD8C-E7EA7DD78B35}"/>
    <dgm:cxn modelId="{ECC76F54-7499-4777-9DA7-9B5693A1236C}" srcId="{E1ED8B9A-C952-4DF4-BC3A-430DE548FBAF}" destId="{91927FFA-1370-4BBC-B3EA-780F40925419}" srcOrd="2" destOrd="0" parTransId="{70DB8BA3-F20A-4C8F-80F9-5DB12ADF65C1}" sibTransId="{1649A122-3F59-49C4-8DF8-4083BFF187C6}"/>
    <dgm:cxn modelId="{4943D51E-C9FA-437C-BA20-EEED09311E6B}" srcId="{91927FFA-1370-4BBC-B3EA-780F40925419}" destId="{DD4EF6BF-6FF3-40BD-AC55-A9F3BAE879CE}" srcOrd="0" destOrd="0" parTransId="{B4E5528E-59DB-446F-BA1E-0DB074B38CAB}" sibTransId="{C3864E7D-A760-4E2E-A9AA-80AB4E37BD01}"/>
    <dgm:cxn modelId="{B15DBEC5-E6E5-4648-BE32-99582D9AE042}" srcId="{91927FFA-1370-4BBC-B3EA-780F40925419}" destId="{E08DC5D2-6DF0-46D7-9849-C485E7586E04}" srcOrd="2" destOrd="0" parTransId="{F72EBAE9-B986-42AF-8832-DF3902198095}" sibTransId="{BE8194DB-B288-4E30-B794-FFFD1172E09E}"/>
    <dgm:cxn modelId="{CA04D8CB-C2F3-4720-BD22-7D5990D4D20B}" type="presOf" srcId="{31572976-8309-4ACB-AFE9-297F5F87D135}" destId="{11E79195-01AE-4B15-AFF7-DF35343A580A}" srcOrd="0" destOrd="0" presId="urn:microsoft.com/office/officeart/2005/8/layout/chevron2"/>
    <dgm:cxn modelId="{47DB29B5-86D8-4B24-82FA-EB4A6A7824BC}" srcId="{31572976-8309-4ACB-AFE9-297F5F87D135}" destId="{5C7D9EDA-29DF-4729-A06A-C4F76F984437}" srcOrd="1" destOrd="0" parTransId="{4375D04F-39EF-492F-904B-C8269C7D47D2}" sibTransId="{F733254D-3524-4C2D-B1F8-0FE89DEAAC19}"/>
    <dgm:cxn modelId="{C344311E-D229-46E0-AC6C-1C3EA926876E}" srcId="{31572976-8309-4ACB-AFE9-297F5F87D135}" destId="{F791010B-0C38-4C40-85F2-E1BC97EC82AC}" srcOrd="0" destOrd="0" parTransId="{7BCF1F96-1ECB-4C7D-9BCF-7D0533DB05FB}" sibTransId="{631CB847-94A9-4403-AE33-BFA82FD42718}"/>
    <dgm:cxn modelId="{1DF254B8-F676-4AC8-9AEC-6B127367888B}" type="presOf" srcId="{B56EDCBD-6332-49BD-96F0-4EC4427A165E}" destId="{535CF355-C2D4-454D-93DA-558A4D9A00AB}" srcOrd="0" destOrd="0" presId="urn:microsoft.com/office/officeart/2005/8/layout/chevron2"/>
    <dgm:cxn modelId="{7017FCA9-5FE9-4318-AE50-C68970B75EC4}" srcId="{E1ED8B9A-C952-4DF4-BC3A-430DE548FBAF}" destId="{31572976-8309-4ACB-AFE9-297F5F87D135}" srcOrd="1" destOrd="0" parTransId="{E9F2D35C-BD1C-49D1-868B-A42A6A155AB1}" sibTransId="{D0FC12B9-8433-41E4-BA2A-0D267DBE7935}"/>
    <dgm:cxn modelId="{CA124BA9-A0C3-4BE7-97E0-B856B74F8901}" type="presOf" srcId="{5758F0A4-A34F-48AF-8CBE-E6DFEB42C790}" destId="{9465F69B-5E21-4071-B870-46120A6FDCA0}" srcOrd="0" destOrd="1" presId="urn:microsoft.com/office/officeart/2005/8/layout/chevron2"/>
    <dgm:cxn modelId="{BA480E5B-17D6-4C19-97DB-260F21C42A6E}" type="presOf" srcId="{1656FE60-4517-4896-BB03-C70722C1A2ED}" destId="{F4C97AEA-FD23-4F1B-B919-5870492E7DD3}" srcOrd="0" destOrd="0" presId="urn:microsoft.com/office/officeart/2005/8/layout/chevron2"/>
    <dgm:cxn modelId="{DB93A944-BE68-466E-91D0-04883ECD9DF9}" srcId="{1656FE60-4517-4896-BB03-C70722C1A2ED}" destId="{95785999-2969-4642-BFF1-C92B90B15A40}" srcOrd="1" destOrd="0" parTransId="{22107268-1B07-4F13-B1EC-A53B41AA56AF}" sibTransId="{4D14F2B7-7E80-49AE-B17D-5FC3CD74292D}"/>
    <dgm:cxn modelId="{40A04A86-FF58-42C6-961B-280057624F17}" type="presOf" srcId="{91927FFA-1370-4BBC-B3EA-780F40925419}" destId="{A23C4E7F-6C62-44C9-A98B-6FFA3DB65E88}" srcOrd="0" destOrd="0" presId="urn:microsoft.com/office/officeart/2005/8/layout/chevron2"/>
    <dgm:cxn modelId="{52463707-CA0F-4CB1-9C12-62DE3456807A}" type="presOf" srcId="{5C7D9EDA-29DF-4729-A06A-C4F76F984437}" destId="{C193B65C-7B9D-44CA-A6EF-E96B5DE176E6}" srcOrd="0" destOrd="1" presId="urn:microsoft.com/office/officeart/2005/8/layout/chevron2"/>
    <dgm:cxn modelId="{078F4DC0-8B53-47B3-B8A9-D7B54F2E7C25}" type="presOf" srcId="{E08DC5D2-6DF0-46D7-9849-C485E7586E04}" destId="{9465F69B-5E21-4071-B870-46120A6FDCA0}" srcOrd="0" destOrd="2" presId="urn:microsoft.com/office/officeart/2005/8/layout/chevron2"/>
    <dgm:cxn modelId="{59937C17-199F-4E01-969B-59EE3565BD0F}" srcId="{1656FE60-4517-4896-BB03-C70722C1A2ED}" destId="{22C1E8CE-8E9F-4DF2-8A82-282A4F15C5B8}" srcOrd="2" destOrd="0" parTransId="{69E863A4-B2EF-4319-ABF5-9120B44DD21D}" sibTransId="{1D41DAB5-7194-41AD-8D74-A93871CAE0BC}"/>
    <dgm:cxn modelId="{B00FA9B0-A240-41EF-A090-B606D71FF47F}" srcId="{E1ED8B9A-C952-4DF4-BC3A-430DE548FBAF}" destId="{1656FE60-4517-4896-BB03-C70722C1A2ED}" srcOrd="0" destOrd="0" parTransId="{597681E3-8B23-4089-BFCB-BE70CF689B7A}" sibTransId="{AC6CD98F-04D5-4EB8-B4DD-85E2D83F2FF3}"/>
    <dgm:cxn modelId="{666EA0DC-6DC3-4C7F-94F8-12B8AAC189F9}" type="presParOf" srcId="{03F6006E-F0E5-4134-8A9A-2A30B3F150B0}" destId="{AEC45CDD-E2C3-4136-A776-E69B45D58BEB}" srcOrd="0" destOrd="0" presId="urn:microsoft.com/office/officeart/2005/8/layout/chevron2"/>
    <dgm:cxn modelId="{449E3DF4-20F7-4A00-AD00-3812F3D6FF1D}" type="presParOf" srcId="{AEC45CDD-E2C3-4136-A776-E69B45D58BEB}" destId="{F4C97AEA-FD23-4F1B-B919-5870492E7DD3}" srcOrd="0" destOrd="0" presId="urn:microsoft.com/office/officeart/2005/8/layout/chevron2"/>
    <dgm:cxn modelId="{A73065AE-515B-4C73-8B0C-6CA64F8CA4F6}" type="presParOf" srcId="{AEC45CDD-E2C3-4136-A776-E69B45D58BEB}" destId="{535CF355-C2D4-454D-93DA-558A4D9A00AB}" srcOrd="1" destOrd="0" presId="urn:microsoft.com/office/officeart/2005/8/layout/chevron2"/>
    <dgm:cxn modelId="{EB48A026-C0A1-4237-A9FA-91313315AD1D}" type="presParOf" srcId="{03F6006E-F0E5-4134-8A9A-2A30B3F150B0}" destId="{8F69CE24-64B7-4147-B746-61CE718121FB}" srcOrd="1" destOrd="0" presId="urn:microsoft.com/office/officeart/2005/8/layout/chevron2"/>
    <dgm:cxn modelId="{38DA7B72-0983-47B4-994E-11C50C8F3E5A}" type="presParOf" srcId="{03F6006E-F0E5-4134-8A9A-2A30B3F150B0}" destId="{4F64156A-7B62-49CF-8EB4-693AECE702B8}" srcOrd="2" destOrd="0" presId="urn:microsoft.com/office/officeart/2005/8/layout/chevron2"/>
    <dgm:cxn modelId="{17EF2BA8-8A8A-4B11-B243-BAFD0A9DC71E}" type="presParOf" srcId="{4F64156A-7B62-49CF-8EB4-693AECE702B8}" destId="{11E79195-01AE-4B15-AFF7-DF35343A580A}" srcOrd="0" destOrd="0" presId="urn:microsoft.com/office/officeart/2005/8/layout/chevron2"/>
    <dgm:cxn modelId="{A2668CDF-6DB9-4F73-BFC4-6A88202F21B9}" type="presParOf" srcId="{4F64156A-7B62-49CF-8EB4-693AECE702B8}" destId="{C193B65C-7B9D-44CA-A6EF-E96B5DE176E6}" srcOrd="1" destOrd="0" presId="urn:microsoft.com/office/officeart/2005/8/layout/chevron2"/>
    <dgm:cxn modelId="{CBF85FC4-1488-462B-A46F-7DC828544CB0}" type="presParOf" srcId="{03F6006E-F0E5-4134-8A9A-2A30B3F150B0}" destId="{09C627A4-2DC6-4652-817C-D06D4E206FDF}" srcOrd="3" destOrd="0" presId="urn:microsoft.com/office/officeart/2005/8/layout/chevron2"/>
    <dgm:cxn modelId="{D9BD3785-2C12-439E-B10D-12878CA56D00}" type="presParOf" srcId="{03F6006E-F0E5-4134-8A9A-2A30B3F150B0}" destId="{2DC1EEA9-32C4-45BE-907D-3211FBE35C33}" srcOrd="4" destOrd="0" presId="urn:microsoft.com/office/officeart/2005/8/layout/chevron2"/>
    <dgm:cxn modelId="{5936346A-EEAB-44FB-BA41-4B5E6A5DEEF1}" type="presParOf" srcId="{2DC1EEA9-32C4-45BE-907D-3211FBE35C33}" destId="{A23C4E7F-6C62-44C9-A98B-6FFA3DB65E88}" srcOrd="0" destOrd="0" presId="urn:microsoft.com/office/officeart/2005/8/layout/chevron2"/>
    <dgm:cxn modelId="{02821F77-67A5-4C77-8EF8-D26394F37AEC}" type="presParOf" srcId="{2DC1EEA9-32C4-45BE-907D-3211FBE35C33}" destId="{9465F69B-5E21-4071-B870-46120A6FDCA0}"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86800" cy="5257800"/>
        <a:chOff x="0" y="0"/>
        <a:chExt cx="8686800" cy="5257800"/>
      </a:xfrm>
    </dsp:grpSpPr>
    <dsp:sp modelId="{F4C97AEA-FD23-4F1B-B919-5870492E7DD3}">
      <dsp:nvSpPr>
        <dsp:cNvPr id="3" name="Chevron 2"/>
        <dsp:cNvSpPr/>
      </dsp:nvSpPr>
      <dsp:spPr bwMode="white">
        <a:xfrm rot="5400000">
          <a:off x="-282047" y="282047"/>
          <a:ext cx="1880315" cy="1316220"/>
        </a:xfrm>
        <a:prstGeom prst="chevron">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rot="-5400000" lIns="20955" tIns="20955" rIns="20955" bIns="2095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dirty="0" smtClean="0"/>
            <a:t>1</a:t>
          </a:r>
        </a:p>
      </dsp:txBody>
      <dsp:txXfrm rot="5400000">
        <a:off x="-282047" y="282047"/>
        <a:ext cx="1880315" cy="1316220"/>
      </dsp:txXfrm>
    </dsp:sp>
    <dsp:sp modelId="{535CF355-C2D4-454D-93DA-558A4D9A00AB}">
      <dsp:nvSpPr>
        <dsp:cNvPr id="4" name="Round Same Side Corner Rectangle 3"/>
        <dsp:cNvSpPr/>
      </dsp:nvSpPr>
      <dsp:spPr bwMode="white">
        <a:xfrm rot="5400000">
          <a:off x="4390408" y="-3074188"/>
          <a:ext cx="1222205" cy="7370580"/>
        </a:xfrm>
        <a:prstGeom prst="round2Same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dirty="0" smtClean="0">
              <a:solidFill>
                <a:schemeClr val="dk1"/>
              </a:solidFill>
            </a:rPr>
            <a:t>One Hot Encoding</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Dropping Features</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Renaming Columns</a:t>
          </a:r>
          <a:endParaRPr lang="en-US" sz="2000" dirty="0">
            <a:solidFill>
              <a:schemeClr val="dk1"/>
            </a:solidFill>
          </a:endParaRPr>
        </a:p>
      </dsp:txBody>
      <dsp:txXfrm rot="5400000">
        <a:off x="4390408" y="-3074188"/>
        <a:ext cx="1222205" cy="7370580"/>
      </dsp:txXfrm>
    </dsp:sp>
    <dsp:sp modelId="{11E79195-01AE-4B15-AFF7-DF35343A580A}">
      <dsp:nvSpPr>
        <dsp:cNvPr id="5" name="Chevron 4"/>
        <dsp:cNvSpPr/>
      </dsp:nvSpPr>
      <dsp:spPr bwMode="white">
        <a:xfrm rot="5400000">
          <a:off x="-282047" y="1970790"/>
          <a:ext cx="1880315" cy="1316220"/>
        </a:xfrm>
        <a:prstGeom prst="chevron">
          <a:avLst/>
        </a:prstGeom>
      </dsp:spPr>
      <dsp:style>
        <a:lnRef idx="2">
          <a:schemeClr val="accent2">
            <a:hueOff val="2340000"/>
            <a:satOff val="-2940"/>
            <a:lumOff val="588"/>
            <a:alpha val="100000"/>
          </a:schemeClr>
        </a:lnRef>
        <a:fillRef idx="1">
          <a:schemeClr val="accent2">
            <a:hueOff val="2340000"/>
            <a:satOff val="-2940"/>
            <a:lumOff val="588"/>
            <a:alpha val="100000"/>
          </a:schemeClr>
        </a:fillRef>
        <a:effectRef idx="0">
          <a:scrgbClr r="0" g="0" b="0"/>
        </a:effectRef>
        <a:fontRef idx="minor">
          <a:schemeClr val="lt1"/>
        </a:fontRef>
      </dsp:style>
      <dsp:txBody>
        <a:bodyPr rot="-5400000" lIns="20955" tIns="20955" rIns="20955" bIns="2095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dirty="0" smtClean="0"/>
            <a:t>2</a:t>
          </a:r>
          <a:endParaRPr lang="en-US" dirty="0"/>
        </a:p>
      </dsp:txBody>
      <dsp:txXfrm rot="5400000">
        <a:off x="-282047" y="1970790"/>
        <a:ext cx="1880315" cy="1316220"/>
      </dsp:txXfrm>
    </dsp:sp>
    <dsp:sp modelId="{C193B65C-7B9D-44CA-A6EF-E96B5DE176E6}">
      <dsp:nvSpPr>
        <dsp:cNvPr id="6" name="Round Same Side Corner Rectangle 5"/>
        <dsp:cNvSpPr/>
      </dsp:nvSpPr>
      <dsp:spPr bwMode="white">
        <a:xfrm rot="5400000">
          <a:off x="4390408" y="-1385445"/>
          <a:ext cx="1222205" cy="7370580"/>
        </a:xfrm>
        <a:prstGeom prst="round2SameRect">
          <a:avLst/>
        </a:prstGeom>
      </dsp:spPr>
      <dsp:style>
        <a:lnRef idx="2">
          <a:schemeClr val="accent2">
            <a:hueOff val="2340000"/>
            <a:satOff val="-2940"/>
            <a:lumOff val="588"/>
            <a:alpha val="100000"/>
          </a:schemeClr>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dirty="0" smtClean="0">
              <a:solidFill>
                <a:schemeClr val="dk1"/>
              </a:solidFill>
            </a:rPr>
            <a:t>Feature Selection </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1) Random Forest Classifier Model</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2) Decision Tree</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3) Chi Square </a:t>
          </a:r>
          <a:endParaRPr lang="en-US" sz="2000" dirty="0">
            <a:solidFill>
              <a:schemeClr val="dk1"/>
            </a:solidFill>
          </a:endParaRPr>
        </a:p>
      </dsp:txBody>
      <dsp:txXfrm rot="5400000">
        <a:off x="4390408" y="-1385445"/>
        <a:ext cx="1222205" cy="7370580"/>
      </dsp:txXfrm>
    </dsp:sp>
    <dsp:sp modelId="{A23C4E7F-6C62-44C9-A98B-6FFA3DB65E88}">
      <dsp:nvSpPr>
        <dsp:cNvPr id="7" name="Chevron 6"/>
        <dsp:cNvSpPr/>
      </dsp:nvSpPr>
      <dsp:spPr bwMode="white">
        <a:xfrm rot="5400000">
          <a:off x="-282047" y="3659533"/>
          <a:ext cx="1880315" cy="1316220"/>
        </a:xfrm>
        <a:prstGeom prst="chevron">
          <a:avLst/>
        </a:prstGeom>
      </dsp:spPr>
      <dsp:style>
        <a:lnRef idx="2">
          <a:schemeClr val="accent2">
            <a:hueOff val="4680000"/>
            <a:satOff val="-5881"/>
            <a:lumOff val="1176"/>
            <a:alpha val="100000"/>
          </a:schemeClr>
        </a:lnRef>
        <a:fillRef idx="1">
          <a:schemeClr val="accent2">
            <a:hueOff val="4680000"/>
            <a:satOff val="-5881"/>
            <a:lumOff val="1176"/>
            <a:alpha val="100000"/>
          </a:schemeClr>
        </a:fillRef>
        <a:effectRef idx="0">
          <a:scrgbClr r="0" g="0" b="0"/>
        </a:effectRef>
        <a:fontRef idx="minor">
          <a:schemeClr val="lt1"/>
        </a:fontRef>
      </dsp:style>
      <dsp:txBody>
        <a:bodyPr rot="-5400000" lIns="20955" tIns="20955" rIns="20955" bIns="20955"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dirty="0" smtClean="0"/>
            <a:t>3</a:t>
          </a:r>
          <a:endParaRPr lang="en-US" dirty="0"/>
        </a:p>
      </dsp:txBody>
      <dsp:txXfrm rot="5400000">
        <a:off x="-282047" y="3659533"/>
        <a:ext cx="1880315" cy="1316220"/>
      </dsp:txXfrm>
    </dsp:sp>
    <dsp:sp modelId="{9465F69B-5E21-4071-B870-46120A6FDCA0}">
      <dsp:nvSpPr>
        <dsp:cNvPr id="8" name="Round Same Side Corner Rectangle 7"/>
        <dsp:cNvSpPr/>
      </dsp:nvSpPr>
      <dsp:spPr bwMode="white">
        <a:xfrm rot="5400000">
          <a:off x="4390408" y="303298"/>
          <a:ext cx="1222205" cy="7370580"/>
        </a:xfrm>
        <a:prstGeom prst="round2SameRect">
          <a:avLst/>
        </a:prstGeom>
      </dsp:spPr>
      <dsp:style>
        <a:lnRef idx="2">
          <a:schemeClr val="accent2">
            <a:hueOff val="4680000"/>
            <a:satOff val="-5881"/>
            <a:lumOff val="1176"/>
            <a:alpha val="100000"/>
          </a:schemeClr>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dirty="0" smtClean="0">
              <a:solidFill>
                <a:schemeClr val="dk1"/>
              </a:solidFill>
            </a:rPr>
            <a:t>Data Balance</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Pre Processing Data</a:t>
          </a:r>
          <a:endParaRPr lang="en-US" sz="2000" dirty="0">
            <a:solidFill>
              <a:schemeClr val="dk1"/>
            </a:solidFill>
          </a:endParaRPr>
        </a:p>
        <a:p>
          <a:pPr marL="228600" lvl="1" indent="-228600">
            <a:lnSpc>
              <a:spcPct val="100000"/>
            </a:lnSpc>
            <a:spcBef>
              <a:spcPct val="0"/>
            </a:spcBef>
            <a:spcAft>
              <a:spcPct val="15000"/>
            </a:spcAft>
            <a:buChar char="•"/>
          </a:pPr>
          <a:r>
            <a:rPr lang="en-US" sz="2000" dirty="0" smtClean="0">
              <a:solidFill>
                <a:schemeClr val="dk1"/>
              </a:solidFill>
            </a:rPr>
            <a:t>Splitting Data into Test &amp; Train</a:t>
          </a:r>
          <a:endParaRPr lang="en-US" sz="2000" dirty="0">
            <a:solidFill>
              <a:schemeClr val="dk1"/>
            </a:solidFill>
          </a:endParaRPr>
        </a:p>
      </dsp:txBody>
      <dsp:txXfrm rot="5400000">
        <a:off x="4390408" y="303298"/>
        <a:ext cx="1222205" cy="73705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C0AF71-9B8E-4002-89C9-AADCC5B37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0C0AF71-9B8E-4002-89C9-AADCC5B37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0C0AF71-9B8E-4002-89C9-AADCC5B37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0C0AF71-9B8E-4002-89C9-AADCC5B37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0C0AF71-9B8E-4002-89C9-AADCC5B37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0C0AF71-9B8E-4002-89C9-AADCC5B37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0C0AF71-9B8E-4002-89C9-AADCC5B37F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C0AF71-9B8E-4002-89C9-AADCC5B37F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AF71-9B8E-4002-89C9-AADCC5B37F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0C0AF71-9B8E-4002-89C9-AADCC5B37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0C0AF71-9B8E-4002-89C9-AADCC5B37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0AF71-9B8E-4002-89C9-AADCC5B37FFF}" type="datetimeFigureOut">
              <a:rPr lang="en-US" smtClean="0"/>
            </a:fld>
            <a:endParaRPr lang="en-US"/>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0377-67C9-4B2D-B59D-CE73A5AA79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7.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0.wdp"/><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hyperlink" Target="https://en.wikipedia.org/wiki/Precision_and_recall#Recall" TargetMode="Externa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2.png"/><Relationship Id="rId1" Type="http://schemas.openxmlformats.org/officeDocument/2006/relationships/image" Target="../media/image6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4.png"/><Relationship Id="rId1" Type="http://schemas.openxmlformats.org/officeDocument/2006/relationships/image" Target="../media/image5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533400"/>
            <a:ext cx="9326880" cy="1470025"/>
          </a:xfrm>
        </p:spPr>
        <p:txBody>
          <a:bodyPr/>
          <a:lstStyle/>
          <a:p>
            <a:r>
              <a:rPr lang="en-US" b="1" u="sng" dirty="0" smtClean="0">
                <a:solidFill>
                  <a:srgbClr val="002060"/>
                </a:solidFill>
              </a:rPr>
              <a:t>Telecom Churn Prediction Project</a:t>
            </a:r>
            <a:endParaRPr lang="en-US" b="1" u="sng" dirty="0">
              <a:solidFill>
                <a:srgbClr val="002060"/>
              </a:solidFill>
            </a:endParaRPr>
          </a:p>
        </p:txBody>
      </p:sp>
      <p:sp>
        <p:nvSpPr>
          <p:cNvPr id="3" name="Subtitle 2"/>
          <p:cNvSpPr>
            <a:spLocks noGrp="1"/>
          </p:cNvSpPr>
          <p:nvPr>
            <p:ph type="subTitle" idx="1"/>
          </p:nvPr>
        </p:nvSpPr>
        <p:spPr>
          <a:xfrm>
            <a:off x="1676400" y="2286000"/>
            <a:ext cx="7680960" cy="3810000"/>
          </a:xfrm>
        </p:spPr>
        <p:txBody>
          <a:bodyPr>
            <a:normAutofit/>
          </a:bodyPr>
          <a:lstStyle/>
          <a:p>
            <a:r>
              <a:rPr lang="en-US" sz="2600" b="1" dirty="0" smtClean="0">
                <a:solidFill>
                  <a:schemeClr val="tx1"/>
                </a:solidFill>
              </a:rPr>
              <a:t>Presented by</a:t>
            </a:r>
            <a:r>
              <a:rPr lang="en-US" sz="2600" dirty="0" smtClean="0">
                <a:solidFill>
                  <a:schemeClr val="tx1"/>
                </a:solidFill>
              </a:rPr>
              <a:t> </a:t>
            </a:r>
            <a:endParaRPr lang="en-US" sz="2600" dirty="0" smtClean="0">
              <a:solidFill>
                <a:schemeClr val="tx1"/>
              </a:solidFill>
            </a:endParaRPr>
          </a:p>
          <a:p>
            <a:endParaRPr lang="en-US" sz="2600" dirty="0" smtClean="0">
              <a:solidFill>
                <a:schemeClr val="tx1"/>
              </a:solidFill>
            </a:endParaRPr>
          </a:p>
          <a:p>
            <a:r>
              <a:rPr lang="en-US" dirty="0" smtClean="0">
                <a:solidFill>
                  <a:schemeClr val="accent2">
                    <a:lumMod val="50000"/>
                  </a:schemeClr>
                </a:solidFill>
              </a:rPr>
              <a:t> </a:t>
            </a:r>
            <a:r>
              <a:rPr lang="en-US" b="1" dirty="0" err="1" smtClean="0">
                <a:solidFill>
                  <a:schemeClr val="tx1">
                    <a:lumMod val="95000"/>
                    <a:lumOff val="5000"/>
                  </a:schemeClr>
                </a:solidFill>
              </a:rPr>
              <a:t>Meghana</a:t>
            </a:r>
            <a:r>
              <a:rPr lang="en-US" b="1" dirty="0" smtClean="0">
                <a:solidFill>
                  <a:schemeClr val="tx1">
                    <a:lumMod val="95000"/>
                    <a:lumOff val="5000"/>
                  </a:schemeClr>
                </a:solidFill>
              </a:rPr>
              <a:t> H</a:t>
            </a:r>
            <a:endParaRPr lang="en-US" b="1" dirty="0" smtClean="0">
              <a:solidFill>
                <a:schemeClr val="tx1">
                  <a:lumMod val="95000"/>
                  <a:lumOff val="5000"/>
                </a:schemeClr>
              </a:solidFill>
            </a:endParaRPr>
          </a:p>
          <a:p>
            <a:r>
              <a:rPr lang="en-US" b="1" dirty="0" err="1" smtClean="0">
                <a:solidFill>
                  <a:schemeClr val="tx1">
                    <a:lumMod val="95000"/>
                    <a:lumOff val="5000"/>
                  </a:schemeClr>
                </a:solidFill>
              </a:rPr>
              <a:t> </a:t>
            </a: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432595" cy="5953246"/>
          </a:xfrm>
        </p:spPr>
        <p:txBody>
          <a:bodyPr>
            <a:normAutofit/>
          </a:bodyPr>
          <a:lstStyle/>
          <a:p>
            <a:r>
              <a:rPr lang="en-US" sz="3200" dirty="0" smtClean="0">
                <a:latin typeface="Times New Roman" panose="02020603050405020304" pitchFamily="18" charset="0"/>
                <a:cs typeface="Times New Roman" panose="02020603050405020304" pitchFamily="18" charset="0"/>
              </a:rPr>
              <a:t>Using below code to remove the outliers</a:t>
            </a:r>
            <a:br>
              <a:rPr lang="en-IN" sz="3200" dirty="0">
                <a:latin typeface="Times New Roman" panose="02020603050405020304" pitchFamily="18" charset="0"/>
                <a:cs typeface="Times New Roman" panose="02020603050405020304" pitchFamily="18" charset="0"/>
              </a:rPr>
            </a:b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666755" y="1283824"/>
            <a:ext cx="8039461" cy="4515091"/>
          </a:xfrm>
          <a:prstGeom prst="rect">
            <a:avLst/>
          </a:prstGeom>
          <a:ln>
            <a:solidFill>
              <a:schemeClr val="tx1">
                <a:alpha val="99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33400" y="1220165"/>
            <a:ext cx="4102825" cy="2361235"/>
          </a:xfrm>
          <a:prstGeom prst="rect">
            <a:avLst/>
          </a:prstGeom>
          <a:ln>
            <a:solidFill>
              <a:schemeClr val="tx1">
                <a:alpha val="99000"/>
              </a:schemeClr>
            </a:solidFill>
          </a:ln>
        </p:spPr>
      </p:pic>
      <p:pic>
        <p:nvPicPr>
          <p:cNvPr id="4" name="Picture 3"/>
          <p:cNvPicPr>
            <a:picLocks noChangeAspect="1"/>
          </p:cNvPicPr>
          <p:nvPr/>
        </p:nvPicPr>
        <p:blipFill>
          <a:blip r:embed="rId2"/>
          <a:stretch>
            <a:fillRect/>
          </a:stretch>
        </p:blipFill>
        <p:spPr>
          <a:xfrm>
            <a:off x="5869742" y="983730"/>
            <a:ext cx="4448597" cy="2673870"/>
          </a:xfrm>
          <a:prstGeom prst="rect">
            <a:avLst/>
          </a:prstGeom>
          <a:ln>
            <a:solidFill>
              <a:schemeClr val="tx1">
                <a:alpha val="99000"/>
              </a:schemeClr>
            </a:solidFill>
          </a:ln>
        </p:spPr>
      </p:pic>
      <p:pic>
        <p:nvPicPr>
          <p:cNvPr id="5" name="Picture 4"/>
          <p:cNvPicPr>
            <a:picLocks noChangeAspect="1"/>
          </p:cNvPicPr>
          <p:nvPr/>
        </p:nvPicPr>
        <p:blipFill>
          <a:blip r:embed="rId3"/>
          <a:stretch>
            <a:fillRect/>
          </a:stretch>
        </p:blipFill>
        <p:spPr>
          <a:xfrm>
            <a:off x="533400" y="3919002"/>
            <a:ext cx="4102825" cy="2601396"/>
          </a:xfrm>
          <a:prstGeom prst="rect">
            <a:avLst/>
          </a:prstGeom>
          <a:ln>
            <a:solidFill>
              <a:schemeClr val="tx1">
                <a:alpha val="99000"/>
              </a:schemeClr>
            </a:solidFill>
          </a:ln>
        </p:spPr>
      </p:pic>
      <p:pic>
        <p:nvPicPr>
          <p:cNvPr id="6" name="Picture 5"/>
          <p:cNvPicPr>
            <a:picLocks noChangeAspect="1"/>
          </p:cNvPicPr>
          <p:nvPr/>
        </p:nvPicPr>
        <p:blipFill>
          <a:blip r:embed="rId4"/>
          <a:stretch>
            <a:fillRect/>
          </a:stretch>
        </p:blipFill>
        <p:spPr>
          <a:xfrm>
            <a:off x="5869742" y="3919002"/>
            <a:ext cx="4448597" cy="2557998"/>
          </a:xfrm>
          <a:prstGeom prst="rect">
            <a:avLst/>
          </a:prstGeom>
          <a:ln>
            <a:solidFill>
              <a:schemeClr val="tx1">
                <a:alpha val="99000"/>
              </a:schemeClr>
            </a:solidFill>
          </a:ln>
        </p:spPr>
      </p:pic>
      <p:sp>
        <p:nvSpPr>
          <p:cNvPr id="7" name="TextBox 6"/>
          <p:cNvSpPr txBox="1"/>
          <p:nvPr/>
        </p:nvSpPr>
        <p:spPr>
          <a:xfrm>
            <a:off x="449424" y="152400"/>
            <a:ext cx="5943600" cy="523220"/>
          </a:xfrm>
          <a:prstGeom prst="rect">
            <a:avLst/>
          </a:prstGeom>
          <a:noFill/>
        </p:spPr>
        <p:txBody>
          <a:bodyPr wrap="square" rtlCol="0">
            <a:spAutoFit/>
          </a:bodyPr>
          <a:lstStyle/>
          <a:p>
            <a:r>
              <a:rPr lang="en-US" sz="2800" b="1" u="sng" dirty="0" smtClean="0"/>
              <a:t>After removing the outliers</a:t>
            </a:r>
            <a:endParaRPr lang="en-US" sz="28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14400" y="2286000"/>
            <a:ext cx="4631708" cy="2411224"/>
          </a:xfrm>
          <a:prstGeom prst="rect">
            <a:avLst/>
          </a:prstGeom>
          <a:ln>
            <a:solidFill>
              <a:schemeClr val="tx1">
                <a:alpha val="99000"/>
              </a:schemeClr>
            </a:solidFill>
          </a:ln>
        </p:spPr>
      </p:pic>
      <p:sp>
        <p:nvSpPr>
          <p:cNvPr id="4" name="Title 3"/>
          <p:cNvSpPr>
            <a:spLocks noGrp="1"/>
          </p:cNvSpPr>
          <p:nvPr>
            <p:ph type="title"/>
          </p:nvPr>
        </p:nvSpPr>
        <p:spPr>
          <a:xfrm>
            <a:off x="457200" y="304800"/>
            <a:ext cx="5166360" cy="1143000"/>
          </a:xfrm>
        </p:spPr>
        <p:txBody>
          <a:bodyPr>
            <a:normAutofit/>
          </a:bodyPr>
          <a:lstStyle/>
          <a:p>
            <a:r>
              <a:rPr lang="en-US" sz="3200" b="1" u="sng" dirty="0" smtClean="0">
                <a:latin typeface="Times New Roman" panose="02020603050405020304" pitchFamily="18" charset="0"/>
                <a:cs typeface="Times New Roman" panose="02020603050405020304" pitchFamily="18" charset="0"/>
              </a:rPr>
              <a:t>Duplicated Records</a:t>
            </a:r>
            <a:endParaRPr lang="en-US" b="1" u="sng"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Data Visualization</a:t>
            </a:r>
            <a:endParaRPr lang="en-US" sz="4400" b="1" dirty="0">
              <a:solidFill>
                <a:schemeClr val="tx1">
                  <a:lumMod val="95000"/>
                  <a:lumOff val="5000"/>
                </a:schemeClr>
              </a:solidFill>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365127"/>
            <a:ext cx="9464040" cy="1325563"/>
          </a:xfrm>
        </p:spPr>
        <p:txBody>
          <a:bodyPr>
            <a:normAutofit/>
          </a:bodyPr>
          <a:lstStyle/>
          <a:p>
            <a:r>
              <a:rPr lang="en-US" b="1" u="sng" dirty="0">
                <a:latin typeface="Century"/>
              </a:rPr>
              <a:t>Data Visualization</a:t>
            </a:r>
            <a:endParaRPr lang="en-US" b="1" u="sng" dirty="0">
              <a:latin typeface="Century"/>
            </a:endParaRPr>
          </a:p>
        </p:txBody>
      </p:sp>
      <p:sp>
        <p:nvSpPr>
          <p:cNvPr id="3" name="Subtitle 2"/>
          <p:cNvSpPr>
            <a:spLocks noGrp="1"/>
          </p:cNvSpPr>
          <p:nvPr>
            <p:ph idx="1"/>
          </p:nvPr>
        </p:nvSpPr>
        <p:spPr>
          <a:xfrm>
            <a:off x="754380" y="1825625"/>
            <a:ext cx="9464040" cy="4351338"/>
          </a:xfrm>
        </p:spPr>
        <p:txBody>
          <a:bodyPr vert="horz" lIns="91440" tIns="45720" rIns="91440" bIns="45720" rtlCol="0" anchor="t">
            <a:normAutofit/>
          </a:bodyPr>
          <a:lstStyle/>
          <a:p>
            <a:pPr marL="342900" indent="-342900">
              <a:buFont typeface="Wingdings" panose="05000000000000000000" pitchFamily="34" charset="0"/>
              <a:buChar char="Ø"/>
            </a:pPr>
            <a:r>
              <a:rPr lang="en-US" sz="2200" dirty="0">
                <a:cs typeface="Calibri" panose="020F0502020204030204"/>
              </a:rPr>
              <a:t>Data Visualization is the graphical representation of information</a:t>
            </a:r>
            <a:endParaRPr lang="en-US" sz="2200" dirty="0">
              <a:cs typeface="Calibri" panose="020F0502020204030204"/>
            </a:endParaRPr>
          </a:p>
          <a:p>
            <a:pPr marL="0" indent="0">
              <a:buNone/>
            </a:pPr>
            <a:endParaRPr lang="en-US" sz="2200" dirty="0">
              <a:cs typeface="Calibri" panose="020F0502020204030204"/>
            </a:endParaRPr>
          </a:p>
          <a:p>
            <a:pPr marL="0" indent="0">
              <a:buNone/>
            </a:pPr>
            <a:r>
              <a:rPr lang="en-US" sz="2200" b="1" u="sng" dirty="0">
                <a:cs typeface="Calibri" panose="020F0502020204030204"/>
              </a:rPr>
              <a:t>Visualizations achieved in this project are:</a:t>
            </a:r>
            <a:endParaRPr lang="en-US" sz="2200" b="1" u="sng" dirty="0">
              <a:cs typeface="Calibri" panose="020F0502020204030204"/>
            </a:endParaRPr>
          </a:p>
          <a:p>
            <a:pPr marL="342900" indent="-342900"/>
            <a:r>
              <a:rPr lang="en-US" sz="2200" dirty="0">
                <a:cs typeface="Calibri" panose="020F0502020204030204"/>
              </a:rPr>
              <a:t>Pie chart </a:t>
            </a:r>
            <a:endParaRPr lang="en-US" sz="2200" dirty="0">
              <a:cs typeface="Calibri" panose="020F0502020204030204"/>
            </a:endParaRPr>
          </a:p>
          <a:p>
            <a:pPr marL="342900" indent="-342900"/>
            <a:r>
              <a:rPr lang="en-US" sz="2200" dirty="0">
                <a:cs typeface="Calibri" panose="020F0502020204030204"/>
              </a:rPr>
              <a:t>Count plot</a:t>
            </a:r>
            <a:endParaRPr lang="en-US" sz="2200" dirty="0">
              <a:cs typeface="Calibri" panose="020F0502020204030204"/>
            </a:endParaRPr>
          </a:p>
          <a:p>
            <a:pPr marL="342900" indent="-342900"/>
            <a:r>
              <a:rPr lang="en-US" sz="2200" dirty="0">
                <a:cs typeface="Calibri" panose="020F0502020204030204"/>
              </a:rPr>
              <a:t>Bar graph</a:t>
            </a:r>
            <a:endParaRPr lang="en-US" sz="2200" dirty="0">
              <a:cs typeface="Calibri" panose="020F0502020204030204"/>
            </a:endParaRPr>
          </a:p>
          <a:p>
            <a:pPr marL="342900" indent="-342900"/>
            <a:r>
              <a:rPr lang="en-US" sz="2200" dirty="0">
                <a:cs typeface="Calibri" panose="020F0502020204030204"/>
              </a:rPr>
              <a:t>Scatter plot</a:t>
            </a:r>
            <a:endParaRPr lang="en-US" sz="2200" dirty="0">
              <a:cs typeface="Calibri" panose="020F0502020204030204"/>
            </a:endParaRPr>
          </a:p>
          <a:p>
            <a:pPr marL="342900" indent="-342900"/>
            <a:r>
              <a:rPr lang="en-US" sz="2200" dirty="0">
                <a:cs typeface="Calibri" panose="020F0502020204030204"/>
              </a:rPr>
              <a:t>Heat map</a:t>
            </a:r>
            <a:endParaRPr lang="en-US" sz="2200" dirty="0">
              <a:cs typeface="Calibri" panose="020F0502020204030204"/>
            </a:endParaRPr>
          </a:p>
          <a:p>
            <a:pPr marL="342900" indent="-342900"/>
            <a:r>
              <a:rPr lang="en-US" sz="2200" dirty="0">
                <a:cs typeface="Calibri" panose="020F0502020204030204"/>
              </a:rPr>
              <a:t>Histograms</a:t>
            </a:r>
            <a:endParaRPr lang="en-US" sz="2200" dirty="0">
              <a:cs typeface="Calibri" panose="020F0502020204030204"/>
            </a:endParaRPr>
          </a:p>
          <a:p>
            <a:pPr marL="0" indent="0">
              <a:buNone/>
            </a:pPr>
            <a:endParaRPr lang="en-US" sz="2200" dirty="0">
              <a:cs typeface="Calibri" panose="020F0502020204030204"/>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583" y="381000"/>
            <a:ext cx="7463633" cy="1325563"/>
          </a:xfrm>
        </p:spPr>
        <p:txBody>
          <a:bodyPr>
            <a:normAutofit/>
          </a:bodyPr>
          <a:lstStyle/>
          <a:p>
            <a:r>
              <a:rPr lang="en-US" sz="3600" b="1" u="sng" dirty="0">
                <a:latin typeface="Century"/>
                <a:cs typeface="Calibri Light" panose="020F0302020204030204"/>
              </a:rPr>
              <a:t>Pie </a:t>
            </a:r>
            <a:r>
              <a:rPr lang="en-US" sz="3600" b="1" u="sng" dirty="0" smtClean="0">
                <a:latin typeface="Century"/>
                <a:cs typeface="Calibri Light" panose="020F0302020204030204"/>
              </a:rPr>
              <a:t>chart</a:t>
            </a:r>
            <a:br>
              <a:rPr lang="en-US" sz="3600" b="1" u="sng" dirty="0">
                <a:latin typeface="Century"/>
                <a:cs typeface="Calibri Light" panose="020F0302020204030204"/>
              </a:rPr>
            </a:br>
            <a:r>
              <a:rPr lang="en-US" sz="2800" dirty="0">
                <a:latin typeface="Calibri Light" panose="020F0302020204030204"/>
                <a:cs typeface="Calibri Light" panose="020F0302020204030204"/>
              </a:rPr>
              <a:t>plotting</a:t>
            </a:r>
            <a:r>
              <a:rPr lang="en-US" sz="2800" dirty="0">
                <a:cs typeface="Calibri Light" panose="020F0302020204030204"/>
              </a:rPr>
              <a:t> target feature distribution</a:t>
            </a:r>
            <a:endParaRPr lang="en-US" dirty="0">
              <a:cs typeface="Calibri Light" panose="020F0302020204030204"/>
            </a:endParaRPr>
          </a:p>
        </p:txBody>
      </p:sp>
      <p:pic>
        <p:nvPicPr>
          <p:cNvPr id="4" name="Picture 4" descr="Chart, pie chart&#10;&#10;Description automatically generated"/>
          <p:cNvPicPr>
            <a:picLocks noGrp="1" noChangeAspect="1"/>
          </p:cNvPicPr>
          <p:nvPr>
            <p:ph idx="1"/>
          </p:nvPr>
        </p:nvPicPr>
        <p:blipFill>
          <a:blip r:embed="rId1"/>
          <a:stretch>
            <a:fillRect/>
          </a:stretch>
        </p:blipFill>
        <p:spPr>
          <a:xfrm>
            <a:off x="457200" y="1981200"/>
            <a:ext cx="5791200" cy="4628882"/>
          </a:xfrm>
        </p:spPr>
      </p:pic>
      <p:sp>
        <p:nvSpPr>
          <p:cNvPr id="5" name="TextBox 4"/>
          <p:cNvSpPr txBox="1"/>
          <p:nvPr/>
        </p:nvSpPr>
        <p:spPr>
          <a:xfrm>
            <a:off x="6400800" y="2717689"/>
            <a:ext cx="4007498" cy="2251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sz="2400" b="1" dirty="0">
                <a:cs typeface="Calibri" panose="020F0502020204030204"/>
              </a:rPr>
              <a:t>From the  above graph  , 85.9%  of customers are retained and 14.1% of customers are churned.</a:t>
            </a:r>
            <a:endParaRPr lang="en-US" sz="2400" b="1"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97" y="152400"/>
            <a:ext cx="3096208" cy="553794"/>
          </a:xfrm>
        </p:spPr>
        <p:txBody>
          <a:bodyPr>
            <a:noAutofit/>
          </a:bodyPr>
          <a:lstStyle/>
          <a:p>
            <a:pPr algn="l"/>
            <a:r>
              <a:rPr lang="en-US" sz="3200" b="1" u="sng" dirty="0">
                <a:latin typeface="Century"/>
                <a:cs typeface="Calibri Light" panose="020F0302020204030204"/>
              </a:rPr>
              <a:t>Count plot</a:t>
            </a:r>
            <a:endParaRPr lang="en-US" sz="3200" b="1" u="sng" dirty="0">
              <a:latin typeface="Century"/>
              <a:cs typeface="Calibri Light" panose="020F0302020204030204"/>
            </a:endParaRPr>
          </a:p>
        </p:txBody>
      </p:sp>
      <p:sp>
        <p:nvSpPr>
          <p:cNvPr id="8" name="TextBox 7"/>
          <p:cNvSpPr txBox="1"/>
          <p:nvPr/>
        </p:nvSpPr>
        <p:spPr>
          <a:xfrm>
            <a:off x="291762" y="1219200"/>
            <a:ext cx="2222838" cy="5450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en-US" dirty="0">
                <a:cs typeface="Calibri" panose="020F0502020204030204"/>
              </a:rPr>
              <a:t>This method is used to show the counts of observations in each </a:t>
            </a:r>
            <a:r>
              <a:rPr lang="en-US" dirty="0" err="1">
                <a:cs typeface="Calibri" panose="020F0502020204030204"/>
              </a:rPr>
              <a:t>catogarical</a:t>
            </a:r>
            <a:r>
              <a:rPr lang="en-US" dirty="0">
                <a:cs typeface="Calibri" panose="020F0502020204030204"/>
              </a:rPr>
              <a:t> bin using bars</a:t>
            </a:r>
            <a:r>
              <a:rPr lang="en-US" dirty="0" smtClean="0">
                <a:cs typeface="Calibri" panose="020F0502020204030204"/>
              </a:rPr>
              <a:t>.</a:t>
            </a:r>
            <a:endParaRPr lang="en-US" dirty="0" smtClean="0">
              <a:cs typeface="Calibri" panose="020F0502020204030204"/>
            </a:endParaRPr>
          </a:p>
          <a:p>
            <a:pPr marL="285750" indent="-285750">
              <a:lnSpc>
                <a:spcPct val="150000"/>
              </a:lnSpc>
              <a:buFont typeface="Arial" panose="020B0604020202020204" pitchFamily="34" charset="0"/>
              <a:buChar char="•"/>
            </a:pPr>
            <a:r>
              <a:rPr lang="en-US" dirty="0" smtClean="0">
                <a:ea typeface="+mn-lt"/>
                <a:cs typeface="+mn-lt"/>
              </a:rPr>
              <a:t>Plotting the relation of target  attribute with other independent variables</a:t>
            </a:r>
            <a:endParaRPr lang="en-US" dirty="0" smtClean="0"/>
          </a:p>
          <a:p>
            <a:pPr marL="285750" indent="-285750">
              <a:lnSpc>
                <a:spcPct val="150000"/>
              </a:lnSpc>
              <a:buFont typeface="Arial" panose="020B0604020202020204" pitchFamily="34" charset="0"/>
              <a:buChar char="•"/>
            </a:pPr>
            <a:endParaRPr lang="en-US" dirty="0">
              <a:cs typeface="Calibri" panose="020F0502020204030204"/>
            </a:endParaRPr>
          </a:p>
        </p:txBody>
      </p:sp>
      <p:pic>
        <p:nvPicPr>
          <p:cNvPr id="10" name="Picture 5" descr="Chart, bar chart&#10;&#10;Description automatically generated"/>
          <p:cNvPicPr>
            <a:picLocks noChangeAspect="1"/>
          </p:cNvPicPr>
          <p:nvPr/>
        </p:nvPicPr>
        <p:blipFill>
          <a:blip r:embed="rId1"/>
          <a:stretch>
            <a:fillRect/>
          </a:stretch>
        </p:blipFill>
        <p:spPr>
          <a:xfrm>
            <a:off x="2743200" y="195169"/>
            <a:ext cx="4267200" cy="6434232"/>
          </a:xfrm>
          <a:prstGeom prst="rect">
            <a:avLst/>
          </a:prstGeom>
        </p:spPr>
      </p:pic>
      <p:pic>
        <p:nvPicPr>
          <p:cNvPr id="11" name="Picture 6" descr="Chart, bar chart&#10;&#10;Description automatically generated"/>
          <p:cNvPicPr>
            <a:picLocks noChangeAspect="1"/>
          </p:cNvPicPr>
          <p:nvPr/>
        </p:nvPicPr>
        <p:blipFill>
          <a:blip r:embed="rId2"/>
          <a:stretch>
            <a:fillRect/>
          </a:stretch>
        </p:blipFill>
        <p:spPr>
          <a:xfrm>
            <a:off x="6934200" y="152400"/>
            <a:ext cx="3657600" cy="6472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102870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sz="2000" b="1" dirty="0">
                <a:cs typeface="Calibri" panose="020F0502020204030204"/>
              </a:rPr>
              <a:t>From the plot:</a:t>
            </a:r>
            <a:endParaRPr lang="en-US" b="1" dirty="0">
              <a:cs typeface="Calibri" panose="020F0502020204030204"/>
            </a:endParaRPr>
          </a:p>
          <a:p>
            <a:pPr marL="285750" indent="-285750">
              <a:lnSpc>
                <a:spcPct val="150000"/>
              </a:lnSpc>
              <a:buFont typeface="Wingdings" panose="05000000000000000000"/>
              <a:buChar char="§"/>
            </a:pPr>
            <a:r>
              <a:rPr lang="en-US" dirty="0">
                <a:cs typeface="Calibri" panose="020F0502020204030204"/>
              </a:rPr>
              <a:t>Area code :  People at area_code_415 are churning more compared to other area code</a:t>
            </a:r>
            <a:endParaRPr lang="en-US" dirty="0">
              <a:cs typeface="Calibri" panose="020F0502020204030204"/>
            </a:endParaRPr>
          </a:p>
          <a:p>
            <a:pPr marL="285750" indent="-285750">
              <a:lnSpc>
                <a:spcPct val="150000"/>
              </a:lnSpc>
              <a:buFont typeface="Wingdings" panose="05000000000000000000"/>
              <a:buChar char="§"/>
            </a:pPr>
            <a:r>
              <a:rPr lang="en-US" dirty="0">
                <a:cs typeface="Calibri" panose="020F0502020204030204"/>
              </a:rPr>
              <a:t>Voice plan : People who don't have voice plan are churning a lot compared to people having voice plan</a:t>
            </a:r>
            <a:endParaRPr lang="en-US" dirty="0">
              <a:cs typeface="Calibri" panose="020F0502020204030204"/>
            </a:endParaRPr>
          </a:p>
          <a:p>
            <a:pPr marL="285750" indent="-285750">
              <a:lnSpc>
                <a:spcPct val="150000"/>
              </a:lnSpc>
              <a:buFont typeface="Wingdings" panose="05000000000000000000"/>
              <a:buChar char="§"/>
            </a:pPr>
            <a:r>
              <a:rPr lang="en-US" dirty="0">
                <a:cs typeface="Calibri" panose="020F0502020204030204"/>
              </a:rPr>
              <a:t>Intl plan:  People having international plan and people who don't have international both are churning.</a:t>
            </a:r>
            <a:endParaRPr lang="en-US" dirty="0">
              <a:cs typeface="Calibri" panose="020F0502020204030204"/>
            </a:endParaRPr>
          </a:p>
          <a:p>
            <a:pPr marL="285750" indent="-285750">
              <a:lnSpc>
                <a:spcPct val="150000"/>
              </a:lnSpc>
              <a:buFont typeface="Wingdings" panose="05000000000000000000"/>
              <a:buChar char="§"/>
            </a:pPr>
            <a:r>
              <a:rPr lang="en-US" dirty="0">
                <a:cs typeface="Calibri" panose="020F0502020204030204"/>
              </a:rPr>
              <a:t>Intl calls: Churn rate decreases above 4 calls</a:t>
            </a:r>
            <a:endParaRPr lang="en-US" dirty="0">
              <a:cs typeface="Calibri" panose="020F0502020204030204"/>
            </a:endParaRPr>
          </a:p>
          <a:p>
            <a:pPr marL="285750" indent="-285750">
              <a:buFont typeface="Wingdings" panose="05000000000000000000"/>
              <a:buChar char="§"/>
            </a:pPr>
            <a:endParaRPr lang="en-US" dirty="0">
              <a:cs typeface="Calibri" panose="020F0502020204030204"/>
            </a:endParaRPr>
          </a:p>
        </p:txBody>
      </p:sp>
      <p:sp>
        <p:nvSpPr>
          <p:cNvPr id="3" name="TextBox 2"/>
          <p:cNvSpPr txBox="1"/>
          <p:nvPr/>
        </p:nvSpPr>
        <p:spPr>
          <a:xfrm>
            <a:off x="480527" y="3124200"/>
            <a:ext cx="92964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sz="2000" b="1" dirty="0" smtClean="0">
                <a:cs typeface="Calibri" panose="020F0502020204030204"/>
              </a:rPr>
              <a:t>Recommendation</a:t>
            </a:r>
            <a:r>
              <a:rPr lang="en-US" sz="2000" dirty="0" smtClean="0">
                <a:cs typeface="Calibri" panose="020F0502020204030204"/>
              </a:rPr>
              <a:t> :</a:t>
            </a:r>
            <a:endParaRPr lang="en-US" sz="2000" dirty="0" smtClean="0">
              <a:cs typeface="Calibri" panose="020F0502020204030204"/>
            </a:endParaRPr>
          </a:p>
          <a:p>
            <a:pPr>
              <a:lnSpc>
                <a:spcPct val="150000"/>
              </a:lnSpc>
            </a:pPr>
            <a:r>
              <a:rPr lang="en-US" dirty="0" smtClean="0">
                <a:cs typeface="Calibri" panose="020F0502020204030204"/>
              </a:rPr>
              <a:t>Based </a:t>
            </a:r>
            <a:r>
              <a:rPr lang="en-US" dirty="0">
                <a:cs typeface="Calibri" panose="020F0502020204030204"/>
              </a:rPr>
              <a:t>on this the company may start providing voice and Intl plans for less cost so that the churn rate may decrease.</a:t>
            </a:r>
            <a:endParaRPr lang="en-US" dirty="0">
              <a:cs typeface="Calibri" panose="020F0502020204030204"/>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27" y="228600"/>
            <a:ext cx="7785881" cy="321044"/>
          </a:xfrm>
        </p:spPr>
        <p:txBody>
          <a:bodyPr>
            <a:noAutofit/>
          </a:bodyPr>
          <a:lstStyle/>
          <a:p>
            <a:pPr algn="l"/>
            <a:r>
              <a:rPr lang="en-US" sz="3200" b="1" u="sng" dirty="0">
                <a:latin typeface="Century"/>
                <a:cs typeface="Calibri Light" panose="020F0302020204030204"/>
              </a:rPr>
              <a:t>Bar chart &amp; Count plot</a:t>
            </a:r>
            <a:endParaRPr lang="en-US" sz="3200" b="1" u="sng" dirty="0">
              <a:latin typeface="Century"/>
            </a:endParaRPr>
          </a:p>
        </p:txBody>
      </p:sp>
      <p:sp>
        <p:nvSpPr>
          <p:cNvPr id="3" name="TextBox 2"/>
          <p:cNvSpPr txBox="1"/>
          <p:nvPr/>
        </p:nvSpPr>
        <p:spPr>
          <a:xfrm flipH="1">
            <a:off x="254976" y="762000"/>
            <a:ext cx="10249780"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en-US" dirty="0">
                <a:cs typeface="Calibri" panose="020F0502020204030204"/>
              </a:rPr>
              <a:t>Is a graph that represents the category of data with rectangular bars with lengths and heights that is proportional to values  which they represent</a:t>
            </a:r>
            <a:endParaRPr lang="en-US" dirty="0">
              <a:cs typeface="Calibri" panose="020F0502020204030204"/>
            </a:endParaRPr>
          </a:p>
          <a:p>
            <a:pPr marL="285750" indent="-285750">
              <a:lnSpc>
                <a:spcPct val="150000"/>
              </a:lnSpc>
              <a:buFont typeface="Arial" panose="020B0604020202020204" pitchFamily="34" charset="0"/>
              <a:buChar char="•"/>
            </a:pPr>
            <a:r>
              <a:rPr lang="en-US" dirty="0">
                <a:cs typeface="Calibri" panose="020F0502020204030204"/>
              </a:rPr>
              <a:t>A bar chart describes the </a:t>
            </a:r>
            <a:r>
              <a:rPr lang="en-US" dirty="0" err="1">
                <a:cs typeface="Calibri" panose="020F0502020204030204"/>
              </a:rPr>
              <a:t>comparisions</a:t>
            </a:r>
            <a:r>
              <a:rPr lang="en-US" dirty="0">
                <a:cs typeface="Calibri" panose="020F0502020204030204"/>
              </a:rPr>
              <a:t> between the discrete categories.</a:t>
            </a:r>
            <a:endParaRPr lang="en-US" dirty="0">
              <a:cs typeface="Calibri" panose="020F0502020204030204"/>
            </a:endParaRPr>
          </a:p>
        </p:txBody>
      </p:sp>
      <p:pic>
        <p:nvPicPr>
          <p:cNvPr id="4" name="Picture 5" descr="Chart, bar chart&#10;&#10;Description automatically generated"/>
          <p:cNvPicPr>
            <a:picLocks noChangeAspect="1"/>
          </p:cNvPicPr>
          <p:nvPr/>
        </p:nvPicPr>
        <p:blipFill>
          <a:blip r:embed="rId1"/>
          <a:stretch>
            <a:fillRect/>
          </a:stretch>
        </p:blipFill>
        <p:spPr>
          <a:xfrm>
            <a:off x="324144" y="2179548"/>
            <a:ext cx="10267656" cy="3687852"/>
          </a:xfrm>
          <a:prstGeom prst="rect">
            <a:avLst/>
          </a:prstGeom>
        </p:spPr>
      </p:pic>
      <p:sp>
        <p:nvSpPr>
          <p:cNvPr id="6" name="TextBox 5"/>
          <p:cNvSpPr txBox="1"/>
          <p:nvPr/>
        </p:nvSpPr>
        <p:spPr>
          <a:xfrm>
            <a:off x="411187" y="5715000"/>
            <a:ext cx="10093569"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buFont typeface="Arial" panose="020B0604020202020204"/>
              <a:buChar char="•"/>
            </a:pPr>
            <a:r>
              <a:rPr lang="en-US" dirty="0">
                <a:ea typeface="+mn-lt"/>
                <a:cs typeface="+mn-lt"/>
              </a:rPr>
              <a:t> </a:t>
            </a:r>
            <a:r>
              <a:rPr lang="en-US" dirty="0" smtClean="0">
                <a:ea typeface="+mn-lt"/>
                <a:cs typeface="+mn-lt"/>
              </a:rPr>
              <a:t>A</a:t>
            </a:r>
            <a:r>
              <a:rPr lang="en-US" dirty="0" smtClean="0">
                <a:ea typeface="+mn-lt"/>
                <a:cs typeface="+mn-lt"/>
              </a:rPr>
              <a:t>bove</a:t>
            </a:r>
            <a:r>
              <a:rPr lang="en-US" dirty="0">
                <a:ea typeface="+mn-lt"/>
                <a:cs typeface="+mn-lt"/>
              </a:rPr>
              <a:t> plot shows percentage of churn rate at each unique feature of state,</a:t>
            </a:r>
            <a:endParaRPr lang="en-US" dirty="0">
              <a:cs typeface="Calibri" panose="020F0502020204030204"/>
            </a:endParaRPr>
          </a:p>
          <a:p>
            <a:pPr>
              <a:lnSpc>
                <a:spcPct val="150000"/>
              </a:lnSpc>
              <a:buFont typeface="Arial" panose="020B0604020202020204"/>
              <a:buChar char="•"/>
            </a:pPr>
            <a:r>
              <a:rPr lang="en-US" dirty="0">
                <a:ea typeface="+mn-lt"/>
                <a:cs typeface="+mn-lt"/>
              </a:rPr>
              <a:t> </a:t>
            </a:r>
            <a:r>
              <a:rPr lang="en-US" dirty="0" smtClean="0">
                <a:ea typeface="+mn-lt"/>
                <a:cs typeface="+mn-lt"/>
              </a:rPr>
              <a:t>O</a:t>
            </a:r>
            <a:r>
              <a:rPr lang="en-US" dirty="0" smtClean="0">
                <a:ea typeface="+mn-lt"/>
                <a:cs typeface="+mn-lt"/>
              </a:rPr>
              <a:t>nly</a:t>
            </a:r>
            <a:r>
              <a:rPr lang="en-US" dirty="0">
                <a:ea typeface="+mn-lt"/>
                <a:cs typeface="+mn-lt"/>
              </a:rPr>
              <a:t> some of the </a:t>
            </a:r>
            <a:r>
              <a:rPr lang="en-US" dirty="0" smtClean="0">
                <a:ea typeface="+mn-lt"/>
                <a:cs typeface="+mn-lt"/>
              </a:rPr>
              <a:t>states </a:t>
            </a:r>
            <a:r>
              <a:rPr lang="en-US" dirty="0">
                <a:ea typeface="+mn-lt"/>
                <a:cs typeface="+mn-lt"/>
              </a:rPr>
              <a:t>are having more churn rate, we need to improve the plans on those state.</a:t>
            </a:r>
            <a:endParaRPr lang="en-US" dirty="0"/>
          </a:p>
          <a:p>
            <a:pPr marL="285750" indent="-285750" algn="l">
              <a:lnSpc>
                <a:spcPct val="150000"/>
              </a:lnSpc>
              <a:buFont typeface="Wingdings" panose="05000000000000000000"/>
              <a:buChar char="§"/>
            </a:pPr>
            <a:endParaRPr lang="en-US" dirty="0">
              <a:cs typeface="Calibri" panose="020F0502020204030204"/>
            </a:endParaRPr>
          </a:p>
        </p:txBody>
      </p:sp>
      <p:sp>
        <p:nvSpPr>
          <p:cNvPr id="7" name="Rectangle 6"/>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457200" y="457200"/>
            <a:ext cx="5943600" cy="6082671"/>
          </a:xfrm>
          <a:prstGeom prst="rect">
            <a:avLst/>
          </a:prstGeom>
        </p:spPr>
      </p:pic>
      <p:sp>
        <p:nvSpPr>
          <p:cNvPr id="4" name="TextBox 3"/>
          <p:cNvSpPr txBox="1"/>
          <p:nvPr/>
        </p:nvSpPr>
        <p:spPr>
          <a:xfrm>
            <a:off x="6553200" y="762000"/>
            <a:ext cx="3956538" cy="5493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dirty="0">
                <a:ea typeface="+mn-lt"/>
                <a:cs typeface="+mn-lt"/>
              </a:rPr>
              <a:t>Above plot is showing percentage of churn rate at each unique feature of area code and voice plan, also plot shows numbers of customers with churn rate ( yes or no ) area code having less churn rate and it is limited to acceptable so no need to improve any plan in the area code but in the voice plan  customers  who don't have voice plan are churning a lot compared to people having voice plan so we need to </a:t>
            </a:r>
            <a:r>
              <a:rPr lang="en-US" dirty="0" smtClean="0">
                <a:ea typeface="+mn-lt"/>
                <a:cs typeface="+mn-lt"/>
              </a:rPr>
              <a:t>retrieve </a:t>
            </a:r>
            <a:r>
              <a:rPr lang="en-US" dirty="0">
                <a:ea typeface="+mn-lt"/>
                <a:cs typeface="+mn-lt"/>
              </a:rPr>
              <a:t>the customer who are not using voice plan</a:t>
            </a:r>
            <a:endParaRPr lang="en-US" dirty="0">
              <a:cs typeface="Calibri" panose="020F0502020204030204"/>
            </a:endParaRPr>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762000" y="685800"/>
            <a:ext cx="7680960" cy="5562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6300" u="sng" dirty="0" smtClean="0"/>
              <a:t>Index</a:t>
            </a:r>
            <a:endParaRPr lang="en-US" sz="2600" u="sng" dirty="0" smtClean="0"/>
          </a:p>
          <a:p>
            <a:pPr marL="0" indent="0">
              <a:buNone/>
            </a:pPr>
            <a:endParaRPr lang="en-US" sz="2600" dirty="0" smtClean="0"/>
          </a:p>
          <a:p>
            <a:pPr marL="514350" indent="-514350">
              <a:buAutoNum type="arabicParenR"/>
            </a:pPr>
            <a:r>
              <a:rPr lang="en-US" dirty="0" smtClean="0">
                <a:solidFill>
                  <a:schemeClr val="accent2">
                    <a:lumMod val="50000"/>
                  </a:schemeClr>
                </a:solidFill>
              </a:rPr>
              <a:t>Finding problem statement</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Exploratory data analysis</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Data visualization</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Feature engineering</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Model building</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Hyper parameter tuning</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Model evaluation</a:t>
            </a:r>
            <a:endParaRPr lang="en-US" dirty="0" smtClean="0">
              <a:solidFill>
                <a:schemeClr val="accent2">
                  <a:lumMod val="50000"/>
                </a:schemeClr>
              </a:solidFill>
            </a:endParaRPr>
          </a:p>
          <a:p>
            <a:pPr marL="514350" indent="-514350">
              <a:buAutoNum type="arabicParenR"/>
            </a:pPr>
            <a:r>
              <a:rPr lang="en-US" dirty="0" smtClean="0">
                <a:solidFill>
                  <a:schemeClr val="accent2">
                    <a:lumMod val="50000"/>
                  </a:schemeClr>
                </a:solidFill>
              </a:rPr>
              <a:t>Model deployment</a:t>
            </a:r>
            <a:endParaRPr lang="en-US" dirty="0" smtClean="0">
              <a:solidFill>
                <a:schemeClr val="accent2">
                  <a:lumMod val="50000"/>
                </a:schemeClr>
              </a:solidFill>
            </a:endParaRPr>
          </a:p>
          <a:p>
            <a:pPr marL="514350" indent="-514350">
              <a:buAutoNum type="arabicParenR"/>
            </a:pPr>
            <a:endParaRPr lang="en-US" dirty="0">
              <a:solidFill>
                <a:schemeClr val="accent2">
                  <a:lumMod val="50000"/>
                </a:schemeClr>
              </a:solidFill>
            </a:endParaRPr>
          </a:p>
        </p:txBody>
      </p:sp>
      <p:sp>
        <p:nvSpPr>
          <p:cNvPr id="3" name="Rectangle 2"/>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10;&#10;Description automatically generated"/>
          <p:cNvPicPr>
            <a:picLocks noChangeAspect="1"/>
          </p:cNvPicPr>
          <p:nvPr/>
        </p:nvPicPr>
        <p:blipFill>
          <a:blip r:embed="rId1"/>
          <a:stretch>
            <a:fillRect/>
          </a:stretch>
        </p:blipFill>
        <p:spPr>
          <a:xfrm>
            <a:off x="383080" y="533400"/>
            <a:ext cx="6322520" cy="5943600"/>
          </a:xfrm>
          <a:prstGeom prst="rect">
            <a:avLst/>
          </a:prstGeom>
        </p:spPr>
      </p:pic>
      <p:sp>
        <p:nvSpPr>
          <p:cNvPr id="3" name="TextBox 2"/>
          <p:cNvSpPr txBox="1"/>
          <p:nvPr/>
        </p:nvSpPr>
        <p:spPr>
          <a:xfrm>
            <a:off x="6969967" y="1600200"/>
            <a:ext cx="36576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en-US" dirty="0">
                <a:ea typeface="+mn-lt"/>
                <a:cs typeface="+mn-lt"/>
              </a:rPr>
              <a:t>People having international plan are churning more.</a:t>
            </a:r>
            <a:endParaRPr lang="en-US" dirty="0">
              <a:cs typeface="Calibri" panose="020F0502020204030204"/>
            </a:endParaRPr>
          </a:p>
          <a:p>
            <a:pPr marL="285750" indent="-285750">
              <a:lnSpc>
                <a:spcPct val="150000"/>
              </a:lnSpc>
              <a:buFont typeface="Arial" panose="020B0604020202020204" pitchFamily="34" charset="0"/>
              <a:buChar char="•"/>
            </a:pPr>
            <a:r>
              <a:rPr lang="en-US" dirty="0">
                <a:ea typeface="+mn-lt"/>
                <a:cs typeface="+mn-lt"/>
              </a:rPr>
              <a:t>In the plot (customer calls) above 3 calls there is more churn rate so we need to improve the customer services </a:t>
            </a:r>
            <a:endParaRPr lang="en-US" dirty="0">
              <a:ea typeface="+mn-lt"/>
              <a:cs typeface="+mn-lt"/>
            </a:endParaRPr>
          </a:p>
          <a:p>
            <a:endParaRPr lang="en-US" dirty="0">
              <a:ea typeface="+mn-lt"/>
              <a:cs typeface="+mn-lt"/>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p:cNvPicPr>
            <a:picLocks noChangeAspect="1"/>
          </p:cNvPicPr>
          <p:nvPr/>
        </p:nvPicPr>
        <p:blipFill>
          <a:blip r:embed="rId1"/>
          <a:stretch>
            <a:fillRect/>
          </a:stretch>
        </p:blipFill>
        <p:spPr>
          <a:xfrm>
            <a:off x="457200" y="457200"/>
            <a:ext cx="7315200" cy="6096000"/>
          </a:xfrm>
          <a:prstGeom prst="rect">
            <a:avLst/>
          </a:prstGeom>
        </p:spPr>
      </p:pic>
      <p:sp>
        <p:nvSpPr>
          <p:cNvPr id="4" name="TextBox 3"/>
          <p:cNvSpPr txBox="1"/>
          <p:nvPr/>
        </p:nvSpPr>
        <p:spPr>
          <a:xfrm>
            <a:off x="8077200" y="762000"/>
            <a:ext cx="245129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dirty="0" smtClean="0">
                <a:ea typeface="+mn-lt"/>
                <a:cs typeface="+mn-lt"/>
              </a:rPr>
              <a:t>This </a:t>
            </a:r>
            <a:r>
              <a:rPr lang="en-US" dirty="0">
                <a:ea typeface="+mn-lt"/>
                <a:cs typeface="+mn-lt"/>
              </a:rPr>
              <a:t>plot is showing </a:t>
            </a:r>
            <a:r>
              <a:rPr lang="en-US" dirty="0" err="1">
                <a:ea typeface="+mn-lt"/>
                <a:cs typeface="+mn-lt"/>
              </a:rPr>
              <a:t>gaussian</a:t>
            </a:r>
            <a:r>
              <a:rPr lang="en-US" dirty="0">
                <a:ea typeface="+mn-lt"/>
                <a:cs typeface="+mn-lt"/>
              </a:rPr>
              <a:t> distribution and percentage of churn rate at each unique feature of account length .</a:t>
            </a:r>
            <a:endParaRPr lang="en-US" dirty="0">
              <a:ea typeface="+mn-lt"/>
              <a:cs typeface="+mn-lt"/>
            </a:endParaRPr>
          </a:p>
          <a:p>
            <a:pPr>
              <a:lnSpc>
                <a:spcPct val="150000"/>
              </a:lnSpc>
            </a:pPr>
            <a:r>
              <a:rPr lang="en-US" dirty="0">
                <a:ea typeface="+mn-lt"/>
                <a:cs typeface="+mn-lt"/>
              </a:rPr>
              <a:t>The median having more churn rate so we need to improve the plan to customers  between the range 50 to 150.</a:t>
            </a:r>
            <a:endParaRPr lang="en-US" dirty="0">
              <a:cs typeface="Calibri" panose="020F0502020204030204"/>
            </a:endParaRPr>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 histogram&#10;&#10;Description automatically generated"/>
          <p:cNvPicPr>
            <a:picLocks noChangeAspect="1"/>
          </p:cNvPicPr>
          <p:nvPr/>
        </p:nvPicPr>
        <p:blipFill>
          <a:blip r:embed="rId1"/>
          <a:stretch>
            <a:fillRect/>
          </a:stretch>
        </p:blipFill>
        <p:spPr>
          <a:xfrm>
            <a:off x="762000" y="228600"/>
            <a:ext cx="9448800" cy="4697976"/>
          </a:xfrm>
          <a:prstGeom prst="rect">
            <a:avLst/>
          </a:prstGeom>
        </p:spPr>
      </p:pic>
      <p:sp>
        <p:nvSpPr>
          <p:cNvPr id="3" name="TextBox 2"/>
          <p:cNvSpPr txBox="1"/>
          <p:nvPr/>
        </p:nvSpPr>
        <p:spPr>
          <a:xfrm>
            <a:off x="381000" y="5075872"/>
            <a:ext cx="102107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US" dirty="0">
                <a:ea typeface="+mn-lt"/>
                <a:cs typeface="+mn-lt"/>
              </a:rPr>
              <a:t>voice massage plot is showing there is more churn rate in customers who sends more than 40 </a:t>
            </a:r>
            <a:r>
              <a:rPr lang="en-US" dirty="0" err="1">
                <a:ea typeface="+mn-lt"/>
                <a:cs typeface="+mn-lt"/>
              </a:rPr>
              <a:t>msgs</a:t>
            </a:r>
            <a:r>
              <a:rPr lang="en-US" dirty="0">
                <a:ea typeface="+mn-lt"/>
                <a:cs typeface="+mn-lt"/>
              </a:rPr>
              <a:t> and  the number of customers is also less so we need to alter the voice massage plan to </a:t>
            </a:r>
            <a:r>
              <a:rPr lang="en-US" dirty="0" smtClean="0">
                <a:ea typeface="+mn-lt"/>
                <a:cs typeface="+mn-lt"/>
              </a:rPr>
              <a:t>retrieve </a:t>
            </a:r>
            <a:r>
              <a:rPr lang="en-US" dirty="0">
                <a:ea typeface="+mn-lt"/>
                <a:cs typeface="+mn-lt"/>
              </a:rPr>
              <a:t>the customers .</a:t>
            </a:r>
            <a:endParaRPr lang="en-US" dirty="0"/>
          </a:p>
          <a:p>
            <a:pPr marL="285750" indent="-285750">
              <a:buFont typeface="Arial" panose="020B0604020202020204" pitchFamily="34" charset="0"/>
              <a:buChar char="•"/>
            </a:pPr>
            <a:r>
              <a:rPr lang="en-US" dirty="0">
                <a:ea typeface="+mn-lt"/>
                <a:cs typeface="+mn-lt"/>
              </a:rPr>
              <a:t>In international calls the churn rate is more at 0 to 6 calls so we need to update the international call plan</a:t>
            </a:r>
            <a:r>
              <a:rPr lang="en-US" dirty="0" smtClean="0">
                <a:ea typeface="+mn-lt"/>
                <a:cs typeface="+mn-lt"/>
              </a:rPr>
              <a:t>.</a:t>
            </a:r>
            <a:endParaRPr lang="en-US" dirty="0">
              <a:cs typeface="Calibri" panose="020F0502020204030204"/>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p:cNvPicPr>
            <a:picLocks noChangeAspect="1"/>
          </p:cNvPicPr>
          <p:nvPr/>
        </p:nvPicPr>
        <p:blipFill>
          <a:blip r:embed="rId1"/>
          <a:stretch>
            <a:fillRect/>
          </a:stretch>
        </p:blipFill>
        <p:spPr>
          <a:xfrm>
            <a:off x="762000" y="304800"/>
            <a:ext cx="9220200" cy="5330899"/>
          </a:xfrm>
          <a:prstGeom prst="rect">
            <a:avLst/>
          </a:prstGeom>
        </p:spPr>
      </p:pic>
      <p:sp>
        <p:nvSpPr>
          <p:cNvPr id="4" name="TextBox 3"/>
          <p:cNvSpPr txBox="1"/>
          <p:nvPr/>
        </p:nvSpPr>
        <p:spPr>
          <a:xfrm>
            <a:off x="497633" y="5906869"/>
            <a:ext cx="10058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I</a:t>
            </a:r>
            <a:r>
              <a:rPr lang="en-US" dirty="0" smtClean="0">
                <a:ea typeface="+mn-lt"/>
                <a:cs typeface="+mn-lt"/>
              </a:rPr>
              <a:t>nternational </a:t>
            </a:r>
            <a:r>
              <a:rPr lang="en-US" dirty="0">
                <a:ea typeface="+mn-lt"/>
                <a:cs typeface="+mn-lt"/>
              </a:rPr>
              <a:t>charges and </a:t>
            </a:r>
            <a:r>
              <a:rPr lang="en-US" dirty="0" smtClean="0">
                <a:ea typeface="+mn-lt"/>
                <a:cs typeface="+mn-lt"/>
              </a:rPr>
              <a:t>international </a:t>
            </a:r>
            <a:r>
              <a:rPr lang="en-US" dirty="0" err="1">
                <a:ea typeface="+mn-lt"/>
                <a:cs typeface="+mn-lt"/>
              </a:rPr>
              <a:t>mins</a:t>
            </a:r>
            <a:r>
              <a:rPr lang="en-US" dirty="0">
                <a:ea typeface="+mn-lt"/>
                <a:cs typeface="+mn-lt"/>
              </a:rPr>
              <a:t> having more churn rate so we need to update the international plans.</a:t>
            </a:r>
            <a:endParaRPr lang="en-US"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histogram&#10;&#10;Description automatically generated"/>
          <p:cNvPicPr>
            <a:picLocks noChangeAspect="1"/>
          </p:cNvPicPr>
          <p:nvPr/>
        </p:nvPicPr>
        <p:blipFill>
          <a:blip r:embed="rId1"/>
          <a:stretch>
            <a:fillRect/>
          </a:stretch>
        </p:blipFill>
        <p:spPr>
          <a:xfrm>
            <a:off x="304800" y="517528"/>
            <a:ext cx="10308442" cy="5138378"/>
          </a:xfrm>
          <a:prstGeom prst="rect">
            <a:avLst/>
          </a:prstGeom>
        </p:spPr>
      </p:pic>
      <p:sp>
        <p:nvSpPr>
          <p:cNvPr id="3" name="TextBox 2"/>
          <p:cNvSpPr txBox="1"/>
          <p:nvPr/>
        </p:nvSpPr>
        <p:spPr>
          <a:xfrm>
            <a:off x="360484" y="6019800"/>
            <a:ext cx="103837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night </a:t>
            </a:r>
            <a:r>
              <a:rPr lang="en-US" dirty="0" err="1">
                <a:ea typeface="+mn-lt"/>
                <a:cs typeface="+mn-lt"/>
              </a:rPr>
              <a:t>charges,night</a:t>
            </a:r>
            <a:r>
              <a:rPr lang="en-US" dirty="0">
                <a:ea typeface="+mn-lt"/>
                <a:cs typeface="+mn-lt"/>
              </a:rPr>
              <a:t> calls and night </a:t>
            </a:r>
            <a:r>
              <a:rPr lang="en-US" dirty="0" err="1">
                <a:ea typeface="+mn-lt"/>
                <a:cs typeface="+mn-lt"/>
              </a:rPr>
              <a:t>mins</a:t>
            </a:r>
            <a:r>
              <a:rPr lang="en-US" dirty="0">
                <a:ea typeface="+mn-lt"/>
                <a:cs typeface="+mn-lt"/>
              </a:rPr>
              <a:t> having more churn rate so we need to update the night plans.</a:t>
            </a:r>
            <a:endParaRPr lang="en-US"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p:cNvPicPr>
            <a:picLocks noChangeAspect="1"/>
          </p:cNvPicPr>
          <p:nvPr/>
        </p:nvPicPr>
        <p:blipFill>
          <a:blip r:embed="rId1"/>
          <a:stretch>
            <a:fillRect/>
          </a:stretch>
        </p:blipFill>
        <p:spPr>
          <a:xfrm>
            <a:off x="609600" y="533400"/>
            <a:ext cx="9753600" cy="5257800"/>
          </a:xfrm>
          <a:prstGeom prst="rect">
            <a:avLst/>
          </a:prstGeom>
        </p:spPr>
      </p:pic>
      <p:sp>
        <p:nvSpPr>
          <p:cNvPr id="4" name="TextBox 3"/>
          <p:cNvSpPr txBox="1"/>
          <p:nvPr/>
        </p:nvSpPr>
        <p:spPr>
          <a:xfrm>
            <a:off x="457200" y="5972756"/>
            <a:ext cx="990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day </a:t>
            </a:r>
            <a:r>
              <a:rPr lang="en-US" dirty="0" err="1">
                <a:ea typeface="+mn-lt"/>
                <a:cs typeface="+mn-lt"/>
              </a:rPr>
              <a:t>charges,day</a:t>
            </a:r>
            <a:r>
              <a:rPr lang="en-US" dirty="0">
                <a:ea typeface="+mn-lt"/>
                <a:cs typeface="+mn-lt"/>
              </a:rPr>
              <a:t> calls and day </a:t>
            </a:r>
            <a:r>
              <a:rPr lang="en-US" dirty="0" err="1">
                <a:ea typeface="+mn-lt"/>
                <a:cs typeface="+mn-lt"/>
              </a:rPr>
              <a:t>mins</a:t>
            </a:r>
            <a:r>
              <a:rPr lang="en-US" dirty="0">
                <a:ea typeface="+mn-lt"/>
                <a:cs typeface="+mn-lt"/>
              </a:rPr>
              <a:t> having more churn rate so we need to update the day plans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histogram&#10;&#10;Description automatically generated"/>
          <p:cNvPicPr>
            <a:picLocks noChangeAspect="1"/>
          </p:cNvPicPr>
          <p:nvPr/>
        </p:nvPicPr>
        <p:blipFill>
          <a:blip r:embed="rId1"/>
          <a:stretch>
            <a:fillRect/>
          </a:stretch>
        </p:blipFill>
        <p:spPr>
          <a:xfrm>
            <a:off x="500744" y="533400"/>
            <a:ext cx="9862456" cy="5334000"/>
          </a:xfrm>
          <a:prstGeom prst="rect">
            <a:avLst/>
          </a:prstGeom>
        </p:spPr>
      </p:pic>
      <p:sp>
        <p:nvSpPr>
          <p:cNvPr id="5" name="TextBox 4"/>
          <p:cNvSpPr txBox="1"/>
          <p:nvPr/>
        </p:nvSpPr>
        <p:spPr>
          <a:xfrm>
            <a:off x="500744" y="6019800"/>
            <a:ext cx="10043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eve </a:t>
            </a:r>
            <a:r>
              <a:rPr lang="en-US" dirty="0" err="1">
                <a:ea typeface="+mn-lt"/>
                <a:cs typeface="+mn-lt"/>
              </a:rPr>
              <a:t>charges,eve</a:t>
            </a:r>
            <a:r>
              <a:rPr lang="en-US" dirty="0">
                <a:ea typeface="+mn-lt"/>
                <a:cs typeface="+mn-lt"/>
              </a:rPr>
              <a:t> calls and eve </a:t>
            </a:r>
            <a:r>
              <a:rPr lang="en-US" dirty="0" err="1">
                <a:ea typeface="+mn-lt"/>
                <a:cs typeface="+mn-lt"/>
              </a:rPr>
              <a:t>mins</a:t>
            </a:r>
            <a:r>
              <a:rPr lang="en-US" dirty="0">
                <a:ea typeface="+mn-lt"/>
                <a:cs typeface="+mn-lt"/>
              </a:rPr>
              <a:t> having more churn rate so we need to update the eve plans</a:t>
            </a:r>
            <a:endParaRPr lang="en-US"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324486"/>
            <a:ext cx="7126458" cy="514718"/>
          </a:xfrm>
        </p:spPr>
        <p:txBody>
          <a:bodyPr>
            <a:noAutofit/>
          </a:bodyPr>
          <a:lstStyle/>
          <a:p>
            <a:pPr algn="l"/>
            <a:r>
              <a:rPr lang="en-US" sz="3200" b="1" u="sng" dirty="0">
                <a:latin typeface="Century"/>
                <a:cs typeface="Calibri Light" panose="020F0302020204030204"/>
              </a:rPr>
              <a:t>Scatter plot</a:t>
            </a:r>
            <a:endParaRPr lang="en-US" sz="3200" b="1" u="sng" dirty="0">
              <a:latin typeface="Century"/>
              <a:cs typeface="Calibri Light" panose="020F0302020204030204"/>
            </a:endParaRPr>
          </a:p>
        </p:txBody>
      </p:sp>
      <p:pic>
        <p:nvPicPr>
          <p:cNvPr id="4" name="Picture 4" descr="Chart, line chart&#10;&#10;Description automatically generated"/>
          <p:cNvPicPr>
            <a:picLocks noGrp="1" noChangeAspect="1"/>
          </p:cNvPicPr>
          <p:nvPr>
            <p:ph idx="1"/>
          </p:nvPr>
        </p:nvPicPr>
        <p:blipFill>
          <a:blip r:embed="rId1"/>
          <a:stretch>
            <a:fillRect/>
          </a:stretch>
        </p:blipFill>
        <p:spPr>
          <a:xfrm>
            <a:off x="1981200" y="1504199"/>
            <a:ext cx="6781800" cy="5125202"/>
          </a:xfrm>
        </p:spPr>
      </p:pic>
      <p:sp>
        <p:nvSpPr>
          <p:cNvPr id="5" name="TextBox 4"/>
          <p:cNvSpPr txBox="1"/>
          <p:nvPr/>
        </p:nvSpPr>
        <p:spPr>
          <a:xfrm>
            <a:off x="381000" y="1023870"/>
            <a:ext cx="97330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US" dirty="0">
                <a:cs typeface="Calibri" panose="020F0502020204030204"/>
              </a:rPr>
              <a:t>A scatter plot is a diagram where each value is represented by a dot.</a:t>
            </a:r>
            <a:endParaRPr lang="en-US" dirty="0">
              <a:cs typeface="Calibri" panose="020F0502020204030204"/>
            </a:endParaRPr>
          </a:p>
        </p:txBody>
      </p:sp>
      <p:sp>
        <p:nvSpPr>
          <p:cNvPr id="6" name="TextBox 5"/>
          <p:cNvSpPr txBox="1"/>
          <p:nvPr/>
        </p:nvSpPr>
        <p:spPr>
          <a:xfrm>
            <a:off x="492369" y="6271847"/>
            <a:ext cx="8880230" cy="3712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7" name="Rectangle 6"/>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0625"/>
            <a:ext cx="2919169" cy="446333"/>
          </a:xfrm>
        </p:spPr>
        <p:txBody>
          <a:bodyPr>
            <a:normAutofit fontScale="90000"/>
          </a:bodyPr>
          <a:lstStyle/>
          <a:p>
            <a:pPr algn="l"/>
            <a:r>
              <a:rPr lang="en-US" sz="3600" b="1" u="sng" dirty="0">
                <a:latin typeface="Century"/>
                <a:cs typeface="Calibri Light" panose="020F0302020204030204"/>
              </a:rPr>
              <a:t>Heat</a:t>
            </a:r>
            <a:r>
              <a:rPr lang="en-US" u="sng" dirty="0">
                <a:latin typeface="Century"/>
                <a:cs typeface="Calibri Light" panose="020F0302020204030204"/>
              </a:rPr>
              <a:t> map</a:t>
            </a:r>
            <a:endParaRPr lang="en-US" u="sng" dirty="0">
              <a:latin typeface="Century"/>
            </a:endParaRPr>
          </a:p>
        </p:txBody>
      </p:sp>
      <p:pic>
        <p:nvPicPr>
          <p:cNvPr id="5" name="Picture 5" descr="Graphical user interface&#10;&#10;Description automatically generated"/>
          <p:cNvPicPr>
            <a:picLocks noChangeAspect="1"/>
          </p:cNvPicPr>
          <p:nvPr/>
        </p:nvPicPr>
        <p:blipFill rotWithShape="1">
          <a:blip r:embed="rId1"/>
          <a:srcRect l="5142" t="24664" r="44004" b="16256"/>
          <a:stretch>
            <a:fillRect/>
          </a:stretch>
        </p:blipFill>
        <p:spPr>
          <a:xfrm>
            <a:off x="380999" y="1162171"/>
            <a:ext cx="6400801" cy="5533904"/>
          </a:xfrm>
          <a:prstGeom prst="rect">
            <a:avLst/>
          </a:prstGeom>
        </p:spPr>
      </p:pic>
      <p:sp>
        <p:nvSpPr>
          <p:cNvPr id="3" name="TextBox 2"/>
          <p:cNvSpPr txBox="1"/>
          <p:nvPr/>
        </p:nvSpPr>
        <p:spPr>
          <a:xfrm>
            <a:off x="2286000" y="1371600"/>
            <a:ext cx="4419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cs typeface="Calibri" panose="020F0502020204030204"/>
              </a:rPr>
              <a:t>Correlations between variables.</a:t>
            </a:r>
            <a:endParaRPr lang="en-US" dirty="0"/>
          </a:p>
        </p:txBody>
      </p:sp>
      <p:sp>
        <p:nvSpPr>
          <p:cNvPr id="4" name="TextBox 3"/>
          <p:cNvSpPr txBox="1"/>
          <p:nvPr/>
        </p:nvSpPr>
        <p:spPr>
          <a:xfrm>
            <a:off x="8205677" y="4199860"/>
            <a:ext cx="366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6" name="TextBox 5"/>
          <p:cNvSpPr txBox="1"/>
          <p:nvPr/>
        </p:nvSpPr>
        <p:spPr>
          <a:xfrm>
            <a:off x="6934200" y="1461978"/>
            <a:ext cx="3505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a:buChar char="•"/>
            </a:pPr>
            <a:r>
              <a:rPr lang="en-US" dirty="0">
                <a:cs typeface="Calibri" panose="020F0502020204030204"/>
              </a:rPr>
              <a:t>Correlation </a:t>
            </a:r>
            <a:r>
              <a:rPr lang="en-US" dirty="0" err="1">
                <a:cs typeface="Calibri" panose="020F0502020204030204"/>
              </a:rPr>
              <a:t>heatmaps</a:t>
            </a:r>
            <a:r>
              <a:rPr lang="en-US" dirty="0">
                <a:cs typeface="Calibri" panose="020F0502020204030204"/>
              </a:rPr>
              <a:t> can be used to find potential relationships between variables and to understand the strength of relationships</a:t>
            </a:r>
            <a:r>
              <a:rPr lang="en-US" dirty="0" smtClean="0">
                <a:cs typeface="Calibri" panose="020F0502020204030204"/>
              </a:rPr>
              <a:t>.</a:t>
            </a:r>
            <a:endParaRPr lang="en-US" dirty="0">
              <a:cs typeface="Calibri" panose="020F0502020204030204"/>
            </a:endParaRPr>
          </a:p>
          <a:p>
            <a:pPr marL="285750" indent="-285750">
              <a:lnSpc>
                <a:spcPct val="150000"/>
              </a:lnSpc>
              <a:buFont typeface="Arial" panose="020B0604020202020204" pitchFamily="34" charset="0"/>
              <a:buChar char="•"/>
            </a:pPr>
            <a:r>
              <a:rPr lang="en-US" dirty="0" smtClean="0">
                <a:ea typeface="+mn-lt"/>
                <a:cs typeface="+mn-lt"/>
              </a:rPr>
              <a:t>Variable</a:t>
            </a:r>
            <a:r>
              <a:rPr lang="en-US" dirty="0">
                <a:ea typeface="+mn-lt"/>
                <a:cs typeface="+mn-lt"/>
              </a:rPr>
              <a:t> </a:t>
            </a:r>
            <a:r>
              <a:rPr lang="en-US" dirty="0" err="1">
                <a:ea typeface="+mn-lt"/>
                <a:cs typeface="+mn-lt"/>
              </a:rPr>
              <a:t>intl.charge</a:t>
            </a:r>
            <a:r>
              <a:rPr lang="en-US" dirty="0">
                <a:ea typeface="+mn-lt"/>
                <a:cs typeface="+mn-lt"/>
              </a:rPr>
              <a:t> &amp; </a:t>
            </a:r>
            <a:r>
              <a:rPr lang="en-US" dirty="0" err="1">
                <a:ea typeface="+mn-lt"/>
                <a:cs typeface="+mn-lt"/>
              </a:rPr>
              <a:t>intl.mins</a:t>
            </a:r>
            <a:r>
              <a:rPr lang="en-US" dirty="0">
                <a:ea typeface="+mn-lt"/>
                <a:cs typeface="+mn-lt"/>
              </a:rPr>
              <a:t>, </a:t>
            </a:r>
            <a:r>
              <a:rPr lang="en-US" dirty="0" err="1" smtClean="0">
                <a:ea typeface="+mn-lt"/>
                <a:cs typeface="+mn-lt"/>
              </a:rPr>
              <a:t>night.charge</a:t>
            </a:r>
            <a:r>
              <a:rPr lang="en-US" dirty="0">
                <a:ea typeface="+mn-lt"/>
                <a:cs typeface="+mn-lt"/>
              </a:rPr>
              <a:t> </a:t>
            </a:r>
            <a:r>
              <a:rPr lang="en-US" dirty="0" smtClean="0">
                <a:ea typeface="+mn-lt"/>
                <a:cs typeface="+mn-lt"/>
              </a:rPr>
              <a:t>&amp; </a:t>
            </a:r>
            <a:r>
              <a:rPr lang="en-US" dirty="0" err="1" smtClean="0">
                <a:ea typeface="+mn-lt"/>
                <a:cs typeface="+mn-lt"/>
              </a:rPr>
              <a:t>night.mins</a:t>
            </a:r>
            <a:r>
              <a:rPr lang="en-US" dirty="0">
                <a:ea typeface="+mn-lt"/>
                <a:cs typeface="+mn-lt"/>
              </a:rPr>
              <a:t>, </a:t>
            </a:r>
            <a:r>
              <a:rPr lang="en-US" dirty="0" err="1">
                <a:ea typeface="+mn-lt"/>
                <a:cs typeface="+mn-lt"/>
              </a:rPr>
              <a:t>day.charge</a:t>
            </a:r>
            <a:r>
              <a:rPr lang="en-US" dirty="0">
                <a:ea typeface="+mn-lt"/>
                <a:cs typeface="+mn-lt"/>
              </a:rPr>
              <a:t> </a:t>
            </a:r>
            <a:r>
              <a:rPr lang="en-US" dirty="0" smtClean="0">
                <a:ea typeface="+mn-lt"/>
                <a:cs typeface="+mn-lt"/>
              </a:rPr>
              <a:t>&amp;</a:t>
            </a:r>
            <a:r>
              <a:rPr lang="en-US" dirty="0">
                <a:ea typeface="+mn-lt"/>
                <a:cs typeface="+mn-lt"/>
              </a:rPr>
              <a:t> </a:t>
            </a:r>
            <a:r>
              <a:rPr lang="en-US" dirty="0">
                <a:ea typeface="+mn-lt"/>
                <a:cs typeface="+mn-lt"/>
              </a:rPr>
              <a:t> </a:t>
            </a:r>
            <a:r>
              <a:rPr lang="en-US" dirty="0" err="1" smtClean="0">
                <a:ea typeface="+mn-lt"/>
                <a:cs typeface="+mn-lt"/>
              </a:rPr>
              <a:t>day.mins</a:t>
            </a:r>
            <a:r>
              <a:rPr lang="en-US" dirty="0">
                <a:ea typeface="+mn-lt"/>
                <a:cs typeface="+mn-lt"/>
              </a:rPr>
              <a:t> , </a:t>
            </a:r>
            <a:r>
              <a:rPr lang="en-US" dirty="0" err="1">
                <a:ea typeface="+mn-lt"/>
                <a:cs typeface="+mn-lt"/>
              </a:rPr>
              <a:t>eve.charge</a:t>
            </a:r>
            <a:r>
              <a:rPr lang="en-US" dirty="0">
                <a:ea typeface="+mn-lt"/>
                <a:cs typeface="+mn-lt"/>
              </a:rPr>
              <a:t> </a:t>
            </a:r>
            <a:r>
              <a:rPr lang="en-US" dirty="0" smtClean="0">
                <a:ea typeface="+mn-lt"/>
                <a:cs typeface="+mn-lt"/>
              </a:rPr>
              <a:t>&amp;</a:t>
            </a:r>
            <a:r>
              <a:rPr lang="en-US" dirty="0" err="1" smtClean="0">
                <a:ea typeface="+mn-lt"/>
                <a:cs typeface="+mn-lt"/>
              </a:rPr>
              <a:t>eve.mins</a:t>
            </a:r>
            <a:r>
              <a:rPr lang="en-US" dirty="0">
                <a:ea typeface="+mn-lt"/>
                <a:cs typeface="+mn-lt"/>
              </a:rPr>
              <a:t> are </a:t>
            </a:r>
            <a:r>
              <a:rPr lang="en-US" dirty="0" smtClean="0">
                <a:ea typeface="+mn-lt"/>
                <a:cs typeface="+mn-lt"/>
              </a:rPr>
              <a:t>having </a:t>
            </a:r>
            <a:r>
              <a:rPr lang="en-US" dirty="0">
                <a:ea typeface="+mn-lt"/>
                <a:cs typeface="+mn-lt"/>
              </a:rPr>
              <a:t>positive correlation.</a:t>
            </a:r>
            <a:endParaRPr lang="en-US" dirty="0">
              <a:ea typeface="+mn-lt"/>
              <a:cs typeface="+mn-lt"/>
            </a:endParaRPr>
          </a:p>
          <a:p>
            <a:pPr marL="285750" indent="-285750">
              <a:buFont typeface="Arial" panose="020B0604020202020204"/>
              <a:buChar char="•"/>
            </a:pPr>
            <a:endParaRPr lang="en-US" dirty="0">
              <a:cs typeface="Calibri" panose="020F0502020204030204"/>
            </a:endParaRPr>
          </a:p>
        </p:txBody>
      </p:sp>
      <p:sp>
        <p:nvSpPr>
          <p:cNvPr id="7" name="Rectangle 6"/>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0"/>
          <p:cNvSpPr>
            <a:spLocks noGrp="1" noRot="1" noChangeAspect="1" noMove="1" noResize="1" noEditPoints="1" noAdjustHandles="1" noChangeArrowheads="1" noChangeShapeType="1" noTextEdit="1"/>
          </p:cNvSpPr>
          <p:nvPr/>
        </p:nvSpPr>
        <p:spPr>
          <a:xfrm>
            <a:off x="-1" y="0"/>
            <a:ext cx="109700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9566" y="304800"/>
            <a:ext cx="3587539" cy="600251"/>
          </a:xfrm>
        </p:spPr>
        <p:txBody>
          <a:bodyPr vert="horz" lIns="91440" tIns="45720" rIns="91440" bIns="45720" rtlCol="0" anchor="b">
            <a:normAutofit/>
          </a:bodyPr>
          <a:lstStyle/>
          <a:p>
            <a:pPr algn="l"/>
            <a:r>
              <a:rPr lang="en-US" sz="3200" b="1" u="sng" dirty="0">
                <a:latin typeface="Century"/>
              </a:rPr>
              <a:t>Histogram</a:t>
            </a:r>
            <a:endParaRPr lang="en-US" sz="3200" b="1" u="sng" kern="1200" dirty="0">
              <a:latin typeface="Century"/>
            </a:endParaRPr>
          </a:p>
        </p:txBody>
      </p:sp>
      <p:sp>
        <p:nvSpPr>
          <p:cNvPr id="6" name="TextBox 5"/>
          <p:cNvSpPr txBox="1"/>
          <p:nvPr/>
        </p:nvSpPr>
        <p:spPr>
          <a:xfrm>
            <a:off x="415814" y="6142408"/>
            <a:ext cx="10023586" cy="356383"/>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indent="-228600">
              <a:lnSpc>
                <a:spcPct val="90000"/>
              </a:lnSpc>
              <a:spcAft>
                <a:spcPts val="600"/>
              </a:spcAft>
              <a:buFont typeface="Arial" panose="020B0604020202020204" pitchFamily="34" charset="0"/>
              <a:buChar char="•"/>
            </a:pPr>
            <a:r>
              <a:rPr lang="en-US" sz="2000" dirty="0"/>
              <a:t>All the </a:t>
            </a:r>
            <a:r>
              <a:rPr lang="en-US" sz="2000" dirty="0" err="1"/>
              <a:t>Hist</a:t>
            </a:r>
            <a:r>
              <a:rPr lang="en-US" sz="2000" dirty="0"/>
              <a:t> plot shows all the numeric variables are normally distributed.</a:t>
            </a: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3" name="TextBox 2"/>
          <p:cNvSpPr txBox="1"/>
          <p:nvPr/>
        </p:nvSpPr>
        <p:spPr>
          <a:xfrm>
            <a:off x="2743200" y="3165231"/>
            <a:ext cx="10287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pic>
        <p:nvPicPr>
          <p:cNvPr id="7" name="Picture 7" descr="Chart, histogram&#10;&#10;Description automatically generated"/>
          <p:cNvPicPr>
            <a:picLocks noChangeAspect="1"/>
          </p:cNvPicPr>
          <p:nvPr/>
        </p:nvPicPr>
        <p:blipFill>
          <a:blip r:embed="rId1"/>
          <a:stretch>
            <a:fillRect/>
          </a:stretch>
        </p:blipFill>
        <p:spPr>
          <a:xfrm>
            <a:off x="508782" y="1752601"/>
            <a:ext cx="4825218" cy="4095498"/>
          </a:xfrm>
          <a:prstGeom prst="rect">
            <a:avLst/>
          </a:prstGeom>
        </p:spPr>
      </p:pic>
      <p:pic>
        <p:nvPicPr>
          <p:cNvPr id="8" name="Picture 8" descr="Chart, histogram&#10;&#10;Description automatically generated"/>
          <p:cNvPicPr>
            <a:picLocks noChangeAspect="1"/>
          </p:cNvPicPr>
          <p:nvPr/>
        </p:nvPicPr>
        <p:blipFill>
          <a:blip r:embed="rId2"/>
          <a:stretch>
            <a:fillRect/>
          </a:stretch>
        </p:blipFill>
        <p:spPr>
          <a:xfrm>
            <a:off x="5666935" y="1816877"/>
            <a:ext cx="4772465" cy="2695276"/>
          </a:xfrm>
          <a:prstGeom prst="rect">
            <a:avLst/>
          </a:prstGeom>
        </p:spPr>
      </p:pic>
      <p:sp>
        <p:nvSpPr>
          <p:cNvPr id="9" name="TextBox 8"/>
          <p:cNvSpPr txBox="1"/>
          <p:nvPr/>
        </p:nvSpPr>
        <p:spPr>
          <a:xfrm>
            <a:off x="526073" y="1109295"/>
            <a:ext cx="9583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US" dirty="0">
                <a:cs typeface="Calibri" panose="020F0502020204030204"/>
              </a:rPr>
              <a:t>The </a:t>
            </a:r>
            <a:r>
              <a:rPr lang="en-US" dirty="0" err="1">
                <a:cs typeface="Calibri" panose="020F0502020204030204"/>
              </a:rPr>
              <a:t>seaborn.histplot</a:t>
            </a:r>
            <a:r>
              <a:rPr lang="en-US" dirty="0">
                <a:cs typeface="Calibri" panose="020F0502020204030204"/>
              </a:rPr>
              <a:t>() method helps to visualize dataset distributions.</a:t>
            </a:r>
            <a:endParaRPr lang="en-US" dirty="0">
              <a:cs typeface="Calibri" panose="020F0502020204030204"/>
            </a:endParaRPr>
          </a:p>
        </p:txBody>
      </p:sp>
      <p:sp>
        <p:nvSpPr>
          <p:cNvPr id="10" name="Rectangle 9"/>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Problem Statement</a:t>
            </a:r>
            <a:endParaRPr lang="en-US" sz="4400" b="1" dirty="0">
              <a:solidFill>
                <a:schemeClr val="tx1">
                  <a:lumMod val="95000"/>
                  <a:lumOff val="5000"/>
                </a:schemeClr>
              </a:solidFill>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217714"/>
            <a:ext cx="10287000" cy="604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lnSpc>
                <a:spcPct val="150000"/>
              </a:lnSpc>
            </a:pPr>
            <a:r>
              <a:rPr lang="en-US" b="1" u="sng" dirty="0"/>
              <a:t>OVERALL CONCLUSION </a:t>
            </a:r>
            <a:r>
              <a:rPr lang="en-US" b="1" u="sng" dirty="0" smtClean="0"/>
              <a:t>:-</a:t>
            </a:r>
            <a:endParaRPr lang="en-US" b="1" u="sng" dirty="0" smtClean="0"/>
          </a:p>
          <a:p>
            <a:pPr algn="just">
              <a:lnSpc>
                <a:spcPct val="150000"/>
              </a:lnSpc>
            </a:pPr>
            <a:endParaRPr lang="en-US" b="1" dirty="0"/>
          </a:p>
          <a:p>
            <a:pPr algn="just">
              <a:lnSpc>
                <a:spcPct val="150000"/>
              </a:lnSpc>
            </a:pPr>
            <a:r>
              <a:rPr lang="en-US" sz="1600" dirty="0"/>
              <a:t>After performing exploratory data analysis on the data set, this is what we have incurred from data:</a:t>
            </a:r>
            <a:endParaRPr lang="en-US" sz="1600" dirty="0">
              <a:cs typeface="Calibri" panose="020F0502020204030204"/>
            </a:endParaRPr>
          </a:p>
          <a:p>
            <a:pPr algn="just">
              <a:lnSpc>
                <a:spcPct val="150000"/>
              </a:lnSpc>
            </a:pPr>
            <a:r>
              <a:rPr lang="en-US" sz="1600" dirty="0"/>
              <a:t>1. There are some states where the churn rate is high as compared to others may be due to low network coverage.</a:t>
            </a:r>
            <a:endParaRPr lang="en-US" sz="1600" dirty="0">
              <a:cs typeface="Calibri" panose="020F0502020204030204"/>
            </a:endParaRPr>
          </a:p>
          <a:p>
            <a:pPr algn="just">
              <a:lnSpc>
                <a:spcPct val="150000"/>
              </a:lnSpc>
            </a:pPr>
            <a:r>
              <a:rPr lang="en-US" sz="1600" dirty="0"/>
              <a:t>2. Area code and Account length do not play any kind of role regarding the churn rate </a:t>
            </a:r>
            <a:r>
              <a:rPr lang="en-US" sz="1600" dirty="0" err="1"/>
              <a:t>so,it's</a:t>
            </a:r>
            <a:r>
              <a:rPr lang="en-US" sz="1600" dirty="0"/>
              <a:t> redundant data columns.</a:t>
            </a:r>
            <a:endParaRPr lang="en-US" sz="1600" dirty="0">
              <a:cs typeface="Calibri" panose="020F0502020204030204"/>
            </a:endParaRPr>
          </a:p>
          <a:p>
            <a:pPr algn="just">
              <a:lnSpc>
                <a:spcPct val="150000"/>
              </a:lnSpc>
            </a:pPr>
            <a:r>
              <a:rPr lang="en-US" sz="1600" dirty="0"/>
              <a:t>3. In the International plan those customers who have this plan are churn more and also the international calling charges are also high so the customer who has the plan unsatisfied with network issues and high call charges.</a:t>
            </a:r>
            <a:endParaRPr lang="en-US" sz="1600" dirty="0">
              <a:cs typeface="Calibri" panose="020F0502020204030204"/>
            </a:endParaRPr>
          </a:p>
          <a:p>
            <a:pPr algn="just">
              <a:lnSpc>
                <a:spcPct val="150000"/>
              </a:lnSpc>
            </a:pPr>
            <a:r>
              <a:rPr lang="en-US" sz="1600" dirty="0"/>
              <a:t>4. IN the voice mail section when there are more than 20 voice-mail messages then there is a churn so it basically means that the quality of voice mail is not good.</a:t>
            </a:r>
            <a:endParaRPr lang="en-US" sz="1600" dirty="0">
              <a:cs typeface="Calibri" panose="020F0502020204030204"/>
            </a:endParaRPr>
          </a:p>
          <a:p>
            <a:pPr algn="just">
              <a:lnSpc>
                <a:spcPct val="150000"/>
              </a:lnSpc>
            </a:pPr>
            <a:r>
              <a:rPr lang="en-US" sz="1600" dirty="0"/>
              <a:t>5. Total day call minutes, total day calls, Total day charge, Total eve minutes, Total eve calls, Total eve charge, Total night minutes, Total night calls, Total night charge, these columns didn't play any kind of role regarding the churn rate.</a:t>
            </a:r>
            <a:endParaRPr lang="en-US" sz="1600" dirty="0">
              <a:cs typeface="Calibri" panose="020F0502020204030204"/>
            </a:endParaRPr>
          </a:p>
          <a:p>
            <a:pPr algn="just">
              <a:lnSpc>
                <a:spcPct val="150000"/>
              </a:lnSpc>
            </a:pPr>
            <a:r>
              <a:rPr lang="en-US" sz="1600" dirty="0"/>
              <a:t>6. In international calls data shows that the churn rate of those customers is high, those who take the international plan so it means that international call charges are high, also there is a call drop or network issue.</a:t>
            </a:r>
            <a:endParaRPr lang="en-US" sz="1600" dirty="0">
              <a:cs typeface="Calibri" panose="020F0502020204030204"/>
            </a:endParaRPr>
          </a:p>
          <a:p>
            <a:pPr algn="just">
              <a:lnSpc>
                <a:spcPct val="150000"/>
              </a:lnSpc>
            </a:pPr>
            <a:r>
              <a:rPr lang="en-US" sz="1600" dirty="0"/>
              <a:t>7. In Customer service calls data shows us that whenever an unsatisfied customer called the service center the churn rate is high, which means the service center didn't resolve the customer issue</a:t>
            </a:r>
            <a:r>
              <a:rPr lang="en-US" sz="1600" dirty="0" smtClean="0"/>
              <a:t>.</a:t>
            </a:r>
            <a:endParaRPr lang="en-US" sz="1600" u="sng" dirty="0">
              <a:cs typeface="Calibri" panose="020F0502020204030204"/>
            </a:endParaRPr>
          </a:p>
          <a:p>
            <a:pPr algn="just">
              <a:lnSpc>
                <a:spcPct val="130000"/>
              </a:lnSpc>
            </a:pPr>
            <a:endParaRPr lang="en-US" sz="1600" dirty="0">
              <a:cs typeface="Calibri" panose="020F0502020204030204"/>
            </a:endParaRPr>
          </a:p>
        </p:txBody>
      </p:sp>
      <p:sp>
        <p:nvSpPr>
          <p:cNvPr id="3" name="Rectangle 2"/>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9526555" cy="313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lnSpc>
                <a:spcPct val="130000"/>
              </a:lnSpc>
            </a:pPr>
            <a:r>
              <a:rPr lang="en-US" b="1" u="sng" dirty="0" smtClean="0"/>
              <a:t>RECCOMENDATIONS</a:t>
            </a:r>
            <a:r>
              <a:rPr lang="en-US" b="1" u="sng" dirty="0"/>
              <a:t>:- </a:t>
            </a:r>
            <a:endParaRPr lang="en-US" b="1" u="sng" dirty="0" smtClean="0"/>
          </a:p>
          <a:p>
            <a:pPr algn="just">
              <a:lnSpc>
                <a:spcPct val="130000"/>
              </a:lnSpc>
            </a:pPr>
            <a:endParaRPr lang="en-US" b="1" u="sng" dirty="0">
              <a:cs typeface="Calibri" panose="020F0502020204030204"/>
            </a:endParaRPr>
          </a:p>
          <a:p>
            <a:pPr algn="just">
              <a:lnSpc>
                <a:spcPct val="130000"/>
              </a:lnSpc>
            </a:pPr>
            <a:r>
              <a:rPr lang="en-US" sz="1600" dirty="0"/>
              <a:t>1.</a:t>
            </a:r>
            <a:r>
              <a:rPr lang="en-US" sz="2000" dirty="0"/>
              <a:t> Improve network coverage churned state</a:t>
            </a:r>
            <a:endParaRPr lang="en-US" sz="2000" dirty="0">
              <a:cs typeface="Calibri" panose="020F0502020204030204"/>
            </a:endParaRPr>
          </a:p>
          <a:p>
            <a:pPr algn="just">
              <a:lnSpc>
                <a:spcPct val="130000"/>
              </a:lnSpc>
            </a:pPr>
            <a:r>
              <a:rPr lang="en-US" sz="2000" dirty="0"/>
              <a:t>2. In international plan provide some discount plan to the customer</a:t>
            </a:r>
            <a:endParaRPr lang="en-US" sz="2000" dirty="0"/>
          </a:p>
          <a:p>
            <a:pPr algn="just">
              <a:lnSpc>
                <a:spcPct val="130000"/>
              </a:lnSpc>
            </a:pPr>
            <a:r>
              <a:rPr lang="en-US" sz="2000" dirty="0"/>
              <a:t>3. Improve the voice mail quality or take feedback from the customer</a:t>
            </a:r>
            <a:endParaRPr lang="en-US" sz="2000" dirty="0"/>
          </a:p>
          <a:p>
            <a:pPr algn="just">
              <a:lnSpc>
                <a:spcPct val="130000"/>
              </a:lnSpc>
            </a:pPr>
            <a:r>
              <a:rPr lang="en-US" sz="2000" dirty="0"/>
              <a:t>4. Improve the service of call center and take frequently feedback from the customer regarding their issue and try to solve it as soon as possible</a:t>
            </a:r>
            <a:endParaRPr lang="en-US" sz="2000" dirty="0"/>
          </a:p>
          <a:p>
            <a:pPr algn="just">
              <a:lnSpc>
                <a:spcPct val="130000"/>
              </a:lnSpc>
            </a:pPr>
            <a:endParaRPr lang="en-US" sz="1600" dirty="0">
              <a:cs typeface="Calibri" panose="020F0502020204030204"/>
            </a:endParaRPr>
          </a:p>
        </p:txBody>
      </p:sp>
      <p:sp>
        <p:nvSpPr>
          <p:cNvPr id="3" name="Rectangle 2"/>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Feature Engineering</a:t>
            </a:r>
            <a:endParaRPr lang="en-US" sz="4400" b="1" dirty="0">
              <a:solidFill>
                <a:schemeClr val="tx1">
                  <a:lumMod val="95000"/>
                  <a:lumOff val="5000"/>
                </a:schemeClr>
              </a:solidFill>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640" y="197823"/>
            <a:ext cx="4846320" cy="584775"/>
          </a:xfrm>
          <a:prstGeom prst="rect">
            <a:avLst/>
          </a:prstGeom>
          <a:noFill/>
        </p:spPr>
        <p:txBody>
          <a:bodyPr wrap="square" rtlCol="0" anchor="ctr">
            <a:spAutoFit/>
          </a:bodyPr>
          <a:lstStyle/>
          <a:p>
            <a:pPr algn="ctr"/>
            <a:r>
              <a:rPr lang="en-US" sz="3200" b="1" u="sng" dirty="0" smtClean="0"/>
              <a:t>Feature Engineering</a:t>
            </a:r>
            <a:endParaRPr lang="en-US" sz="3200" b="1" u="sng" dirty="0"/>
          </a:p>
        </p:txBody>
      </p:sp>
      <p:graphicFrame>
        <p:nvGraphicFramePr>
          <p:cNvPr id="6" name="Diagram 5"/>
          <p:cNvGraphicFramePr/>
          <p:nvPr/>
        </p:nvGraphicFramePr>
        <p:xfrm>
          <a:off x="1280160" y="1295400"/>
          <a:ext cx="8686800" cy="5257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0" y="197823"/>
            <a:ext cx="4846320" cy="584775"/>
          </a:xfrm>
          <a:prstGeom prst="rect">
            <a:avLst/>
          </a:prstGeom>
          <a:noFill/>
        </p:spPr>
        <p:txBody>
          <a:bodyPr wrap="square" rtlCol="0" anchor="ctr">
            <a:spAutoFit/>
          </a:bodyPr>
          <a:lstStyle/>
          <a:p>
            <a:pPr algn="ctr"/>
            <a:r>
              <a:rPr lang="en-US" sz="3200" b="1" u="sng" dirty="0" smtClean="0"/>
              <a:t>One Hot Encoding</a:t>
            </a:r>
            <a:endParaRPr lang="en-US" sz="3200" b="1" u="sng"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438400"/>
            <a:ext cx="10515601" cy="4267200"/>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3123" y="967264"/>
            <a:ext cx="10424160" cy="1200329"/>
          </a:xfrm>
          <a:prstGeom prst="rect">
            <a:avLst/>
          </a:prstGeom>
          <a:noFill/>
        </p:spPr>
        <p:txBody>
          <a:bodyPr wrap="square" rtlCol="0">
            <a:spAutoFit/>
          </a:bodyPr>
          <a:lstStyle/>
          <a:p>
            <a:r>
              <a:rPr lang="en-US" dirty="0"/>
              <a:t>One hot encoding is one method of </a:t>
            </a:r>
            <a:r>
              <a:rPr lang="en-US" b="1" dirty="0"/>
              <a:t>converting data</a:t>
            </a:r>
            <a:r>
              <a:rPr lang="en-US" dirty="0"/>
              <a:t> to prepare it for an algorithm and get a better prediction. With one-hot, we convert each categorical value into a new categorical column and assign a binary value of 1 or 0 to those columns. Each integer value is represented as a binary vector. All the values are zero, and the index is marked with a 1.</a:t>
            </a:r>
            <a:endParaRPr lang="en-US"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2000"/>
                    </a14:imgEffect>
                  </a14:imgLayer>
                </a14:imgProps>
              </a:ext>
              <a:ext uri="{28A0092B-C50C-407E-A947-70E740481C1C}">
                <a14:useLocalDpi xmlns:a14="http://schemas.microsoft.com/office/drawing/2010/main" val="0"/>
              </a:ext>
            </a:extLst>
          </a:blip>
          <a:srcRect/>
          <a:stretch>
            <a:fillRect/>
          </a:stretch>
        </p:blipFill>
        <p:spPr bwMode="auto">
          <a:xfrm>
            <a:off x="241303" y="152400"/>
            <a:ext cx="10502897" cy="396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65760" y="4411176"/>
            <a:ext cx="9784080"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In one hot encoding, we used get.dummies method for  columns like ‘state’, ‘voice.plan’, ‘intl.plan’, ‘churn’. And also for ‘</a:t>
            </a:r>
            <a:r>
              <a:rPr lang="en-US" dirty="0" err="1" smtClean="0"/>
              <a:t>area.code</a:t>
            </a:r>
            <a:r>
              <a:rPr lang="en-US" dirty="0" smtClean="0"/>
              <a:t>’ but </a:t>
            </a:r>
            <a:r>
              <a:rPr lang="en-US" dirty="0" err="1" smtClean="0"/>
              <a:t>saperately</a:t>
            </a:r>
            <a:r>
              <a:rPr lang="en-US" dirty="0" smtClean="0"/>
              <a:t>.</a:t>
            </a:r>
            <a:endParaRPr lang="en-US" dirty="0" smtClean="0"/>
          </a:p>
          <a:p>
            <a:pPr marL="285750" indent="-285750">
              <a:lnSpc>
                <a:spcPct val="150000"/>
              </a:lnSpc>
              <a:buFont typeface="Arial" panose="020B0604020202020204" pitchFamily="34" charset="0"/>
              <a:buChar char="•"/>
            </a:pPr>
            <a:r>
              <a:rPr lang="en-US" dirty="0" smtClean="0"/>
              <a:t>After that concatination of both get.dummies are done.</a:t>
            </a:r>
            <a:endParaRPr lang="en-US" dirty="0" smtClean="0"/>
          </a:p>
          <a:p>
            <a:pPr marL="285750" indent="-285750">
              <a:lnSpc>
                <a:spcPct val="150000"/>
              </a:lnSpc>
              <a:buFont typeface="Arial" panose="020B0604020202020204" pitchFamily="34" charset="0"/>
              <a:buChar char="•"/>
            </a:pPr>
            <a:r>
              <a:rPr lang="en-US" dirty="0" smtClean="0"/>
              <a:t>Then dropped  ‘</a:t>
            </a:r>
            <a:r>
              <a:rPr lang="en-US" dirty="0" err="1" smtClean="0"/>
              <a:t>area.code</a:t>
            </a:r>
            <a:r>
              <a:rPr lang="en-US" dirty="0" smtClean="0"/>
              <a:t>’ column, as it was not creating any impact on Churn feature. (we get this conclusion from EDA &amp; Visualization)</a:t>
            </a:r>
            <a:endParaRPr lang="en-US" dirty="0" smtClean="0"/>
          </a:p>
          <a:p>
            <a:endParaRPr lang="en-US"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5829" y="1066800"/>
            <a:ext cx="9000036" cy="3810000"/>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60320" y="197823"/>
            <a:ext cx="5760720" cy="584775"/>
          </a:xfrm>
          <a:prstGeom prst="rect">
            <a:avLst/>
          </a:prstGeom>
          <a:noFill/>
        </p:spPr>
        <p:txBody>
          <a:bodyPr wrap="square" rtlCol="0" anchor="ctr">
            <a:spAutoFit/>
          </a:bodyPr>
          <a:lstStyle/>
          <a:p>
            <a:pPr algn="ctr"/>
            <a:r>
              <a:rPr lang="en-US" sz="3200" b="1" u="sng" dirty="0" smtClean="0"/>
              <a:t>Renaming Column Names</a:t>
            </a:r>
            <a:endParaRPr lang="en-US" sz="3200" b="1" u="sng" dirty="0"/>
          </a:p>
        </p:txBody>
      </p:sp>
      <p:sp>
        <p:nvSpPr>
          <p:cNvPr id="4" name="TextBox 3"/>
          <p:cNvSpPr txBox="1"/>
          <p:nvPr/>
        </p:nvSpPr>
        <p:spPr>
          <a:xfrm>
            <a:off x="1131007" y="5181600"/>
            <a:ext cx="8869680"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Renaming column names helps for better understanding between original features and dummy features.</a:t>
            </a:r>
            <a:endParaRPr lang="en-US" dirty="0" smtClean="0"/>
          </a:p>
          <a:p>
            <a:pPr marL="285750" indent="-285750">
              <a:lnSpc>
                <a:spcPct val="150000"/>
              </a:lnSpc>
              <a:buFont typeface="Arial" panose="020B0604020202020204" pitchFamily="34" charset="0"/>
              <a:buChar char="•"/>
            </a:pPr>
            <a:r>
              <a:rPr lang="en-US" dirty="0" smtClean="0"/>
              <a:t>Dropped Churn feature as it is target feature.</a:t>
            </a:r>
            <a:endParaRPr lang="en-US"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0320" y="197823"/>
            <a:ext cx="5760720" cy="584775"/>
          </a:xfrm>
          <a:prstGeom prst="rect">
            <a:avLst/>
          </a:prstGeom>
          <a:noFill/>
        </p:spPr>
        <p:txBody>
          <a:bodyPr wrap="square" rtlCol="0" anchor="ctr">
            <a:spAutoFit/>
          </a:bodyPr>
          <a:lstStyle/>
          <a:p>
            <a:pPr algn="ctr"/>
            <a:r>
              <a:rPr lang="en-US" sz="3200" b="1" u="sng" dirty="0" smtClean="0"/>
              <a:t>Feature Selection</a:t>
            </a:r>
            <a:endParaRPr lang="en-US" sz="3200" b="1" u="sng" dirty="0"/>
          </a:p>
        </p:txBody>
      </p:sp>
      <p:sp>
        <p:nvSpPr>
          <p:cNvPr id="3" name="TextBox 2"/>
          <p:cNvSpPr txBox="1"/>
          <p:nvPr/>
        </p:nvSpPr>
        <p:spPr>
          <a:xfrm>
            <a:off x="457200" y="1219200"/>
            <a:ext cx="1014984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To get ‘feature importance’, we performed 3 methods such as follow  and compared which method gives best ‘feature importance’.</a:t>
            </a:r>
            <a:endParaRPr lang="en-US" dirty="0" smtClean="0"/>
          </a:p>
          <a:p>
            <a:pPr marL="342900" indent="-342900">
              <a:lnSpc>
                <a:spcPct val="150000"/>
              </a:lnSpc>
              <a:buAutoNum type="arabicPeriod"/>
            </a:pPr>
            <a:r>
              <a:rPr lang="en-US" dirty="0" smtClean="0"/>
              <a:t>Random forest classifier</a:t>
            </a:r>
            <a:endParaRPr lang="en-US" dirty="0" smtClean="0"/>
          </a:p>
          <a:p>
            <a:pPr marL="342900" indent="-342900">
              <a:lnSpc>
                <a:spcPct val="150000"/>
              </a:lnSpc>
              <a:buAutoNum type="arabicPeriod"/>
            </a:pPr>
            <a:r>
              <a:rPr lang="en-US" dirty="0" smtClean="0"/>
              <a:t>Decision tree</a:t>
            </a:r>
            <a:endParaRPr lang="en-US" dirty="0" smtClean="0"/>
          </a:p>
          <a:p>
            <a:pPr marL="342900" indent="-342900">
              <a:lnSpc>
                <a:spcPct val="150000"/>
              </a:lnSpc>
              <a:buAutoNum type="arabicPeriod"/>
            </a:pPr>
            <a:r>
              <a:rPr lang="en-US" dirty="0" smtClean="0"/>
              <a:t>Chi Square</a:t>
            </a:r>
            <a:endParaRPr lang="en-US" dirty="0" smtClean="0"/>
          </a:p>
          <a:p>
            <a:pPr marL="342900" indent="-342900">
              <a:lnSpc>
                <a:spcPct val="150000"/>
              </a:lnSpc>
              <a:buFont typeface="Arial" panose="020B0604020202020204" pitchFamily="34" charset="0"/>
              <a:buChar char="•"/>
            </a:pPr>
            <a:r>
              <a:rPr lang="en-US" dirty="0" smtClean="0"/>
              <a:t>We can get top 10 features which create maximum impact on ‘Churn’ feature with help of ‘Feature importance</a:t>
            </a:r>
            <a:r>
              <a:rPr lang="en-US" dirty="0" smtClean="0"/>
              <a:t>’.</a:t>
            </a:r>
            <a:endParaRPr lang="en-US"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2946" y="990600"/>
            <a:ext cx="9565004" cy="4191000"/>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60320" y="197823"/>
            <a:ext cx="5760720" cy="584775"/>
          </a:xfrm>
          <a:prstGeom prst="rect">
            <a:avLst/>
          </a:prstGeom>
          <a:noFill/>
        </p:spPr>
        <p:txBody>
          <a:bodyPr wrap="square" rtlCol="0" anchor="ctr">
            <a:spAutoFit/>
          </a:bodyPr>
          <a:lstStyle/>
          <a:p>
            <a:pPr algn="ctr"/>
            <a:r>
              <a:rPr lang="en-US" sz="3200" b="1" u="sng" dirty="0" smtClean="0"/>
              <a:t>Random Forest Classifier</a:t>
            </a:r>
            <a:endParaRPr lang="en-US" sz="3200" b="1" u="sng"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 y="990600"/>
            <a:ext cx="9949816" cy="5494338"/>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68880" y="197823"/>
            <a:ext cx="5760720" cy="584775"/>
          </a:xfrm>
          <a:prstGeom prst="rect">
            <a:avLst/>
          </a:prstGeom>
          <a:noFill/>
        </p:spPr>
        <p:txBody>
          <a:bodyPr wrap="square" rtlCol="0" anchor="ctr">
            <a:spAutoFit/>
          </a:bodyPr>
          <a:lstStyle/>
          <a:p>
            <a:pPr algn="ctr"/>
            <a:r>
              <a:rPr lang="en-US" sz="3200" b="1" u="sng" dirty="0" smtClean="0"/>
              <a:t>Decision Tree</a:t>
            </a:r>
            <a:endParaRPr lang="en-US" sz="3200"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9997440" cy="3274424"/>
          </a:xfrm>
        </p:spPr>
        <p:txBody>
          <a:bodyPr>
            <a:noAutofit/>
          </a:bodyPr>
          <a:lstStyle/>
          <a:p>
            <a:pPr marL="457200" lvl="0" indent="-457200">
              <a:lnSpc>
                <a:spcPct val="150000"/>
              </a:lnSpc>
              <a:buFont typeface="+mj-lt"/>
              <a:buAutoNum type="arabicPeriod"/>
            </a:pPr>
            <a:r>
              <a:rPr lang="en-US" sz="1800" b="1" dirty="0" smtClean="0">
                <a:latin typeface="Calibri (body)"/>
                <a:cs typeface="Times New Roman" panose="02020603050405020304" pitchFamily="18" charset="0"/>
              </a:rPr>
              <a:t>Business Objective: </a:t>
            </a:r>
            <a:br>
              <a:rPr lang="en-US" sz="1800" b="1" dirty="0" smtClean="0">
                <a:latin typeface="Calibri (body)"/>
                <a:cs typeface="Times New Roman" panose="02020603050405020304" pitchFamily="18" charset="0"/>
              </a:rPr>
            </a:br>
            <a:br>
              <a:rPr lang="en-US" sz="1800" b="1" dirty="0" smtClean="0">
                <a:latin typeface="Calibri (body)"/>
                <a:cs typeface="Times New Roman" panose="02020603050405020304" pitchFamily="18" charset="0"/>
              </a:rPr>
            </a:br>
            <a:r>
              <a:rPr lang="en-US" sz="1600" dirty="0" smtClean="0">
                <a:solidFill>
                  <a:schemeClr val="tx1"/>
                </a:solidFill>
                <a:latin typeface="Calibri (body)"/>
                <a:cs typeface="Times New Roman" panose="02020603050405020304" pitchFamily="18" charset="0"/>
              </a:rPr>
              <a:t>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br>
              <a:rPr lang="en-US" sz="1600" dirty="0" smtClean="0">
                <a:solidFill>
                  <a:schemeClr val="tx1"/>
                </a:solidFill>
                <a:latin typeface="Calibri (body)"/>
                <a:cs typeface="Times New Roman" panose="02020603050405020304" pitchFamily="18" charset="0"/>
              </a:rPr>
            </a:br>
            <a:br>
              <a:rPr lang="en-US" sz="1600" dirty="0" smtClean="0">
                <a:latin typeface="Calibri (body)"/>
                <a:cs typeface="Times New Roman" panose="02020603050405020304" pitchFamily="18" charset="0"/>
              </a:rPr>
            </a:br>
            <a:br>
              <a:rPr lang="en-US" sz="1600" dirty="0" smtClean="0">
                <a:latin typeface="Calibri (body)"/>
                <a:cs typeface="Times New Roman" panose="02020603050405020304" pitchFamily="18" charset="0"/>
              </a:rPr>
            </a:br>
            <a:br>
              <a:rPr lang="en-IN" sz="1800" dirty="0" smtClean="0">
                <a:latin typeface="Calibri (body)"/>
                <a:cs typeface="Times New Roman" panose="02020603050405020304" pitchFamily="18" charset="0"/>
              </a:rPr>
            </a:br>
            <a:br>
              <a:rPr lang="en-IN" sz="1800" dirty="0" smtClean="0">
                <a:latin typeface="Calibri (body)"/>
                <a:cs typeface="Times New Roman" panose="02020603050405020304" pitchFamily="18" charset="0"/>
              </a:rPr>
            </a:br>
            <a:endParaRPr lang="en-IN" sz="1800" dirty="0">
              <a:latin typeface="Calibri (body)"/>
              <a:cs typeface="Times New Roman" panose="02020603050405020304" pitchFamily="18" charset="0"/>
            </a:endParaRPr>
          </a:p>
        </p:txBody>
      </p:sp>
      <p:sp>
        <p:nvSpPr>
          <p:cNvPr id="5" name="TextBox 4"/>
          <p:cNvSpPr txBox="1"/>
          <p:nvPr/>
        </p:nvSpPr>
        <p:spPr>
          <a:xfrm>
            <a:off x="762000" y="3657600"/>
            <a:ext cx="9906000" cy="286232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dirty="0" smtClean="0">
                <a:latin typeface="Calibri (body)"/>
                <a:cs typeface="Times New Roman" panose="02020603050405020304" pitchFamily="18" charset="0"/>
              </a:rPr>
              <a:t> Maximize </a:t>
            </a:r>
            <a:r>
              <a:rPr lang="en-IN" dirty="0">
                <a:latin typeface="Calibri (body)"/>
                <a:cs typeface="Times New Roman" panose="02020603050405020304" pitchFamily="18" charset="0"/>
              </a:rPr>
              <a:t>the Company's profit by retaining customer</a:t>
            </a:r>
            <a:endParaRPr lang="en-IN" dirty="0">
              <a:latin typeface="Calibri (body)"/>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Calibri (body)"/>
                <a:cs typeface="Times New Roman" panose="02020603050405020304" pitchFamily="18" charset="0"/>
              </a:rPr>
              <a:t> </a:t>
            </a:r>
            <a:r>
              <a:rPr lang="en-IN" dirty="0" smtClean="0">
                <a:latin typeface="Calibri (body)"/>
                <a:cs typeface="Times New Roman" panose="02020603050405020304" pitchFamily="18" charset="0"/>
              </a:rPr>
              <a:t>Minimize </a:t>
            </a:r>
            <a:r>
              <a:rPr lang="en-IN" dirty="0">
                <a:latin typeface="Calibri (body)"/>
                <a:cs typeface="Times New Roman" panose="02020603050405020304" pitchFamily="18" charset="0"/>
              </a:rPr>
              <a:t>the Customer churn by identifying the key cause of the problem</a:t>
            </a:r>
            <a:endParaRPr lang="en-IN" dirty="0">
              <a:latin typeface="Calibri (body)"/>
              <a:cs typeface="Times New Roman" panose="02020603050405020304" pitchFamily="18" charset="0"/>
            </a:endParaRPr>
          </a:p>
          <a:p>
            <a:pPr>
              <a:lnSpc>
                <a:spcPct val="150000"/>
              </a:lnSpc>
            </a:pPr>
            <a:r>
              <a:rPr lang="en-IN" b="1" dirty="0">
                <a:latin typeface="Calibri (body)"/>
                <a:cs typeface="Times New Roman" panose="02020603050405020304" pitchFamily="18" charset="0"/>
              </a:rPr>
              <a:t>2.  </a:t>
            </a:r>
            <a:r>
              <a:rPr lang="en-IN" b="1" dirty="0" smtClean="0">
                <a:latin typeface="Calibri (body)"/>
                <a:cs typeface="Times New Roman" panose="02020603050405020304" pitchFamily="18" charset="0"/>
              </a:rPr>
              <a:t>The </a:t>
            </a:r>
            <a:r>
              <a:rPr lang="en-IN" b="1" dirty="0">
                <a:latin typeface="Calibri (body)"/>
                <a:cs typeface="Times New Roman" panose="02020603050405020304" pitchFamily="18" charset="0"/>
              </a:rPr>
              <a:t>main objective of the project is to:</a:t>
            </a:r>
            <a:endParaRPr lang="en-IN" b="1" dirty="0">
              <a:latin typeface="Calibri (body)"/>
              <a:cs typeface="Times New Roman" panose="02020603050405020304" pitchFamily="18" charset="0"/>
            </a:endParaRPr>
          </a:p>
          <a:p>
            <a:pPr marL="342900" lvl="0" indent="-342900">
              <a:lnSpc>
                <a:spcPct val="150000"/>
              </a:lnSpc>
              <a:buFont typeface="Arial" panose="020B0604020202020204" pitchFamily="34" charset="0"/>
              <a:buChar char="•"/>
            </a:pPr>
            <a:r>
              <a:rPr lang="en-IN" dirty="0" smtClean="0">
                <a:latin typeface="Calibri (body)"/>
                <a:cs typeface="Times New Roman" panose="02020603050405020304" pitchFamily="18" charset="0"/>
              </a:rPr>
              <a:t>Finding </a:t>
            </a:r>
            <a:r>
              <a:rPr lang="en-IN" dirty="0">
                <a:latin typeface="Calibri (body)"/>
                <a:cs typeface="Times New Roman" panose="02020603050405020304" pitchFamily="18" charset="0"/>
              </a:rPr>
              <a:t>factors and causes that influence customers to churn.</a:t>
            </a:r>
            <a:endParaRPr lang="en-IN" dirty="0">
              <a:latin typeface="Calibri (body)"/>
              <a:cs typeface="Times New Roman" panose="02020603050405020304" pitchFamily="18" charset="0"/>
            </a:endParaRPr>
          </a:p>
          <a:p>
            <a:pPr marL="342900" lvl="0" indent="-342900">
              <a:lnSpc>
                <a:spcPct val="150000"/>
              </a:lnSpc>
              <a:buFont typeface="Arial" panose="020B0604020202020204" pitchFamily="34" charset="0"/>
              <a:buChar char="•"/>
            </a:pPr>
            <a:r>
              <a:rPr lang="en-IN" dirty="0" smtClean="0">
                <a:latin typeface="Calibri (body)"/>
                <a:cs typeface="Times New Roman" panose="02020603050405020304" pitchFamily="18" charset="0"/>
              </a:rPr>
              <a:t>Retain </a:t>
            </a:r>
            <a:r>
              <a:rPr lang="en-IN" dirty="0">
                <a:latin typeface="Calibri (body)"/>
                <a:cs typeface="Times New Roman" panose="02020603050405020304" pitchFamily="18" charset="0"/>
              </a:rPr>
              <a:t>churn customers by taking appropriate steps</a:t>
            </a:r>
            <a:endParaRPr lang="en-IN" dirty="0">
              <a:latin typeface="Calibri (body)"/>
              <a:cs typeface="Times New Roman" panose="02020603050405020304" pitchFamily="18" charset="0"/>
            </a:endParaRPr>
          </a:p>
          <a:p>
            <a:pPr marL="342900" lvl="0" indent="-342900">
              <a:lnSpc>
                <a:spcPct val="150000"/>
              </a:lnSpc>
              <a:buFont typeface="Arial" panose="020B0604020202020204" pitchFamily="34" charset="0"/>
              <a:buChar char="•"/>
            </a:pPr>
            <a:r>
              <a:rPr lang="en-IN" dirty="0" smtClean="0">
                <a:latin typeface="Calibri (body)"/>
                <a:cs typeface="Times New Roman" panose="02020603050405020304" pitchFamily="18" charset="0"/>
              </a:rPr>
              <a:t>Providing </a:t>
            </a:r>
            <a:r>
              <a:rPr lang="en-IN" dirty="0">
                <a:latin typeface="Calibri (body)"/>
                <a:cs typeface="Times New Roman" panose="02020603050405020304" pitchFamily="18" charset="0"/>
              </a:rPr>
              <a:t>offers based on affecting factors.</a:t>
            </a:r>
            <a:endParaRPr lang="en-IN" dirty="0">
              <a:latin typeface="Calibri (body)"/>
              <a:cs typeface="Times New Roman" panose="02020603050405020304" pitchFamily="18" charset="0"/>
            </a:endParaRPr>
          </a:p>
          <a:p>
            <a:endParaRPr lang="en-US"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 y="990601"/>
            <a:ext cx="10424160" cy="4321175"/>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60320" y="197823"/>
            <a:ext cx="5760720" cy="584775"/>
          </a:xfrm>
          <a:prstGeom prst="rect">
            <a:avLst/>
          </a:prstGeom>
          <a:noFill/>
        </p:spPr>
        <p:txBody>
          <a:bodyPr wrap="square" rtlCol="0" anchor="ctr">
            <a:spAutoFit/>
          </a:bodyPr>
          <a:lstStyle/>
          <a:p>
            <a:pPr algn="ctr"/>
            <a:r>
              <a:rPr lang="en-US" sz="3200" b="1" u="sng" dirty="0" smtClean="0"/>
              <a:t>Chi </a:t>
            </a:r>
            <a:r>
              <a:rPr lang="en-US" sz="3200" b="1" u="sng" dirty="0" err="1" smtClean="0"/>
              <a:t>Sqare</a:t>
            </a:r>
            <a:endParaRPr lang="en-US" sz="3200" b="1" u="sng" dirty="0"/>
          </a:p>
        </p:txBody>
      </p:sp>
      <p:sp>
        <p:nvSpPr>
          <p:cNvPr id="2" name="TextBox 1"/>
          <p:cNvSpPr txBox="1"/>
          <p:nvPr/>
        </p:nvSpPr>
        <p:spPr>
          <a:xfrm>
            <a:off x="320040" y="5791200"/>
            <a:ext cx="10241280" cy="400110"/>
          </a:xfrm>
          <a:prstGeom prst="rect">
            <a:avLst/>
          </a:prstGeom>
          <a:noFill/>
        </p:spPr>
        <p:txBody>
          <a:bodyPr wrap="square" rtlCol="0">
            <a:spAutoFit/>
          </a:bodyPr>
          <a:lstStyle/>
          <a:p>
            <a:r>
              <a:rPr lang="en-US" sz="2000" b="1" dirty="0" smtClean="0"/>
              <a:t>Conclusion :- All 3 methods are giving almost same feature importance</a:t>
            </a:r>
            <a:endParaRPr lang="en-US" sz="20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990601"/>
            <a:ext cx="10012680" cy="4473575"/>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03120" y="240782"/>
            <a:ext cx="7132320" cy="584775"/>
          </a:xfrm>
          <a:prstGeom prst="rect">
            <a:avLst/>
          </a:prstGeom>
          <a:noFill/>
        </p:spPr>
        <p:txBody>
          <a:bodyPr wrap="square" rtlCol="0" anchor="ctr">
            <a:spAutoFit/>
          </a:bodyPr>
          <a:lstStyle/>
          <a:p>
            <a:pPr algn="ctr"/>
            <a:r>
              <a:rPr lang="en-US" sz="3200" b="1" u="sng" dirty="0" smtClean="0"/>
              <a:t>Churn Count Before Data balance</a:t>
            </a:r>
            <a:endParaRPr lang="en-US" sz="3200" b="1" u="sng" dirty="0"/>
          </a:p>
        </p:txBody>
      </p:sp>
      <p:sp>
        <p:nvSpPr>
          <p:cNvPr id="2" name="Rectangle 1"/>
          <p:cNvSpPr/>
          <p:nvPr/>
        </p:nvSpPr>
        <p:spPr>
          <a:xfrm>
            <a:off x="274320" y="5715000"/>
            <a:ext cx="10424160" cy="707886"/>
          </a:xfrm>
          <a:prstGeom prst="rect">
            <a:avLst/>
          </a:prstGeom>
        </p:spPr>
        <p:txBody>
          <a:bodyPr wrap="square">
            <a:spAutoFit/>
          </a:bodyPr>
          <a:lstStyle/>
          <a:p>
            <a:r>
              <a:rPr lang="en-US" sz="2000" b="1" dirty="0"/>
              <a:t>Target variable having imbalanced data so we need to Balance data by SMOTE method to Up sampling because data set is small</a:t>
            </a:r>
            <a:endParaRPr lang="en-US" sz="2000" b="1"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120" y="240782"/>
            <a:ext cx="7132320" cy="584775"/>
          </a:xfrm>
          <a:prstGeom prst="rect">
            <a:avLst/>
          </a:prstGeom>
          <a:noFill/>
        </p:spPr>
        <p:txBody>
          <a:bodyPr wrap="square" rtlCol="0" anchor="ctr">
            <a:spAutoFit/>
          </a:bodyPr>
          <a:lstStyle/>
          <a:p>
            <a:pPr algn="ctr"/>
            <a:r>
              <a:rPr lang="en-US" sz="3200" b="1" u="sng" dirty="0" smtClean="0"/>
              <a:t>Churn Count After Data balance</a:t>
            </a:r>
            <a:endParaRPr lang="en-US" sz="3200" b="1" u="sng"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856" y="990601"/>
            <a:ext cx="10461625" cy="5230813"/>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4320" y="6400800"/>
            <a:ext cx="8869680" cy="369332"/>
          </a:xfrm>
          <a:prstGeom prst="rect">
            <a:avLst/>
          </a:prstGeom>
          <a:noFill/>
        </p:spPr>
        <p:txBody>
          <a:bodyPr wrap="square" rtlCol="0">
            <a:spAutoFit/>
          </a:bodyPr>
          <a:lstStyle/>
          <a:p>
            <a:r>
              <a:rPr lang="en-US" b="1" dirty="0" smtClean="0"/>
              <a:t>Here, data is balance for target variable ‘churn’.</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492" y="381000"/>
            <a:ext cx="10185631" cy="3048000"/>
          </a:xfrm>
          <a:prstGeom prst="rect">
            <a:avLst/>
          </a:prstGeom>
          <a:noFill/>
          <a:ln w="9525">
            <a:solidFill>
              <a:schemeClr val="tx1">
                <a:alpha val="9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2170" y="3657599"/>
            <a:ext cx="10185631" cy="333674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t>The following are some benefits of preprocessing data:</a:t>
            </a:r>
            <a:endParaRPr lang="en-US" sz="1600" dirty="0"/>
          </a:p>
          <a:p>
            <a:pPr>
              <a:lnSpc>
                <a:spcPct val="150000"/>
              </a:lnSpc>
            </a:pPr>
            <a:r>
              <a:rPr lang="en-US" sz="1600" dirty="0"/>
              <a:t>It improves accuracy and reliability. Preprocessing data removes missing or inconsistent data values resulting from human or computer error, which can improve the accuracy and quality of a dataset, making it more </a:t>
            </a:r>
            <a:r>
              <a:rPr lang="en-US" sz="1600" dirty="0" smtClean="0"/>
              <a:t>reliable. It </a:t>
            </a:r>
            <a:r>
              <a:rPr lang="en-US" sz="1600" dirty="0"/>
              <a:t>makes data </a:t>
            </a:r>
            <a:r>
              <a:rPr lang="en-US" sz="1600" dirty="0" smtClean="0"/>
              <a:t>consistent. It </a:t>
            </a:r>
            <a:r>
              <a:rPr lang="en-US" sz="1600" dirty="0"/>
              <a:t>increases the data's algorithm readability. </a:t>
            </a:r>
            <a:endParaRPr lang="en-US" sz="1600" dirty="0" smtClean="0"/>
          </a:p>
          <a:p>
            <a:pPr marL="285750" indent="-285750">
              <a:lnSpc>
                <a:spcPct val="150000"/>
              </a:lnSpc>
              <a:buFont typeface="Arial" panose="020B0604020202020204" pitchFamily="34" charset="0"/>
              <a:buChar char="•"/>
            </a:pPr>
            <a:r>
              <a:rPr lang="en-US" sz="1600" dirty="0" smtClean="0"/>
              <a:t>Why we split data into train and test ?</a:t>
            </a:r>
            <a:endParaRPr lang="en-US" sz="1600" dirty="0" smtClean="0"/>
          </a:p>
          <a:p>
            <a:pPr>
              <a:lnSpc>
                <a:spcPct val="150000"/>
              </a:lnSpc>
            </a:pPr>
            <a:r>
              <a:rPr lang="en-US" sz="1600" dirty="0" smtClean="0"/>
              <a:t>Whenever we train a machine learning model, we can’t train that model on a single dataset or even we train it on a single dataset then we will</a:t>
            </a:r>
            <a:r>
              <a:rPr lang="en-US" sz="1600" b="1" dirty="0" smtClean="0"/>
              <a:t> not be able to assess the performance of our model</a:t>
            </a:r>
            <a:r>
              <a:rPr lang="en-US" sz="1600" dirty="0" smtClean="0"/>
              <a:t>. For that reason, we split our source data into training, testing, and validation datasets.</a:t>
            </a:r>
            <a:endParaRPr lang="en-US" sz="1600" dirty="0" smtClean="0"/>
          </a:p>
          <a:p>
            <a:pPr>
              <a:lnSpc>
                <a:spcPct val="150000"/>
              </a:lnSpc>
            </a:pPr>
            <a:endParaRPr lang="en-US" sz="1400"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Model Building</a:t>
            </a:r>
            <a:endParaRPr lang="en-US" sz="4400" b="1" dirty="0">
              <a:solidFill>
                <a:schemeClr val="tx1">
                  <a:lumMod val="95000"/>
                  <a:lumOff val="5000"/>
                </a:schemeClr>
              </a:solidFill>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8569" y="189390"/>
            <a:ext cx="5504832" cy="811212"/>
          </a:xfrm>
        </p:spPr>
        <p:txBody>
          <a:bodyPr>
            <a:normAutofit/>
          </a:bodyPr>
          <a:lstStyle/>
          <a:p>
            <a:r>
              <a:rPr lang="en-US" sz="4000" b="1" u="sng" dirty="0">
                <a:latin typeface="Times New Roman" panose="02020603050405020304" pitchFamily="18" charset="0"/>
                <a:cs typeface="Times New Roman" panose="02020603050405020304" pitchFamily="18" charset="0"/>
              </a:rPr>
              <a:t>Model Building</a:t>
            </a:r>
            <a:endParaRPr lang="en-IN" sz="4000" b="1" u="sng" dirty="0">
              <a:latin typeface="Times New Roman" panose="02020603050405020304" pitchFamily="18" charset="0"/>
              <a:cs typeface="Times New Roman" panose="02020603050405020304" pitchFamily="18" charset="0"/>
            </a:endParaRPr>
          </a:p>
        </p:txBody>
      </p:sp>
      <p:pic>
        <p:nvPicPr>
          <p:cNvPr id="1026" name="Picture 2" descr="Scikit-Learn - Naive Bayes Classifi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133" y="1635477"/>
            <a:ext cx="3368789" cy="20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earest Neighbours (KNN) Classifier - The Click R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85" y="1635477"/>
            <a:ext cx="3458921" cy="21522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upport Vector Machines Tutorial - Learn to implement SVM in Python -  DataFl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505" y="1635477"/>
            <a:ext cx="3737903" cy="21703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cision Tree Classifier - Expla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09466"/>
            <a:ext cx="3523585" cy="22485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orkflow-random forest classifier.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793" y="4326253"/>
            <a:ext cx="3381709" cy="254225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XGBoost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2505" y="4364631"/>
            <a:ext cx="3988481" cy="250388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p:nvPr/>
        </p:nvSpPr>
        <p:spPr>
          <a:xfrm>
            <a:off x="196596" y="3805871"/>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Decision Tree</a:t>
            </a:r>
            <a:endParaRPr lang="en-IN" sz="2000" b="1" dirty="0">
              <a:latin typeface="Times New Roman" panose="02020603050405020304" pitchFamily="18" charset="0"/>
              <a:cs typeface="Times New Roman" panose="02020603050405020304" pitchFamily="18" charset="0"/>
            </a:endParaRPr>
          </a:p>
        </p:txBody>
      </p:sp>
      <p:sp>
        <p:nvSpPr>
          <p:cNvPr id="13" name="Title 1"/>
          <p:cNvSpPr txBox="1"/>
          <p:nvPr/>
        </p:nvSpPr>
        <p:spPr>
          <a:xfrm>
            <a:off x="3458921" y="3831652"/>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Random Forest</a:t>
            </a:r>
            <a:endParaRPr lang="en-IN" sz="2000" b="1" dirty="0">
              <a:latin typeface="Times New Roman" panose="02020603050405020304" pitchFamily="18" charset="0"/>
              <a:cs typeface="Times New Roman" panose="02020603050405020304" pitchFamily="18" charset="0"/>
            </a:endParaRPr>
          </a:p>
        </p:txBody>
      </p:sp>
      <p:sp>
        <p:nvSpPr>
          <p:cNvPr id="15" name="Title 1"/>
          <p:cNvSpPr txBox="1"/>
          <p:nvPr/>
        </p:nvSpPr>
        <p:spPr>
          <a:xfrm>
            <a:off x="7412736" y="3831652"/>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a:latin typeface="Times New Roman" panose="02020603050405020304" pitchFamily="18" charset="0"/>
                <a:cs typeface="Times New Roman" panose="02020603050405020304" pitchFamily="18" charset="0"/>
              </a:rPr>
              <a:t>XGBclassifier</a:t>
            </a:r>
            <a:endParaRPr lang="en-IN" sz="2000" b="1" dirty="0">
              <a:latin typeface="Times New Roman" panose="02020603050405020304" pitchFamily="18" charset="0"/>
              <a:cs typeface="Times New Roman" panose="02020603050405020304" pitchFamily="18" charset="0"/>
            </a:endParaRPr>
          </a:p>
        </p:txBody>
      </p:sp>
      <p:sp>
        <p:nvSpPr>
          <p:cNvPr id="16" name="Title 1"/>
          <p:cNvSpPr txBox="1"/>
          <p:nvPr/>
        </p:nvSpPr>
        <p:spPr>
          <a:xfrm>
            <a:off x="333756" y="1074862"/>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Naïve Bayes</a:t>
            </a:r>
            <a:endParaRPr lang="en-IN" sz="2000" b="1" dirty="0">
              <a:latin typeface="Times New Roman" panose="02020603050405020304" pitchFamily="18" charset="0"/>
              <a:cs typeface="Times New Roman" panose="02020603050405020304" pitchFamily="18" charset="0"/>
            </a:endParaRPr>
          </a:p>
        </p:txBody>
      </p:sp>
      <p:sp>
        <p:nvSpPr>
          <p:cNvPr id="17" name="Title 1"/>
          <p:cNvSpPr txBox="1"/>
          <p:nvPr/>
        </p:nvSpPr>
        <p:spPr>
          <a:xfrm>
            <a:off x="3949661" y="982571"/>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KNN</a:t>
            </a:r>
            <a:endParaRPr lang="en-IN" sz="2000" b="1" dirty="0">
              <a:latin typeface="Times New Roman" panose="02020603050405020304" pitchFamily="18" charset="0"/>
              <a:cs typeface="Times New Roman" panose="02020603050405020304" pitchFamily="18" charset="0"/>
            </a:endParaRPr>
          </a:p>
        </p:txBody>
      </p:sp>
      <p:sp>
        <p:nvSpPr>
          <p:cNvPr id="18" name="Title 1"/>
          <p:cNvSpPr txBox="1"/>
          <p:nvPr/>
        </p:nvSpPr>
        <p:spPr>
          <a:xfrm>
            <a:off x="7851628" y="963381"/>
            <a:ext cx="2451973" cy="811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SVM</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09728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flipH="1">
            <a:off x="2" y="1"/>
            <a:ext cx="109727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rot="10800000" flipH="1">
            <a:off x="7315972" y="0"/>
            <a:ext cx="3656829"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rot="5400000">
            <a:off x="4698177" y="-4698178"/>
            <a:ext cx="1576446" cy="109728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234438" y="348866"/>
            <a:ext cx="9039621" cy="877729"/>
          </a:xfrm>
        </p:spPr>
        <p:txBody>
          <a:bodyPr vert="horz" lIns="91440" tIns="45720" rIns="91440" bIns="45720" rtlCol="0" anchor="ctr">
            <a:normAutofit/>
          </a:bodyPr>
          <a:lstStyle/>
          <a:p>
            <a:pPr algn="l"/>
            <a:r>
              <a:rPr lang="en-US" sz="4000" b="1" kern="1200" dirty="0">
                <a:solidFill>
                  <a:srgbClr val="FFFFFF"/>
                </a:solidFill>
                <a:latin typeface="+mj-lt"/>
                <a:ea typeface="+mj-ea"/>
                <a:cs typeface="+mj-cs"/>
              </a:rPr>
              <a:t>MODEL EVALUTION</a:t>
            </a:r>
            <a:endParaRPr lang="en-US" sz="4000" b="1" kern="1200" dirty="0">
              <a:solidFill>
                <a:srgbClr val="FFFFFF"/>
              </a:solidFill>
              <a:latin typeface="+mj-lt"/>
              <a:ea typeface="+mj-ea"/>
              <a:cs typeface="+mj-cs"/>
            </a:endParaRPr>
          </a:p>
        </p:txBody>
      </p:sp>
      <p:sp>
        <p:nvSpPr>
          <p:cNvPr id="4" name="Subtitle 2"/>
          <p:cNvSpPr txBox="1"/>
          <p:nvPr/>
        </p:nvSpPr>
        <p:spPr>
          <a:xfrm>
            <a:off x="950717" y="2112580"/>
            <a:ext cx="8188842" cy="69030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05510">
              <a:spcBef>
                <a:spcPts val="990"/>
              </a:spcBef>
            </a:pPr>
            <a:r>
              <a:rPr lang="en-US" sz="1780" kern="1200" dirty="0">
                <a:solidFill>
                  <a:srgbClr val="202124"/>
                </a:solidFill>
                <a:latin typeface="Arial" panose="020B0604020202020204" pitchFamily="34" charset="0"/>
                <a:ea typeface="+mn-ea"/>
                <a:cs typeface="+mn-cs"/>
              </a:rPr>
              <a:t>Model evaluation is the process of using different evaluation metrics to understand a machine learning model's performance, as well as its strengths and weaknesses.</a:t>
            </a:r>
            <a:endParaRPr lang="en-IN" sz="1800" dirty="0"/>
          </a:p>
        </p:txBody>
      </p:sp>
      <p:sp>
        <p:nvSpPr>
          <p:cNvPr id="6" name="TextBox 5"/>
          <p:cNvSpPr txBox="1"/>
          <p:nvPr/>
        </p:nvSpPr>
        <p:spPr>
          <a:xfrm>
            <a:off x="657129" y="3460783"/>
            <a:ext cx="5459228" cy="2122504"/>
          </a:xfrm>
          <a:prstGeom prst="rect">
            <a:avLst/>
          </a:prstGeom>
          <a:noFill/>
        </p:spPr>
        <p:txBody>
          <a:bodyPr wrap="square">
            <a:spAutoFit/>
          </a:bodyPr>
          <a:lstStyle/>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Precision (Positive Predicted Value)</a:t>
            </a:r>
            <a:endParaRPr lang="en-US" sz="1780" kern="1200" dirty="0">
              <a:solidFill>
                <a:srgbClr val="202124"/>
              </a:solidFill>
              <a:latin typeface="Arial" panose="020B0604020202020204" pitchFamily="34" charset="0"/>
              <a:ea typeface="+mn-ea"/>
              <a:cs typeface="+mn-cs"/>
            </a:endParaRPr>
          </a:p>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Recall (Sensitivity, True Positive Rate) </a:t>
            </a:r>
            <a:endParaRPr lang="en-US" sz="1780" kern="1200" dirty="0">
              <a:solidFill>
                <a:srgbClr val="202124"/>
              </a:solidFill>
              <a:latin typeface="Arial" panose="020B0604020202020204" pitchFamily="34" charset="0"/>
              <a:ea typeface="+mn-ea"/>
              <a:cs typeface="+mn-cs"/>
            </a:endParaRPr>
          </a:p>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Receiver-Operator Curve (ROC Curve) </a:t>
            </a:r>
            <a:endParaRPr lang="en-US" sz="1780" kern="1200" dirty="0">
              <a:solidFill>
                <a:srgbClr val="202124"/>
              </a:solidFill>
              <a:latin typeface="Arial" panose="020B0604020202020204" pitchFamily="34" charset="0"/>
              <a:ea typeface="+mn-ea"/>
              <a:cs typeface="+mn-cs"/>
            </a:endParaRPr>
          </a:p>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 Area Under the Curve (AUC)</a:t>
            </a:r>
            <a:endParaRPr lang="en-US" sz="1780" kern="1200" dirty="0">
              <a:solidFill>
                <a:srgbClr val="202124"/>
              </a:solidFill>
              <a:latin typeface="Arial" panose="020B0604020202020204" pitchFamily="34" charset="0"/>
              <a:ea typeface="+mn-ea"/>
              <a:cs typeface="+mn-cs"/>
            </a:endParaRPr>
          </a:p>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Accuracy</a:t>
            </a:r>
            <a:endParaRPr lang="en-US" sz="1780" kern="1200" dirty="0">
              <a:solidFill>
                <a:srgbClr val="202124"/>
              </a:solidFill>
              <a:latin typeface="Arial" panose="020B0604020202020204" pitchFamily="34" charset="0"/>
              <a:ea typeface="+mn-ea"/>
              <a:cs typeface="+mn-cs"/>
            </a:endParaRPr>
          </a:p>
          <a:p>
            <a:pPr defTabSz="905510">
              <a:spcAft>
                <a:spcPts val="600"/>
              </a:spcAft>
              <a:buFont typeface="+mj-lt"/>
              <a:buAutoNum type="arabicPeriod"/>
            </a:pPr>
            <a:r>
              <a:rPr lang="en-US" sz="1780" kern="1200" dirty="0">
                <a:solidFill>
                  <a:srgbClr val="202124"/>
                </a:solidFill>
                <a:latin typeface="Arial" panose="020B0604020202020204" pitchFamily="34" charset="0"/>
                <a:ea typeface="+mn-ea"/>
                <a:cs typeface="+mn-cs"/>
              </a:rPr>
              <a:t>F1- score</a:t>
            </a:r>
            <a:endParaRPr lang="en-US" b="0" i="0" dirty="0">
              <a:solidFill>
                <a:srgbClr val="202124"/>
              </a:solidFill>
              <a:effectLst/>
              <a:latin typeface="Arial" panose="020B0604020202020204" pitchFamily="34" charset="0"/>
            </a:endParaRPr>
          </a:p>
        </p:txBody>
      </p:sp>
      <p:pic>
        <p:nvPicPr>
          <p:cNvPr id="7" name="Picture 2" descr="Preci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5487" y="5581793"/>
            <a:ext cx="1808143" cy="7202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861" y="5706070"/>
            <a:ext cx="1814289" cy="5993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ean Average Precision (mAP) Explained: Everything You Need to K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420" y="4193118"/>
            <a:ext cx="3821459" cy="1061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diot's Guide to Precision, Recall and Confusion Matrix | HackerN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835" y="3055607"/>
            <a:ext cx="3412017" cy="810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097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p:cNvSpPr>
            <a:spLocks noGrp="1" noRot="1" noChangeAspect="1" noMove="1" noResize="1" noEditPoints="1" noAdjustHandles="1" noChangeArrowheads="1" noChangeShapeType="1" noTextEdit="1"/>
          </p:cNvSpPr>
          <p:nvPr/>
        </p:nvSpPr>
        <p:spPr>
          <a:xfrm>
            <a:off x="498975" y="365126"/>
            <a:ext cx="10050702"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p:cNvSpPr>
            <a:spLocks noGrp="1" noRot="1" noChangeAspect="1" noMove="1" noResize="1" noEditPoints="1" noAdjustHandles="1" noChangeArrowheads="1" noChangeShapeType="1" noTextEdit="1"/>
          </p:cNvSpPr>
          <p:nvPr/>
        </p:nvSpPr>
        <p:spPr>
          <a:xfrm>
            <a:off x="441367" y="1057739"/>
            <a:ext cx="11521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3" name="Rectangle 42"/>
          <p:cNvSpPr>
            <a:spLocks noGrp="1" noRot="1" noChangeAspect="1" noMove="1" noResize="1" noEditPoints="1" noAdjustHandles="1" noChangeArrowheads="1" noChangeShapeType="1" noTextEdit="1"/>
          </p:cNvSpPr>
          <p:nvPr/>
        </p:nvSpPr>
        <p:spPr>
          <a:xfrm rot="5400000">
            <a:off x="3746035" y="1401553"/>
            <a:ext cx="1463040" cy="16459"/>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997949" y="586822"/>
            <a:ext cx="9223214" cy="1645920"/>
          </a:xfrm>
        </p:spPr>
        <p:txBody>
          <a:bodyPr anchor="ctr">
            <a:normAutofit/>
          </a:bodyPr>
          <a:lstStyle/>
          <a:p>
            <a:r>
              <a:rPr lang="en-US" sz="1800" b="0" i="0" dirty="0">
                <a:effectLst/>
                <a:latin typeface="-apple-system"/>
              </a:rPr>
              <a:t>The most important metric used is </a:t>
            </a:r>
            <a:r>
              <a:rPr lang="en-US" sz="1800" i="0" dirty="0">
                <a:effectLst/>
                <a:latin typeface="-apple-system"/>
                <a:hlinkClick r:id="rId1"/>
              </a:rPr>
              <a:t>Recall</a:t>
            </a:r>
            <a:r>
              <a:rPr lang="en-US" sz="1800" b="0" i="0" dirty="0">
                <a:effectLst/>
                <a:latin typeface="-apple-system"/>
              </a:rPr>
              <a:t>. </a:t>
            </a:r>
            <a:endParaRPr lang="en-US" sz="1800" b="0" i="0" dirty="0">
              <a:effectLst/>
              <a:latin typeface="-apple-system"/>
            </a:endParaRPr>
          </a:p>
          <a:p>
            <a:r>
              <a:rPr lang="en-US" sz="1800" b="0" i="0" dirty="0">
                <a:effectLst/>
                <a:latin typeface="-apple-system"/>
              </a:rPr>
              <a:t>Recall reveals the proportion of churns identified correctly by the total number of churns.</a:t>
            </a:r>
            <a:endParaRPr lang="en-IN" sz="1800" dirty="0"/>
          </a:p>
        </p:txBody>
      </p:sp>
      <p:pic>
        <p:nvPicPr>
          <p:cNvPr id="9" name="Picture 8"/>
          <p:cNvPicPr>
            <a:picLocks noChangeAspect="1"/>
          </p:cNvPicPr>
          <p:nvPr/>
        </p:nvPicPr>
        <p:blipFill>
          <a:blip r:embed="rId2"/>
          <a:stretch>
            <a:fillRect/>
          </a:stretch>
        </p:blipFill>
        <p:spPr>
          <a:xfrm>
            <a:off x="274861" y="2729397"/>
            <a:ext cx="3357677" cy="3483864"/>
          </a:xfrm>
          <a:prstGeom prst="rect">
            <a:avLst/>
          </a:prstGeom>
        </p:spPr>
      </p:pic>
      <p:pic>
        <p:nvPicPr>
          <p:cNvPr id="5" name="Picture 4"/>
          <p:cNvPicPr>
            <a:picLocks noChangeAspect="1"/>
          </p:cNvPicPr>
          <p:nvPr/>
        </p:nvPicPr>
        <p:blipFill>
          <a:blip r:embed="rId3"/>
          <a:stretch>
            <a:fillRect/>
          </a:stretch>
        </p:blipFill>
        <p:spPr>
          <a:xfrm>
            <a:off x="3690295" y="2545883"/>
            <a:ext cx="6893590" cy="3663032"/>
          </a:xfrm>
          <a:prstGeom prst="rect">
            <a:avLst/>
          </a:prstGeom>
        </p:spPr>
      </p:pic>
      <p:sp>
        <p:nvSpPr>
          <p:cNvPr id="10" name="Rectangle 9"/>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13"/>
          <p:cNvSpPr>
            <a:spLocks noGrp="1" noRot="1" noChangeAspect="1" noMove="1" noResize="1" noEditPoints="1" noAdjustHandles="1" noChangeArrowheads="1" noChangeShapeType="1" noTextEdit="1"/>
          </p:cNvSpPr>
          <p:nvPr/>
        </p:nvSpPr>
        <p:spPr>
          <a:xfrm>
            <a:off x="-1" y="0"/>
            <a:ext cx="109700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6991" y="151469"/>
            <a:ext cx="8816073" cy="610532"/>
          </a:xfrm>
        </p:spPr>
        <p:txBody>
          <a:bodyPr vert="horz" lIns="91440" tIns="45720" rIns="91440" bIns="45720" rtlCol="0" anchor="b">
            <a:normAutofit fontScale="90000"/>
          </a:bodyPr>
          <a:lstStyle/>
          <a:p>
            <a:pPr algn="ctr"/>
            <a:r>
              <a:rPr lang="en-US" sz="4000" b="1" u="sng" dirty="0"/>
              <a:t>FEATURE ELIMINATION</a:t>
            </a:r>
            <a:endParaRPr lang="en-US" sz="4000" b="1" u="sng" dirty="0"/>
          </a:p>
        </p:txBody>
      </p:sp>
      <p:pic>
        <p:nvPicPr>
          <p:cNvPr id="9" name="Picture 8"/>
          <p:cNvPicPr>
            <a:picLocks noChangeAspect="1"/>
          </p:cNvPicPr>
          <p:nvPr/>
        </p:nvPicPr>
        <p:blipFill>
          <a:blip r:embed="rId1"/>
          <a:stretch>
            <a:fillRect/>
          </a:stretch>
        </p:blipFill>
        <p:spPr>
          <a:xfrm>
            <a:off x="4648200" y="1828800"/>
            <a:ext cx="6166323" cy="3648406"/>
          </a:xfrm>
          <a:prstGeom prst="rect">
            <a:avLst/>
          </a:prstGeom>
        </p:spPr>
      </p:pic>
      <p:pic>
        <p:nvPicPr>
          <p:cNvPr id="5" name="Picture 4"/>
          <p:cNvPicPr>
            <a:picLocks noChangeAspect="1"/>
          </p:cNvPicPr>
          <p:nvPr/>
        </p:nvPicPr>
        <p:blipFill>
          <a:blip r:embed="rId2"/>
          <a:stretch>
            <a:fillRect/>
          </a:stretch>
        </p:blipFill>
        <p:spPr>
          <a:xfrm>
            <a:off x="228600" y="1785730"/>
            <a:ext cx="4191000" cy="2252869"/>
          </a:xfrm>
          <a:prstGeom prst="rect">
            <a:avLst/>
          </a:prstGeom>
        </p:spPr>
      </p:pic>
      <p:pic>
        <p:nvPicPr>
          <p:cNvPr id="7" name="Picture 6"/>
          <p:cNvPicPr>
            <a:picLocks noChangeAspect="1"/>
          </p:cNvPicPr>
          <p:nvPr/>
        </p:nvPicPr>
        <p:blipFill rotWithShape="1">
          <a:blip r:embed="rId3"/>
          <a:srcRect l="6446" t="-2037" r="28514" b="11451"/>
          <a:stretch>
            <a:fillRect/>
          </a:stretch>
        </p:blipFill>
        <p:spPr>
          <a:xfrm>
            <a:off x="402995" y="4113500"/>
            <a:ext cx="4550005" cy="2439700"/>
          </a:xfrm>
          <a:prstGeom prst="rect">
            <a:avLst/>
          </a:prstGeom>
        </p:spPr>
      </p:pic>
      <p:sp>
        <p:nvSpPr>
          <p:cNvPr id="10" name="Title 1"/>
          <p:cNvSpPr txBox="1"/>
          <p:nvPr/>
        </p:nvSpPr>
        <p:spPr>
          <a:xfrm>
            <a:off x="1076990" y="1075102"/>
            <a:ext cx="8816073" cy="46137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latin typeface="Times New Roman" panose="02020603050405020304" pitchFamily="18" charset="0"/>
                <a:cs typeface="Times New Roman" panose="02020603050405020304" pitchFamily="18" charset="0"/>
              </a:rPr>
              <a:t>We need to reduced the feature using feature importance of random forest and correlation matrix to eliminate the features finally we got the accuracy 97%  with only 13 features </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p:cNvSpPr>
            <a:spLocks noGrp="1" noRot="1" noChangeAspect="1" noMove="1" noResize="1" noEditPoints="1" noAdjustHandles="1" noChangeArrowheads="1" noChangeShapeType="1" noTextEdit="1"/>
          </p:cNvSpPr>
          <p:nvPr/>
        </p:nvSpPr>
        <p:spPr>
          <a:xfrm>
            <a:off x="0" y="0"/>
            <a:ext cx="109728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0"/>
          <p:cNvSpPr>
            <a:spLocks noGrp="1" noRot="1" noChangeAspect="1" noMove="1" noResize="1" noEditPoints="1" noAdjustHandles="1" noChangeArrowheads="1" noChangeShapeType="1" noTextEdit="1"/>
          </p:cNvSpPr>
          <p:nvPr/>
        </p:nvSpPr>
        <p:spPr>
          <a:xfrm>
            <a:off x="0" y="0"/>
            <a:ext cx="10970057"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5400000" flipH="1">
            <a:off x="-1611976" y="1611974"/>
            <a:ext cx="6858000" cy="3634052"/>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p:cNvSpPr>
            <a:spLocks noGrp="1" noRot="1" noChangeAspect="1" noMove="1" noResize="1" noEditPoints="1" noAdjustHandles="1" noChangeArrowheads="1" noChangeShapeType="1" noTextEdit="1"/>
          </p:cNvSpPr>
          <p:nvPr/>
        </p:nvSpPr>
        <p:spPr>
          <a:xfrm rot="5400000" flipH="1">
            <a:off x="-1611976" y="1622111"/>
            <a:ext cx="6857999" cy="3634055"/>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p:cNvSpPr>
            <a:spLocks noGrp="1" noRot="1" noChangeAspect="1" noMove="1" noResize="1" noEditPoints="1" noAdjustHandles="1" noChangeArrowheads="1" noChangeShapeType="1" noTextEdit="1"/>
          </p:cNvSpPr>
          <p:nvPr/>
        </p:nvSpPr>
        <p:spPr>
          <a:xfrm rot="5400000" flipH="1">
            <a:off x="566032" y="3789978"/>
            <a:ext cx="2501979" cy="3634057"/>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p:nvSpPr>
        <p:spPr>
          <a:xfrm rot="20635413">
            <a:off x="-451563" y="969718"/>
            <a:ext cx="3510321"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rot="5400000" flipH="1">
            <a:off x="-1611983" y="1601835"/>
            <a:ext cx="6858003" cy="363405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stretch>
            <a:fillRect/>
          </a:stretch>
        </p:blipFill>
        <p:spPr>
          <a:xfrm>
            <a:off x="4017260" y="566851"/>
            <a:ext cx="6323237" cy="2484207"/>
          </a:xfrm>
          <a:prstGeom prst="rect">
            <a:avLst/>
          </a:prstGeom>
        </p:spPr>
      </p:pic>
      <p:sp>
        <p:nvSpPr>
          <p:cNvPr id="10" name="Title 1"/>
          <p:cNvSpPr txBox="1"/>
          <p:nvPr/>
        </p:nvSpPr>
        <p:spPr>
          <a:xfrm>
            <a:off x="557210" y="739256"/>
            <a:ext cx="2838583" cy="176272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3400" dirty="0">
                <a:solidFill>
                  <a:srgbClr val="FFFFFF"/>
                </a:solidFill>
                <a:latin typeface="Times New Roman" panose="02020603050405020304" pitchFamily="18" charset="0"/>
                <a:cs typeface="Times New Roman" panose="02020603050405020304" pitchFamily="18" charset="0"/>
              </a:rPr>
              <a:t>Hyperparameter Tuning</a:t>
            </a:r>
            <a:endParaRPr lang="en-IN" sz="3400" dirty="0">
              <a:solidFill>
                <a:srgbClr val="FFFFFF"/>
              </a:solidFill>
              <a:latin typeface="Times New Roman" panose="02020603050405020304" pitchFamily="18" charset="0"/>
              <a:cs typeface="Times New Roman" panose="02020603050405020304" pitchFamily="18" charset="0"/>
            </a:endParaRPr>
          </a:p>
        </p:txBody>
      </p:sp>
      <p:sp>
        <p:nvSpPr>
          <p:cNvPr id="18" name="Subtitle 2"/>
          <p:cNvSpPr txBox="1"/>
          <p:nvPr/>
        </p:nvSpPr>
        <p:spPr>
          <a:xfrm>
            <a:off x="4092557" y="119909"/>
            <a:ext cx="1919383" cy="4150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05510">
              <a:spcBef>
                <a:spcPts val="990"/>
              </a:spcBef>
            </a:pPr>
            <a:r>
              <a:rPr lang="en-US" sz="2000" b="1" dirty="0">
                <a:latin typeface="Times New Roman" panose="02020603050405020304" pitchFamily="18" charset="0"/>
                <a:cs typeface="Times New Roman" panose="02020603050405020304" pitchFamily="18" charset="0"/>
              </a:rPr>
              <a:t>Random Forest</a:t>
            </a:r>
            <a:endParaRPr lang="en-IN" sz="2000" b="1" dirty="0">
              <a:latin typeface="Times New Roman" panose="02020603050405020304" pitchFamily="18" charset="0"/>
              <a:cs typeface="Times New Roman" panose="02020603050405020304" pitchFamily="18" charset="0"/>
            </a:endParaRPr>
          </a:p>
        </p:txBody>
      </p:sp>
      <p:sp>
        <p:nvSpPr>
          <p:cNvPr id="28" name="Subtitle 2"/>
          <p:cNvSpPr txBox="1"/>
          <p:nvPr/>
        </p:nvSpPr>
        <p:spPr>
          <a:xfrm>
            <a:off x="3847049" y="3258420"/>
            <a:ext cx="3275959" cy="5485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05510">
              <a:spcBef>
                <a:spcPts val="990"/>
              </a:spcBef>
            </a:pPr>
            <a:r>
              <a:rPr lang="en-IN" sz="2000" b="1" dirty="0" err="1">
                <a:solidFill>
                  <a:srgbClr val="000000"/>
                </a:solidFill>
                <a:effectLst/>
                <a:latin typeface="Times New Roman" panose="02020603050405020304" pitchFamily="18" charset="0"/>
                <a:cs typeface="Times New Roman" panose="02020603050405020304" pitchFamily="18" charset="0"/>
              </a:rPr>
              <a:t>XGBClassifier</a:t>
            </a:r>
            <a:endParaRPr lang="en-IN" sz="2000" b="1" dirty="0">
              <a:solidFill>
                <a:srgbClr val="000000"/>
              </a:solidFill>
              <a:effectLst/>
              <a:latin typeface="Times New Roman" panose="02020603050405020304" pitchFamily="18" charset="0"/>
              <a:cs typeface="Times New Roman" panose="02020603050405020304" pitchFamily="18" charset="0"/>
            </a:endParaRPr>
          </a:p>
          <a:p>
            <a:pPr algn="just" defTabSz="905510">
              <a:spcBef>
                <a:spcPts val="990"/>
              </a:spcBef>
            </a:pPr>
            <a:endParaRPr lang="en-IN" sz="1800" dirty="0"/>
          </a:p>
        </p:txBody>
      </p:sp>
      <p:pic>
        <p:nvPicPr>
          <p:cNvPr id="30" name="Picture 29"/>
          <p:cNvPicPr>
            <a:picLocks noChangeAspect="1"/>
          </p:cNvPicPr>
          <p:nvPr/>
        </p:nvPicPr>
        <p:blipFill>
          <a:blip r:embed="rId2"/>
          <a:stretch>
            <a:fillRect/>
          </a:stretch>
        </p:blipFill>
        <p:spPr>
          <a:xfrm>
            <a:off x="4092557" y="3817087"/>
            <a:ext cx="6623924" cy="2162175"/>
          </a:xfrm>
          <a:prstGeom prst="rect">
            <a:avLst/>
          </a:prstGeom>
        </p:spPr>
      </p:pic>
      <p:sp>
        <p:nvSpPr>
          <p:cNvPr id="2" name="Subtitle 2"/>
          <p:cNvSpPr txBox="1"/>
          <p:nvPr/>
        </p:nvSpPr>
        <p:spPr>
          <a:xfrm>
            <a:off x="3872250" y="6196766"/>
            <a:ext cx="6501516" cy="5485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05510">
              <a:spcBef>
                <a:spcPts val="990"/>
              </a:spcBef>
            </a:pPr>
            <a:r>
              <a:rPr lang="en-IN" sz="1500" b="1" dirty="0">
                <a:solidFill>
                  <a:srgbClr val="000000"/>
                </a:solidFill>
                <a:latin typeface="Times New Roman" panose="02020603050405020304" pitchFamily="18" charset="0"/>
                <a:cs typeface="Times New Roman" panose="02020603050405020304" pitchFamily="18" charset="0"/>
              </a:rPr>
              <a:t>There is no improvement in the hyperparameter tuning so we need finalise the without hyperparameter tuning</a:t>
            </a:r>
            <a:endParaRPr lang="en-IN" sz="1500" b="1" dirty="0">
              <a:solidFill>
                <a:srgbClr val="000000"/>
              </a:solidFill>
              <a:effectLst/>
              <a:latin typeface="Times New Roman" panose="02020603050405020304" pitchFamily="18" charset="0"/>
              <a:cs typeface="Times New Roman" panose="02020603050405020304" pitchFamily="18" charset="0"/>
            </a:endParaRPr>
          </a:p>
          <a:p>
            <a:pPr algn="just" defTabSz="905510">
              <a:spcBef>
                <a:spcPts val="990"/>
              </a:spcBef>
            </a:pPr>
            <a:endParaRPr lang="en-IN" sz="1800" dirty="0"/>
          </a:p>
        </p:txBody>
      </p:sp>
      <p:pic>
        <p:nvPicPr>
          <p:cNvPr id="7" name="Picture 6"/>
          <p:cNvPicPr>
            <a:picLocks noChangeAspect="1"/>
          </p:cNvPicPr>
          <p:nvPr/>
        </p:nvPicPr>
        <p:blipFill>
          <a:blip r:embed="rId3"/>
          <a:stretch>
            <a:fillRect/>
          </a:stretch>
        </p:blipFill>
        <p:spPr>
          <a:xfrm>
            <a:off x="115376" y="4762066"/>
            <a:ext cx="3403283" cy="114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Problem </a:t>
            </a:r>
            <a:r>
              <a:rPr lang="en-US" sz="3200" b="1" u="sng" dirty="0" smtClean="0">
                <a:latin typeface="Times New Roman" panose="02020603050405020304" pitchFamily="18" charset="0"/>
                <a:cs typeface="Times New Roman" panose="02020603050405020304" pitchFamily="18" charset="0"/>
              </a:rPr>
              <a:t>Statement</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The problem statement is to model the probability of customer churn for a telecommunications company. The objective is to predict whether a customer is likely to leave or stay with the company based on customer features such as state, account length, type of plan, call duration, charges, and customer service calls. The goal is to develop a binary classification model that accurately predicts customer churn and identify factors that contribute to churn. The final output of the project is a deployed model using Flask or Stream lit that can be used to predict customer churn and help the company retain more customers.</a:t>
            </a: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p:cNvSpPr>
            <a:spLocks noGrp="1" noRot="1" noChangeAspect="1" noMove="1" noResize="1" noEditPoints="1" noAdjustHandles="1" noChangeArrowheads="1" noChangeShapeType="1" noTextEdit="1"/>
          </p:cNvSpPr>
          <p:nvPr/>
        </p:nvSpPr>
        <p:spPr>
          <a:xfrm>
            <a:off x="0" y="0"/>
            <a:ext cx="109728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0"/>
          <p:cNvSpPr>
            <a:spLocks noGrp="1" noRot="1" noChangeAspect="1" noMove="1" noResize="1" noEditPoints="1" noAdjustHandles="1" noChangeArrowheads="1" noChangeShapeType="1" noTextEdit="1"/>
          </p:cNvSpPr>
          <p:nvPr/>
        </p:nvSpPr>
        <p:spPr>
          <a:xfrm>
            <a:off x="0" y="0"/>
            <a:ext cx="10970057"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5400000" flipH="1">
            <a:off x="-1611976" y="1611974"/>
            <a:ext cx="6858000" cy="3634052"/>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p:cNvSpPr>
            <a:spLocks noGrp="1" noRot="1" noChangeAspect="1" noMove="1" noResize="1" noEditPoints="1" noAdjustHandles="1" noChangeArrowheads="1" noChangeShapeType="1" noTextEdit="1"/>
          </p:cNvSpPr>
          <p:nvPr/>
        </p:nvSpPr>
        <p:spPr>
          <a:xfrm rot="5400000" flipH="1">
            <a:off x="-1611976" y="1622111"/>
            <a:ext cx="6857999" cy="3634055"/>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p:cNvSpPr>
            <a:spLocks noGrp="1" noRot="1" noChangeAspect="1" noMove="1" noResize="1" noEditPoints="1" noAdjustHandles="1" noChangeArrowheads="1" noChangeShapeType="1" noTextEdit="1"/>
          </p:cNvSpPr>
          <p:nvPr/>
        </p:nvSpPr>
        <p:spPr>
          <a:xfrm rot="5400000" flipH="1">
            <a:off x="566032" y="3789978"/>
            <a:ext cx="2501979" cy="3634057"/>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p:nvSpPr>
        <p:spPr>
          <a:xfrm rot="20635413">
            <a:off x="-451563" y="969718"/>
            <a:ext cx="3510321"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rot="5400000" flipH="1">
            <a:off x="-1611983" y="1601835"/>
            <a:ext cx="6858003" cy="363405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p:nvPr/>
        </p:nvSpPr>
        <p:spPr>
          <a:xfrm>
            <a:off x="162878" y="1939406"/>
            <a:ext cx="3094673" cy="176272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b="1" dirty="0">
                <a:solidFill>
                  <a:schemeClr val="bg1"/>
                </a:solidFill>
                <a:latin typeface="Times New Roman" panose="02020603050405020304" pitchFamily="18" charset="0"/>
                <a:cs typeface="Times New Roman" panose="02020603050405020304" pitchFamily="18" charset="0"/>
              </a:rPr>
              <a:t>Feature scaling</a:t>
            </a:r>
            <a:endParaRPr lang="en-IN" sz="34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718751" y="2573296"/>
            <a:ext cx="6981112" cy="3565441"/>
          </a:xfrm>
          <a:prstGeom prst="rect">
            <a:avLst/>
          </a:prstGeom>
        </p:spPr>
      </p:pic>
      <p:sp>
        <p:nvSpPr>
          <p:cNvPr id="4" name="Content Placeholder 2"/>
          <p:cNvSpPr>
            <a:spLocks noGrp="1"/>
          </p:cNvSpPr>
          <p:nvPr>
            <p:ph idx="1"/>
          </p:nvPr>
        </p:nvSpPr>
        <p:spPr>
          <a:xfrm>
            <a:off x="3718751" y="847726"/>
            <a:ext cx="7254050" cy="1482725"/>
          </a:xfrm>
        </p:spPr>
        <p:txBody>
          <a:bodyPr>
            <a:normAutofit/>
          </a:bodyPr>
          <a:lstStyle/>
          <a:p>
            <a:r>
              <a:rPr lang="en-US" sz="1800" b="1" dirty="0">
                <a:latin typeface="Times New Roman" panose="02020603050405020304" pitchFamily="18" charset="0"/>
                <a:cs typeface="Times New Roman" panose="02020603050405020304" pitchFamily="18" charset="0"/>
              </a:rPr>
              <a:t>Feature scaling, we are using min-max scaler</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But there is a improvement in the SVC and Logistic regression and KNN but in this also </a:t>
            </a:r>
            <a:r>
              <a:rPr lang="en-US" sz="1800" b="1" dirty="0" err="1">
                <a:latin typeface="Times New Roman" panose="02020603050405020304" pitchFamily="18" charset="0"/>
                <a:cs typeface="Times New Roman" panose="02020603050405020304" pitchFamily="18" charset="0"/>
              </a:rPr>
              <a:t>XGBclassifier</a:t>
            </a:r>
            <a:r>
              <a:rPr lang="en-US" sz="1800" b="1" dirty="0">
                <a:latin typeface="Times New Roman" panose="02020603050405020304" pitchFamily="18" charset="0"/>
                <a:cs typeface="Times New Roman" panose="02020603050405020304" pitchFamily="18" charset="0"/>
              </a:rPr>
              <a:t> has more accuracy so we need to finalize the </a:t>
            </a:r>
            <a:r>
              <a:rPr lang="en-US" sz="1800" b="1" dirty="0" err="1">
                <a:latin typeface="Times New Roman" panose="02020603050405020304" pitchFamily="18" charset="0"/>
                <a:cs typeface="Times New Roman" panose="02020603050405020304" pitchFamily="18" charset="0"/>
              </a:rPr>
              <a:t>XGBclassifier</a:t>
            </a:r>
            <a:r>
              <a:rPr lang="en-US" sz="1800" b="1" dirty="0">
                <a:latin typeface="Times New Roman" panose="02020603050405020304" pitchFamily="18" charset="0"/>
                <a:cs typeface="Times New Roman" panose="02020603050405020304" pitchFamily="18" charset="0"/>
              </a:rPr>
              <a:t> model </a:t>
            </a:r>
            <a:endParaRPr lang="en-US" sz="18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Model Deployment</a:t>
            </a:r>
            <a:endParaRPr lang="en-US" sz="4400" b="1" dirty="0">
              <a:solidFill>
                <a:schemeClr val="tx1">
                  <a:lumMod val="95000"/>
                  <a:lumOff val="5000"/>
                </a:schemeClr>
              </a:solidFill>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828" y="307649"/>
            <a:ext cx="7682378" cy="991312"/>
          </a:xfrm>
        </p:spPr>
        <p:txBody>
          <a:bodyPr/>
          <a:lstStyle/>
          <a:p>
            <a:r>
              <a:rPr lang="en-IN" b="1" u="sng" dirty="0"/>
              <a:t>D</a:t>
            </a:r>
            <a:r>
              <a:rPr lang="en-IN" b="1" u="sng" dirty="0" smtClean="0"/>
              <a:t>eployment Of ML</a:t>
            </a:r>
            <a:endParaRPr lang="en-IN" b="1" u="sng" dirty="0"/>
          </a:p>
        </p:txBody>
      </p:sp>
      <p:sp>
        <p:nvSpPr>
          <p:cNvPr id="3" name="Subtitle 2"/>
          <p:cNvSpPr>
            <a:spLocks noGrp="1"/>
          </p:cNvSpPr>
          <p:nvPr>
            <p:ph type="subTitle" idx="1"/>
          </p:nvPr>
        </p:nvSpPr>
        <p:spPr>
          <a:xfrm>
            <a:off x="595260" y="1447800"/>
            <a:ext cx="4813556" cy="5007836"/>
          </a:xfrm>
        </p:spPr>
        <p:txBody>
          <a:bodyPr>
            <a:normAutofit/>
          </a:bodyPr>
          <a:lstStyle/>
          <a:p>
            <a:pPr algn="l">
              <a:lnSpc>
                <a:spcPct val="150000"/>
              </a:lnSpc>
            </a:pPr>
            <a:r>
              <a:rPr lang="en-IN" sz="2800" b="1" cap="none" dirty="0" smtClean="0">
                <a:solidFill>
                  <a:schemeClr val="tx1"/>
                </a:solidFill>
              </a:rPr>
              <a:t>1. Create </a:t>
            </a:r>
            <a:r>
              <a:rPr lang="en-IN" sz="2800" b="1" cap="none" dirty="0" smtClean="0">
                <a:solidFill>
                  <a:schemeClr val="tx1"/>
                </a:solidFill>
              </a:rPr>
              <a:t>pickle file</a:t>
            </a:r>
            <a:endParaRPr lang="en-IN" sz="2800" b="1" cap="none" dirty="0" smtClean="0">
              <a:solidFill>
                <a:schemeClr val="tx1"/>
              </a:solidFill>
            </a:endParaRPr>
          </a:p>
          <a:p>
            <a:pPr algn="l">
              <a:lnSpc>
                <a:spcPct val="150000"/>
              </a:lnSpc>
            </a:pPr>
            <a:r>
              <a:rPr lang="en-IN" sz="2800" b="1" cap="none" dirty="0" smtClean="0">
                <a:solidFill>
                  <a:schemeClr val="tx1"/>
                </a:solidFill>
              </a:rPr>
              <a:t>2. Create </a:t>
            </a:r>
            <a:r>
              <a:rPr lang="en-IN" sz="2800" b="1" cap="none" dirty="0" smtClean="0">
                <a:solidFill>
                  <a:schemeClr val="tx1"/>
                </a:solidFill>
              </a:rPr>
              <a:t>Environment</a:t>
            </a:r>
            <a:endParaRPr lang="en-IN" sz="2800" b="1" cap="none" dirty="0" smtClean="0">
              <a:solidFill>
                <a:schemeClr val="tx1"/>
              </a:solidFill>
            </a:endParaRPr>
          </a:p>
          <a:p>
            <a:pPr algn="l">
              <a:lnSpc>
                <a:spcPct val="150000"/>
              </a:lnSpc>
            </a:pPr>
            <a:r>
              <a:rPr lang="en-IN" sz="2800" b="1" cap="none" dirty="0" smtClean="0">
                <a:solidFill>
                  <a:schemeClr val="tx1"/>
                </a:solidFill>
              </a:rPr>
              <a:t>3. Install </a:t>
            </a:r>
            <a:r>
              <a:rPr lang="en-IN" sz="2800" b="1" cap="none" dirty="0" smtClean="0">
                <a:solidFill>
                  <a:schemeClr val="tx1"/>
                </a:solidFill>
              </a:rPr>
              <a:t>required libraries</a:t>
            </a:r>
            <a:endParaRPr lang="en-IN" sz="2800" b="1" cap="none" dirty="0" smtClean="0">
              <a:solidFill>
                <a:schemeClr val="tx1"/>
              </a:solidFill>
            </a:endParaRPr>
          </a:p>
          <a:p>
            <a:pPr algn="l">
              <a:lnSpc>
                <a:spcPct val="150000"/>
              </a:lnSpc>
            </a:pPr>
            <a:r>
              <a:rPr lang="en-IN" sz="2800" b="1" cap="none" dirty="0" smtClean="0">
                <a:solidFill>
                  <a:schemeClr val="tx1"/>
                </a:solidFill>
              </a:rPr>
              <a:t>4. develop </a:t>
            </a:r>
            <a:r>
              <a:rPr lang="en-IN" sz="2800" b="1" cap="none" dirty="0" smtClean="0">
                <a:solidFill>
                  <a:schemeClr val="tx1"/>
                </a:solidFill>
              </a:rPr>
              <a:t>app by using spider</a:t>
            </a:r>
            <a:endParaRPr lang="en-IN" sz="2800" b="1" cap="none" dirty="0" smtClean="0">
              <a:solidFill>
                <a:schemeClr val="tx1"/>
              </a:solidFill>
            </a:endParaRPr>
          </a:p>
          <a:p>
            <a:pPr algn="l">
              <a:lnSpc>
                <a:spcPct val="150000"/>
              </a:lnSpc>
            </a:pPr>
            <a:r>
              <a:rPr lang="en-IN" sz="2800" b="1" cap="none" dirty="0" smtClean="0">
                <a:solidFill>
                  <a:schemeClr val="tx1"/>
                </a:solidFill>
              </a:rPr>
              <a:t>5. Using </a:t>
            </a:r>
            <a:r>
              <a:rPr lang="en-IN" sz="2800" b="1" cap="none" dirty="0" smtClean="0">
                <a:solidFill>
                  <a:schemeClr val="tx1"/>
                </a:solidFill>
              </a:rPr>
              <a:t>local host run in </a:t>
            </a:r>
            <a:r>
              <a:rPr lang="en-IN" sz="2800" b="1" cap="none" dirty="0" err="1" smtClean="0">
                <a:solidFill>
                  <a:schemeClr val="tx1"/>
                </a:solidFill>
              </a:rPr>
              <a:t>streamlit</a:t>
            </a:r>
            <a:endParaRPr lang="en-IN" sz="2800" b="1" cap="none" dirty="0" smtClean="0">
              <a:solidFill>
                <a:schemeClr val="tx1"/>
              </a:solidFill>
            </a:endParaRPr>
          </a:p>
          <a:p>
            <a:pPr marL="457200" indent="-457200">
              <a:lnSpc>
                <a:spcPct val="150000"/>
              </a:lnSpc>
              <a:buFont typeface="+mj-lt"/>
              <a:buAutoNum type="arabicPeriod"/>
            </a:pPr>
            <a:endParaRPr lang="en-IN" sz="2800" cap="none" dirty="0" smtClean="0"/>
          </a:p>
          <a:p>
            <a:pPr marL="457200" indent="-457200">
              <a:lnSpc>
                <a:spcPct val="150000"/>
              </a:lnSpc>
              <a:buFont typeface="+mj-lt"/>
              <a:buAutoNum type="arabicPeriod"/>
            </a:pPr>
            <a:endParaRPr lang="en-IN" sz="2800" cap="none"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29605" t="10727" r="10007" b="6718"/>
          <a:stretch>
            <a:fillRect/>
          </a:stretch>
        </p:blipFill>
        <p:spPr>
          <a:xfrm>
            <a:off x="5376159" y="1219201"/>
            <a:ext cx="4923129" cy="5105400"/>
          </a:xfrm>
          <a:prstGeom prst="rect">
            <a:avLst/>
          </a:prstGeom>
        </p:spPr>
      </p:pic>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1791" t="8264" r="13919" b="42878"/>
          <a:stretch>
            <a:fillRect/>
          </a:stretch>
        </p:blipFill>
        <p:spPr>
          <a:xfrm>
            <a:off x="1635037" y="990600"/>
            <a:ext cx="7567954" cy="3110667"/>
          </a:xfrm>
          <a:prstGeom prst="rect">
            <a:avLst/>
          </a:prstGeom>
          <a:ln>
            <a:solidFill>
              <a:schemeClr val="tx1">
                <a:alpha val="99000"/>
              </a:schemeClr>
            </a:solidFill>
          </a:ln>
        </p:spPr>
      </p:pic>
      <p:sp>
        <p:nvSpPr>
          <p:cNvPr id="4" name="TextBox 3"/>
          <p:cNvSpPr txBox="1"/>
          <p:nvPr/>
        </p:nvSpPr>
        <p:spPr>
          <a:xfrm>
            <a:off x="1635037" y="4663951"/>
            <a:ext cx="7529701"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model evaluation we got </a:t>
            </a:r>
            <a:r>
              <a:rPr lang="en-IN" dirty="0" err="1" smtClean="0"/>
              <a:t>xgboost</a:t>
            </a:r>
            <a:r>
              <a:rPr lang="en-IN" dirty="0" smtClean="0"/>
              <a:t> </a:t>
            </a:r>
            <a:r>
              <a:rPr lang="en-IN" dirty="0" err="1" smtClean="0"/>
              <a:t>classifer</a:t>
            </a:r>
            <a:r>
              <a:rPr lang="en-IN" dirty="0" smtClean="0"/>
              <a:t> have more accuracy(97.6%) than others so we have selected that model for deployment</a:t>
            </a:r>
            <a:endParaRPr lang="en-IN" dirty="0" smtClean="0"/>
          </a:p>
          <a:p>
            <a:pPr marL="285750" indent="-285750">
              <a:buFont typeface="Arial" panose="020B0604020202020204" pitchFamily="34" charset="0"/>
              <a:buChar char="•"/>
            </a:pPr>
            <a:r>
              <a:rPr lang="en-IN" dirty="0" smtClean="0"/>
              <a:t>First we have to import pickle and  create pickle file with respect to model </a:t>
            </a:r>
            <a:endParaRPr lang="en-IN"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6881" t="11630" r="35515" b="28708"/>
          <a:stretch>
            <a:fillRect/>
          </a:stretch>
        </p:blipFill>
        <p:spPr>
          <a:xfrm>
            <a:off x="2133600" y="597932"/>
            <a:ext cx="6872290" cy="5985518"/>
          </a:xfrm>
          <a:prstGeom prst="rect">
            <a:avLst/>
          </a:prstGeom>
        </p:spPr>
      </p:pic>
      <p:sp>
        <p:nvSpPr>
          <p:cNvPr id="3" name="TextBox 2"/>
          <p:cNvSpPr txBox="1"/>
          <p:nvPr/>
        </p:nvSpPr>
        <p:spPr>
          <a:xfrm>
            <a:off x="280959" y="228600"/>
            <a:ext cx="3671070" cy="369332"/>
          </a:xfrm>
          <a:prstGeom prst="rect">
            <a:avLst/>
          </a:prstGeom>
          <a:noFill/>
        </p:spPr>
        <p:txBody>
          <a:bodyPr wrap="none" rtlCol="0">
            <a:spAutoFit/>
          </a:bodyPr>
          <a:lstStyle/>
          <a:p>
            <a:pPr marL="285750" indent="-285750">
              <a:buFont typeface="Arial" panose="020B0604020202020204" pitchFamily="34" charset="0"/>
              <a:buChar char="•"/>
            </a:pPr>
            <a:r>
              <a:rPr lang="en-IN" dirty="0" smtClean="0"/>
              <a:t>From prompt create environment </a:t>
            </a:r>
            <a:endParaRPr lang="en-IN"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6842" t="11598" r="35438" b="28690"/>
          <a:stretch>
            <a:fillRect/>
          </a:stretch>
        </p:blipFill>
        <p:spPr>
          <a:xfrm>
            <a:off x="1066800" y="324740"/>
            <a:ext cx="8686800" cy="4856860"/>
          </a:xfrm>
          <a:prstGeom prst="rect">
            <a:avLst/>
          </a:prstGeom>
        </p:spPr>
      </p:pic>
      <p:sp>
        <p:nvSpPr>
          <p:cNvPr id="3" name="TextBox 2"/>
          <p:cNvSpPr txBox="1"/>
          <p:nvPr/>
        </p:nvSpPr>
        <p:spPr>
          <a:xfrm>
            <a:off x="1307507" y="5486400"/>
            <a:ext cx="8344968"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successfully creating environment activate this environment</a:t>
            </a:r>
            <a:endParaRPr lang="en-IN" dirty="0" smtClean="0"/>
          </a:p>
          <a:p>
            <a:pPr marL="285750" indent="-285750">
              <a:lnSpc>
                <a:spcPct val="200000"/>
              </a:lnSpc>
              <a:buFont typeface="Arial" panose="020B0604020202020204" pitchFamily="34" charset="0"/>
              <a:buChar char="•"/>
            </a:pPr>
            <a:r>
              <a:rPr lang="en-IN" dirty="0" smtClean="0"/>
              <a:t>Next step is installing libraries which we needed for model deployment</a:t>
            </a:r>
            <a:endParaRPr lang="en-IN"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t="-1075" r="50257" b="6706"/>
          <a:stretch>
            <a:fillRect/>
          </a:stretch>
        </p:blipFill>
        <p:spPr>
          <a:xfrm>
            <a:off x="346106" y="111096"/>
            <a:ext cx="4911694" cy="4994304"/>
          </a:xfrm>
          <a:prstGeom prst="rect">
            <a:avLst/>
          </a:prstGeom>
        </p:spPr>
      </p:pic>
      <p:sp>
        <p:nvSpPr>
          <p:cNvPr id="3" name="TextBox 2"/>
          <p:cNvSpPr txBox="1"/>
          <p:nvPr/>
        </p:nvSpPr>
        <p:spPr>
          <a:xfrm>
            <a:off x="457200" y="5334000"/>
            <a:ext cx="9982200"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In spider we can develop app.py by imputing  programme</a:t>
            </a:r>
            <a:endParaRPr lang="en-IN" dirty="0" smtClean="0"/>
          </a:p>
          <a:p>
            <a:pPr marL="285750" indent="-285750">
              <a:lnSpc>
                <a:spcPct val="150000"/>
              </a:lnSpc>
              <a:buFont typeface="Arial" panose="020B0604020202020204" pitchFamily="34" charset="0"/>
              <a:buChar char="•"/>
            </a:pPr>
            <a:r>
              <a:rPr lang="en-IN" dirty="0" smtClean="0"/>
              <a:t>Here we develop an app according to our model features and condition putting textbox , </a:t>
            </a:r>
            <a:r>
              <a:rPr lang="en-IN" dirty="0" err="1" smtClean="0"/>
              <a:t>selectbox</a:t>
            </a:r>
            <a:r>
              <a:rPr lang="en-IN" dirty="0" smtClean="0"/>
              <a:t> </a:t>
            </a:r>
            <a:endParaRPr lang="en-IN" dirty="0" smtClean="0"/>
          </a:p>
          <a:p>
            <a:pPr marL="285750" indent="-285750">
              <a:lnSpc>
                <a:spcPct val="150000"/>
              </a:lnSpc>
              <a:buFont typeface="Arial" panose="020B0604020202020204" pitchFamily="34" charset="0"/>
              <a:buChar char="•"/>
            </a:pPr>
            <a:r>
              <a:rPr lang="en-IN" dirty="0" smtClean="0"/>
              <a:t>By this we get output such as “customers has been churn or customers has not churn”</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53" r="50467" b="7411"/>
          <a:stretch>
            <a:fillRect/>
          </a:stretch>
        </p:blipFill>
        <p:spPr>
          <a:xfrm>
            <a:off x="5638800" y="109671"/>
            <a:ext cx="5029199" cy="498477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052" t="12083" r="35599" b="28708"/>
          <a:stretch>
            <a:fillRect/>
          </a:stretch>
        </p:blipFill>
        <p:spPr>
          <a:xfrm>
            <a:off x="1600200" y="429645"/>
            <a:ext cx="7883496" cy="5086963"/>
          </a:xfrm>
          <a:prstGeom prst="rect">
            <a:avLst/>
          </a:prstGeom>
        </p:spPr>
      </p:pic>
      <p:sp>
        <p:nvSpPr>
          <p:cNvPr id="3" name="TextBox 2"/>
          <p:cNvSpPr txBox="1"/>
          <p:nvPr/>
        </p:nvSpPr>
        <p:spPr>
          <a:xfrm>
            <a:off x="1752600" y="5845324"/>
            <a:ext cx="699900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Then we have give path of app.py file for running into </a:t>
            </a:r>
            <a:r>
              <a:rPr lang="en-IN" dirty="0" err="1" smtClean="0"/>
              <a:t>streamlit</a:t>
            </a:r>
            <a:endParaRPr lang="en-IN"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t="-1" r="-425" b="10"/>
          <a:stretch>
            <a:fillRect/>
          </a:stretch>
        </p:blipFill>
        <p:spPr>
          <a:xfrm>
            <a:off x="457200" y="335594"/>
            <a:ext cx="4730098" cy="4922206"/>
          </a:xfrm>
          <a:prstGeom prst="rect">
            <a:avLst/>
          </a:prstGeom>
          <a:ln>
            <a:solidFill>
              <a:schemeClr val="tx1">
                <a:alpha val="99000"/>
              </a:schemeClr>
            </a:solidFill>
          </a:ln>
        </p:spPr>
      </p:pic>
      <p:sp>
        <p:nvSpPr>
          <p:cNvPr id="3" name="TextBox 2"/>
          <p:cNvSpPr txBox="1"/>
          <p:nvPr/>
        </p:nvSpPr>
        <p:spPr>
          <a:xfrm>
            <a:off x="1722833" y="5486400"/>
            <a:ext cx="7226337"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smtClean="0"/>
              <a:t>This is our </a:t>
            </a:r>
            <a:r>
              <a:rPr lang="en-IN" dirty="0" err="1" smtClean="0"/>
              <a:t>streamlit</a:t>
            </a:r>
            <a:r>
              <a:rPr lang="en-IN" dirty="0" smtClean="0"/>
              <a:t> page here we have added </a:t>
            </a:r>
            <a:r>
              <a:rPr lang="en-IN" dirty="0"/>
              <a:t>some </a:t>
            </a:r>
            <a:r>
              <a:rPr lang="en-IN" dirty="0" smtClean="0"/>
              <a:t>visualizes form web</a:t>
            </a:r>
            <a:endParaRPr lang="en-IN" dirty="0" smtClean="0"/>
          </a:p>
          <a:p>
            <a:pPr marL="285750" indent="-285750">
              <a:lnSpc>
                <a:spcPct val="150000"/>
              </a:lnSpc>
              <a:buFont typeface="Arial" panose="020B0604020202020204" pitchFamily="34" charset="0"/>
              <a:buChar char="•"/>
            </a:pPr>
            <a:r>
              <a:rPr lang="en-IN" dirty="0" smtClean="0"/>
              <a:t>Adding information we get output</a:t>
            </a:r>
            <a:endParaRPr lang="en-IN" dirty="0" smtClean="0"/>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44925"/>
            <a:ext cx="4691642" cy="4922205"/>
          </a:xfrm>
          <a:prstGeom prst="rect">
            <a:avLst/>
          </a:prstGeom>
          <a:ln>
            <a:solidFill>
              <a:schemeClr val="tx1">
                <a:alpha val="99000"/>
              </a:schemeClr>
            </a:solidFill>
          </a:ln>
        </p:spPr>
      </p:pic>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6335" y="457200"/>
            <a:ext cx="8643929" cy="5402455"/>
          </a:xfrm>
          <a:prstGeom prst="rect">
            <a:avLst/>
          </a:prstGeom>
          <a:ln>
            <a:solidFill>
              <a:schemeClr val="tx1">
                <a:alpha val="99000"/>
              </a:schemeClr>
            </a:solidFill>
          </a:ln>
        </p:spPr>
      </p:pic>
      <p:sp>
        <p:nvSpPr>
          <p:cNvPr id="3" name="TextBox 2"/>
          <p:cNvSpPr txBox="1"/>
          <p:nvPr/>
        </p:nvSpPr>
        <p:spPr>
          <a:xfrm>
            <a:off x="304800" y="6019800"/>
            <a:ext cx="10287000" cy="40011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Also we can find out </a:t>
            </a:r>
            <a:r>
              <a:rPr lang="en-IN" sz="2000" dirty="0" err="1" smtClean="0"/>
              <a:t>bigdata</a:t>
            </a:r>
            <a:r>
              <a:rPr lang="en-IN" dirty="0" smtClean="0"/>
              <a:t> </a:t>
            </a:r>
            <a:r>
              <a:rPr lang="en-IN" dirty="0" err="1" smtClean="0"/>
              <a:t>ouput</a:t>
            </a:r>
            <a:r>
              <a:rPr lang="en-IN" dirty="0" smtClean="0"/>
              <a:t> by putting .</a:t>
            </a:r>
            <a:r>
              <a:rPr lang="en-IN" dirty="0" err="1" smtClean="0"/>
              <a:t>csv</a:t>
            </a:r>
            <a:r>
              <a:rPr lang="en-IN" dirty="0" smtClean="0"/>
              <a:t> file by changing online to batch and uploading .</a:t>
            </a:r>
            <a:r>
              <a:rPr lang="en-IN" dirty="0" err="1" smtClean="0"/>
              <a:t>csv</a:t>
            </a:r>
            <a:r>
              <a:rPr lang="en-IN" dirty="0" smtClean="0"/>
              <a:t> file  </a:t>
            </a:r>
            <a:endParaRPr lang="en-IN"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286000" y="2519265"/>
            <a:ext cx="67818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Exploratory Data Analysis</a:t>
            </a:r>
            <a:endParaRPr lang="en-US" sz="4400" b="1" dirty="0">
              <a:solidFill>
                <a:schemeClr val="tx1">
                  <a:lumMod val="95000"/>
                  <a:lumOff val="5000"/>
                </a:schemeClr>
              </a:solidFill>
            </a:endParaRP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0"/>
            <a:ext cx="5943600" cy="1446550"/>
          </a:xfrm>
          <a:prstGeom prst="rect">
            <a:avLst/>
          </a:prstGeom>
          <a:noFill/>
        </p:spPr>
        <p:txBody>
          <a:bodyPr wrap="square" rtlCol="0">
            <a:spAutoFit/>
          </a:bodyPr>
          <a:lstStyle/>
          <a:p>
            <a:r>
              <a:rPr lang="en-IN" sz="8800" b="1" u="sng" dirty="0" smtClean="0"/>
              <a:t>Thank </a:t>
            </a:r>
            <a:r>
              <a:rPr lang="en-IN" sz="8800" b="1" u="sng" dirty="0" smtClean="0"/>
              <a:t>you !</a:t>
            </a:r>
            <a:endParaRPr lang="en-IN" sz="8800"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2499360" cy="868362"/>
          </a:xfrm>
        </p:spPr>
        <p:txBody>
          <a:bodyPr/>
          <a:lstStyle/>
          <a:p>
            <a:pPr algn="l"/>
            <a:r>
              <a:rPr lang="en-US" sz="3200" b="1" u="sng" dirty="0" smtClean="0">
                <a:latin typeface="Times New Roman" panose="02020603050405020304" pitchFamily="18" charset="0"/>
                <a:cs typeface="Times New Roman" panose="02020603050405020304" pitchFamily="18" charset="0"/>
              </a:rPr>
              <a:t>EDA</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600200"/>
            <a:ext cx="5394960" cy="4525963"/>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Exploratory Data Analysis (EDA) is an important step in understanding and gaining insights from churn data. Churn refers to the rate at which customers stop doing business with a company, and analyzing churn data can help companies identify the factors that contribute to customer attrition and take steps to reduce it</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The aim of EDA is finding missing values and outliers in dataset and remove them.</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5562600" y="446619"/>
            <a:ext cx="5024846" cy="6136908"/>
          </a:xfrm>
          <a:prstGeom prst="rect">
            <a:avLst/>
          </a:prstGeom>
          <a:ln>
            <a:solidFill>
              <a:schemeClr val="tx1">
                <a:alpha val="99000"/>
              </a:schemeClr>
            </a:solidFill>
          </a:ln>
        </p:spPr>
      </p:pic>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66800" y="610141"/>
            <a:ext cx="4741817" cy="2967198"/>
          </a:xfrm>
          <a:prstGeom prst="rect">
            <a:avLst/>
          </a:prstGeom>
          <a:ln>
            <a:solidFill>
              <a:schemeClr val="tx1">
                <a:alpha val="99000"/>
              </a:schemeClr>
            </a:solidFill>
          </a:ln>
        </p:spPr>
      </p:pic>
      <p:pic>
        <p:nvPicPr>
          <p:cNvPr id="3" name="Picture 2"/>
          <p:cNvPicPr>
            <a:picLocks noChangeAspect="1"/>
          </p:cNvPicPr>
          <p:nvPr/>
        </p:nvPicPr>
        <p:blipFill>
          <a:blip r:embed="rId2"/>
          <a:stretch>
            <a:fillRect/>
          </a:stretch>
        </p:blipFill>
        <p:spPr>
          <a:xfrm>
            <a:off x="6553200" y="609600"/>
            <a:ext cx="2664823" cy="5935478"/>
          </a:xfrm>
          <a:prstGeom prst="rect">
            <a:avLst/>
          </a:prstGeom>
          <a:ln>
            <a:solidFill>
              <a:schemeClr val="tx1">
                <a:alpha val="99000"/>
              </a:schemeClr>
            </a:solidFill>
          </a:ln>
        </p:spPr>
      </p:pic>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914400" y="381000"/>
            <a:ext cx="3553962" cy="2304392"/>
          </a:xfrm>
          <a:prstGeom prst="rect">
            <a:avLst/>
          </a:prstGeom>
          <a:ln>
            <a:solidFill>
              <a:schemeClr val="tx1">
                <a:alpha val="99000"/>
              </a:schemeClr>
            </a:solidFill>
          </a:ln>
        </p:spPr>
      </p:pic>
      <p:sp>
        <p:nvSpPr>
          <p:cNvPr id="2" name="Title 1"/>
          <p:cNvSpPr>
            <a:spLocks noGrp="1"/>
          </p:cNvSpPr>
          <p:nvPr>
            <p:ph type="title"/>
          </p:nvPr>
        </p:nvSpPr>
        <p:spPr>
          <a:xfrm>
            <a:off x="532966" y="365760"/>
            <a:ext cx="3545711" cy="2411310"/>
          </a:xfrm>
        </p:spPr>
        <p:txBody>
          <a:bodyPr>
            <a:normAutofit/>
          </a:bodyPr>
          <a:lstStyle/>
          <a:p>
            <a:br>
              <a:rPr lang="en-US" dirty="0"/>
            </a:br>
            <a:br>
              <a:rPr lang="en-IN" dirty="0"/>
            </a:br>
            <a:br>
              <a:rPr lang="en-IN" dirty="0"/>
            </a:br>
            <a:br>
              <a:rPr lang="en-IN" dirty="0"/>
            </a:br>
            <a:br>
              <a:rPr lang="en-IN" dirty="0"/>
            </a:br>
            <a:br>
              <a:rPr lang="en-IN" dirty="0"/>
            </a:br>
            <a:endParaRPr lang="en-IN" dirty="0"/>
          </a:p>
        </p:txBody>
      </p:sp>
      <p:sp>
        <p:nvSpPr>
          <p:cNvPr id="3" name="Content Placeholder 2"/>
          <p:cNvSpPr>
            <a:spLocks noGrp="1"/>
          </p:cNvSpPr>
          <p:nvPr>
            <p:ph idx="1"/>
          </p:nvPr>
        </p:nvSpPr>
        <p:spPr>
          <a:xfrm>
            <a:off x="5410200" y="381269"/>
            <a:ext cx="4997324" cy="6186818"/>
          </a:xfrm>
        </p:spPr>
        <p:txBody>
          <a:bodyPr>
            <a:normAutofit fontScale="77500" lnSpcReduction="20000"/>
          </a:bodyPr>
          <a:lstStyle/>
          <a:p>
            <a:r>
              <a:rPr lang="en-US" dirty="0" err="1" smtClean="0"/>
              <a:t>Account.length</a:t>
            </a:r>
            <a:endParaRPr lang="en-US" dirty="0" smtClean="0"/>
          </a:p>
          <a:p>
            <a:r>
              <a:rPr lang="en-US" dirty="0" err="1" smtClean="0"/>
              <a:t>Voice.messages</a:t>
            </a:r>
            <a:endParaRPr lang="en-US" dirty="0" smtClean="0"/>
          </a:p>
          <a:p>
            <a:r>
              <a:rPr lang="en-US" dirty="0" err="1" smtClean="0"/>
              <a:t>Intl.mins</a:t>
            </a:r>
            <a:endParaRPr lang="en-US" dirty="0" smtClean="0"/>
          </a:p>
          <a:p>
            <a:r>
              <a:rPr lang="en-US" dirty="0" err="1" smtClean="0"/>
              <a:t>Intl.calls</a:t>
            </a:r>
            <a:endParaRPr lang="en-US" dirty="0" smtClean="0"/>
          </a:p>
          <a:p>
            <a:r>
              <a:rPr lang="en-US" dirty="0" err="1" smtClean="0"/>
              <a:t>Intl.charge</a:t>
            </a:r>
            <a:endParaRPr lang="en-US" dirty="0" smtClean="0"/>
          </a:p>
          <a:p>
            <a:r>
              <a:rPr lang="en-US" dirty="0" err="1" smtClean="0"/>
              <a:t>Day.mins</a:t>
            </a:r>
            <a:endParaRPr lang="en-US" dirty="0" smtClean="0"/>
          </a:p>
          <a:p>
            <a:r>
              <a:rPr lang="en-US" dirty="0" err="1" smtClean="0"/>
              <a:t>Day.calls</a:t>
            </a:r>
            <a:endParaRPr lang="en-US" dirty="0" smtClean="0"/>
          </a:p>
          <a:p>
            <a:r>
              <a:rPr lang="en-US" dirty="0" err="1" smtClean="0"/>
              <a:t>Day.charge</a:t>
            </a:r>
            <a:endParaRPr lang="en-US" dirty="0" smtClean="0"/>
          </a:p>
          <a:p>
            <a:r>
              <a:rPr lang="en-US" dirty="0" err="1" smtClean="0"/>
              <a:t>Eve.mins</a:t>
            </a:r>
            <a:endParaRPr lang="en-US" dirty="0" smtClean="0"/>
          </a:p>
          <a:p>
            <a:r>
              <a:rPr lang="en-US" dirty="0" err="1" smtClean="0"/>
              <a:t>Eve.calls</a:t>
            </a:r>
            <a:endParaRPr lang="en-US" dirty="0" smtClean="0"/>
          </a:p>
          <a:p>
            <a:r>
              <a:rPr lang="en-US" dirty="0" err="1" smtClean="0"/>
              <a:t>Eve.charge</a:t>
            </a:r>
            <a:endParaRPr lang="en-US" dirty="0" smtClean="0"/>
          </a:p>
          <a:p>
            <a:r>
              <a:rPr lang="en-US" dirty="0" err="1" smtClean="0"/>
              <a:t>Night.mins</a:t>
            </a:r>
            <a:endParaRPr lang="en-US" dirty="0" smtClean="0"/>
          </a:p>
          <a:p>
            <a:r>
              <a:rPr lang="en-US" dirty="0" err="1" smtClean="0"/>
              <a:t>Night.calls</a:t>
            </a:r>
            <a:endParaRPr lang="en-US" dirty="0" smtClean="0"/>
          </a:p>
          <a:p>
            <a:r>
              <a:rPr lang="en-US" dirty="0" err="1" smtClean="0"/>
              <a:t>Night.charge</a:t>
            </a:r>
            <a:endParaRPr lang="en-US" dirty="0" smtClean="0"/>
          </a:p>
          <a:p>
            <a:r>
              <a:rPr lang="en-US" dirty="0" err="1" smtClean="0"/>
              <a:t>Customers.calls</a:t>
            </a:r>
            <a:endParaRPr lang="en-US" dirty="0" smtClean="0"/>
          </a:p>
          <a:p>
            <a:r>
              <a:rPr lang="en-US" dirty="0" smtClean="0"/>
              <a:t>These columns having outliers</a:t>
            </a:r>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838199" y="3200400"/>
            <a:ext cx="3687577" cy="3020840"/>
          </a:xfrm>
          <a:prstGeom prst="rect">
            <a:avLst/>
          </a:prstGeom>
          <a:ln>
            <a:solidFill>
              <a:schemeClr val="tx1">
                <a:alpha val="99000"/>
              </a:schemeClr>
            </a:solidFill>
          </a:ln>
        </p:spPr>
      </p:pic>
      <p:sp>
        <p:nvSpPr>
          <p:cNvPr id="7" name="Rectangle 6"/>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11996</Words>
  <Application>WPS Presentation</Application>
  <PresentationFormat>Custom</PresentationFormat>
  <Paragraphs>305</Paragraphs>
  <Slides>60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60</vt:i4>
      </vt:variant>
    </vt:vector>
  </HeadingPairs>
  <TitlesOfParts>
    <vt:vector size="77" baseType="lpstr">
      <vt:lpstr>Arial</vt:lpstr>
      <vt:lpstr>SimSun</vt:lpstr>
      <vt:lpstr>Wingdings</vt:lpstr>
      <vt:lpstr>Calibri (body)</vt:lpstr>
      <vt:lpstr>Calibri</vt:lpstr>
      <vt:lpstr>Times New Roman</vt:lpstr>
      <vt:lpstr>Microsoft YaHei</vt:lpstr>
      <vt:lpstr>Arial Unicode MS</vt:lpstr>
      <vt:lpstr>Century</vt:lpstr>
      <vt:lpstr>Wingdings</vt:lpstr>
      <vt:lpstr>Calibri</vt:lpstr>
      <vt:lpstr>Calibri Light</vt:lpstr>
      <vt:lpstr>Wingdings</vt:lpstr>
      <vt:lpstr>Arial</vt:lpstr>
      <vt:lpstr>-apple-system</vt:lpstr>
      <vt:lpstr>Segoe Print</vt:lpstr>
      <vt:lpstr>Office Theme</vt:lpstr>
      <vt:lpstr>Telecom Churn Prediction Project</vt:lpstr>
      <vt:lpstr>PowerPoint 演示文稿</vt:lpstr>
      <vt:lpstr>PowerPoint 演示文稿</vt:lpstr>
      <vt:lpstr>Business Objective:   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     </vt:lpstr>
      <vt:lpstr>Problem Statement</vt:lpstr>
      <vt:lpstr>PowerPoint 演示文稿</vt:lpstr>
      <vt:lpstr>EDA</vt:lpstr>
      <vt:lpstr>PowerPoint 演示文稿</vt:lpstr>
      <vt:lpstr>      </vt:lpstr>
      <vt:lpstr>Using below code to remove the outliers  </vt:lpstr>
      <vt:lpstr>PowerPoint 演示文稿</vt:lpstr>
      <vt:lpstr>Duplicated Records</vt:lpstr>
      <vt:lpstr>PowerPoint 演示文稿</vt:lpstr>
      <vt:lpstr>Data Visualization</vt:lpstr>
      <vt:lpstr>Pie chart plotting target feature distribution</vt:lpstr>
      <vt:lpstr>Count plot</vt:lpstr>
      <vt:lpstr>PowerPoint 演示文稿</vt:lpstr>
      <vt:lpstr>Bar chart &amp; Count plot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Scatter plot</vt:lpstr>
      <vt:lpstr>Heat map</vt:lpstr>
      <vt:lpstr>Histogram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Building</vt:lpstr>
      <vt:lpstr>MODEL EVALUTION</vt:lpstr>
      <vt:lpstr>PowerPoint 演示文稿</vt:lpstr>
      <vt:lpstr>FEATURE ELIMINATION</vt:lpstr>
      <vt:lpstr>PowerPoint 演示文稿</vt:lpstr>
      <vt:lpstr>PowerPoint 演示文稿</vt:lpstr>
      <vt:lpstr>PowerPoint 演示文稿</vt:lpstr>
      <vt:lpstr>Deployment Of 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dc:creator>
  <cp:lastModifiedBy>amind</cp:lastModifiedBy>
  <cp:revision>11</cp:revision>
  <dcterms:created xsi:type="dcterms:W3CDTF">2023-03-28T04:21:00Z</dcterms:created>
  <dcterms:modified xsi:type="dcterms:W3CDTF">2023-04-14T15:43:23Z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DA716E56BC514B6DB93D29AE1A2C2263</vt:lpwstr>
  </property>
  <property fmtid="{D5CDD505-2E9C-101B-9397-08002B2CF9AE}" pid="3" name="KSOProductBuildVer">
    <vt:lpwstr>1033-11.2.0.11516</vt:lpwstr>
  </property>
</Properties>
</file>