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2" r:id="rId6"/>
    <p:sldId id="259" r:id="rId7"/>
    <p:sldId id="260" r:id="rId8"/>
    <p:sldId id="264" r:id="rId9"/>
    <p:sldId id="261" r:id="rId10"/>
    <p:sldId id="268" r:id="rId11"/>
    <p:sldId id="266" r:id="rId12"/>
    <p:sldId id="267" r:id="rId13"/>
    <p:sldId id="265" r:id="rId14"/>
    <p:sldId id="271" r:id="rId15"/>
    <p:sldId id="272" r:id="rId16"/>
    <p:sldId id="273" r:id="rId17"/>
    <p:sldId id="274" r:id="rId18"/>
    <p:sldId id="276" r:id="rId19"/>
    <p:sldId id="277" r:id="rId20"/>
    <p:sldId id="278" r:id="rId21"/>
    <p:sldId id="279" r:id="rId22"/>
    <p:sldId id="282" r:id="rId23"/>
    <p:sldId id="280" r:id="rId24"/>
    <p:sldId id="281" r:id="rId25"/>
    <p:sldId id="283"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Bank Marketing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-Meghana H P</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59C288E-219F-E680-92DB-7B6D7B648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619"/>
            <a:ext cx="4635315" cy="685038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…INSIGHTS</a:t>
            </a:r>
            <a:br>
              <a:rPr lang="en-US" dirty="0"/>
            </a:br>
            <a:r>
              <a:rPr lang="en-US" dirty="0"/>
              <a:t>6) Education level</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189117"/>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Majority of the customers are having  a secondary education. Very few have unknown education. Maybe not interested in revealing it or they have no educational background as such.</a:t>
            </a:r>
          </a:p>
          <a:p>
            <a:endParaRPr lang="en-IN" dirty="0"/>
          </a:p>
          <a:p>
            <a:endParaRPr lang="en-IN" dirty="0"/>
          </a:p>
        </p:txBody>
      </p:sp>
      <p:pic>
        <p:nvPicPr>
          <p:cNvPr id="3074" name="Picture 2">
            <a:extLst>
              <a:ext uri="{FF2B5EF4-FFF2-40B4-BE49-F238E27FC236}">
                <a16:creationId xmlns:a16="http://schemas.microsoft.com/office/drawing/2014/main" id="{B522556D-CB17-3194-75AF-CF3CB84DD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938575"/>
            <a:ext cx="7010399" cy="441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4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…INSIGHTS</a:t>
            </a:r>
            <a:br>
              <a:rPr lang="en-US" dirty="0"/>
            </a:br>
            <a:r>
              <a:rPr lang="en-US" dirty="0"/>
              <a:t>7) Education in terms of outcome</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189117"/>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The probability of subscription follows the education level. </a:t>
            </a:r>
          </a:p>
          <a:p>
            <a:endParaRPr lang="en-IN" dirty="0"/>
          </a:p>
          <a:p>
            <a:endParaRPr lang="en-IN" dirty="0"/>
          </a:p>
        </p:txBody>
      </p:sp>
      <p:pic>
        <p:nvPicPr>
          <p:cNvPr id="4100" name="Picture 4">
            <a:extLst>
              <a:ext uri="{FF2B5EF4-FFF2-40B4-BE49-F238E27FC236}">
                <a16:creationId xmlns:a16="http://schemas.microsoft.com/office/drawing/2014/main" id="{B7E49678-FE8F-4C35-1ABE-9B0486697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1" y="2095500"/>
            <a:ext cx="6863780" cy="424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…INSIGHTS</a:t>
            </a:r>
            <a:br>
              <a:rPr lang="en-US" dirty="0"/>
            </a:br>
            <a:r>
              <a:rPr lang="en-US" dirty="0"/>
              <a:t>8) Education in terms of outcome</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97677"/>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There is no such pattern found in the duration of the calls during the month. However, there is a sudden dip around 20</a:t>
            </a:r>
            <a:r>
              <a:rPr lang="en-IN" baseline="30000" dirty="0"/>
              <a:t>th</a:t>
            </a:r>
            <a:r>
              <a:rPr lang="en-IN" dirty="0"/>
              <a:t> of the month. Maybe the customers are very much busy during these times.</a:t>
            </a:r>
          </a:p>
          <a:p>
            <a:endParaRPr lang="en-IN" dirty="0"/>
          </a:p>
          <a:p>
            <a:endParaRPr lang="en-IN" dirty="0"/>
          </a:p>
        </p:txBody>
      </p:sp>
      <p:pic>
        <p:nvPicPr>
          <p:cNvPr id="6148" name="Picture 4">
            <a:extLst>
              <a:ext uri="{FF2B5EF4-FFF2-40B4-BE49-F238E27FC236}">
                <a16:creationId xmlns:a16="http://schemas.microsoft.com/office/drawing/2014/main" id="{F74F698D-18F6-63E2-5647-53EA5B2B3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05814"/>
            <a:ext cx="6939280"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35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…INSIGHTS</a:t>
            </a:r>
            <a:br>
              <a:rPr lang="en-US" dirty="0"/>
            </a:br>
            <a:r>
              <a:rPr lang="en-US" dirty="0"/>
              <a:t>9) Education in terms of outcome</a:t>
            </a:r>
            <a:endParaRPr lang="en-IN" dirty="0"/>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1985916"/>
            <a:ext cx="3263537" cy="387640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There is an overall positive trend going on for the duration of the year. The maximum being in December</a:t>
            </a:r>
          </a:p>
          <a:p>
            <a:r>
              <a:rPr lang="en-IN" dirty="0"/>
              <a:t>A sudden hike is observed during April. This maybe because it’s the beginning of the financial year and many might be interested in such schemes.</a:t>
            </a:r>
          </a:p>
          <a:p>
            <a:endParaRPr lang="en-IN" dirty="0"/>
          </a:p>
          <a:p>
            <a:endParaRPr lang="en-IN" dirty="0"/>
          </a:p>
        </p:txBody>
      </p:sp>
      <p:pic>
        <p:nvPicPr>
          <p:cNvPr id="10246" name="Picture 6">
            <a:extLst>
              <a:ext uri="{FF2B5EF4-FFF2-40B4-BE49-F238E27FC236}">
                <a16:creationId xmlns:a16="http://schemas.microsoft.com/office/drawing/2014/main" id="{9D4E64EC-8102-390E-7E3C-337405B9A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1914374"/>
            <a:ext cx="6794863" cy="447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54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normAutofit/>
          </a:bodyPr>
          <a:lstStyle/>
          <a:p>
            <a:r>
              <a:rPr lang="en-US" dirty="0"/>
              <a:t>…INSIGHTS</a:t>
            </a:r>
            <a:br>
              <a:rPr lang="en-US" dirty="0"/>
            </a:br>
            <a:r>
              <a:rPr lang="en-US" dirty="0"/>
              <a:t>10) Age v/s balance</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97676"/>
            <a:ext cx="3263537" cy="390688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It is seen from the scatter plot that majority of the people belonging to all the age group's balance is between 0 to 30,000. Among them, most of the people who subscribe to the term deposit's balance is around 10,000. This shows that the people only who are in need of money subscribe to the term deposits.</a:t>
            </a:r>
            <a:endParaRPr lang="en-IN" dirty="0"/>
          </a:p>
          <a:p>
            <a:endParaRPr lang="en-IN" dirty="0"/>
          </a:p>
        </p:txBody>
      </p:sp>
      <p:pic>
        <p:nvPicPr>
          <p:cNvPr id="9218" name="Picture 2">
            <a:extLst>
              <a:ext uri="{FF2B5EF4-FFF2-40B4-BE49-F238E27FC236}">
                <a16:creationId xmlns:a16="http://schemas.microsoft.com/office/drawing/2014/main" id="{590B1672-EF00-0EF3-DBD0-73C4D49E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090898"/>
            <a:ext cx="6863781" cy="4248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83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normAutofit/>
          </a:bodyPr>
          <a:lstStyle/>
          <a:p>
            <a:r>
              <a:rPr lang="en-US" dirty="0"/>
              <a:t>…INSIGHTS</a:t>
            </a:r>
            <a:br>
              <a:rPr lang="en-US" dirty="0"/>
            </a:br>
            <a:r>
              <a:rPr lang="en-US" dirty="0"/>
              <a:t>11) Mode of contact</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97677"/>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Cellular is the most popular type of contact and the chances of a customer subscribing to the term deposit is also more here.</a:t>
            </a:r>
            <a:endParaRPr lang="en-IN" dirty="0"/>
          </a:p>
          <a:p>
            <a:endParaRPr lang="en-IN" dirty="0"/>
          </a:p>
        </p:txBody>
      </p:sp>
      <p:pic>
        <p:nvPicPr>
          <p:cNvPr id="11266" name="Picture 2">
            <a:extLst>
              <a:ext uri="{FF2B5EF4-FFF2-40B4-BE49-F238E27FC236}">
                <a16:creationId xmlns:a16="http://schemas.microsoft.com/office/drawing/2014/main" id="{2DA5E48A-F1DB-0B6E-1825-F8EE86030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990887"/>
            <a:ext cx="6924741"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3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normAutofit/>
          </a:bodyPr>
          <a:lstStyle/>
          <a:p>
            <a:r>
              <a:rPr lang="en-US" dirty="0"/>
              <a:t>…INSIGHTS</a:t>
            </a:r>
            <a:br>
              <a:rPr lang="en-US" dirty="0"/>
            </a:br>
            <a:r>
              <a:rPr lang="en-US" dirty="0"/>
              <a:t>12) Campaign calls</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97677"/>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If the number of calls are more than 5, the probability of subscription is less. Thus the number of calls should be very effective with minimum number of calls.</a:t>
            </a:r>
          </a:p>
          <a:p>
            <a:endParaRPr lang="en-IN" dirty="0"/>
          </a:p>
        </p:txBody>
      </p:sp>
      <p:pic>
        <p:nvPicPr>
          <p:cNvPr id="14340" name="Picture 4">
            <a:extLst>
              <a:ext uri="{FF2B5EF4-FFF2-40B4-BE49-F238E27FC236}">
                <a16:creationId xmlns:a16="http://schemas.microsoft.com/office/drawing/2014/main" id="{133F75A1-D7EC-E713-05BD-B054CB58D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1934773"/>
            <a:ext cx="6863781" cy="4490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86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normAutofit/>
          </a:bodyPr>
          <a:lstStyle/>
          <a:p>
            <a:r>
              <a:rPr lang="en-US" dirty="0"/>
              <a:t>…INSIGHTS</a:t>
            </a:r>
            <a:br>
              <a:rPr lang="en-US" dirty="0"/>
            </a:br>
            <a:r>
              <a:rPr lang="en-US" dirty="0"/>
              <a:t>13) Duration v/s number of calls</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97677"/>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The duration is more if the number of campaign is as minimal as possible. It is in this region that the customer is most likely to subscribe.</a:t>
            </a:r>
          </a:p>
        </p:txBody>
      </p:sp>
      <p:pic>
        <p:nvPicPr>
          <p:cNvPr id="13314" name="Picture 2">
            <a:extLst>
              <a:ext uri="{FF2B5EF4-FFF2-40B4-BE49-F238E27FC236}">
                <a16:creationId xmlns:a16="http://schemas.microsoft.com/office/drawing/2014/main" id="{4F1AB31B-F1EE-4B56-698B-7FB296D66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1927507"/>
            <a:ext cx="6794863" cy="442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52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normAutofit/>
          </a:bodyPr>
          <a:lstStyle/>
          <a:p>
            <a:r>
              <a:rPr lang="en-US" dirty="0"/>
              <a:t>…INSIGHTS</a:t>
            </a:r>
            <a:br>
              <a:rPr lang="en-US" dirty="0"/>
            </a:br>
            <a:r>
              <a:rPr lang="en-US" dirty="0"/>
              <a:t>14) Mode of contact</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97677"/>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The success rate is very less during the previous campaign.</a:t>
            </a:r>
          </a:p>
          <a:p>
            <a:endParaRPr lang="en-IN" dirty="0"/>
          </a:p>
        </p:txBody>
      </p:sp>
      <p:pic>
        <p:nvPicPr>
          <p:cNvPr id="12290" name="Picture 2">
            <a:extLst>
              <a:ext uri="{FF2B5EF4-FFF2-40B4-BE49-F238E27FC236}">
                <a16:creationId xmlns:a16="http://schemas.microsoft.com/office/drawing/2014/main" id="{1E696C90-C039-0BE2-6AB6-BF9AB994A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001520"/>
            <a:ext cx="6794863" cy="439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09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D4B3-E7C2-2971-74E2-EA9D0483CEB3}"/>
              </a:ext>
            </a:extLst>
          </p:cNvPr>
          <p:cNvSpPr>
            <a:spLocks noGrp="1"/>
          </p:cNvSpPr>
          <p:nvPr>
            <p:ph type="title"/>
          </p:nvPr>
        </p:nvSpPr>
        <p:spPr/>
        <p:txBody>
          <a:bodyPr/>
          <a:lstStyle/>
          <a:p>
            <a:r>
              <a:rPr lang="en-IN" dirty="0"/>
              <a:t>HOW TO INCREASE THE SUBSCRIPTIONS?</a:t>
            </a:r>
          </a:p>
        </p:txBody>
      </p:sp>
      <p:sp>
        <p:nvSpPr>
          <p:cNvPr id="3" name="Content Placeholder 2">
            <a:extLst>
              <a:ext uri="{FF2B5EF4-FFF2-40B4-BE49-F238E27FC236}">
                <a16:creationId xmlns:a16="http://schemas.microsoft.com/office/drawing/2014/main" id="{5A2AF2F7-F0EF-AA14-4489-3EEFFC20A1AC}"/>
              </a:ext>
            </a:extLst>
          </p:cNvPr>
          <p:cNvSpPr>
            <a:spLocks noGrp="1"/>
          </p:cNvSpPr>
          <p:nvPr>
            <p:ph idx="1"/>
          </p:nvPr>
        </p:nvSpPr>
        <p:spPr/>
        <p:txBody>
          <a:bodyPr/>
          <a:lstStyle/>
          <a:p>
            <a:pPr marL="457200" indent="-457200">
              <a:buFont typeface="+mj-lt"/>
              <a:buAutoNum type="arabicPeriod"/>
            </a:pPr>
            <a:r>
              <a:rPr lang="en-IN" dirty="0"/>
              <a:t>Target the customers of age between 30-40 years</a:t>
            </a:r>
          </a:p>
          <a:p>
            <a:pPr marL="457200" indent="-457200">
              <a:buFont typeface="+mj-lt"/>
              <a:buAutoNum type="arabicPeriod"/>
            </a:pPr>
            <a:r>
              <a:rPr lang="en-IN" dirty="0"/>
              <a:t>Target the customers who are mostly married and give special offers to that of single and divorced in order to attract them</a:t>
            </a:r>
          </a:p>
          <a:p>
            <a:pPr marL="457200" indent="-457200">
              <a:buFont typeface="+mj-lt"/>
              <a:buAutoNum type="arabicPeriod"/>
            </a:pPr>
            <a:r>
              <a:rPr lang="en-IN" dirty="0"/>
              <a:t>Target people with higher and tertiary education level</a:t>
            </a:r>
          </a:p>
          <a:p>
            <a:pPr marL="457200" indent="-457200">
              <a:buFont typeface="+mj-lt"/>
              <a:buAutoNum type="arabicPeriod"/>
            </a:pPr>
            <a:r>
              <a:rPr lang="en-IN" dirty="0"/>
              <a:t>April and December is the peak time to attract more customers into subscribing</a:t>
            </a:r>
          </a:p>
          <a:p>
            <a:pPr marL="457200" indent="-457200">
              <a:buFont typeface="+mj-lt"/>
              <a:buAutoNum type="arabicPeriod"/>
            </a:pPr>
            <a:r>
              <a:rPr lang="en-IN" dirty="0"/>
              <a:t>People with lower income tend to subscribe to the term deposit</a:t>
            </a:r>
          </a:p>
          <a:p>
            <a:pPr marL="457200" indent="-457200">
              <a:buFont typeface="+mj-lt"/>
              <a:buAutoNum type="arabicPeriod"/>
            </a:pPr>
            <a:r>
              <a:rPr lang="en-IN" dirty="0"/>
              <a:t>Having a cellular mode of contact helps in getting more subscribers</a:t>
            </a:r>
          </a:p>
          <a:p>
            <a:pPr marL="457200" indent="-457200">
              <a:buFont typeface="+mj-lt"/>
              <a:buAutoNum type="arabicPeriod"/>
            </a:pPr>
            <a:r>
              <a:rPr lang="en-IN" dirty="0"/>
              <a:t>Number of contacts should be minimum and effective.</a:t>
            </a:r>
          </a:p>
        </p:txBody>
      </p:sp>
    </p:spTree>
    <p:extLst>
      <p:ext uri="{BB962C8B-B14F-4D97-AF65-F5344CB8AC3E}">
        <p14:creationId xmlns:p14="http://schemas.microsoft.com/office/powerpoint/2010/main" val="176821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7ED2-3CF4-AA19-B515-347320296941}"/>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0F1DEC3-C3DB-4CCD-07EE-CB85739E390A}"/>
              </a:ext>
            </a:extLst>
          </p:cNvPr>
          <p:cNvSpPr>
            <a:spLocks noGrp="1"/>
          </p:cNvSpPr>
          <p:nvPr>
            <p:ph idx="1"/>
          </p:nvPr>
        </p:nvSpPr>
        <p:spPr>
          <a:xfrm>
            <a:off x="1097280" y="2159001"/>
            <a:ext cx="3200400" cy="3286759"/>
          </a:xfrm>
        </p:spPr>
        <p:txBody>
          <a:bodyPr/>
          <a:lstStyle/>
          <a:p>
            <a:pPr algn="just"/>
            <a:r>
              <a:rPr lang="en-US" b="0" i="0" dirty="0">
                <a:solidFill>
                  <a:srgbClr val="000000"/>
                </a:solidFill>
                <a:effectLst/>
                <a:latin typeface="Helvetica Neue"/>
              </a:rPr>
              <a:t>The data is related with direct marketing campaigns (phone calls) of a Portuguese banking institution. The classification goal is to predict if the client will subscribe a term deposit. </a:t>
            </a:r>
            <a:endParaRPr lang="en-IN" dirty="0"/>
          </a:p>
        </p:txBody>
      </p:sp>
      <p:pic>
        <p:nvPicPr>
          <p:cNvPr id="5" name="Picture 4">
            <a:extLst>
              <a:ext uri="{FF2B5EF4-FFF2-40B4-BE49-F238E27FC236}">
                <a16:creationId xmlns:a16="http://schemas.microsoft.com/office/drawing/2014/main" id="{C6B55896-FE99-69C1-AB63-F9882C8B7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480" y="2170415"/>
            <a:ext cx="6299200" cy="3275345"/>
          </a:xfrm>
          <a:prstGeom prst="rect">
            <a:avLst/>
          </a:prstGeom>
        </p:spPr>
      </p:pic>
    </p:spTree>
    <p:extLst>
      <p:ext uri="{BB962C8B-B14F-4D97-AF65-F5344CB8AC3E}">
        <p14:creationId xmlns:p14="http://schemas.microsoft.com/office/powerpoint/2010/main" val="2836131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MODELS AND THEIR PERFORMANCES</a:t>
            </a:r>
            <a:endParaRPr lang="en-IN" dirty="0"/>
          </a:p>
        </p:txBody>
      </p:sp>
      <p:graphicFrame>
        <p:nvGraphicFramePr>
          <p:cNvPr id="4" name="Table 3">
            <a:extLst>
              <a:ext uri="{FF2B5EF4-FFF2-40B4-BE49-F238E27FC236}">
                <a16:creationId xmlns:a16="http://schemas.microsoft.com/office/drawing/2014/main" id="{5C5DA416-6BE6-AE66-6E41-58DFC5B1FF79}"/>
              </a:ext>
            </a:extLst>
          </p:cNvPr>
          <p:cNvGraphicFramePr>
            <a:graphicFrameLocks noGrp="1"/>
          </p:cNvGraphicFramePr>
          <p:nvPr>
            <p:extLst>
              <p:ext uri="{D42A27DB-BD31-4B8C-83A1-F6EECF244321}">
                <p14:modId xmlns:p14="http://schemas.microsoft.com/office/powerpoint/2010/main" val="4017117806"/>
              </p:ext>
            </p:extLst>
          </p:nvPr>
        </p:nvGraphicFramePr>
        <p:xfrm>
          <a:off x="1229360" y="2127012"/>
          <a:ext cx="6786880" cy="3958828"/>
        </p:xfrm>
        <a:graphic>
          <a:graphicData uri="http://schemas.openxmlformats.org/drawingml/2006/table">
            <a:tbl>
              <a:tblPr firstRow="1" bandRow="1">
                <a:tableStyleId>{793D81CF-94F2-401A-BA57-92F5A7B2D0C5}</a:tableStyleId>
              </a:tblPr>
              <a:tblGrid>
                <a:gridCol w="3342640">
                  <a:extLst>
                    <a:ext uri="{9D8B030D-6E8A-4147-A177-3AD203B41FA5}">
                      <a16:colId xmlns:a16="http://schemas.microsoft.com/office/drawing/2014/main" val="2934916351"/>
                    </a:ext>
                  </a:extLst>
                </a:gridCol>
                <a:gridCol w="1645920">
                  <a:extLst>
                    <a:ext uri="{9D8B030D-6E8A-4147-A177-3AD203B41FA5}">
                      <a16:colId xmlns:a16="http://schemas.microsoft.com/office/drawing/2014/main" val="1729676041"/>
                    </a:ext>
                  </a:extLst>
                </a:gridCol>
                <a:gridCol w="1798320">
                  <a:extLst>
                    <a:ext uri="{9D8B030D-6E8A-4147-A177-3AD203B41FA5}">
                      <a16:colId xmlns:a16="http://schemas.microsoft.com/office/drawing/2014/main" val="2990013709"/>
                    </a:ext>
                  </a:extLst>
                </a:gridCol>
              </a:tblGrid>
              <a:tr h="979504">
                <a:tc>
                  <a:txBody>
                    <a:bodyPr/>
                    <a:lstStyle/>
                    <a:p>
                      <a:pPr algn="ctr"/>
                      <a:r>
                        <a:rPr lang="en-IN" dirty="0"/>
                        <a:t>Model name</a:t>
                      </a:r>
                    </a:p>
                  </a:txBody>
                  <a:tcPr/>
                </a:tc>
                <a:tc>
                  <a:txBody>
                    <a:bodyPr/>
                    <a:lstStyle/>
                    <a:p>
                      <a:pPr algn="ctr"/>
                      <a:r>
                        <a:rPr lang="en-IN" dirty="0"/>
                        <a:t>Train Accuracy</a:t>
                      </a:r>
                    </a:p>
                  </a:txBody>
                  <a:tcPr/>
                </a:tc>
                <a:tc>
                  <a:txBody>
                    <a:bodyPr/>
                    <a:lstStyle/>
                    <a:p>
                      <a:pPr algn="ctr"/>
                      <a:r>
                        <a:rPr lang="en-IN" dirty="0"/>
                        <a:t>Test Accuracy</a:t>
                      </a:r>
                    </a:p>
                  </a:txBody>
                  <a:tcPr/>
                </a:tc>
                <a:extLst>
                  <a:ext uri="{0D108BD9-81ED-4DB2-BD59-A6C34878D82A}">
                    <a16:rowId xmlns:a16="http://schemas.microsoft.com/office/drawing/2014/main" val="3624267071"/>
                  </a:ext>
                </a:extLst>
              </a:tr>
              <a:tr h="993108">
                <a:tc>
                  <a:txBody>
                    <a:bodyPr/>
                    <a:lstStyle/>
                    <a:p>
                      <a:r>
                        <a:rPr lang="en-IN" dirty="0">
                          <a:solidFill>
                            <a:schemeClr val="tx1">
                              <a:lumMod val="95000"/>
                              <a:lumOff val="5000"/>
                            </a:schemeClr>
                          </a:solidFill>
                        </a:rPr>
                        <a:t>1) Logistic regression</a:t>
                      </a:r>
                    </a:p>
                  </a:txBody>
                  <a:tcPr/>
                </a:tc>
                <a:tc>
                  <a:txBody>
                    <a:bodyPr/>
                    <a:lstStyle/>
                    <a:p>
                      <a:pPr algn="ctr"/>
                      <a:r>
                        <a:rPr lang="en-IN" dirty="0">
                          <a:solidFill>
                            <a:schemeClr val="tx1">
                              <a:lumMod val="95000"/>
                              <a:lumOff val="5000"/>
                            </a:schemeClr>
                          </a:solidFill>
                        </a:rPr>
                        <a:t>79%</a:t>
                      </a:r>
                    </a:p>
                  </a:txBody>
                  <a:tcPr/>
                </a:tc>
                <a:tc>
                  <a:txBody>
                    <a:bodyPr/>
                    <a:lstStyle/>
                    <a:p>
                      <a:pPr algn="ctr"/>
                      <a:r>
                        <a:rPr lang="en-IN" dirty="0">
                          <a:solidFill>
                            <a:schemeClr val="tx1">
                              <a:lumMod val="95000"/>
                              <a:lumOff val="5000"/>
                            </a:schemeClr>
                          </a:solidFill>
                        </a:rPr>
                        <a:t>81%</a:t>
                      </a:r>
                    </a:p>
                  </a:txBody>
                  <a:tcPr/>
                </a:tc>
                <a:extLst>
                  <a:ext uri="{0D108BD9-81ED-4DB2-BD59-A6C34878D82A}">
                    <a16:rowId xmlns:a16="http://schemas.microsoft.com/office/drawing/2014/main" val="1240174592"/>
                  </a:ext>
                </a:extLst>
              </a:tr>
              <a:tr h="993108">
                <a:tc>
                  <a:txBody>
                    <a:bodyPr/>
                    <a:lstStyle/>
                    <a:p>
                      <a:pPr marL="0" algn="l" defTabSz="914400" rtl="0" eaLnBrk="1" latinLnBrk="0" hangingPunct="1"/>
                      <a:r>
                        <a:rPr lang="en-IN" sz="1800" kern="1200" dirty="0">
                          <a:solidFill>
                            <a:schemeClr val="tx1">
                              <a:lumMod val="95000"/>
                              <a:lumOff val="5000"/>
                            </a:schemeClr>
                          </a:solidFill>
                        </a:rPr>
                        <a:t>2) Decision Tree classifier</a:t>
                      </a:r>
                    </a:p>
                    <a:p>
                      <a:endParaRPr lang="en-IN" dirty="0"/>
                    </a:p>
                  </a:txBody>
                  <a:tcPr/>
                </a:tc>
                <a:tc>
                  <a:txBody>
                    <a:bodyPr/>
                    <a:lstStyle/>
                    <a:p>
                      <a:pPr algn="ctr"/>
                      <a:r>
                        <a:rPr lang="en-IN" dirty="0">
                          <a:solidFill>
                            <a:schemeClr val="tx1">
                              <a:lumMod val="95000"/>
                              <a:lumOff val="5000"/>
                            </a:schemeClr>
                          </a:solidFill>
                        </a:rPr>
                        <a:t>100%</a:t>
                      </a:r>
                    </a:p>
                  </a:txBody>
                  <a:tcPr/>
                </a:tc>
                <a:tc>
                  <a:txBody>
                    <a:bodyPr/>
                    <a:lstStyle/>
                    <a:p>
                      <a:pPr algn="ctr"/>
                      <a:r>
                        <a:rPr lang="en-IN" dirty="0">
                          <a:solidFill>
                            <a:schemeClr val="tx1">
                              <a:lumMod val="95000"/>
                              <a:lumOff val="5000"/>
                            </a:schemeClr>
                          </a:solidFill>
                        </a:rPr>
                        <a:t>83%</a:t>
                      </a:r>
                    </a:p>
                  </a:txBody>
                  <a:tcPr/>
                </a:tc>
                <a:extLst>
                  <a:ext uri="{0D108BD9-81ED-4DB2-BD59-A6C34878D82A}">
                    <a16:rowId xmlns:a16="http://schemas.microsoft.com/office/drawing/2014/main" val="230531990"/>
                  </a:ext>
                </a:extLst>
              </a:tr>
              <a:tr h="993108">
                <a:tc>
                  <a:txBody>
                    <a:bodyPr/>
                    <a:lstStyle/>
                    <a:p>
                      <a:pPr marL="0" algn="l" defTabSz="914400" rtl="0" eaLnBrk="1" latinLnBrk="0" hangingPunct="1"/>
                      <a:r>
                        <a:rPr lang="en-IN" sz="1800" kern="1200" dirty="0">
                          <a:solidFill>
                            <a:schemeClr val="tx1">
                              <a:lumMod val="95000"/>
                              <a:lumOff val="5000"/>
                            </a:schemeClr>
                          </a:solidFill>
                        </a:rPr>
                        <a:t>3) Random Forest classifier</a:t>
                      </a:r>
                      <a:endParaRPr lang="en-IN" sz="1800" kern="1200" dirty="0">
                        <a:solidFill>
                          <a:schemeClr val="tx1">
                            <a:lumMod val="95000"/>
                            <a:lumOff val="5000"/>
                          </a:schemeClr>
                        </a:solidFill>
                        <a:latin typeface="+mn-lt"/>
                        <a:ea typeface="+mn-ea"/>
                        <a:cs typeface="+mn-cs"/>
                      </a:endParaRPr>
                    </a:p>
                  </a:txBody>
                  <a:tcPr/>
                </a:tc>
                <a:tc>
                  <a:txBody>
                    <a:bodyPr/>
                    <a:lstStyle/>
                    <a:p>
                      <a:pPr algn="ctr"/>
                      <a:r>
                        <a:rPr lang="en-IN" dirty="0">
                          <a:solidFill>
                            <a:schemeClr val="tx1">
                              <a:lumMod val="95000"/>
                              <a:lumOff val="5000"/>
                            </a:schemeClr>
                          </a:solidFill>
                        </a:rPr>
                        <a:t>100%</a:t>
                      </a:r>
                    </a:p>
                  </a:txBody>
                  <a:tcPr/>
                </a:tc>
                <a:tc>
                  <a:txBody>
                    <a:bodyPr/>
                    <a:lstStyle/>
                    <a:p>
                      <a:pPr algn="ctr"/>
                      <a:r>
                        <a:rPr lang="en-IN" dirty="0">
                          <a:solidFill>
                            <a:schemeClr val="tx1">
                              <a:lumMod val="95000"/>
                              <a:lumOff val="5000"/>
                            </a:schemeClr>
                          </a:solidFill>
                        </a:rPr>
                        <a:t>86%</a:t>
                      </a:r>
                    </a:p>
                  </a:txBody>
                  <a:tcPr/>
                </a:tc>
                <a:extLst>
                  <a:ext uri="{0D108BD9-81ED-4DB2-BD59-A6C34878D82A}">
                    <a16:rowId xmlns:a16="http://schemas.microsoft.com/office/drawing/2014/main" val="2681257654"/>
                  </a:ext>
                </a:extLst>
              </a:tr>
            </a:tbl>
          </a:graphicData>
        </a:graphic>
      </p:graphicFrame>
      <p:sp>
        <p:nvSpPr>
          <p:cNvPr id="7" name="Content Placeholder 3">
            <a:extLst>
              <a:ext uri="{FF2B5EF4-FFF2-40B4-BE49-F238E27FC236}">
                <a16:creationId xmlns:a16="http://schemas.microsoft.com/office/drawing/2014/main" id="{97A66FDD-6D50-FBA0-2567-74876E831E95}"/>
              </a:ext>
            </a:extLst>
          </p:cNvPr>
          <p:cNvSpPr txBox="1">
            <a:spLocks/>
          </p:cNvSpPr>
          <p:nvPr/>
        </p:nvSpPr>
        <p:spPr>
          <a:xfrm>
            <a:off x="8217263" y="2127012"/>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Among the three models, Random Forest Classifier is giving better accuracies with the results being more generalized. </a:t>
            </a:r>
          </a:p>
          <a:p>
            <a:r>
              <a:rPr lang="en-IN" dirty="0"/>
              <a:t>Hence this model is further worked upon and fine tuned for better results.</a:t>
            </a:r>
          </a:p>
        </p:txBody>
      </p:sp>
    </p:spTree>
    <p:extLst>
      <p:ext uri="{BB962C8B-B14F-4D97-AF65-F5344CB8AC3E}">
        <p14:creationId xmlns:p14="http://schemas.microsoft.com/office/powerpoint/2010/main" val="218745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FINAL RESULTS</a:t>
            </a:r>
            <a:endParaRPr lang="en-IN" dirty="0"/>
          </a:p>
        </p:txBody>
      </p:sp>
      <p:sp>
        <p:nvSpPr>
          <p:cNvPr id="7" name="Content Placeholder 3">
            <a:extLst>
              <a:ext uri="{FF2B5EF4-FFF2-40B4-BE49-F238E27FC236}">
                <a16:creationId xmlns:a16="http://schemas.microsoft.com/office/drawing/2014/main" id="{97A66FDD-6D50-FBA0-2567-74876E831E95}"/>
              </a:ext>
            </a:extLst>
          </p:cNvPr>
          <p:cNvSpPr txBox="1">
            <a:spLocks/>
          </p:cNvSpPr>
          <p:nvPr/>
        </p:nvSpPr>
        <p:spPr>
          <a:xfrm>
            <a:off x="1097281" y="2127012"/>
            <a:ext cx="10383520"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The best model used for the predictions of this marketing campaign is Random Forest Classifier with an accuracy of 83% .</a:t>
            </a:r>
          </a:p>
          <a:p>
            <a:r>
              <a:rPr lang="en-IN" dirty="0"/>
              <a:t>This means that whenever this model is deployed, the results </a:t>
            </a:r>
            <a:r>
              <a:rPr lang="en-IN" b="1" dirty="0"/>
              <a:t>are 86% of the time reliable</a:t>
            </a:r>
            <a:r>
              <a:rPr lang="en-IN" dirty="0"/>
              <a:t>, leaving just 14% of uncertainty. </a:t>
            </a:r>
          </a:p>
        </p:txBody>
      </p:sp>
    </p:spTree>
    <p:extLst>
      <p:ext uri="{BB962C8B-B14F-4D97-AF65-F5344CB8AC3E}">
        <p14:creationId xmlns:p14="http://schemas.microsoft.com/office/powerpoint/2010/main" val="111912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a:xfrm>
            <a:off x="1066800" y="570021"/>
            <a:ext cx="10058400" cy="1450757"/>
          </a:xfrm>
        </p:spPr>
        <p:txBody>
          <a:bodyPr/>
          <a:lstStyle/>
          <a:p>
            <a:r>
              <a:rPr lang="en-US" dirty="0"/>
              <a:t>TO SEE THE CODE FILE OF THIS PROJECT…</a:t>
            </a:r>
            <a:endParaRPr lang="en-IN" dirty="0"/>
          </a:p>
        </p:txBody>
      </p:sp>
      <p:sp>
        <p:nvSpPr>
          <p:cNvPr id="7" name="Content Placeholder 3">
            <a:extLst>
              <a:ext uri="{FF2B5EF4-FFF2-40B4-BE49-F238E27FC236}">
                <a16:creationId xmlns:a16="http://schemas.microsoft.com/office/drawing/2014/main" id="{97A66FDD-6D50-FBA0-2567-74876E831E95}"/>
              </a:ext>
            </a:extLst>
          </p:cNvPr>
          <p:cNvSpPr txBox="1">
            <a:spLocks/>
          </p:cNvSpPr>
          <p:nvPr/>
        </p:nvSpPr>
        <p:spPr>
          <a:xfrm>
            <a:off x="1066800" y="2263110"/>
            <a:ext cx="10383520" cy="79505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Please visit </a:t>
            </a:r>
            <a:r>
              <a:rPr lang="en-US" dirty="0">
                <a:sym typeface="Wingdings" panose="05000000000000000000" pitchFamily="2" charset="2"/>
              </a:rPr>
              <a:t>   </a:t>
            </a:r>
            <a:r>
              <a:rPr lang="en-US" u="sng" dirty="0"/>
              <a:t>https://github.com/MeghanaHPP/Bank-Marketing</a:t>
            </a:r>
            <a:endParaRPr lang="en-IN" u="sng" dirty="0"/>
          </a:p>
        </p:txBody>
      </p:sp>
    </p:spTree>
    <p:extLst>
      <p:ext uri="{BB962C8B-B14F-4D97-AF65-F5344CB8AC3E}">
        <p14:creationId xmlns:p14="http://schemas.microsoft.com/office/powerpoint/2010/main" val="1583545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“Marketing is a race without a finishing line”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dirty="0" err="1">
                <a:solidFill>
                  <a:srgbClr val="FFFFFF"/>
                </a:solidFill>
              </a:rPr>
              <a:t>philip</a:t>
            </a:r>
            <a:r>
              <a:rPr lang="en-US" dirty="0">
                <a:solidFill>
                  <a:srgbClr val="FFFFFF"/>
                </a:solidFill>
              </a:rPr>
              <a:t> </a:t>
            </a:r>
            <a:r>
              <a:rPr lang="en-US" dirty="0" err="1">
                <a:solidFill>
                  <a:srgbClr val="FFFFFF"/>
                </a:solidFill>
              </a:rPr>
              <a:t>kotler</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FACTORS CONTRIBUTING</a:t>
            </a:r>
            <a:endParaRPr lang="en-IN" dirty="0"/>
          </a:p>
        </p:txBody>
      </p:sp>
      <p:sp>
        <p:nvSpPr>
          <p:cNvPr id="5" name="TextBox 4">
            <a:extLst>
              <a:ext uri="{FF2B5EF4-FFF2-40B4-BE49-F238E27FC236}">
                <a16:creationId xmlns:a16="http://schemas.microsoft.com/office/drawing/2014/main" id="{5148695D-F931-993E-F7E0-1F92473F15B8}"/>
              </a:ext>
            </a:extLst>
          </p:cNvPr>
          <p:cNvSpPr txBox="1"/>
          <p:nvPr/>
        </p:nvSpPr>
        <p:spPr>
          <a:xfrm>
            <a:off x="1137920" y="1959739"/>
            <a:ext cx="9916160" cy="4801314"/>
          </a:xfrm>
          <a:prstGeom prst="rect">
            <a:avLst/>
          </a:prstGeom>
          <a:noFill/>
        </p:spPr>
        <p:txBody>
          <a:bodyPr wrap="square" rtlCol="0">
            <a:spAutoFit/>
          </a:bodyPr>
          <a:lstStyle/>
          <a:p>
            <a:r>
              <a:rPr lang="en-US" dirty="0"/>
              <a:t>Age:       Age of the customer</a:t>
            </a:r>
          </a:p>
          <a:p>
            <a:endParaRPr lang="en-US" dirty="0"/>
          </a:p>
          <a:p>
            <a:r>
              <a:rPr lang="en-US" dirty="0"/>
              <a:t>Job:       Type of job (Management, technician, entrepreneur, blue-collar, retired, admin, services, self-</a:t>
            </a:r>
            <a:r>
              <a:rPr lang="en-US" dirty="0" err="1"/>
              <a:t>employeed</a:t>
            </a:r>
            <a:r>
              <a:rPr lang="en-US" dirty="0"/>
              <a:t>, unemployed, housemaid, student, unknown)</a:t>
            </a:r>
          </a:p>
          <a:p>
            <a:endParaRPr lang="en-US" dirty="0"/>
          </a:p>
          <a:p>
            <a:r>
              <a:rPr lang="en-US" dirty="0"/>
              <a:t>Education: education level (Tertiary, secondary, primary, unknown) </a:t>
            </a:r>
          </a:p>
          <a:p>
            <a:endParaRPr lang="en-US" dirty="0"/>
          </a:p>
          <a:p>
            <a:r>
              <a:rPr lang="en-US" dirty="0"/>
              <a:t>Default:   has credit in default or not </a:t>
            </a:r>
          </a:p>
          <a:p>
            <a:endParaRPr lang="en-US" dirty="0"/>
          </a:p>
          <a:p>
            <a:r>
              <a:rPr lang="en-US" dirty="0"/>
              <a:t>Balance:   average yearly balance</a:t>
            </a:r>
          </a:p>
          <a:p>
            <a:endParaRPr lang="en-US" dirty="0"/>
          </a:p>
          <a:p>
            <a:r>
              <a:rPr lang="en-US" dirty="0"/>
              <a:t>Housing:   has housing loan or not</a:t>
            </a:r>
          </a:p>
          <a:p>
            <a:endParaRPr lang="en-US" dirty="0"/>
          </a:p>
          <a:p>
            <a:r>
              <a:rPr lang="en-US" dirty="0"/>
              <a:t>Loan:      has personal loan or not</a:t>
            </a:r>
          </a:p>
          <a:p>
            <a:endParaRPr lang="en-US" dirty="0"/>
          </a:p>
          <a:p>
            <a:r>
              <a:rPr lang="en-US" dirty="0"/>
              <a:t>Contact:   contact communication type (Cellular, telephone, unknown)</a:t>
            </a:r>
          </a:p>
          <a:p>
            <a:endParaRPr lang="en-US" dirty="0"/>
          </a:p>
        </p:txBody>
      </p:sp>
    </p:spTree>
    <p:extLst>
      <p:ext uri="{BB962C8B-B14F-4D97-AF65-F5344CB8AC3E}">
        <p14:creationId xmlns:p14="http://schemas.microsoft.com/office/powerpoint/2010/main" val="177913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…FACTORS CONTRIBUTING</a:t>
            </a:r>
            <a:endParaRPr lang="en-IN" dirty="0"/>
          </a:p>
        </p:txBody>
      </p:sp>
      <p:sp>
        <p:nvSpPr>
          <p:cNvPr id="3" name="TextBox 2">
            <a:extLst>
              <a:ext uri="{FF2B5EF4-FFF2-40B4-BE49-F238E27FC236}">
                <a16:creationId xmlns:a16="http://schemas.microsoft.com/office/drawing/2014/main" id="{955CB24F-4A1E-299D-7047-4FA7F1036108}"/>
              </a:ext>
            </a:extLst>
          </p:cNvPr>
          <p:cNvSpPr txBox="1"/>
          <p:nvPr/>
        </p:nvSpPr>
        <p:spPr>
          <a:xfrm>
            <a:off x="1097280" y="1920240"/>
            <a:ext cx="9916160" cy="4524315"/>
          </a:xfrm>
          <a:prstGeom prst="rect">
            <a:avLst/>
          </a:prstGeom>
          <a:noFill/>
        </p:spPr>
        <p:txBody>
          <a:bodyPr wrap="square" rtlCol="0">
            <a:spAutoFit/>
          </a:bodyPr>
          <a:lstStyle/>
          <a:p>
            <a:r>
              <a:rPr lang="en-US" dirty="0"/>
              <a:t>Day:       last contact day of the week</a:t>
            </a:r>
          </a:p>
          <a:p>
            <a:endParaRPr lang="en-US" dirty="0"/>
          </a:p>
          <a:p>
            <a:r>
              <a:rPr lang="en-US" dirty="0"/>
              <a:t>Month:     last contact month of the year</a:t>
            </a:r>
          </a:p>
          <a:p>
            <a:endParaRPr lang="en-US" dirty="0"/>
          </a:p>
          <a:p>
            <a:r>
              <a:rPr lang="en-US" dirty="0"/>
              <a:t>Duration:  last contact duration in seconds</a:t>
            </a:r>
          </a:p>
          <a:p>
            <a:endParaRPr lang="en-US" dirty="0"/>
          </a:p>
          <a:p>
            <a:r>
              <a:rPr lang="en-US" dirty="0"/>
              <a:t>Campaign:  number of contacts performed during this campaign and for this client</a:t>
            </a:r>
          </a:p>
          <a:p>
            <a:endParaRPr lang="en-US" dirty="0"/>
          </a:p>
          <a:p>
            <a:r>
              <a:rPr lang="en-US" dirty="0" err="1"/>
              <a:t>Pdays</a:t>
            </a:r>
            <a:r>
              <a:rPr lang="en-US" dirty="0"/>
              <a:t>:     number of days that passed by after the client was last contacted from a previous                 campaign</a:t>
            </a:r>
          </a:p>
          <a:p>
            <a:endParaRPr lang="en-US" dirty="0"/>
          </a:p>
          <a:p>
            <a:r>
              <a:rPr lang="en-US" dirty="0"/>
              <a:t>Previous:  number of contacts performed before this campaign and for this client</a:t>
            </a:r>
          </a:p>
          <a:p>
            <a:endParaRPr lang="en-US" dirty="0"/>
          </a:p>
          <a:p>
            <a:r>
              <a:rPr lang="en-US" dirty="0" err="1"/>
              <a:t>Poutcome</a:t>
            </a:r>
            <a:r>
              <a:rPr lang="en-US" dirty="0"/>
              <a:t>:  outcome of the previous marketing campaign</a:t>
            </a:r>
          </a:p>
          <a:p>
            <a:endParaRPr lang="en-US" dirty="0"/>
          </a:p>
          <a:p>
            <a:r>
              <a:rPr lang="en-US" dirty="0"/>
              <a:t>Y:         has the client subscribed a term deposit? </a:t>
            </a:r>
            <a:endParaRPr lang="en-IN" dirty="0"/>
          </a:p>
        </p:txBody>
      </p:sp>
    </p:spTree>
    <p:extLst>
      <p:ext uri="{BB962C8B-B14F-4D97-AF65-F5344CB8AC3E}">
        <p14:creationId xmlns:p14="http://schemas.microsoft.com/office/powerpoint/2010/main" val="105759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7412-A0AA-9B3A-867D-9EBD5C486ACB}"/>
              </a:ext>
            </a:extLst>
          </p:cNvPr>
          <p:cNvSpPr>
            <a:spLocks noGrp="1"/>
          </p:cNvSpPr>
          <p:nvPr>
            <p:ph type="title"/>
          </p:nvPr>
        </p:nvSpPr>
        <p:spPr/>
        <p:txBody>
          <a:bodyPr/>
          <a:lstStyle/>
          <a:p>
            <a:r>
              <a:rPr lang="en-IN" dirty="0"/>
              <a:t>INSIGHTS</a:t>
            </a:r>
            <a:br>
              <a:rPr lang="en-IN" dirty="0"/>
            </a:br>
            <a:r>
              <a:rPr lang="en-IN" dirty="0"/>
              <a:t>1) Outcome distribution</a:t>
            </a:r>
          </a:p>
        </p:txBody>
      </p:sp>
      <p:pic>
        <p:nvPicPr>
          <p:cNvPr id="6" name="Content Placeholder 5">
            <a:extLst>
              <a:ext uri="{FF2B5EF4-FFF2-40B4-BE49-F238E27FC236}">
                <a16:creationId xmlns:a16="http://schemas.microsoft.com/office/drawing/2014/main" id="{09BACC40-7759-1407-55B7-70ED7D619C46}"/>
              </a:ext>
            </a:extLst>
          </p:cNvPr>
          <p:cNvPicPr>
            <a:picLocks noGrp="1" noChangeAspect="1"/>
          </p:cNvPicPr>
          <p:nvPr>
            <p:ph sz="half" idx="1"/>
          </p:nvPr>
        </p:nvPicPr>
        <p:blipFill>
          <a:blip r:embed="rId2"/>
          <a:stretch>
            <a:fillRect/>
          </a:stretch>
        </p:blipFill>
        <p:spPr>
          <a:xfrm>
            <a:off x="1097280" y="2120900"/>
            <a:ext cx="6794862" cy="3748194"/>
          </a:xfrm>
        </p:spPr>
      </p:pic>
      <p:sp>
        <p:nvSpPr>
          <p:cNvPr id="4" name="Content Placeholder 3">
            <a:extLst>
              <a:ext uri="{FF2B5EF4-FFF2-40B4-BE49-F238E27FC236}">
                <a16:creationId xmlns:a16="http://schemas.microsoft.com/office/drawing/2014/main" id="{C3C1F933-5130-1C6D-8034-B48C9D8C917B}"/>
              </a:ext>
            </a:extLst>
          </p:cNvPr>
          <p:cNvSpPr>
            <a:spLocks noGrp="1"/>
          </p:cNvSpPr>
          <p:nvPr>
            <p:ph sz="half" idx="2"/>
          </p:nvPr>
        </p:nvSpPr>
        <p:spPr>
          <a:xfrm>
            <a:off x="7892142" y="2120900"/>
            <a:ext cx="3263537" cy="3748194"/>
          </a:xfrm>
        </p:spPr>
        <p:txBody>
          <a:bodyPr/>
          <a:lstStyle/>
          <a:p>
            <a:pPr algn="just"/>
            <a:r>
              <a:rPr lang="en-IN" dirty="0"/>
              <a:t>The graph says that most of the people </a:t>
            </a:r>
            <a:r>
              <a:rPr lang="en-IN" b="1" dirty="0"/>
              <a:t>DO NOT </a:t>
            </a:r>
            <a:r>
              <a:rPr lang="en-IN" dirty="0"/>
              <a:t>subscribe to the term deposit in the bank.</a:t>
            </a:r>
          </a:p>
        </p:txBody>
      </p:sp>
    </p:spTree>
    <p:extLst>
      <p:ext uri="{BB962C8B-B14F-4D97-AF65-F5344CB8AC3E}">
        <p14:creationId xmlns:p14="http://schemas.microsoft.com/office/powerpoint/2010/main" val="285844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…INSIGHTS</a:t>
            </a:r>
            <a:br>
              <a:rPr lang="en-US" dirty="0"/>
            </a:br>
            <a:r>
              <a:rPr lang="en-US" dirty="0"/>
              <a:t>2) Age distribution</a:t>
            </a:r>
            <a:endParaRPr lang="en-IN" dirty="0"/>
          </a:p>
        </p:txBody>
      </p:sp>
      <p:pic>
        <p:nvPicPr>
          <p:cNvPr id="1025" name="Picture 1">
            <a:extLst>
              <a:ext uri="{FF2B5EF4-FFF2-40B4-BE49-F238E27FC236}">
                <a16:creationId xmlns:a16="http://schemas.microsoft.com/office/drawing/2014/main" id="{CED75FF8-838D-4338-F57F-D7C9D3466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766" y="1927507"/>
            <a:ext cx="7005295" cy="44732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440728"/>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IN" dirty="0"/>
              <a:t>Most of the customers belong to the age category between 30 to 40 years.</a:t>
            </a:r>
          </a:p>
        </p:txBody>
      </p:sp>
    </p:spTree>
    <p:extLst>
      <p:ext uri="{BB962C8B-B14F-4D97-AF65-F5344CB8AC3E}">
        <p14:creationId xmlns:p14="http://schemas.microsoft.com/office/powerpoint/2010/main" val="174083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normAutofit/>
          </a:bodyPr>
          <a:lstStyle/>
          <a:p>
            <a:r>
              <a:rPr lang="en-US" dirty="0"/>
              <a:t>…INSIGHTS</a:t>
            </a:r>
            <a:br>
              <a:rPr lang="en-US" dirty="0"/>
            </a:br>
            <a:r>
              <a:rPr lang="en-US" dirty="0"/>
              <a:t>3) Age group in terms of outcome</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51524"/>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IN" dirty="0"/>
              <a:t>The bank will be in benefit if their target customers are of the age of 30-40 years. This is when a person starts to set up various assets.</a:t>
            </a:r>
          </a:p>
          <a:p>
            <a:pPr algn="just">
              <a:lnSpc>
                <a:spcPct val="100000"/>
              </a:lnSpc>
            </a:pPr>
            <a:r>
              <a:rPr lang="en-IN" dirty="0"/>
              <a:t>Here, 1= 10-19 years</a:t>
            </a:r>
          </a:p>
          <a:p>
            <a:pPr algn="just">
              <a:lnSpc>
                <a:spcPct val="100000"/>
              </a:lnSpc>
            </a:pPr>
            <a:r>
              <a:rPr lang="en-IN" dirty="0"/>
              <a:t>          2= 20-29 years</a:t>
            </a:r>
          </a:p>
          <a:p>
            <a:pPr algn="just"/>
            <a:r>
              <a:rPr lang="en-IN" dirty="0"/>
              <a:t>           … and so on      </a:t>
            </a:r>
          </a:p>
        </p:txBody>
      </p:sp>
      <p:pic>
        <p:nvPicPr>
          <p:cNvPr id="1026" name="Picture 2">
            <a:extLst>
              <a:ext uri="{FF2B5EF4-FFF2-40B4-BE49-F238E27FC236}">
                <a16:creationId xmlns:a16="http://schemas.microsoft.com/office/drawing/2014/main" id="{07392163-9DE8-89BE-1C86-962CB4D02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88397"/>
            <a:ext cx="6863781"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0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…INSIGHTS</a:t>
            </a:r>
            <a:br>
              <a:rPr lang="en-US" dirty="0"/>
            </a:br>
            <a:r>
              <a:rPr lang="en-US" dirty="0"/>
              <a:t>4) Employment type</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92143" y="2040311"/>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Majority of the consumer have blue-collar jobs and management posts, the next </a:t>
            </a:r>
            <a:r>
              <a:rPr lang="en-IN"/>
              <a:t>being technicians</a:t>
            </a:r>
            <a:endParaRPr lang="en-IN" dirty="0"/>
          </a:p>
        </p:txBody>
      </p:sp>
      <p:pic>
        <p:nvPicPr>
          <p:cNvPr id="4098" name="Picture 2">
            <a:extLst>
              <a:ext uri="{FF2B5EF4-FFF2-40B4-BE49-F238E27FC236}">
                <a16:creationId xmlns:a16="http://schemas.microsoft.com/office/drawing/2014/main" id="{141A2EAE-4A57-4D27-F23E-BF1924E47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040311"/>
            <a:ext cx="6863781" cy="434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73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22A-904C-9603-8482-415462628777}"/>
              </a:ext>
            </a:extLst>
          </p:cNvPr>
          <p:cNvSpPr>
            <a:spLocks noGrp="1"/>
          </p:cNvSpPr>
          <p:nvPr>
            <p:ph type="title"/>
          </p:nvPr>
        </p:nvSpPr>
        <p:spPr/>
        <p:txBody>
          <a:bodyPr/>
          <a:lstStyle/>
          <a:p>
            <a:r>
              <a:rPr lang="en-US" dirty="0"/>
              <a:t>…INSIGHTS</a:t>
            </a:r>
            <a:br>
              <a:rPr lang="en-US" dirty="0"/>
            </a:br>
            <a:r>
              <a:rPr lang="en-US" dirty="0"/>
              <a:t>5) Marital status </a:t>
            </a:r>
            <a:endParaRPr lang="en-IN" dirty="0"/>
          </a:p>
        </p:txBody>
      </p:sp>
      <p:sp>
        <p:nvSpPr>
          <p:cNvPr id="3" name="Rectangle 2">
            <a:extLst>
              <a:ext uri="{FF2B5EF4-FFF2-40B4-BE49-F238E27FC236}">
                <a16:creationId xmlns:a16="http://schemas.microsoft.com/office/drawing/2014/main" id="{F36FC3FF-1061-AD82-D591-A33FC8ED77EB}"/>
              </a:ext>
            </a:extLst>
          </p:cNvPr>
          <p:cNvSpPr>
            <a:spLocks noChangeArrowheads="1"/>
          </p:cNvSpPr>
          <p:nvPr/>
        </p:nvSpPr>
        <p:spPr bwMode="auto">
          <a:xfrm>
            <a:off x="1097280" y="1927507"/>
            <a:ext cx="68637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3">
            <a:extLst>
              <a:ext uri="{FF2B5EF4-FFF2-40B4-BE49-F238E27FC236}">
                <a16:creationId xmlns:a16="http://schemas.microsoft.com/office/drawing/2014/main" id="{DCF1A14F-147E-9DBE-5158-B372844D111B}"/>
              </a:ext>
            </a:extLst>
          </p:cNvPr>
          <p:cNvSpPr txBox="1">
            <a:spLocks/>
          </p:cNvSpPr>
          <p:nvPr/>
        </p:nvSpPr>
        <p:spPr>
          <a:xfrm>
            <a:off x="7861663" y="2210822"/>
            <a:ext cx="3263537" cy="374819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Married people are more likely to subscribe for a term deposit than the single and divorced ones</a:t>
            </a:r>
          </a:p>
        </p:txBody>
      </p:sp>
      <p:pic>
        <p:nvPicPr>
          <p:cNvPr id="2052" name="Picture 4">
            <a:extLst>
              <a:ext uri="{FF2B5EF4-FFF2-40B4-BE49-F238E27FC236}">
                <a16:creationId xmlns:a16="http://schemas.microsoft.com/office/drawing/2014/main" id="{5F48AF8D-C6BD-1215-C645-02A17DDF9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27507"/>
            <a:ext cx="6863781"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57210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{E6F958B3-C3FC-4343-894A-3F15D1EE91B4}tf56160789_win32</Template>
  <TotalTime>1133</TotalTime>
  <Words>987</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Franklin Gothic Book</vt:lpstr>
      <vt:lpstr>Helvetica Neue</vt:lpstr>
      <vt:lpstr>Custom</vt:lpstr>
      <vt:lpstr>Bank Marketing</vt:lpstr>
      <vt:lpstr>OBJECTIVE</vt:lpstr>
      <vt:lpstr>FACTORS CONTRIBUTING</vt:lpstr>
      <vt:lpstr>…FACTORS CONTRIBUTING</vt:lpstr>
      <vt:lpstr>INSIGHTS 1) Outcome distribution</vt:lpstr>
      <vt:lpstr>…INSIGHTS 2) Age distribution</vt:lpstr>
      <vt:lpstr>…INSIGHTS 3) Age group in terms of outcome</vt:lpstr>
      <vt:lpstr>…INSIGHTS 4) Employment type</vt:lpstr>
      <vt:lpstr>…INSIGHTS 5) Marital status </vt:lpstr>
      <vt:lpstr>…INSIGHTS 6) Education level</vt:lpstr>
      <vt:lpstr>…INSIGHTS 7) Education in terms of outcome</vt:lpstr>
      <vt:lpstr>…INSIGHTS 8) Education in terms of outcome</vt:lpstr>
      <vt:lpstr>…INSIGHTS 9) Education in terms of outcome</vt:lpstr>
      <vt:lpstr>…INSIGHTS 10) Age v/s balance</vt:lpstr>
      <vt:lpstr>…INSIGHTS 11) Mode of contact</vt:lpstr>
      <vt:lpstr>…INSIGHTS 12) Campaign calls</vt:lpstr>
      <vt:lpstr>…INSIGHTS 13) Duration v/s number of calls</vt:lpstr>
      <vt:lpstr>…INSIGHTS 14) Mode of contact</vt:lpstr>
      <vt:lpstr>HOW TO INCREASE THE SUBSCRIPTIONS?</vt:lpstr>
      <vt:lpstr>MODELS AND THEIR PERFORMANCES</vt:lpstr>
      <vt:lpstr>FINAL RESULTS</vt:lpstr>
      <vt:lpstr>TO SEE THE CODE FILE OF THIS PROJECT…</vt:lpstr>
      <vt:lpstr>“Marketing is a race without a finishing 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meghana h p</dc:creator>
  <cp:lastModifiedBy>meghana h p</cp:lastModifiedBy>
  <cp:revision>7</cp:revision>
  <dcterms:created xsi:type="dcterms:W3CDTF">2023-11-14T17:32:35Z</dcterms:created>
  <dcterms:modified xsi:type="dcterms:W3CDTF">2023-12-28T07:49:33Z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