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sldIdLst>
    <p:sldId id="268" r:id="rId2"/>
    <p:sldId id="259" r:id="rId3"/>
    <p:sldId id="316" r:id="rId4"/>
    <p:sldId id="334" r:id="rId5"/>
    <p:sldId id="307" r:id="rId6"/>
    <p:sldId id="390" r:id="rId7"/>
    <p:sldId id="413" r:id="rId8"/>
    <p:sldId id="410" r:id="rId9"/>
    <p:sldId id="411" r:id="rId10"/>
    <p:sldId id="287" r:id="rId11"/>
    <p:sldId id="325" r:id="rId12"/>
    <p:sldId id="326" r:id="rId13"/>
    <p:sldId id="327" r:id="rId14"/>
    <p:sldId id="328" r:id="rId15"/>
    <p:sldId id="329" r:id="rId16"/>
    <p:sldId id="330" r:id="rId17"/>
    <p:sldId id="331" r:id="rId18"/>
    <p:sldId id="332" r:id="rId19"/>
    <p:sldId id="354" r:id="rId20"/>
    <p:sldId id="455" r:id="rId21"/>
    <p:sldId id="456" r:id="rId22"/>
    <p:sldId id="358" r:id="rId23"/>
    <p:sldId id="371" r:id="rId24"/>
    <p:sldId id="374" r:id="rId25"/>
    <p:sldId id="387" r:id="rId26"/>
    <p:sldId id="373" r:id="rId27"/>
    <p:sldId id="357" r:id="rId28"/>
    <p:sldId id="388" r:id="rId29"/>
    <p:sldId id="392" r:id="rId30"/>
    <p:sldId id="399" r:id="rId31"/>
    <p:sldId id="403" r:id="rId32"/>
    <p:sldId id="404" r:id="rId33"/>
    <p:sldId id="405" r:id="rId34"/>
    <p:sldId id="407" r:id="rId35"/>
    <p:sldId id="465" r:id="rId36"/>
    <p:sldId id="466" r:id="rId37"/>
    <p:sldId id="467" r:id="rId38"/>
    <p:sldId id="468" r:id="rId39"/>
    <p:sldId id="469" r:id="rId40"/>
    <p:sldId id="470" r:id="rId41"/>
    <p:sldId id="451" r:id="rId42"/>
    <p:sldId id="462" r:id="rId43"/>
    <p:sldId id="453" r:id="rId44"/>
    <p:sldId id="464" r:id="rId45"/>
    <p:sldId id="454" r:id="rId46"/>
    <p:sldId id="457" r:id="rId47"/>
    <p:sldId id="458" r:id="rId48"/>
    <p:sldId id="459" r:id="rId49"/>
    <p:sldId id="460" r:id="rId50"/>
    <p:sldId id="461" r:id="rId51"/>
    <p:sldId id="391" r:id="rId52"/>
    <p:sldId id="318" r:id="rId53"/>
    <p:sldId id="352" r:id="rId54"/>
    <p:sldId id="409" r:id="rId55"/>
    <p:sldId id="308"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8">
          <p15:clr>
            <a:srgbClr val="A4A3A4"/>
          </p15:clr>
        </p15:guide>
        <p15:guide id="2" pos="38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2691" autoAdjust="0"/>
  </p:normalViewPr>
  <p:slideViewPr>
    <p:cSldViewPr snapToGrid="0">
      <p:cViewPr varScale="1">
        <p:scale>
          <a:sx n="68" d="100"/>
          <a:sy n="68" d="100"/>
        </p:scale>
        <p:origin x="762" y="72"/>
      </p:cViewPr>
      <p:guideLst>
        <p:guide orient="horz" pos="2298"/>
        <p:guide pos="38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G:\Project%20phase-2\ET0.xls"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H:\CAD%20LAB\MANN%20KENDAL%20TEST%20FOR%20XL%20STANT.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H:\project\XLSTANT%20FOR%20MANN%20KENDALL%20TEST.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H:\CAD%20LAB\MANN%20KENDAL%20TEST%20FOR%20XL%20STANT.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ABHI\Downloads\ET0%20new.xls"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ABHI\Downloads\ET0%20new.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G:\Project%20phase-2\ET0.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G:\Project%20phase-2\man%20kandall%20ETo.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G:\Project%20phase-2\man%20kandall%20ETo.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G:\Project%20phase-2\man%20kandall%20ETo.xls"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G:\Project%20phase-2\man%20kandall%20ETo.xls"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G:\Project%20phase-2\man%20kandall%20ETo.xls"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H:\CAD%20LAB\MANN%20KENDAL%20TEST%20FOR%20XL%20STANT.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ABHI\Desktop\XLSTANT%20FOR%20MANN%20KENDALL%20TEST%20nisarg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chart>
    <c:title>
      <c:tx>
        <c:rich>
          <a:bodyPr rot="0" spcFirstLastPara="0" vertOverflow="ellipsis" vert="horz" wrap="square" anchor="ctr" anchorCtr="1"/>
          <a:lstStyle/>
          <a:p>
            <a:pPr defTabSz="914400">
              <a:defRPr lang="en-US" sz="1400" b="1" i="0" u="none" strike="noStrike" kern="1200" spc="0" baseline="0">
                <a:solidFill>
                  <a:schemeClr val="tx1">
                    <a:lumMod val="65000"/>
                    <a:lumOff val="35000"/>
                  </a:schemeClr>
                </a:solidFill>
                <a:latin typeface="+mn-lt"/>
                <a:ea typeface="+mn-ea"/>
                <a:cs typeface="+mn-cs"/>
              </a:defRPr>
            </a:pPr>
            <a:r>
              <a:rPr lang="en-IN" b="1"/>
              <a:t>Mean Daily Evaporation (ET-mm)</a:t>
            </a:r>
            <a:endParaRPr lang="en-IN" sz="1400" b="1" i="0" u="none" strike="noStrike" kern="1200" spc="0" baseline="0">
              <a:solidFill>
                <a:schemeClr val="tx1">
                  <a:lumMod val="65000"/>
                  <a:lumOff val="35000"/>
                </a:schemeClr>
              </a:solidFill>
              <a:latin typeface="+mn-lt"/>
              <a:ea typeface="+mn-ea"/>
              <a:cs typeface="+mn-cs"/>
            </a:endParaRPr>
          </a:p>
        </c:rich>
      </c:tx>
      <c:layout/>
      <c:overlay val="1"/>
      <c:spPr>
        <a:noFill/>
        <a:ln>
          <a:noFill/>
        </a:ln>
        <a:effectLst/>
      </c:spPr>
    </c:title>
    <c:autoTitleDeleted val="0"/>
    <c:plotArea>
      <c:layout>
        <c:manualLayout>
          <c:layoutTarget val="inner"/>
          <c:xMode val="edge"/>
          <c:yMode val="edge"/>
          <c:x val="9.8266433973240502E-2"/>
          <c:y val="0.17716396903589005"/>
          <c:w val="0.74897033158813342"/>
          <c:h val="0.65752990851513038"/>
        </c:manualLayout>
      </c:layout>
      <c:lineChart>
        <c:grouping val="standard"/>
        <c:varyColors val="1"/>
        <c:ser>
          <c:idx val="0"/>
          <c:order val="0"/>
          <c:tx>
            <c:strRef>
              <c:f>'[ET0.xls]Stephen Steward method'!$F$1:$F$3</c:f>
              <c:strCache>
                <c:ptCount val="1"/>
                <c:pt idx="0">
                  <c:v>Reference Evaporation mm</c:v>
                </c:pt>
              </c:strCache>
            </c:strRef>
          </c:tx>
          <c:spPr>
            <a:ln w="28575" cap="rnd" cmpd="sng" algn="ctr">
              <a:solidFill>
                <a:schemeClr val="accent1"/>
              </a:solidFill>
              <a:prstDash val="solid"/>
              <a:round/>
            </a:ln>
            <a:effectLst/>
          </c:spPr>
          <c:marker>
            <c:symbol val="none"/>
          </c:marker>
          <c:val>
            <c:numRef>
              <c:f>'[ET0.xls]Stephen Steward method'!$F$12:$F$369</c:f>
              <c:numCache>
                <c:formatCode>0.00_ </c:formatCode>
                <c:ptCount val="358"/>
                <c:pt idx="0">
                  <c:v>3.8601951749407895</c:v>
                </c:pt>
                <c:pt idx="1">
                  <c:v>3.8888441729107397</c:v>
                </c:pt>
                <c:pt idx="2">
                  <c:v>3.8676607392441693</c:v>
                </c:pt>
                <c:pt idx="3">
                  <c:v>3.88521615755357</c:v>
                </c:pt>
                <c:pt idx="4">
                  <c:v>3.8721882479238694</c:v>
                </c:pt>
                <c:pt idx="5">
                  <c:v>3.8759830831801589</c:v>
                </c:pt>
                <c:pt idx="6">
                  <c:v>3.9049190513273211</c:v>
                </c:pt>
                <c:pt idx="7">
                  <c:v>3.9510858922279199</c:v>
                </c:pt>
                <c:pt idx="8">
                  <c:v>3.9560510393455783</c:v>
                </c:pt>
                <c:pt idx="9">
                  <c:v>4.0072609091522216</c:v>
                </c:pt>
                <c:pt idx="10">
                  <c:v>3.98117064951678</c:v>
                </c:pt>
                <c:pt idx="11">
                  <c:v>4.0366514086187815</c:v>
                </c:pt>
                <c:pt idx="12">
                  <c:v>4.0429981999924003</c:v>
                </c:pt>
                <c:pt idx="13">
                  <c:v>4.0288078684598476</c:v>
                </c:pt>
                <c:pt idx="14">
                  <c:v>4.0655392143091982</c:v>
                </c:pt>
                <c:pt idx="15">
                  <c:v>4.114951933790957</c:v>
                </c:pt>
                <c:pt idx="16">
                  <c:v>4.1348882120024282</c:v>
                </c:pt>
                <c:pt idx="17">
                  <c:v>4.0728427695481217</c:v>
                </c:pt>
                <c:pt idx="18">
                  <c:v>4.1136010106287699</c:v>
                </c:pt>
                <c:pt idx="19">
                  <c:v>4.2146182540291095</c:v>
                </c:pt>
                <c:pt idx="20">
                  <c:v>4.1869616571225201</c:v>
                </c:pt>
                <c:pt idx="21">
                  <c:v>4.2320007464238314</c:v>
                </c:pt>
                <c:pt idx="22">
                  <c:v>4.2553832724924483</c:v>
                </c:pt>
                <c:pt idx="23">
                  <c:v>4.2955778625534187</c:v>
                </c:pt>
                <c:pt idx="24">
                  <c:v>4.3208262350916202</c:v>
                </c:pt>
                <c:pt idx="25">
                  <c:v>4.3409472528169175</c:v>
                </c:pt>
                <c:pt idx="26">
                  <c:v>4.3660752203209077</c:v>
                </c:pt>
                <c:pt idx="27">
                  <c:v>4.5064677318258219</c:v>
                </c:pt>
                <c:pt idx="28">
                  <c:v>4.4983676226184404</c:v>
                </c:pt>
                <c:pt idx="29">
                  <c:v>4.5492969288673715</c:v>
                </c:pt>
                <c:pt idx="30">
                  <c:v>4.5753305209763591</c:v>
                </c:pt>
                <c:pt idx="31">
                  <c:v>4.6170986017479683</c:v>
                </c:pt>
                <c:pt idx="32">
                  <c:v>4.6624542393567747</c:v>
                </c:pt>
                <c:pt idx="33">
                  <c:v>4.6795139677124284</c:v>
                </c:pt>
                <c:pt idx="34">
                  <c:v>4.6531274015279784</c:v>
                </c:pt>
                <c:pt idx="35">
                  <c:v>4.7109749852439</c:v>
                </c:pt>
                <c:pt idx="36">
                  <c:v>4.7403263381601617</c:v>
                </c:pt>
                <c:pt idx="37">
                  <c:v>4.8575874518809279</c:v>
                </c:pt>
                <c:pt idx="38">
                  <c:v>4.9165895242102895</c:v>
                </c:pt>
                <c:pt idx="39">
                  <c:v>5.019582528536338</c:v>
                </c:pt>
                <c:pt idx="40">
                  <c:v>5.121462595961062</c:v>
                </c:pt>
                <c:pt idx="41">
                  <c:v>5.0993424182518119</c:v>
                </c:pt>
                <c:pt idx="42">
                  <c:v>5.1514243299573188</c:v>
                </c:pt>
                <c:pt idx="43">
                  <c:v>5.2673991604814097</c:v>
                </c:pt>
                <c:pt idx="44">
                  <c:v>5.1459379940195991</c:v>
                </c:pt>
                <c:pt idx="45">
                  <c:v>5.1868709302556981</c:v>
                </c:pt>
                <c:pt idx="46">
                  <c:v>5.1825412745863586</c:v>
                </c:pt>
                <c:pt idx="47">
                  <c:v>5.2282197390188703</c:v>
                </c:pt>
                <c:pt idx="48">
                  <c:v>5.2869933987092415</c:v>
                </c:pt>
                <c:pt idx="49">
                  <c:v>5.3536419273420002</c:v>
                </c:pt>
                <c:pt idx="50">
                  <c:v>5.371241902917812</c:v>
                </c:pt>
                <c:pt idx="51">
                  <c:v>5.3957135153988496</c:v>
                </c:pt>
                <c:pt idx="52">
                  <c:v>5.4710344225559302</c:v>
                </c:pt>
                <c:pt idx="53">
                  <c:v>5.4504601487492499</c:v>
                </c:pt>
                <c:pt idx="54">
                  <c:v>5.4592924355676438</c:v>
                </c:pt>
                <c:pt idx="55">
                  <c:v>5.4307453270027004</c:v>
                </c:pt>
                <c:pt idx="56">
                  <c:v>5.5753168166835589</c:v>
                </c:pt>
                <c:pt idx="57">
                  <c:v>5.6567537939980115</c:v>
                </c:pt>
                <c:pt idx="58">
                  <c:v>5.6297103488990876</c:v>
                </c:pt>
                <c:pt idx="59">
                  <c:v>5.7555886473806588</c:v>
                </c:pt>
                <c:pt idx="60">
                  <c:v>5.7505666258647503</c:v>
                </c:pt>
                <c:pt idx="61">
                  <c:v>5.8055253398289466</c:v>
                </c:pt>
                <c:pt idx="62">
                  <c:v>5.8162842239343098</c:v>
                </c:pt>
                <c:pt idx="63">
                  <c:v>5.9330735585059395</c:v>
                </c:pt>
                <c:pt idx="64">
                  <c:v>5.9645889136890586</c:v>
                </c:pt>
                <c:pt idx="65">
                  <c:v>6.0139357244492384</c:v>
                </c:pt>
                <c:pt idx="66">
                  <c:v>6.0834212262764682</c:v>
                </c:pt>
                <c:pt idx="67">
                  <c:v>6.0166384307744716</c:v>
                </c:pt>
                <c:pt idx="68">
                  <c:v>6.0247061704762679</c:v>
                </c:pt>
                <c:pt idx="69">
                  <c:v>6.1346692582250881</c:v>
                </c:pt>
                <c:pt idx="70">
                  <c:v>6.2157634364441519</c:v>
                </c:pt>
                <c:pt idx="71">
                  <c:v>6.3132601111836335</c:v>
                </c:pt>
                <c:pt idx="72">
                  <c:v>6.3744993594560988</c:v>
                </c:pt>
                <c:pt idx="73">
                  <c:v>6.4035872121892083</c:v>
                </c:pt>
                <c:pt idx="74">
                  <c:v>6.5454709470348797</c:v>
                </c:pt>
                <c:pt idx="75">
                  <c:v>6.4988461379057201</c:v>
                </c:pt>
                <c:pt idx="76">
                  <c:v>6.4941424413844802</c:v>
                </c:pt>
                <c:pt idx="77">
                  <c:v>6.577686576807368</c:v>
                </c:pt>
                <c:pt idx="78">
                  <c:v>6.5461383501324795</c:v>
                </c:pt>
                <c:pt idx="79">
                  <c:v>6.5699880435064379</c:v>
                </c:pt>
                <c:pt idx="80">
                  <c:v>6.6428752467774661</c:v>
                </c:pt>
                <c:pt idx="81">
                  <c:v>6.6592204054718023</c:v>
                </c:pt>
                <c:pt idx="82">
                  <c:v>6.5814394830465819</c:v>
                </c:pt>
                <c:pt idx="83">
                  <c:v>6.7137208757389084</c:v>
                </c:pt>
                <c:pt idx="84">
                  <c:v>6.7088143093612986</c:v>
                </c:pt>
                <c:pt idx="85">
                  <c:v>6.6914876501999077</c:v>
                </c:pt>
                <c:pt idx="86">
                  <c:v>6.7229365430256065</c:v>
                </c:pt>
                <c:pt idx="87">
                  <c:v>6.7536551787653982</c:v>
                </c:pt>
                <c:pt idx="88">
                  <c:v>6.7149703882356784</c:v>
                </c:pt>
                <c:pt idx="89">
                  <c:v>6.7173584493527301</c:v>
                </c:pt>
                <c:pt idx="90">
                  <c:v>6.8261838325392779</c:v>
                </c:pt>
                <c:pt idx="91">
                  <c:v>6.8426663190662795</c:v>
                </c:pt>
                <c:pt idx="92">
                  <c:v>6.8397748437118802</c:v>
                </c:pt>
                <c:pt idx="93">
                  <c:v>6.9152948724849983</c:v>
                </c:pt>
                <c:pt idx="94">
                  <c:v>6.8892881641441637</c:v>
                </c:pt>
                <c:pt idx="95">
                  <c:v>6.8088519130935303</c:v>
                </c:pt>
                <c:pt idx="96">
                  <c:v>6.8561923800630113</c:v>
                </c:pt>
                <c:pt idx="97">
                  <c:v>6.8171202996282974</c:v>
                </c:pt>
                <c:pt idx="98">
                  <c:v>6.8417935611955301</c:v>
                </c:pt>
                <c:pt idx="99">
                  <c:v>6.8047318020504077</c:v>
                </c:pt>
                <c:pt idx="100">
                  <c:v>6.827544392155338</c:v>
                </c:pt>
                <c:pt idx="101">
                  <c:v>6.9011317399229002</c:v>
                </c:pt>
                <c:pt idx="102">
                  <c:v>6.9069473336258014</c:v>
                </c:pt>
                <c:pt idx="103">
                  <c:v>6.8744383871481798</c:v>
                </c:pt>
                <c:pt idx="104">
                  <c:v>6.8827754091376097</c:v>
                </c:pt>
                <c:pt idx="105">
                  <c:v>6.8208327522359573</c:v>
                </c:pt>
                <c:pt idx="106">
                  <c:v>6.8745075321457678</c:v>
                </c:pt>
                <c:pt idx="107">
                  <c:v>6.9058998981466901</c:v>
                </c:pt>
                <c:pt idx="108">
                  <c:v>6.8752925511215901</c:v>
                </c:pt>
                <c:pt idx="109">
                  <c:v>6.8837765361722685</c:v>
                </c:pt>
                <c:pt idx="110">
                  <c:v>6.9455765061937988</c:v>
                </c:pt>
                <c:pt idx="111">
                  <c:v>6.8773003885297204</c:v>
                </c:pt>
                <c:pt idx="112">
                  <c:v>6.92232011099071</c:v>
                </c:pt>
                <c:pt idx="113">
                  <c:v>6.9127658189559975</c:v>
                </c:pt>
                <c:pt idx="114">
                  <c:v>6.8643339863371784</c:v>
                </c:pt>
                <c:pt idx="115">
                  <c:v>6.8665787850689703</c:v>
                </c:pt>
                <c:pt idx="116">
                  <c:v>6.76847579732532</c:v>
                </c:pt>
                <c:pt idx="117">
                  <c:v>6.8324222992449402</c:v>
                </c:pt>
                <c:pt idx="118">
                  <c:v>6.7861623792332102</c:v>
                </c:pt>
                <c:pt idx="119">
                  <c:v>6.7460625865736423</c:v>
                </c:pt>
                <c:pt idx="120">
                  <c:v>6.7536145411023982</c:v>
                </c:pt>
                <c:pt idx="121">
                  <c:v>6.6295653701571782</c:v>
                </c:pt>
                <c:pt idx="122">
                  <c:v>6.7010556052560402</c:v>
                </c:pt>
                <c:pt idx="123">
                  <c:v>6.7081211584563496</c:v>
                </c:pt>
                <c:pt idx="124">
                  <c:v>6.6877045399465365</c:v>
                </c:pt>
                <c:pt idx="125">
                  <c:v>6.672008368969319</c:v>
                </c:pt>
                <c:pt idx="126">
                  <c:v>6.6874704306416097</c:v>
                </c:pt>
                <c:pt idx="127">
                  <c:v>6.6563029702616401</c:v>
                </c:pt>
                <c:pt idx="128">
                  <c:v>6.6333086458009802</c:v>
                </c:pt>
                <c:pt idx="129">
                  <c:v>6.6235313089422574</c:v>
                </c:pt>
                <c:pt idx="130">
                  <c:v>6.5472532089974589</c:v>
                </c:pt>
                <c:pt idx="131">
                  <c:v>6.5533304281023801</c:v>
                </c:pt>
                <c:pt idx="132">
                  <c:v>6.4138353588090586</c:v>
                </c:pt>
                <c:pt idx="133">
                  <c:v>6.4259366090653476</c:v>
                </c:pt>
                <c:pt idx="134">
                  <c:v>6.4869761223334104</c:v>
                </c:pt>
                <c:pt idx="135">
                  <c:v>6.4748944297799396</c:v>
                </c:pt>
                <c:pt idx="136">
                  <c:v>6.5596174736583999</c:v>
                </c:pt>
                <c:pt idx="137">
                  <c:v>6.4907967707593714</c:v>
                </c:pt>
                <c:pt idx="138">
                  <c:v>6.3674242617829764</c:v>
                </c:pt>
                <c:pt idx="139">
                  <c:v>6.4169933690869785</c:v>
                </c:pt>
                <c:pt idx="140">
                  <c:v>6.2551408722804176</c:v>
                </c:pt>
                <c:pt idx="141">
                  <c:v>6.2762221966927134</c:v>
                </c:pt>
                <c:pt idx="142">
                  <c:v>6.2635142119611187</c:v>
                </c:pt>
                <c:pt idx="143">
                  <c:v>6.2108320222178204</c:v>
                </c:pt>
                <c:pt idx="144">
                  <c:v>6.1815110492774172</c:v>
                </c:pt>
                <c:pt idx="145">
                  <c:v>6.1983071742953397</c:v>
                </c:pt>
                <c:pt idx="146">
                  <c:v>6.0347054836130916</c:v>
                </c:pt>
                <c:pt idx="147">
                  <c:v>6.0674213206204781</c:v>
                </c:pt>
                <c:pt idx="148">
                  <c:v>6.0095906009664484</c:v>
                </c:pt>
                <c:pt idx="149">
                  <c:v>5.9322032513783318</c:v>
                </c:pt>
                <c:pt idx="150">
                  <c:v>5.8966690365639414</c:v>
                </c:pt>
                <c:pt idx="151">
                  <c:v>5.8839947421396399</c:v>
                </c:pt>
                <c:pt idx="152">
                  <c:v>5.9022356244548222</c:v>
                </c:pt>
                <c:pt idx="153">
                  <c:v>5.8356287514488017</c:v>
                </c:pt>
                <c:pt idx="154">
                  <c:v>5.7687636482558204</c:v>
                </c:pt>
                <c:pt idx="155">
                  <c:v>5.7471115896384282</c:v>
                </c:pt>
                <c:pt idx="156">
                  <c:v>5.7226492621338503</c:v>
                </c:pt>
                <c:pt idx="157">
                  <c:v>5.6697616631154988</c:v>
                </c:pt>
                <c:pt idx="158">
                  <c:v>5.6028348526060361</c:v>
                </c:pt>
                <c:pt idx="159">
                  <c:v>5.6544350513855761</c:v>
                </c:pt>
                <c:pt idx="160">
                  <c:v>5.6742391076627001</c:v>
                </c:pt>
                <c:pt idx="161">
                  <c:v>5.6170406495332283</c:v>
                </c:pt>
                <c:pt idx="162">
                  <c:v>5.59564585922256</c:v>
                </c:pt>
                <c:pt idx="163">
                  <c:v>5.6507288753331801</c:v>
                </c:pt>
                <c:pt idx="164">
                  <c:v>5.643515593850438</c:v>
                </c:pt>
                <c:pt idx="165">
                  <c:v>5.6351707162944384</c:v>
                </c:pt>
                <c:pt idx="166">
                  <c:v>5.7280298849374303</c:v>
                </c:pt>
                <c:pt idx="167">
                  <c:v>5.6491440627016098</c:v>
                </c:pt>
                <c:pt idx="168">
                  <c:v>5.6882371107837404</c:v>
                </c:pt>
                <c:pt idx="169">
                  <c:v>5.6381179079590078</c:v>
                </c:pt>
                <c:pt idx="170">
                  <c:v>5.6133703689710082</c:v>
                </c:pt>
                <c:pt idx="171">
                  <c:v>5.6663457732058085</c:v>
                </c:pt>
                <c:pt idx="172">
                  <c:v>5.5885517537336016</c:v>
                </c:pt>
                <c:pt idx="173">
                  <c:v>5.5936017978083621</c:v>
                </c:pt>
                <c:pt idx="174">
                  <c:v>5.6629781272250463</c:v>
                </c:pt>
                <c:pt idx="175">
                  <c:v>5.6136971967982801</c:v>
                </c:pt>
                <c:pt idx="176">
                  <c:v>5.5393960911080722</c:v>
                </c:pt>
                <c:pt idx="177">
                  <c:v>5.6054312363010679</c:v>
                </c:pt>
                <c:pt idx="178">
                  <c:v>5.5821246129585083</c:v>
                </c:pt>
                <c:pt idx="179">
                  <c:v>5.6514280360952078</c:v>
                </c:pt>
                <c:pt idx="180">
                  <c:v>5.6187264343076997</c:v>
                </c:pt>
                <c:pt idx="181">
                  <c:v>5.4797143015135914</c:v>
                </c:pt>
                <c:pt idx="182">
                  <c:v>5.5414038194946116</c:v>
                </c:pt>
                <c:pt idx="183">
                  <c:v>5.4799292931590919</c:v>
                </c:pt>
                <c:pt idx="184">
                  <c:v>5.4887788747887001</c:v>
                </c:pt>
                <c:pt idx="185">
                  <c:v>5.5137820011605498</c:v>
                </c:pt>
                <c:pt idx="186">
                  <c:v>5.4651434114891817</c:v>
                </c:pt>
                <c:pt idx="187">
                  <c:v>5.45361123317221</c:v>
                </c:pt>
                <c:pt idx="188">
                  <c:v>5.4725530760223995</c:v>
                </c:pt>
                <c:pt idx="189">
                  <c:v>5.4249044029645299</c:v>
                </c:pt>
                <c:pt idx="190">
                  <c:v>5.3920244814003215</c:v>
                </c:pt>
                <c:pt idx="191">
                  <c:v>5.4305790399122404</c:v>
                </c:pt>
                <c:pt idx="192">
                  <c:v>5.4953944996271504</c:v>
                </c:pt>
                <c:pt idx="193">
                  <c:v>5.4787181725010621</c:v>
                </c:pt>
                <c:pt idx="194">
                  <c:v>5.4895954601933816</c:v>
                </c:pt>
                <c:pt idx="195">
                  <c:v>5.4412549056059101</c:v>
                </c:pt>
                <c:pt idx="196">
                  <c:v>5.4483280908184017</c:v>
                </c:pt>
                <c:pt idx="197">
                  <c:v>5.4558890987101716</c:v>
                </c:pt>
                <c:pt idx="198">
                  <c:v>5.4837909925359618</c:v>
                </c:pt>
                <c:pt idx="199">
                  <c:v>5.4693036626518321</c:v>
                </c:pt>
                <c:pt idx="200">
                  <c:v>5.41834663126743</c:v>
                </c:pt>
                <c:pt idx="201">
                  <c:v>5.43097763327523</c:v>
                </c:pt>
                <c:pt idx="202">
                  <c:v>5.4694929924165514</c:v>
                </c:pt>
                <c:pt idx="203">
                  <c:v>5.4254487912555218</c:v>
                </c:pt>
                <c:pt idx="204">
                  <c:v>5.4998386790505496</c:v>
                </c:pt>
                <c:pt idx="205">
                  <c:v>5.4507222572340703</c:v>
                </c:pt>
                <c:pt idx="206">
                  <c:v>5.4623930662322095</c:v>
                </c:pt>
                <c:pt idx="207">
                  <c:v>5.4595265835300903</c:v>
                </c:pt>
                <c:pt idx="208">
                  <c:v>5.4092951998985122</c:v>
                </c:pt>
                <c:pt idx="209">
                  <c:v>5.4135211666136502</c:v>
                </c:pt>
                <c:pt idx="210">
                  <c:v>5.4180850576028696</c:v>
                </c:pt>
                <c:pt idx="211">
                  <c:v>5.4208488657574385</c:v>
                </c:pt>
                <c:pt idx="212">
                  <c:v>5.4073255330132399</c:v>
                </c:pt>
                <c:pt idx="213">
                  <c:v>5.4538723677181604</c:v>
                </c:pt>
                <c:pt idx="214">
                  <c:v>5.3628209544481882</c:v>
                </c:pt>
                <c:pt idx="215">
                  <c:v>5.4006241273164601</c:v>
                </c:pt>
                <c:pt idx="216">
                  <c:v>5.3917388123649603</c:v>
                </c:pt>
                <c:pt idx="217">
                  <c:v>5.4070779882389397</c:v>
                </c:pt>
                <c:pt idx="218">
                  <c:v>5.4184521640330416</c:v>
                </c:pt>
                <c:pt idx="219">
                  <c:v>5.4035896127703404</c:v>
                </c:pt>
                <c:pt idx="220">
                  <c:v>5.4274957831861004</c:v>
                </c:pt>
                <c:pt idx="221">
                  <c:v>5.4243026289963883</c:v>
                </c:pt>
                <c:pt idx="222">
                  <c:v>5.4556046864610099</c:v>
                </c:pt>
                <c:pt idx="223">
                  <c:v>5.42467559960813</c:v>
                </c:pt>
                <c:pt idx="224">
                  <c:v>5.4740428494729896</c:v>
                </c:pt>
                <c:pt idx="225">
                  <c:v>5.4508790036683816</c:v>
                </c:pt>
                <c:pt idx="226">
                  <c:v>5.4510681875882634</c:v>
                </c:pt>
                <c:pt idx="227">
                  <c:v>5.4566228295372214</c:v>
                </c:pt>
                <c:pt idx="228">
                  <c:v>5.4726762441131118</c:v>
                </c:pt>
                <c:pt idx="229">
                  <c:v>5.499222145792654</c:v>
                </c:pt>
                <c:pt idx="230">
                  <c:v>5.4771714112924315</c:v>
                </c:pt>
                <c:pt idx="231">
                  <c:v>5.4711704151561822</c:v>
                </c:pt>
                <c:pt idx="232">
                  <c:v>5.3810871316767201</c:v>
                </c:pt>
                <c:pt idx="233">
                  <c:v>5.4490781122852621</c:v>
                </c:pt>
                <c:pt idx="234">
                  <c:v>5.4761764452822419</c:v>
                </c:pt>
                <c:pt idx="235">
                  <c:v>5.5235451805141418</c:v>
                </c:pt>
                <c:pt idx="236">
                  <c:v>5.5338624707109618</c:v>
                </c:pt>
                <c:pt idx="237">
                  <c:v>5.4948025779810683</c:v>
                </c:pt>
                <c:pt idx="238">
                  <c:v>5.5328143131683785</c:v>
                </c:pt>
                <c:pt idx="239">
                  <c:v>5.5256954961151097</c:v>
                </c:pt>
                <c:pt idx="240">
                  <c:v>5.5029766633053478</c:v>
                </c:pt>
                <c:pt idx="241">
                  <c:v>5.4698014030170317</c:v>
                </c:pt>
                <c:pt idx="242">
                  <c:v>5.4785418577719298</c:v>
                </c:pt>
                <c:pt idx="243">
                  <c:v>5.4214594145239623</c:v>
                </c:pt>
                <c:pt idx="244">
                  <c:v>5.4650125030901604</c:v>
                </c:pt>
                <c:pt idx="245">
                  <c:v>5.4644112629867676</c:v>
                </c:pt>
                <c:pt idx="246">
                  <c:v>5.4533576647732316</c:v>
                </c:pt>
                <c:pt idx="247">
                  <c:v>5.4764275639586621</c:v>
                </c:pt>
                <c:pt idx="248">
                  <c:v>5.4609848152219778</c:v>
                </c:pt>
                <c:pt idx="249">
                  <c:v>5.5346495332480403</c:v>
                </c:pt>
                <c:pt idx="250">
                  <c:v>5.4881951435049716</c:v>
                </c:pt>
                <c:pt idx="251">
                  <c:v>5.4938977623763803</c:v>
                </c:pt>
                <c:pt idx="252">
                  <c:v>5.4453044978441634</c:v>
                </c:pt>
                <c:pt idx="253">
                  <c:v>5.4054168646395988</c:v>
                </c:pt>
                <c:pt idx="254">
                  <c:v>5.4065463682169987</c:v>
                </c:pt>
                <c:pt idx="255">
                  <c:v>5.4124584399409201</c:v>
                </c:pt>
                <c:pt idx="256">
                  <c:v>5.3958472008887188</c:v>
                </c:pt>
                <c:pt idx="257">
                  <c:v>5.4489544727831314</c:v>
                </c:pt>
                <c:pt idx="258">
                  <c:v>5.4936979243443833</c:v>
                </c:pt>
                <c:pt idx="259">
                  <c:v>5.4465146001148614</c:v>
                </c:pt>
                <c:pt idx="260">
                  <c:v>5.3782646263607896</c:v>
                </c:pt>
                <c:pt idx="261">
                  <c:v>5.3999837678372478</c:v>
                </c:pt>
                <c:pt idx="262">
                  <c:v>5.3390294585726634</c:v>
                </c:pt>
                <c:pt idx="263">
                  <c:v>5.3751102333564766</c:v>
                </c:pt>
                <c:pt idx="264">
                  <c:v>5.3212942551725497</c:v>
                </c:pt>
                <c:pt idx="265">
                  <c:v>5.2939237197784701</c:v>
                </c:pt>
                <c:pt idx="266">
                  <c:v>5.2964693309151221</c:v>
                </c:pt>
                <c:pt idx="267">
                  <c:v>5.2373652614249</c:v>
                </c:pt>
                <c:pt idx="268">
                  <c:v>5.27948637198888</c:v>
                </c:pt>
                <c:pt idx="269">
                  <c:v>5.2299622437798714</c:v>
                </c:pt>
                <c:pt idx="270">
                  <c:v>5.2406709717156099</c:v>
                </c:pt>
                <c:pt idx="271">
                  <c:v>5.21924523865815</c:v>
                </c:pt>
                <c:pt idx="272">
                  <c:v>5.2424804984604085</c:v>
                </c:pt>
                <c:pt idx="273">
                  <c:v>5.2931206343958896</c:v>
                </c:pt>
                <c:pt idx="274">
                  <c:v>5.2190372402938898</c:v>
                </c:pt>
                <c:pt idx="275">
                  <c:v>5.1433539860024498</c:v>
                </c:pt>
                <c:pt idx="276">
                  <c:v>5.2090114738346518</c:v>
                </c:pt>
                <c:pt idx="277">
                  <c:v>5.1926994766040897</c:v>
                </c:pt>
                <c:pt idx="278">
                  <c:v>5.1214174722682477</c:v>
                </c:pt>
                <c:pt idx="279">
                  <c:v>5.0957195134178699</c:v>
                </c:pt>
                <c:pt idx="280">
                  <c:v>5.0403626125234018</c:v>
                </c:pt>
                <c:pt idx="281">
                  <c:v>5.0485652618762078</c:v>
                </c:pt>
                <c:pt idx="282">
                  <c:v>4.9553279148522815</c:v>
                </c:pt>
                <c:pt idx="283">
                  <c:v>5.0307161375854781</c:v>
                </c:pt>
                <c:pt idx="284">
                  <c:v>4.97930053646009</c:v>
                </c:pt>
                <c:pt idx="285">
                  <c:v>4.9355790253685017</c:v>
                </c:pt>
                <c:pt idx="286">
                  <c:v>4.8848988675547176</c:v>
                </c:pt>
                <c:pt idx="287">
                  <c:v>4.8374056447049201</c:v>
                </c:pt>
                <c:pt idx="288">
                  <c:v>4.8191704730179588</c:v>
                </c:pt>
                <c:pt idx="289">
                  <c:v>4.8742569165263481</c:v>
                </c:pt>
                <c:pt idx="290">
                  <c:v>4.849922766638799</c:v>
                </c:pt>
                <c:pt idx="291">
                  <c:v>4.852977820508757</c:v>
                </c:pt>
                <c:pt idx="292">
                  <c:v>4.7945807783053169</c:v>
                </c:pt>
                <c:pt idx="293">
                  <c:v>4.6351095828700899</c:v>
                </c:pt>
                <c:pt idx="294">
                  <c:v>4.6377567566850466</c:v>
                </c:pt>
                <c:pt idx="295">
                  <c:v>4.6276833162377065</c:v>
                </c:pt>
                <c:pt idx="296">
                  <c:v>4.5732771489548023</c:v>
                </c:pt>
                <c:pt idx="297">
                  <c:v>4.5779105655841983</c:v>
                </c:pt>
                <c:pt idx="298">
                  <c:v>4.54468205920488</c:v>
                </c:pt>
                <c:pt idx="299">
                  <c:v>4.55618224487222</c:v>
                </c:pt>
                <c:pt idx="300">
                  <c:v>4.5882617470219014</c:v>
                </c:pt>
                <c:pt idx="301">
                  <c:v>4.5768917141072913</c:v>
                </c:pt>
                <c:pt idx="302">
                  <c:v>4.5588287659047815</c:v>
                </c:pt>
                <c:pt idx="303">
                  <c:v>4.4524655945943818</c:v>
                </c:pt>
                <c:pt idx="304">
                  <c:v>4.4270472350326804</c:v>
                </c:pt>
                <c:pt idx="305">
                  <c:v>4.3791424489981514</c:v>
                </c:pt>
                <c:pt idx="306">
                  <c:v>4.3143611231326915</c:v>
                </c:pt>
                <c:pt idx="307">
                  <c:v>4.3252562087115587</c:v>
                </c:pt>
                <c:pt idx="308">
                  <c:v>4.2841902868617296</c:v>
                </c:pt>
                <c:pt idx="309">
                  <c:v>4.2110937848247536</c:v>
                </c:pt>
                <c:pt idx="310">
                  <c:v>4.2113388939464702</c:v>
                </c:pt>
                <c:pt idx="311">
                  <c:v>4.14190322231837</c:v>
                </c:pt>
                <c:pt idx="312">
                  <c:v>4.1073762089747881</c:v>
                </c:pt>
                <c:pt idx="313">
                  <c:v>4.1385251836297314</c:v>
                </c:pt>
                <c:pt idx="314">
                  <c:v>4.1931332686584764</c:v>
                </c:pt>
                <c:pt idx="315">
                  <c:v>4.1918909669958282</c:v>
                </c:pt>
                <c:pt idx="316">
                  <c:v>4.217296315682372</c:v>
                </c:pt>
                <c:pt idx="317">
                  <c:v>4.1724047061338085</c:v>
                </c:pt>
                <c:pt idx="318">
                  <c:v>4.1820010049025615</c:v>
                </c:pt>
                <c:pt idx="319">
                  <c:v>4.1816288244831519</c:v>
                </c:pt>
                <c:pt idx="320">
                  <c:v>4.1191374256648015</c:v>
                </c:pt>
                <c:pt idx="321">
                  <c:v>4.0451835168724282</c:v>
                </c:pt>
                <c:pt idx="322">
                  <c:v>4.030870249090448</c:v>
                </c:pt>
                <c:pt idx="323">
                  <c:v>3.9631573537983109</c:v>
                </c:pt>
                <c:pt idx="324">
                  <c:v>3.9169283130111086</c:v>
                </c:pt>
                <c:pt idx="325">
                  <c:v>3.9140794485522599</c:v>
                </c:pt>
                <c:pt idx="326">
                  <c:v>3.8814704711561392</c:v>
                </c:pt>
                <c:pt idx="327">
                  <c:v>3.9262407029098494</c:v>
                </c:pt>
                <c:pt idx="328">
                  <c:v>3.8530598862823999</c:v>
                </c:pt>
                <c:pt idx="329">
                  <c:v>3.9068273220216598</c:v>
                </c:pt>
                <c:pt idx="330">
                  <c:v>3.8870062970505708</c:v>
                </c:pt>
                <c:pt idx="331">
                  <c:v>3.8142649478039901</c:v>
                </c:pt>
                <c:pt idx="332">
                  <c:v>3.8530056846922287</c:v>
                </c:pt>
                <c:pt idx="333">
                  <c:v>3.7341911306647901</c:v>
                </c:pt>
                <c:pt idx="334">
                  <c:v>3.6976540366709902</c:v>
                </c:pt>
                <c:pt idx="335">
                  <c:v>3.7543820529912408</c:v>
                </c:pt>
                <c:pt idx="336">
                  <c:v>3.7572411704665507</c:v>
                </c:pt>
                <c:pt idx="337">
                  <c:v>3.7537015533947002</c:v>
                </c:pt>
                <c:pt idx="338">
                  <c:v>3.7923215140718902</c:v>
                </c:pt>
                <c:pt idx="339">
                  <c:v>3.85616606709553</c:v>
                </c:pt>
                <c:pt idx="340">
                  <c:v>3.8226014206319494</c:v>
                </c:pt>
                <c:pt idx="341">
                  <c:v>3.8173188160498093</c:v>
                </c:pt>
                <c:pt idx="342">
                  <c:v>3.7452964933475799</c:v>
                </c:pt>
                <c:pt idx="343">
                  <c:v>3.7518179885401999</c:v>
                </c:pt>
                <c:pt idx="344">
                  <c:v>3.6910577243025102</c:v>
                </c:pt>
                <c:pt idx="345">
                  <c:v>3.6566060664082687</c:v>
                </c:pt>
                <c:pt idx="346">
                  <c:v>3.655910505647531</c:v>
                </c:pt>
                <c:pt idx="347">
                  <c:v>3.688077859755341</c:v>
                </c:pt>
                <c:pt idx="348">
                  <c:v>3.6691216707361516</c:v>
                </c:pt>
                <c:pt idx="349">
                  <c:v>3.613567682157941</c:v>
                </c:pt>
                <c:pt idx="350">
                  <c:v>3.6097074102643401</c:v>
                </c:pt>
                <c:pt idx="351">
                  <c:v>3.7762525005437189</c:v>
                </c:pt>
                <c:pt idx="352">
                  <c:v>3.6803172010171519</c:v>
                </c:pt>
                <c:pt idx="353">
                  <c:v>3.7087478561220211</c:v>
                </c:pt>
                <c:pt idx="354">
                  <c:v>3.7792943726756909</c:v>
                </c:pt>
                <c:pt idx="355">
                  <c:v>3.758639708846141</c:v>
                </c:pt>
                <c:pt idx="356">
                  <c:v>3.7466917715707111</c:v>
                </c:pt>
                <c:pt idx="357">
                  <c:v>3.8201555283909907</c:v>
                </c:pt>
              </c:numCache>
            </c:numRef>
          </c:val>
          <c:smooth val="1"/>
          <c:extLst>
            <c:ext xmlns:c16="http://schemas.microsoft.com/office/drawing/2014/chart" uri="{C3380CC4-5D6E-409C-BE32-E72D297353CC}">
              <c16:uniqueId val="{00000000-8458-436E-B793-E84B7F27FCBD}"/>
            </c:ext>
          </c:extLst>
        </c:ser>
        <c:ser>
          <c:idx val="1"/>
          <c:order val="1"/>
          <c:tx>
            <c:strRef>
              <c:f>'[ET0.xls]Stephen Steward method'!$G$1:$G$3</c:f>
              <c:strCache>
                <c:ptCount val="1"/>
                <c:pt idx="0">
                  <c:v>Pan Evaporation mm</c:v>
                </c:pt>
              </c:strCache>
            </c:strRef>
          </c:tx>
          <c:spPr>
            <a:ln w="28575" cap="rnd" cmpd="sng" algn="ctr">
              <a:solidFill>
                <a:schemeClr val="accent2"/>
              </a:solidFill>
              <a:prstDash val="solid"/>
              <a:round/>
            </a:ln>
            <a:effectLst/>
          </c:spPr>
          <c:marker>
            <c:symbol val="none"/>
          </c:marker>
          <c:val>
            <c:numRef>
              <c:f>'[ET0.xls]Stephen Steward method'!$G$4:$G$369</c:f>
              <c:numCache>
                <c:formatCode>0.00_ </c:formatCode>
                <c:ptCount val="366"/>
                <c:pt idx="0">
                  <c:v>4.2774999999999999</c:v>
                </c:pt>
                <c:pt idx="1">
                  <c:v>4.38</c:v>
                </c:pt>
                <c:pt idx="2">
                  <c:v>4.4274999999999984</c:v>
                </c:pt>
                <c:pt idx="3">
                  <c:v>4.4674999999999985</c:v>
                </c:pt>
                <c:pt idx="4">
                  <c:v>4.4424999999999999</c:v>
                </c:pt>
                <c:pt idx="5">
                  <c:v>4.6049999999999986</c:v>
                </c:pt>
                <c:pt idx="6">
                  <c:v>4.3974999999999982</c:v>
                </c:pt>
                <c:pt idx="7">
                  <c:v>4.58</c:v>
                </c:pt>
                <c:pt idx="8">
                  <c:v>4.6374999999999984</c:v>
                </c:pt>
                <c:pt idx="9">
                  <c:v>4.5774999999999997</c:v>
                </c:pt>
                <c:pt idx="10">
                  <c:v>4.78</c:v>
                </c:pt>
                <c:pt idx="11">
                  <c:v>4.6949999999999976</c:v>
                </c:pt>
                <c:pt idx="12">
                  <c:v>4.6874999999999982</c:v>
                </c:pt>
                <c:pt idx="13">
                  <c:v>4.6524999999999981</c:v>
                </c:pt>
                <c:pt idx="14">
                  <c:v>4.6099999999999985</c:v>
                </c:pt>
                <c:pt idx="15">
                  <c:v>4.6149999999999975</c:v>
                </c:pt>
                <c:pt idx="16">
                  <c:v>4.7024999999999997</c:v>
                </c:pt>
                <c:pt idx="17">
                  <c:v>4.7725</c:v>
                </c:pt>
                <c:pt idx="18">
                  <c:v>4.8424999999999985</c:v>
                </c:pt>
                <c:pt idx="19">
                  <c:v>4.7024999999999997</c:v>
                </c:pt>
                <c:pt idx="20">
                  <c:v>4.9775</c:v>
                </c:pt>
                <c:pt idx="21">
                  <c:v>4.9674999999999985</c:v>
                </c:pt>
                <c:pt idx="22">
                  <c:v>5.1074999999999982</c:v>
                </c:pt>
                <c:pt idx="23">
                  <c:v>4.99</c:v>
                </c:pt>
                <c:pt idx="24">
                  <c:v>5.0274999999999981</c:v>
                </c:pt>
                <c:pt idx="25">
                  <c:v>5.254999999999999</c:v>
                </c:pt>
                <c:pt idx="26">
                  <c:v>5.2624999999999984</c:v>
                </c:pt>
                <c:pt idx="27">
                  <c:v>5.2424999999999997</c:v>
                </c:pt>
                <c:pt idx="28">
                  <c:v>5.2974999999999985</c:v>
                </c:pt>
                <c:pt idx="29">
                  <c:v>5.22</c:v>
                </c:pt>
                <c:pt idx="30">
                  <c:v>5.3574999999999982</c:v>
                </c:pt>
                <c:pt idx="31">
                  <c:v>5.2374999999999998</c:v>
                </c:pt>
                <c:pt idx="32">
                  <c:v>5.39</c:v>
                </c:pt>
                <c:pt idx="33">
                  <c:v>5.44</c:v>
                </c:pt>
                <c:pt idx="34">
                  <c:v>5.5624999999999982</c:v>
                </c:pt>
                <c:pt idx="35">
                  <c:v>5.45</c:v>
                </c:pt>
                <c:pt idx="36">
                  <c:v>5.5574999999999983</c:v>
                </c:pt>
                <c:pt idx="37">
                  <c:v>5.4300000000000015</c:v>
                </c:pt>
                <c:pt idx="38">
                  <c:v>5.3924999999999983</c:v>
                </c:pt>
                <c:pt idx="39">
                  <c:v>5.4050000000000002</c:v>
                </c:pt>
                <c:pt idx="40">
                  <c:v>5.49</c:v>
                </c:pt>
                <c:pt idx="41">
                  <c:v>5.3249999999999975</c:v>
                </c:pt>
                <c:pt idx="42">
                  <c:v>5.59</c:v>
                </c:pt>
                <c:pt idx="43">
                  <c:v>5.6849999999999987</c:v>
                </c:pt>
                <c:pt idx="44">
                  <c:v>5.7249999999999988</c:v>
                </c:pt>
                <c:pt idx="45">
                  <c:v>5.7674999999999983</c:v>
                </c:pt>
                <c:pt idx="46">
                  <c:v>5.8149999999999986</c:v>
                </c:pt>
                <c:pt idx="47">
                  <c:v>5.91</c:v>
                </c:pt>
                <c:pt idx="48">
                  <c:v>6.1</c:v>
                </c:pt>
                <c:pt idx="49">
                  <c:v>6.085</c:v>
                </c:pt>
                <c:pt idx="50">
                  <c:v>6.0149999999999988</c:v>
                </c:pt>
                <c:pt idx="51">
                  <c:v>6.1724999999999985</c:v>
                </c:pt>
                <c:pt idx="52">
                  <c:v>6.0724999999999998</c:v>
                </c:pt>
                <c:pt idx="53">
                  <c:v>6.37</c:v>
                </c:pt>
                <c:pt idx="54">
                  <c:v>6.49</c:v>
                </c:pt>
                <c:pt idx="55">
                  <c:v>6.4325000000000001</c:v>
                </c:pt>
                <c:pt idx="56">
                  <c:v>6.6674999999999978</c:v>
                </c:pt>
                <c:pt idx="57">
                  <c:v>6.7674999999999983</c:v>
                </c:pt>
                <c:pt idx="58">
                  <c:v>6.5874999999999995</c:v>
                </c:pt>
                <c:pt idx="59">
                  <c:v>6.05</c:v>
                </c:pt>
                <c:pt idx="60">
                  <c:v>6.8124999999999982</c:v>
                </c:pt>
                <c:pt idx="61">
                  <c:v>6.76</c:v>
                </c:pt>
                <c:pt idx="62">
                  <c:v>6.8449999999999989</c:v>
                </c:pt>
                <c:pt idx="63">
                  <c:v>6.822499999999998</c:v>
                </c:pt>
                <c:pt idx="64">
                  <c:v>7.0624999999999982</c:v>
                </c:pt>
                <c:pt idx="65">
                  <c:v>6.8674999999999979</c:v>
                </c:pt>
                <c:pt idx="66">
                  <c:v>6.8549999999999986</c:v>
                </c:pt>
                <c:pt idx="67">
                  <c:v>6.88</c:v>
                </c:pt>
                <c:pt idx="68">
                  <c:v>7.1074999999999982</c:v>
                </c:pt>
                <c:pt idx="69">
                  <c:v>7.14</c:v>
                </c:pt>
                <c:pt idx="70">
                  <c:v>7.1499999999999995</c:v>
                </c:pt>
                <c:pt idx="71">
                  <c:v>7.1824999999999983</c:v>
                </c:pt>
                <c:pt idx="72">
                  <c:v>7.3049999999999988</c:v>
                </c:pt>
                <c:pt idx="73">
                  <c:v>7.2424999999999997</c:v>
                </c:pt>
                <c:pt idx="74">
                  <c:v>7.1499999999999995</c:v>
                </c:pt>
                <c:pt idx="75">
                  <c:v>7.0974999999999984</c:v>
                </c:pt>
                <c:pt idx="76">
                  <c:v>7.1049999999999986</c:v>
                </c:pt>
                <c:pt idx="77">
                  <c:v>7.2725</c:v>
                </c:pt>
                <c:pt idx="78">
                  <c:v>7.4674999999999985</c:v>
                </c:pt>
                <c:pt idx="79">
                  <c:v>7.59</c:v>
                </c:pt>
                <c:pt idx="80">
                  <c:v>7.44</c:v>
                </c:pt>
                <c:pt idx="81">
                  <c:v>7.6849999999999987</c:v>
                </c:pt>
                <c:pt idx="82">
                  <c:v>7.6599999999999984</c:v>
                </c:pt>
                <c:pt idx="83">
                  <c:v>7.72</c:v>
                </c:pt>
                <c:pt idx="84">
                  <c:v>7.8649999999999975</c:v>
                </c:pt>
                <c:pt idx="85">
                  <c:v>7.8374999999999995</c:v>
                </c:pt>
                <c:pt idx="86">
                  <c:v>7.8074999999999983</c:v>
                </c:pt>
                <c:pt idx="87">
                  <c:v>8</c:v>
                </c:pt>
                <c:pt idx="88">
                  <c:v>7.96</c:v>
                </c:pt>
                <c:pt idx="89">
                  <c:v>7.91</c:v>
                </c:pt>
                <c:pt idx="90">
                  <c:v>7.5124999999999984</c:v>
                </c:pt>
                <c:pt idx="91">
                  <c:v>7.5549999999999988</c:v>
                </c:pt>
                <c:pt idx="92">
                  <c:v>7.3874999999999984</c:v>
                </c:pt>
                <c:pt idx="93">
                  <c:v>7.37</c:v>
                </c:pt>
                <c:pt idx="94">
                  <c:v>7.4450000000000003</c:v>
                </c:pt>
                <c:pt idx="95">
                  <c:v>7.57</c:v>
                </c:pt>
                <c:pt idx="96">
                  <c:v>7.5574999999999983</c:v>
                </c:pt>
                <c:pt idx="97">
                  <c:v>7.7024999999999997</c:v>
                </c:pt>
                <c:pt idx="98">
                  <c:v>7.6324999999999985</c:v>
                </c:pt>
                <c:pt idx="99">
                  <c:v>7.5474999999999985</c:v>
                </c:pt>
                <c:pt idx="100">
                  <c:v>7.4524999999999997</c:v>
                </c:pt>
                <c:pt idx="101">
                  <c:v>7.335</c:v>
                </c:pt>
                <c:pt idx="102">
                  <c:v>7.4224999999999985</c:v>
                </c:pt>
                <c:pt idx="103">
                  <c:v>7.3049999999999988</c:v>
                </c:pt>
                <c:pt idx="104">
                  <c:v>7.2</c:v>
                </c:pt>
                <c:pt idx="105">
                  <c:v>7.17</c:v>
                </c:pt>
                <c:pt idx="106">
                  <c:v>7.1524999999999981</c:v>
                </c:pt>
                <c:pt idx="107">
                  <c:v>7.14</c:v>
                </c:pt>
                <c:pt idx="108">
                  <c:v>6.9350000000000014</c:v>
                </c:pt>
                <c:pt idx="109">
                  <c:v>7.0769230769230802</c:v>
                </c:pt>
                <c:pt idx="110">
                  <c:v>6.9350000000000014</c:v>
                </c:pt>
                <c:pt idx="111">
                  <c:v>7.06</c:v>
                </c:pt>
                <c:pt idx="112">
                  <c:v>7.1674999999999978</c:v>
                </c:pt>
                <c:pt idx="113">
                  <c:v>6.9124999999999996</c:v>
                </c:pt>
                <c:pt idx="114">
                  <c:v>6.9224999999999985</c:v>
                </c:pt>
                <c:pt idx="115">
                  <c:v>7.0374999999999996</c:v>
                </c:pt>
                <c:pt idx="116">
                  <c:v>6.964999999999999</c:v>
                </c:pt>
                <c:pt idx="117">
                  <c:v>7.1649999999999974</c:v>
                </c:pt>
                <c:pt idx="118">
                  <c:v>7.362499999999998</c:v>
                </c:pt>
                <c:pt idx="119">
                  <c:v>7.1324999999999985</c:v>
                </c:pt>
                <c:pt idx="120">
                  <c:v>7.1474999999999982</c:v>
                </c:pt>
                <c:pt idx="121">
                  <c:v>7.03</c:v>
                </c:pt>
                <c:pt idx="122">
                  <c:v>6.9524999999999997</c:v>
                </c:pt>
                <c:pt idx="123">
                  <c:v>7.0649999999999986</c:v>
                </c:pt>
                <c:pt idx="124">
                  <c:v>6.8424999999999985</c:v>
                </c:pt>
                <c:pt idx="125">
                  <c:v>7.0374999999999996</c:v>
                </c:pt>
                <c:pt idx="126">
                  <c:v>7.1</c:v>
                </c:pt>
                <c:pt idx="127">
                  <c:v>6.63</c:v>
                </c:pt>
                <c:pt idx="128">
                  <c:v>6.714999999999999</c:v>
                </c:pt>
                <c:pt idx="129">
                  <c:v>6.6899999999999995</c:v>
                </c:pt>
                <c:pt idx="130">
                  <c:v>6.79</c:v>
                </c:pt>
                <c:pt idx="131">
                  <c:v>6.5574999999999983</c:v>
                </c:pt>
                <c:pt idx="132">
                  <c:v>6.4224999999999985</c:v>
                </c:pt>
                <c:pt idx="133">
                  <c:v>6.67</c:v>
                </c:pt>
                <c:pt idx="134">
                  <c:v>6.5574999999999983</c:v>
                </c:pt>
                <c:pt idx="135">
                  <c:v>6.5374999999999996</c:v>
                </c:pt>
                <c:pt idx="136">
                  <c:v>6.4624999999999995</c:v>
                </c:pt>
                <c:pt idx="137">
                  <c:v>6.4725000000000001</c:v>
                </c:pt>
                <c:pt idx="138">
                  <c:v>6.21</c:v>
                </c:pt>
                <c:pt idx="139">
                  <c:v>6.2824999999999998</c:v>
                </c:pt>
                <c:pt idx="140">
                  <c:v>6.4350000000000014</c:v>
                </c:pt>
                <c:pt idx="141">
                  <c:v>6.3199999999999985</c:v>
                </c:pt>
                <c:pt idx="142">
                  <c:v>6.4550000000000001</c:v>
                </c:pt>
                <c:pt idx="143">
                  <c:v>6.6324999999999985</c:v>
                </c:pt>
                <c:pt idx="144">
                  <c:v>6.46</c:v>
                </c:pt>
                <c:pt idx="145">
                  <c:v>6.6674999999999978</c:v>
                </c:pt>
                <c:pt idx="146">
                  <c:v>6.25</c:v>
                </c:pt>
                <c:pt idx="147">
                  <c:v>6.4300000000000015</c:v>
                </c:pt>
                <c:pt idx="148">
                  <c:v>6.0549999999999988</c:v>
                </c:pt>
                <c:pt idx="149">
                  <c:v>6.2824999999999998</c:v>
                </c:pt>
                <c:pt idx="150">
                  <c:v>6.197499999999998</c:v>
                </c:pt>
                <c:pt idx="151">
                  <c:v>6.22</c:v>
                </c:pt>
                <c:pt idx="152">
                  <c:v>5.9474999999999998</c:v>
                </c:pt>
                <c:pt idx="153">
                  <c:v>5.83</c:v>
                </c:pt>
                <c:pt idx="154">
                  <c:v>5.96</c:v>
                </c:pt>
                <c:pt idx="155">
                  <c:v>5.7174999999999985</c:v>
                </c:pt>
                <c:pt idx="156">
                  <c:v>5.612499999999998</c:v>
                </c:pt>
                <c:pt idx="157">
                  <c:v>5.697499999999998</c:v>
                </c:pt>
                <c:pt idx="158">
                  <c:v>5.5974999999999984</c:v>
                </c:pt>
                <c:pt idx="159">
                  <c:v>5.6449999999999987</c:v>
                </c:pt>
                <c:pt idx="160">
                  <c:v>5.81</c:v>
                </c:pt>
                <c:pt idx="161">
                  <c:v>5.76</c:v>
                </c:pt>
                <c:pt idx="162">
                  <c:v>5.51</c:v>
                </c:pt>
                <c:pt idx="163">
                  <c:v>5.45</c:v>
                </c:pt>
                <c:pt idx="164">
                  <c:v>5.49</c:v>
                </c:pt>
                <c:pt idx="165">
                  <c:v>5.157499999999998</c:v>
                </c:pt>
                <c:pt idx="166">
                  <c:v>5.29</c:v>
                </c:pt>
                <c:pt idx="167">
                  <c:v>5.3149999999999986</c:v>
                </c:pt>
                <c:pt idx="168">
                  <c:v>5.3424999999999985</c:v>
                </c:pt>
                <c:pt idx="169">
                  <c:v>5.2574999999999985</c:v>
                </c:pt>
                <c:pt idx="170">
                  <c:v>5.24</c:v>
                </c:pt>
                <c:pt idx="171">
                  <c:v>5.294999999999999</c:v>
                </c:pt>
                <c:pt idx="172">
                  <c:v>5.3124999999999982</c:v>
                </c:pt>
                <c:pt idx="173">
                  <c:v>5.3374999999999995</c:v>
                </c:pt>
                <c:pt idx="174">
                  <c:v>5.214999999999999</c:v>
                </c:pt>
                <c:pt idx="175">
                  <c:v>5.3549999999999986</c:v>
                </c:pt>
                <c:pt idx="176">
                  <c:v>5.4274999999999984</c:v>
                </c:pt>
                <c:pt idx="177">
                  <c:v>5.4974999999999996</c:v>
                </c:pt>
                <c:pt idx="178">
                  <c:v>5.4524999999999997</c:v>
                </c:pt>
                <c:pt idx="179">
                  <c:v>5.3424999999999985</c:v>
                </c:pt>
                <c:pt idx="180">
                  <c:v>5.2424999999999997</c:v>
                </c:pt>
                <c:pt idx="181">
                  <c:v>5.3324999999999996</c:v>
                </c:pt>
                <c:pt idx="182">
                  <c:v>5.31</c:v>
                </c:pt>
                <c:pt idx="183">
                  <c:v>5.3024999999999984</c:v>
                </c:pt>
                <c:pt idx="184">
                  <c:v>5.22</c:v>
                </c:pt>
                <c:pt idx="185">
                  <c:v>5.3474999999999984</c:v>
                </c:pt>
                <c:pt idx="186">
                  <c:v>5.2624999999999984</c:v>
                </c:pt>
                <c:pt idx="187">
                  <c:v>5.3024999999999984</c:v>
                </c:pt>
                <c:pt idx="188">
                  <c:v>5.1824999999999983</c:v>
                </c:pt>
                <c:pt idx="189">
                  <c:v>5.1074999999999982</c:v>
                </c:pt>
                <c:pt idx="190">
                  <c:v>5.0124999999999984</c:v>
                </c:pt>
                <c:pt idx="191">
                  <c:v>4.8424999999999985</c:v>
                </c:pt>
                <c:pt idx="192">
                  <c:v>4.6499999999999995</c:v>
                </c:pt>
                <c:pt idx="193">
                  <c:v>4.7324999999999999</c:v>
                </c:pt>
                <c:pt idx="194">
                  <c:v>4.6474999999999982</c:v>
                </c:pt>
                <c:pt idx="195">
                  <c:v>4.67</c:v>
                </c:pt>
                <c:pt idx="196">
                  <c:v>4.6199999999999983</c:v>
                </c:pt>
                <c:pt idx="197">
                  <c:v>4.6049999999999986</c:v>
                </c:pt>
                <c:pt idx="198">
                  <c:v>4.58</c:v>
                </c:pt>
                <c:pt idx="199">
                  <c:v>4.4850000000000003</c:v>
                </c:pt>
                <c:pt idx="200">
                  <c:v>4.59</c:v>
                </c:pt>
                <c:pt idx="201">
                  <c:v>4.8149999999999986</c:v>
                </c:pt>
                <c:pt idx="202">
                  <c:v>4.6274999999999977</c:v>
                </c:pt>
                <c:pt idx="203">
                  <c:v>4.5224999999999982</c:v>
                </c:pt>
                <c:pt idx="204">
                  <c:v>4.5124999999999984</c:v>
                </c:pt>
                <c:pt idx="205">
                  <c:v>4.57</c:v>
                </c:pt>
                <c:pt idx="206">
                  <c:v>4.5974999999999984</c:v>
                </c:pt>
                <c:pt idx="207">
                  <c:v>4.5574999999999983</c:v>
                </c:pt>
                <c:pt idx="208">
                  <c:v>4.57</c:v>
                </c:pt>
                <c:pt idx="209">
                  <c:v>4.4800000000000004</c:v>
                </c:pt>
                <c:pt idx="210">
                  <c:v>4.5424999999999995</c:v>
                </c:pt>
                <c:pt idx="211">
                  <c:v>4.5574999999999983</c:v>
                </c:pt>
                <c:pt idx="212">
                  <c:v>4.5199999999999996</c:v>
                </c:pt>
                <c:pt idx="213">
                  <c:v>4.3574999999999982</c:v>
                </c:pt>
                <c:pt idx="214">
                  <c:v>4.3849999999999989</c:v>
                </c:pt>
                <c:pt idx="215">
                  <c:v>4.4325000000000001</c:v>
                </c:pt>
                <c:pt idx="216">
                  <c:v>4.3024999999999984</c:v>
                </c:pt>
                <c:pt idx="217">
                  <c:v>4.3874999999999984</c:v>
                </c:pt>
                <c:pt idx="218">
                  <c:v>4.4000000000000004</c:v>
                </c:pt>
                <c:pt idx="219">
                  <c:v>4.2725</c:v>
                </c:pt>
                <c:pt idx="220">
                  <c:v>4.3849999999999989</c:v>
                </c:pt>
                <c:pt idx="221">
                  <c:v>4.4274999999999984</c:v>
                </c:pt>
                <c:pt idx="222">
                  <c:v>4.294999999999999</c:v>
                </c:pt>
                <c:pt idx="223">
                  <c:v>4.33</c:v>
                </c:pt>
                <c:pt idx="224">
                  <c:v>4.3524999999999983</c:v>
                </c:pt>
                <c:pt idx="225">
                  <c:v>4.3049999999999988</c:v>
                </c:pt>
                <c:pt idx="226">
                  <c:v>4.2374999999999998</c:v>
                </c:pt>
                <c:pt idx="227">
                  <c:v>4.3474999999999984</c:v>
                </c:pt>
                <c:pt idx="228">
                  <c:v>4.5174999999999983</c:v>
                </c:pt>
                <c:pt idx="229">
                  <c:v>4.375</c:v>
                </c:pt>
                <c:pt idx="230">
                  <c:v>4.197499999999998</c:v>
                </c:pt>
                <c:pt idx="231">
                  <c:v>4.197499999999998</c:v>
                </c:pt>
                <c:pt idx="232">
                  <c:v>4.3324999999999996</c:v>
                </c:pt>
                <c:pt idx="233">
                  <c:v>4.3424999999999985</c:v>
                </c:pt>
                <c:pt idx="234">
                  <c:v>4.2874999999999996</c:v>
                </c:pt>
                <c:pt idx="235">
                  <c:v>4.26525</c:v>
                </c:pt>
                <c:pt idx="236">
                  <c:v>4.3149999999999986</c:v>
                </c:pt>
                <c:pt idx="237">
                  <c:v>4.4850000000000003</c:v>
                </c:pt>
                <c:pt idx="238">
                  <c:v>4.4574999999999996</c:v>
                </c:pt>
                <c:pt idx="239">
                  <c:v>4.362499999999998</c:v>
                </c:pt>
                <c:pt idx="240">
                  <c:v>4.1499999999999995</c:v>
                </c:pt>
                <c:pt idx="241">
                  <c:v>4.4674999999999985</c:v>
                </c:pt>
                <c:pt idx="242">
                  <c:v>4.5774999999999997</c:v>
                </c:pt>
                <c:pt idx="243">
                  <c:v>4.6374999999999984</c:v>
                </c:pt>
                <c:pt idx="244">
                  <c:v>4.697499999999998</c:v>
                </c:pt>
                <c:pt idx="245">
                  <c:v>4.5774999999999997</c:v>
                </c:pt>
                <c:pt idx="246">
                  <c:v>4.3774999999999995</c:v>
                </c:pt>
                <c:pt idx="247">
                  <c:v>4.3099999999999996</c:v>
                </c:pt>
                <c:pt idx="248">
                  <c:v>4.3899999999999997</c:v>
                </c:pt>
                <c:pt idx="249">
                  <c:v>4.5249999999999986</c:v>
                </c:pt>
                <c:pt idx="250">
                  <c:v>4.4325000000000001</c:v>
                </c:pt>
                <c:pt idx="251">
                  <c:v>4.4524999999999997</c:v>
                </c:pt>
                <c:pt idx="252">
                  <c:v>4.4325000000000001</c:v>
                </c:pt>
                <c:pt idx="253">
                  <c:v>4.4775</c:v>
                </c:pt>
                <c:pt idx="254">
                  <c:v>4.4400000000000004</c:v>
                </c:pt>
                <c:pt idx="255">
                  <c:v>4.1774999999999984</c:v>
                </c:pt>
                <c:pt idx="256">
                  <c:v>4.5324999999999998</c:v>
                </c:pt>
                <c:pt idx="257">
                  <c:v>4.7124999999999995</c:v>
                </c:pt>
                <c:pt idx="258">
                  <c:v>4.49</c:v>
                </c:pt>
                <c:pt idx="259">
                  <c:v>4.4974999999999996</c:v>
                </c:pt>
                <c:pt idx="260">
                  <c:v>4.3824999999999985</c:v>
                </c:pt>
                <c:pt idx="261">
                  <c:v>4.4574999999999996</c:v>
                </c:pt>
                <c:pt idx="262">
                  <c:v>4.6249999999999973</c:v>
                </c:pt>
                <c:pt idx="263">
                  <c:v>4.4300000000000015</c:v>
                </c:pt>
                <c:pt idx="264">
                  <c:v>4.2824999999999998</c:v>
                </c:pt>
                <c:pt idx="265">
                  <c:v>4.6074999999999982</c:v>
                </c:pt>
                <c:pt idx="266">
                  <c:v>4.7974999999999985</c:v>
                </c:pt>
                <c:pt idx="267">
                  <c:v>4.4824999999999999</c:v>
                </c:pt>
                <c:pt idx="268">
                  <c:v>4.5674999999999981</c:v>
                </c:pt>
                <c:pt idx="269">
                  <c:v>4.3974999999999982</c:v>
                </c:pt>
                <c:pt idx="270">
                  <c:v>4.3724999999999996</c:v>
                </c:pt>
                <c:pt idx="271">
                  <c:v>4.4824999999999999</c:v>
                </c:pt>
                <c:pt idx="272">
                  <c:v>4.37</c:v>
                </c:pt>
                <c:pt idx="273">
                  <c:v>4.3099999999999996</c:v>
                </c:pt>
                <c:pt idx="274">
                  <c:v>4.1624999999999979</c:v>
                </c:pt>
                <c:pt idx="275">
                  <c:v>4.2874999999999996</c:v>
                </c:pt>
                <c:pt idx="276">
                  <c:v>4.3924999999999983</c:v>
                </c:pt>
                <c:pt idx="277">
                  <c:v>4.3474999999999984</c:v>
                </c:pt>
                <c:pt idx="278">
                  <c:v>4.1499999999999995</c:v>
                </c:pt>
                <c:pt idx="279">
                  <c:v>4.0324999999999998</c:v>
                </c:pt>
                <c:pt idx="280">
                  <c:v>4.1499999999999995</c:v>
                </c:pt>
                <c:pt idx="281">
                  <c:v>4.2174999999999985</c:v>
                </c:pt>
                <c:pt idx="282">
                  <c:v>4.2374999999999998</c:v>
                </c:pt>
                <c:pt idx="283">
                  <c:v>4.1924999999999981</c:v>
                </c:pt>
                <c:pt idx="284">
                  <c:v>4.2924999999999995</c:v>
                </c:pt>
                <c:pt idx="285">
                  <c:v>4.2850000000000001</c:v>
                </c:pt>
                <c:pt idx="286">
                  <c:v>4.3174999999999981</c:v>
                </c:pt>
                <c:pt idx="287">
                  <c:v>4.4574999999999996</c:v>
                </c:pt>
                <c:pt idx="288">
                  <c:v>4.3499999999999996</c:v>
                </c:pt>
                <c:pt idx="289">
                  <c:v>4.33</c:v>
                </c:pt>
                <c:pt idx="290">
                  <c:v>4.4124999999999996</c:v>
                </c:pt>
                <c:pt idx="291">
                  <c:v>4.415</c:v>
                </c:pt>
                <c:pt idx="292">
                  <c:v>4.5149999999999988</c:v>
                </c:pt>
                <c:pt idx="293">
                  <c:v>4.3599999999999985</c:v>
                </c:pt>
                <c:pt idx="294">
                  <c:v>4.3549999999999986</c:v>
                </c:pt>
                <c:pt idx="295">
                  <c:v>4.5149999999999988</c:v>
                </c:pt>
                <c:pt idx="296">
                  <c:v>4.3724999999999996</c:v>
                </c:pt>
                <c:pt idx="297">
                  <c:v>4.5524999999999984</c:v>
                </c:pt>
                <c:pt idx="298">
                  <c:v>4.51</c:v>
                </c:pt>
                <c:pt idx="299">
                  <c:v>4.4874999999999998</c:v>
                </c:pt>
                <c:pt idx="300">
                  <c:v>4.6074999999999982</c:v>
                </c:pt>
                <c:pt idx="301">
                  <c:v>4.5874999999999995</c:v>
                </c:pt>
                <c:pt idx="302">
                  <c:v>4.5224999999999982</c:v>
                </c:pt>
                <c:pt idx="303">
                  <c:v>4.375</c:v>
                </c:pt>
                <c:pt idx="304">
                  <c:v>4.2474999999999996</c:v>
                </c:pt>
                <c:pt idx="305">
                  <c:v>4.3674999999999979</c:v>
                </c:pt>
                <c:pt idx="306">
                  <c:v>4.2850000000000001</c:v>
                </c:pt>
                <c:pt idx="307">
                  <c:v>4.3474999999999984</c:v>
                </c:pt>
                <c:pt idx="308">
                  <c:v>4.2374999999999998</c:v>
                </c:pt>
                <c:pt idx="309">
                  <c:v>4.1549999999999976</c:v>
                </c:pt>
                <c:pt idx="310">
                  <c:v>4.1624999999999979</c:v>
                </c:pt>
                <c:pt idx="311">
                  <c:v>4.25</c:v>
                </c:pt>
                <c:pt idx="312">
                  <c:v>4.2224999999999984</c:v>
                </c:pt>
                <c:pt idx="313">
                  <c:v>4.1624999999999979</c:v>
                </c:pt>
                <c:pt idx="314">
                  <c:v>4.0424999999999995</c:v>
                </c:pt>
                <c:pt idx="315">
                  <c:v>4.1324999999999985</c:v>
                </c:pt>
                <c:pt idx="316">
                  <c:v>4.1899999999999995</c:v>
                </c:pt>
                <c:pt idx="317">
                  <c:v>4.1524999999999981</c:v>
                </c:pt>
                <c:pt idx="318">
                  <c:v>4.1249999999999973</c:v>
                </c:pt>
                <c:pt idx="319">
                  <c:v>4.0474999999999985</c:v>
                </c:pt>
                <c:pt idx="320">
                  <c:v>4.1849999999999987</c:v>
                </c:pt>
                <c:pt idx="321">
                  <c:v>4.1374999999999984</c:v>
                </c:pt>
                <c:pt idx="322">
                  <c:v>4.0574999999999983</c:v>
                </c:pt>
                <c:pt idx="323">
                  <c:v>4.2174999999999985</c:v>
                </c:pt>
                <c:pt idx="324">
                  <c:v>4.3524999999999983</c:v>
                </c:pt>
                <c:pt idx="325">
                  <c:v>4.3924999999999983</c:v>
                </c:pt>
                <c:pt idx="326">
                  <c:v>4.3499999999999996</c:v>
                </c:pt>
                <c:pt idx="327">
                  <c:v>4.415</c:v>
                </c:pt>
                <c:pt idx="328">
                  <c:v>4.1824999999999983</c:v>
                </c:pt>
                <c:pt idx="329">
                  <c:v>4.4024999999999999</c:v>
                </c:pt>
                <c:pt idx="330">
                  <c:v>4.3249999999999975</c:v>
                </c:pt>
                <c:pt idx="331">
                  <c:v>4.25</c:v>
                </c:pt>
                <c:pt idx="332">
                  <c:v>4.3649999999999975</c:v>
                </c:pt>
                <c:pt idx="333">
                  <c:v>4.33</c:v>
                </c:pt>
                <c:pt idx="334">
                  <c:v>4.4450000000000003</c:v>
                </c:pt>
                <c:pt idx="335">
                  <c:v>4.4424999999999999</c:v>
                </c:pt>
                <c:pt idx="336">
                  <c:v>4.1099999999999985</c:v>
                </c:pt>
                <c:pt idx="337">
                  <c:v>4.0774999999999997</c:v>
                </c:pt>
                <c:pt idx="338">
                  <c:v>4.1174999999999979</c:v>
                </c:pt>
                <c:pt idx="339">
                  <c:v>4.03</c:v>
                </c:pt>
                <c:pt idx="340">
                  <c:v>4.1149999999999975</c:v>
                </c:pt>
                <c:pt idx="341">
                  <c:v>4.0350000000000001</c:v>
                </c:pt>
                <c:pt idx="342">
                  <c:v>4.1374999999999984</c:v>
                </c:pt>
                <c:pt idx="343">
                  <c:v>4.1824999999999983</c:v>
                </c:pt>
                <c:pt idx="344">
                  <c:v>4.1849999999999987</c:v>
                </c:pt>
                <c:pt idx="345">
                  <c:v>4.3424999999999985</c:v>
                </c:pt>
                <c:pt idx="346">
                  <c:v>4.3574999999999982</c:v>
                </c:pt>
                <c:pt idx="347">
                  <c:v>4.21</c:v>
                </c:pt>
                <c:pt idx="348">
                  <c:v>4.2074999999999996</c:v>
                </c:pt>
                <c:pt idx="349">
                  <c:v>4.0924999999999985</c:v>
                </c:pt>
                <c:pt idx="350">
                  <c:v>4.2450000000000001</c:v>
                </c:pt>
                <c:pt idx="351">
                  <c:v>4.3899999999999997</c:v>
                </c:pt>
                <c:pt idx="352">
                  <c:v>4.4000000000000004</c:v>
                </c:pt>
                <c:pt idx="353">
                  <c:v>4.37</c:v>
                </c:pt>
                <c:pt idx="354">
                  <c:v>4.3149999999999986</c:v>
                </c:pt>
                <c:pt idx="355">
                  <c:v>4.2700000000000014</c:v>
                </c:pt>
                <c:pt idx="356">
                  <c:v>4.2674999999999983</c:v>
                </c:pt>
                <c:pt idx="357">
                  <c:v>4.18</c:v>
                </c:pt>
                <c:pt idx="358">
                  <c:v>4.2574999999999985</c:v>
                </c:pt>
                <c:pt idx="359">
                  <c:v>4.4050000000000002</c:v>
                </c:pt>
                <c:pt idx="360">
                  <c:v>4.3649999999999975</c:v>
                </c:pt>
                <c:pt idx="361">
                  <c:v>4.4325000000000001</c:v>
                </c:pt>
                <c:pt idx="362">
                  <c:v>4.4124999999999996</c:v>
                </c:pt>
                <c:pt idx="363">
                  <c:v>4.4624999999999995</c:v>
                </c:pt>
                <c:pt idx="364">
                  <c:v>4.335</c:v>
                </c:pt>
                <c:pt idx="365">
                  <c:v>4.4050000000000002</c:v>
                </c:pt>
              </c:numCache>
            </c:numRef>
          </c:val>
          <c:smooth val="1"/>
          <c:extLst>
            <c:ext xmlns:c16="http://schemas.microsoft.com/office/drawing/2014/chart" uri="{C3380CC4-5D6E-409C-BE32-E72D297353CC}">
              <c16:uniqueId val="{00000001-8458-436E-B793-E84B7F27FCBD}"/>
            </c:ext>
          </c:extLst>
        </c:ser>
        <c:dLbls>
          <c:showLegendKey val="0"/>
          <c:showVal val="0"/>
          <c:showCatName val="0"/>
          <c:showSerName val="0"/>
          <c:showPercent val="0"/>
          <c:showBubbleSize val="0"/>
        </c:dLbls>
        <c:smooth val="0"/>
        <c:axId val="83358464"/>
        <c:axId val="83360384"/>
      </c:lineChart>
      <c:catAx>
        <c:axId val="83358464"/>
        <c:scaling>
          <c:orientation val="minMax"/>
        </c:scaling>
        <c:delete val="1"/>
        <c:axPos val="b"/>
        <c:title>
          <c:tx>
            <c:rich>
              <a:bodyPr rot="0" spcFirstLastPara="0" vertOverflow="ellipsis" vert="horz" wrap="square" anchor="ctr" anchorCtr="1"/>
              <a:lstStyle/>
              <a:p>
                <a:pPr defTabSz="914400">
                  <a:defRPr lang="en-US" sz="1000" b="1" i="0" u="none" strike="noStrike" kern="1200" baseline="0">
                    <a:solidFill>
                      <a:schemeClr val="tx1"/>
                    </a:solidFill>
                    <a:latin typeface="+mn-lt"/>
                    <a:ea typeface="+mn-ea"/>
                    <a:cs typeface="+mn-cs"/>
                  </a:defRPr>
                </a:pPr>
                <a:r>
                  <a:rPr lang="en-IN" b="1"/>
                  <a:t>Days</a:t>
                </a:r>
              </a:p>
            </c:rich>
          </c:tx>
          <c:layout/>
          <c:overlay val="1"/>
        </c:title>
        <c:majorTickMark val="none"/>
        <c:minorTickMark val="cross"/>
        <c:tickLblPos val="nextTo"/>
        <c:crossAx val="83360384"/>
        <c:crosses val="autoZero"/>
        <c:auto val="1"/>
        <c:lblAlgn val="ctr"/>
        <c:lblOffset val="100"/>
        <c:tickLblSkip val="30"/>
        <c:noMultiLvlLbl val="1"/>
      </c:catAx>
      <c:valAx>
        <c:axId val="83360384"/>
        <c:scaling>
          <c:orientation val="minMax"/>
        </c:scaling>
        <c:delete val="1"/>
        <c:axPos val="l"/>
        <c:majorGridlines>
          <c:spPr>
            <a:ln w="9525" cap="flat" cmpd="sng" algn="ctr">
              <a:solidFill>
                <a:schemeClr val="tx1">
                  <a:lumMod val="15000"/>
                  <a:lumOff val="85000"/>
                </a:schemeClr>
              </a:solidFill>
              <a:prstDash val="solid"/>
              <a:round/>
            </a:ln>
            <a:effectLst/>
          </c:spPr>
        </c:majorGridlines>
        <c:title>
          <c:tx>
            <c:rich>
              <a:bodyPr rot="-5400000" spcFirstLastPara="0" vertOverflow="ellipsis" vert="horz" wrap="square" anchor="ctr" anchorCtr="1"/>
              <a:lstStyle/>
              <a:p>
                <a:pPr defTabSz="914400">
                  <a:defRPr lang="en-US" sz="1000" b="1" i="0" u="none" strike="noStrike" kern="1200" baseline="0">
                    <a:solidFill>
                      <a:schemeClr val="tx1"/>
                    </a:solidFill>
                    <a:latin typeface="+mn-lt"/>
                    <a:ea typeface="+mn-ea"/>
                    <a:cs typeface="+mn-cs"/>
                  </a:defRPr>
                </a:pPr>
                <a:r>
                  <a:rPr lang="en-IN" b="1"/>
                  <a:t>Evaporation and PE in mm</a:t>
                </a:r>
              </a:p>
            </c:rich>
          </c:tx>
          <c:layout/>
          <c:overlay val="1"/>
        </c:title>
        <c:numFmt formatCode="0.00_ " sourceLinked="1"/>
        <c:majorTickMark val="none"/>
        <c:minorTickMark val="cross"/>
        <c:tickLblPos val="nextTo"/>
        <c:crossAx val="83358464"/>
        <c:crosses val="autoZero"/>
        <c:crossBetween val="between"/>
      </c:valAx>
      <c:spPr>
        <a:noFill/>
        <a:ln>
          <a:noFill/>
        </a:ln>
        <a:effectLst/>
      </c:spPr>
    </c:plotArea>
    <c:legend>
      <c:legendPos val="b"/>
      <c:legendEntry>
        <c:idx val="0"/>
        <c:txPr>
          <a:bodyPr rot="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82330119915353905"/>
          <c:y val="0.20238788584740811"/>
          <c:w val="0.17035034093581"/>
          <c:h val="0.25232964472917901"/>
        </c:manualLayout>
      </c:layout>
      <c:overlay val="1"/>
      <c:spPr>
        <a:noFill/>
        <a:ln>
          <a:noFill/>
        </a:ln>
        <a:effectLst/>
      </c:spPr>
      <c:txPr>
        <a:bodyPr rot="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solidFill>
      <a:schemeClr val="bg1"/>
    </a:solidFill>
    <a:ln w="9525" cap="flat" cmpd="sng" algn="ctr">
      <a:solidFill>
        <a:schemeClr val="tx1">
          <a:lumMod val="15000"/>
          <a:lumOff val="85000"/>
        </a:schemeClr>
      </a:solidFill>
      <a:prstDash val="solid"/>
      <a:round/>
    </a:ln>
    <a:effectLst/>
  </c:spPr>
  <c:txPr>
    <a:bodyPr wrap="square"/>
    <a:lstStyle/>
    <a:p>
      <a:pPr>
        <a:defRPr lang="en-US" b="1"/>
      </a:pPr>
      <a:endParaRPr lang="en-US"/>
    </a:p>
  </c:txPr>
  <c:externalData r:id="rId1">
    <c:autoUpdate val="1"/>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900" b="1" i="0" u="none" strike="noStrike" kern="1200" baseline="0">
                <a:solidFill>
                  <a:sysClr val="windowText" lastClr="000000"/>
                </a:solidFill>
                <a:latin typeface="Arial"/>
                <a:ea typeface="Arial"/>
                <a:cs typeface="Arial"/>
              </a:defRPr>
            </a:pPr>
            <a:r>
              <a:rPr lang="en-IN" sz="1000" b="1" i="0" baseline="0">
                <a:effectLst/>
                <a:latin typeface="Times New Roman" panose="02020603050405020304" pitchFamily="18" charset="0"/>
                <a:cs typeface="Times New Roman" panose="02020603050405020304" pitchFamily="18" charset="0"/>
              </a:rPr>
              <a:t>p-values for a periods of  39 years for GKVK Station</a:t>
            </a:r>
            <a:endParaRPr lang="en-IN" sz="1000">
              <a:effectLst/>
              <a:latin typeface="Times New Roman" panose="02020603050405020304" pitchFamily="18" charset="0"/>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sz="900" b="1" i="0" u="none" strike="noStrike" kern="1200" baseline="0">
                <a:solidFill>
                  <a:sysClr val="windowText" lastClr="000000"/>
                </a:solidFill>
                <a:latin typeface="Arial"/>
                <a:ea typeface="Arial"/>
                <a:cs typeface="Arial"/>
              </a:defRPr>
            </a:pPr>
            <a:endParaRPr lang="en-IN"/>
          </a:p>
        </c:rich>
      </c:tx>
      <c:layout/>
      <c:overlay val="0"/>
    </c:title>
    <c:autoTitleDeleted val="0"/>
    <c:plotArea>
      <c:layout>
        <c:manualLayout>
          <c:layoutTarget val="inner"/>
          <c:xMode val="edge"/>
          <c:yMode val="edge"/>
          <c:x val="0.13789814489749322"/>
          <c:y val="0.1238213515993427"/>
          <c:w val="0.8337932917620966"/>
          <c:h val="0.62544694108358456"/>
        </c:manualLayout>
      </c:layout>
      <c:barChart>
        <c:barDir val="col"/>
        <c:grouping val="clustered"/>
        <c:varyColors val="0"/>
        <c:ser>
          <c:idx val="0"/>
          <c:order val="0"/>
          <c:tx>
            <c:v>p-value</c:v>
          </c:tx>
          <c:invertIfNegative val="0"/>
          <c:dPt>
            <c:idx val="0"/>
            <c:invertIfNegative val="0"/>
            <c:bubble3D val="0"/>
            <c:spPr>
              <a:solidFill>
                <a:srgbClr val="50D214"/>
              </a:solidFill>
              <a:ln>
                <a:solidFill>
                  <a:srgbClr val="787878"/>
                </a:solidFill>
                <a:prstDash val="solid"/>
              </a:ln>
            </c:spPr>
            <c:extLst>
              <c:ext xmlns:c16="http://schemas.microsoft.com/office/drawing/2014/chart" uri="{C3380CC4-5D6E-409C-BE32-E72D297353CC}">
                <c16:uniqueId val="{00000001-29CC-46A5-8CF2-3D4F0D121AD3}"/>
              </c:ext>
            </c:extLst>
          </c:dPt>
          <c:dPt>
            <c:idx val="1"/>
            <c:invertIfNegative val="0"/>
            <c:bubble3D val="0"/>
            <c:spPr>
              <a:solidFill>
                <a:srgbClr val="50D214"/>
              </a:solidFill>
              <a:ln>
                <a:solidFill>
                  <a:srgbClr val="787878"/>
                </a:solidFill>
                <a:prstDash val="solid"/>
              </a:ln>
            </c:spPr>
            <c:extLst>
              <c:ext xmlns:c16="http://schemas.microsoft.com/office/drawing/2014/chart" uri="{C3380CC4-5D6E-409C-BE32-E72D297353CC}">
                <c16:uniqueId val="{00000003-29CC-46A5-8CF2-3D4F0D121AD3}"/>
              </c:ext>
            </c:extLst>
          </c:dPt>
          <c:dPt>
            <c:idx val="2"/>
            <c:invertIfNegative val="0"/>
            <c:bubble3D val="0"/>
            <c:spPr>
              <a:solidFill>
                <a:srgbClr val="FF0000"/>
              </a:solidFill>
              <a:ln>
                <a:solidFill>
                  <a:srgbClr val="000000"/>
                </a:solidFill>
                <a:prstDash val="solid"/>
              </a:ln>
            </c:spPr>
            <c:extLst>
              <c:ext xmlns:c16="http://schemas.microsoft.com/office/drawing/2014/chart" uri="{C3380CC4-5D6E-409C-BE32-E72D297353CC}">
                <c16:uniqueId val="{00000005-29CC-46A5-8CF2-3D4F0D121AD3}"/>
              </c:ext>
            </c:extLst>
          </c:dPt>
          <c:dPt>
            <c:idx val="3"/>
            <c:invertIfNegative val="0"/>
            <c:bubble3D val="0"/>
            <c:spPr>
              <a:solidFill>
                <a:srgbClr val="FF0000"/>
              </a:solidFill>
              <a:ln>
                <a:solidFill>
                  <a:srgbClr val="000000"/>
                </a:solidFill>
                <a:prstDash val="solid"/>
              </a:ln>
            </c:spPr>
            <c:extLst>
              <c:ext xmlns:c16="http://schemas.microsoft.com/office/drawing/2014/chart" uri="{C3380CC4-5D6E-409C-BE32-E72D297353CC}">
                <c16:uniqueId val="{00000007-29CC-46A5-8CF2-3D4F0D121AD3}"/>
              </c:ext>
            </c:extLst>
          </c:dPt>
          <c:dPt>
            <c:idx val="4"/>
            <c:invertIfNegative val="0"/>
            <c:bubble3D val="0"/>
            <c:spPr>
              <a:solidFill>
                <a:srgbClr val="FF0000"/>
              </a:solidFill>
              <a:ln>
                <a:solidFill>
                  <a:srgbClr val="000000"/>
                </a:solidFill>
                <a:prstDash val="solid"/>
              </a:ln>
            </c:spPr>
            <c:extLst>
              <c:ext xmlns:c16="http://schemas.microsoft.com/office/drawing/2014/chart" uri="{C3380CC4-5D6E-409C-BE32-E72D297353CC}">
                <c16:uniqueId val="{00000009-29CC-46A5-8CF2-3D4F0D121AD3}"/>
              </c:ext>
            </c:extLst>
          </c:dPt>
          <c:dPt>
            <c:idx val="5"/>
            <c:invertIfNegative val="0"/>
            <c:bubble3D val="0"/>
            <c:spPr>
              <a:solidFill>
                <a:srgbClr val="FF0000"/>
              </a:solidFill>
              <a:ln>
                <a:solidFill>
                  <a:srgbClr val="000000"/>
                </a:solidFill>
                <a:prstDash val="solid"/>
              </a:ln>
            </c:spPr>
            <c:extLst>
              <c:ext xmlns:c16="http://schemas.microsoft.com/office/drawing/2014/chart" uri="{C3380CC4-5D6E-409C-BE32-E72D297353CC}">
                <c16:uniqueId val="{0000000B-29CC-46A5-8CF2-3D4F0D121AD3}"/>
              </c:ext>
            </c:extLst>
          </c:dPt>
          <c:dPt>
            <c:idx val="6"/>
            <c:invertIfNegative val="0"/>
            <c:bubble3D val="0"/>
            <c:spPr>
              <a:solidFill>
                <a:srgbClr val="50D214"/>
              </a:solidFill>
              <a:ln>
                <a:solidFill>
                  <a:srgbClr val="787878"/>
                </a:solidFill>
                <a:prstDash val="solid"/>
              </a:ln>
            </c:spPr>
            <c:extLst>
              <c:ext xmlns:c16="http://schemas.microsoft.com/office/drawing/2014/chart" uri="{C3380CC4-5D6E-409C-BE32-E72D297353CC}">
                <c16:uniqueId val="{0000000D-29CC-46A5-8CF2-3D4F0D121AD3}"/>
              </c:ext>
            </c:extLst>
          </c:dPt>
          <c:dPt>
            <c:idx val="7"/>
            <c:invertIfNegative val="0"/>
            <c:bubble3D val="0"/>
            <c:spPr>
              <a:solidFill>
                <a:srgbClr val="50D214"/>
              </a:solidFill>
              <a:ln>
                <a:solidFill>
                  <a:srgbClr val="787878"/>
                </a:solidFill>
                <a:prstDash val="solid"/>
              </a:ln>
            </c:spPr>
            <c:extLst>
              <c:ext xmlns:c16="http://schemas.microsoft.com/office/drawing/2014/chart" uri="{C3380CC4-5D6E-409C-BE32-E72D297353CC}">
                <c16:uniqueId val="{0000000F-29CC-46A5-8CF2-3D4F0D121AD3}"/>
              </c:ext>
            </c:extLst>
          </c:dPt>
          <c:dPt>
            <c:idx val="8"/>
            <c:invertIfNegative val="0"/>
            <c:bubble3D val="0"/>
            <c:spPr>
              <a:solidFill>
                <a:srgbClr val="FF0000"/>
              </a:solidFill>
              <a:ln>
                <a:solidFill>
                  <a:srgbClr val="000000"/>
                </a:solidFill>
                <a:prstDash val="solid"/>
              </a:ln>
            </c:spPr>
            <c:extLst>
              <c:ext xmlns:c16="http://schemas.microsoft.com/office/drawing/2014/chart" uri="{C3380CC4-5D6E-409C-BE32-E72D297353CC}">
                <c16:uniqueId val="{00000011-29CC-46A5-8CF2-3D4F0D121AD3}"/>
              </c:ext>
            </c:extLst>
          </c:dPt>
          <c:dPt>
            <c:idx val="9"/>
            <c:invertIfNegative val="0"/>
            <c:bubble3D val="0"/>
            <c:spPr>
              <a:solidFill>
                <a:srgbClr val="FF0000"/>
              </a:solidFill>
              <a:ln>
                <a:solidFill>
                  <a:srgbClr val="000000"/>
                </a:solidFill>
                <a:prstDash val="solid"/>
              </a:ln>
            </c:spPr>
            <c:extLst>
              <c:ext xmlns:c16="http://schemas.microsoft.com/office/drawing/2014/chart" uri="{C3380CC4-5D6E-409C-BE32-E72D297353CC}">
                <c16:uniqueId val="{00000013-29CC-46A5-8CF2-3D4F0D121AD3}"/>
              </c:ext>
            </c:extLst>
          </c:dPt>
          <c:dPt>
            <c:idx val="10"/>
            <c:invertIfNegative val="0"/>
            <c:bubble3D val="0"/>
            <c:spPr>
              <a:solidFill>
                <a:srgbClr val="50D214"/>
              </a:solidFill>
              <a:ln>
                <a:solidFill>
                  <a:srgbClr val="787878"/>
                </a:solidFill>
                <a:prstDash val="solid"/>
              </a:ln>
            </c:spPr>
            <c:extLst>
              <c:ext xmlns:c16="http://schemas.microsoft.com/office/drawing/2014/chart" uri="{C3380CC4-5D6E-409C-BE32-E72D297353CC}">
                <c16:uniqueId val="{00000015-29CC-46A5-8CF2-3D4F0D121AD3}"/>
              </c:ext>
            </c:extLst>
          </c:dPt>
          <c:dPt>
            <c:idx val="11"/>
            <c:invertIfNegative val="0"/>
            <c:bubble3D val="0"/>
            <c:spPr>
              <a:solidFill>
                <a:srgbClr val="FF0000"/>
              </a:solidFill>
              <a:ln>
                <a:solidFill>
                  <a:srgbClr val="000000"/>
                </a:solidFill>
                <a:prstDash val="solid"/>
              </a:ln>
            </c:spPr>
            <c:extLst>
              <c:ext xmlns:c16="http://schemas.microsoft.com/office/drawing/2014/chart" uri="{C3380CC4-5D6E-409C-BE32-E72D297353CC}">
                <c16:uniqueId val="{00000017-29CC-46A5-8CF2-3D4F0D121AD3}"/>
              </c:ext>
            </c:extLst>
          </c:dPt>
          <c:cat>
            <c:strRef>
              <c:f>'WIND SPEED2'!$B$566:$B$577</c:f>
              <c:strCache>
                <c:ptCount val="12"/>
                <c:pt idx="0">
                  <c:v>Dec</c:v>
                </c:pt>
                <c:pt idx="1">
                  <c:v>Jan</c:v>
                </c:pt>
                <c:pt idx="2">
                  <c:v>Feb</c:v>
                </c:pt>
                <c:pt idx="3">
                  <c:v>Marc</c:v>
                </c:pt>
                <c:pt idx="4">
                  <c:v>Apr</c:v>
                </c:pt>
                <c:pt idx="5">
                  <c:v>May</c:v>
                </c:pt>
                <c:pt idx="6">
                  <c:v>Jun</c:v>
                </c:pt>
                <c:pt idx="7">
                  <c:v>Jul</c:v>
                </c:pt>
                <c:pt idx="8">
                  <c:v>Aug</c:v>
                </c:pt>
                <c:pt idx="9">
                  <c:v>Sep</c:v>
                </c:pt>
                <c:pt idx="10">
                  <c:v>Oct</c:v>
                </c:pt>
                <c:pt idx="11">
                  <c:v>Nov</c:v>
                </c:pt>
              </c:strCache>
            </c:strRef>
          </c:cat>
          <c:val>
            <c:numRef>
              <c:f>'WIND SPEED2'!$D$566:$D$577</c:f>
              <c:numCache>
                <c:formatCode>0.000</c:formatCode>
                <c:ptCount val="12"/>
                <c:pt idx="0">
                  <c:v>7.8000000000000014E-2</c:v>
                </c:pt>
                <c:pt idx="1">
                  <c:v>0.30000000000000021</c:v>
                </c:pt>
                <c:pt idx="2">
                  <c:v>2.3E-2</c:v>
                </c:pt>
                <c:pt idx="3">
                  <c:v>0</c:v>
                </c:pt>
                <c:pt idx="4">
                  <c:v>0</c:v>
                </c:pt>
                <c:pt idx="5">
                  <c:v>0</c:v>
                </c:pt>
                <c:pt idx="6">
                  <c:v>0.60000000000000042</c:v>
                </c:pt>
                <c:pt idx="7">
                  <c:v>0.11799999999999998</c:v>
                </c:pt>
                <c:pt idx="8">
                  <c:v>0.05</c:v>
                </c:pt>
                <c:pt idx="9">
                  <c:v>3.0000000000000018E-3</c:v>
                </c:pt>
                <c:pt idx="10">
                  <c:v>0.19</c:v>
                </c:pt>
                <c:pt idx="11">
                  <c:v>0</c:v>
                </c:pt>
              </c:numCache>
            </c:numRef>
          </c:val>
          <c:extLst>
            <c:ext xmlns:c16="http://schemas.microsoft.com/office/drawing/2014/chart" uri="{C3380CC4-5D6E-409C-BE32-E72D297353CC}">
              <c16:uniqueId val="{00000018-29CC-46A5-8CF2-3D4F0D121AD3}"/>
            </c:ext>
          </c:extLst>
        </c:ser>
        <c:dLbls>
          <c:showLegendKey val="0"/>
          <c:showVal val="0"/>
          <c:showCatName val="0"/>
          <c:showSerName val="0"/>
          <c:showPercent val="0"/>
          <c:showBubbleSize val="0"/>
        </c:dLbls>
        <c:gapWidth val="60"/>
        <c:overlap val="-30"/>
        <c:axId val="81710080"/>
        <c:axId val="81736832"/>
      </c:barChart>
      <c:scatterChart>
        <c:scatterStyle val="lineMarker"/>
        <c:varyColors val="0"/>
        <c:ser>
          <c:idx val="1"/>
          <c:order val="1"/>
          <c:tx>
            <c:v/>
          </c:tx>
          <c:spPr>
            <a:ln w="12700">
              <a:solidFill>
                <a:srgbClr val="8C8C8C"/>
              </a:solidFill>
              <a:prstDash val="sysDash"/>
            </a:ln>
            <a:effectLst/>
          </c:spPr>
          <c:marker>
            <c:symbol val="none"/>
          </c:marker>
          <c:xVal>
            <c:numLit>
              <c:formatCode>General</c:formatCode>
              <c:ptCount val="2"/>
              <c:pt idx="0">
                <c:v>0</c:v>
              </c:pt>
              <c:pt idx="1">
                <c:v>13</c:v>
              </c:pt>
            </c:numLit>
          </c:xVal>
          <c:yVal>
            <c:numLit>
              <c:formatCode>General</c:formatCode>
              <c:ptCount val="2"/>
              <c:pt idx="0">
                <c:v>0.05</c:v>
              </c:pt>
              <c:pt idx="1">
                <c:v>0.05</c:v>
              </c:pt>
            </c:numLit>
          </c:yVal>
          <c:smooth val="0"/>
          <c:extLst>
            <c:ext xmlns:c16="http://schemas.microsoft.com/office/drawing/2014/chart" uri="{C3380CC4-5D6E-409C-BE32-E72D297353CC}">
              <c16:uniqueId val="{00000019-29CC-46A5-8CF2-3D4F0D121AD3}"/>
            </c:ext>
          </c:extLst>
        </c:ser>
        <c:dLbls>
          <c:showLegendKey val="0"/>
          <c:showVal val="0"/>
          <c:showCatName val="0"/>
          <c:showSerName val="0"/>
          <c:showPercent val="0"/>
          <c:showBubbleSize val="0"/>
        </c:dLbls>
        <c:axId val="81752832"/>
        <c:axId val="81738752"/>
      </c:scatterChart>
      <c:catAx>
        <c:axId val="81710080"/>
        <c:scaling>
          <c:orientation val="minMax"/>
        </c:scaling>
        <c:delete val="0"/>
        <c:axPos val="b"/>
        <c:title>
          <c:tx>
            <c:rich>
              <a:bodyPr/>
              <a:lstStyle/>
              <a:p>
                <a:pPr>
                  <a:defRPr/>
                </a:pPr>
                <a:r>
                  <a:rPr lang="en-IN">
                    <a:latin typeface="Times New Roman" panose="02020603050405020304" pitchFamily="18" charset="0"/>
                    <a:cs typeface="Times New Roman" panose="02020603050405020304" pitchFamily="18" charset="0"/>
                  </a:rPr>
                  <a:t>Months</a:t>
                </a:r>
              </a:p>
            </c:rich>
          </c:tx>
          <c:layout/>
          <c:overlay val="0"/>
        </c:title>
        <c:numFmt formatCode="General" sourceLinked="0"/>
        <c:majorTickMark val="cross"/>
        <c:minorTickMark val="none"/>
        <c:tickLblPos val="nextTo"/>
        <c:txPr>
          <a:bodyPr rot="-5400000" vert="horz"/>
          <a:lstStyle/>
          <a:p>
            <a:pPr>
              <a:defRPr sz="1000" b="1">
                <a:latin typeface="Times New Roman" panose="02020603050405020304" pitchFamily="18" charset="0"/>
                <a:cs typeface="Times New Roman" panose="02020603050405020304" pitchFamily="18" charset="0"/>
              </a:defRPr>
            </a:pPr>
            <a:endParaRPr lang="en-US"/>
          </a:p>
        </c:txPr>
        <c:crossAx val="81736832"/>
        <c:crosses val="autoZero"/>
        <c:auto val="1"/>
        <c:lblAlgn val="ctr"/>
        <c:lblOffset val="100"/>
        <c:noMultiLvlLbl val="0"/>
      </c:catAx>
      <c:valAx>
        <c:axId val="81736832"/>
        <c:scaling>
          <c:orientation val="minMax"/>
          <c:min val="0"/>
        </c:scaling>
        <c:delete val="0"/>
        <c:axPos val="l"/>
        <c:title>
          <c:tx>
            <c:rich>
              <a:bodyPr/>
              <a:lstStyle/>
              <a:p>
                <a:pPr>
                  <a:defRPr/>
                </a:pPr>
                <a:r>
                  <a:rPr lang="en-IN"/>
                  <a:t>p-Valurs</a:t>
                </a:r>
              </a:p>
            </c:rich>
          </c:tx>
          <c:layout/>
          <c:overlay val="0"/>
        </c:title>
        <c:numFmt formatCode="General" sourceLinked="0"/>
        <c:majorTickMark val="cross"/>
        <c:minorTickMark val="none"/>
        <c:tickLblPos val="nextTo"/>
        <c:txPr>
          <a:bodyPr/>
          <a:lstStyle/>
          <a:p>
            <a:pPr>
              <a:defRPr sz="1000" b="1">
                <a:latin typeface="Times New Roman" panose="02020603050405020304" pitchFamily="18" charset="0"/>
                <a:cs typeface="Times New Roman" panose="02020603050405020304" pitchFamily="18" charset="0"/>
              </a:defRPr>
            </a:pPr>
            <a:endParaRPr lang="en-US"/>
          </a:p>
        </c:txPr>
        <c:crossAx val="81710080"/>
        <c:crosses val="autoZero"/>
        <c:crossBetween val="between"/>
      </c:valAx>
      <c:valAx>
        <c:axId val="81738752"/>
        <c:scaling>
          <c:orientation val="minMax"/>
        </c:scaling>
        <c:delete val="1"/>
        <c:axPos val="r"/>
        <c:numFmt formatCode="General" sourceLinked="1"/>
        <c:majorTickMark val="out"/>
        <c:minorTickMark val="none"/>
        <c:tickLblPos val="nextTo"/>
        <c:crossAx val="81752832"/>
        <c:crosses val="max"/>
        <c:crossBetween val="midCat"/>
      </c:valAx>
      <c:valAx>
        <c:axId val="81752832"/>
        <c:scaling>
          <c:orientation val="minMax"/>
          <c:max val="13"/>
          <c:min val="0"/>
        </c:scaling>
        <c:delete val="0"/>
        <c:axPos val="t"/>
        <c:numFmt formatCode="General" sourceLinked="0"/>
        <c:majorTickMark val="none"/>
        <c:minorTickMark val="none"/>
        <c:tickLblPos val="none"/>
        <c:spPr>
          <a:ln w="6350">
            <a:noFill/>
          </a:ln>
        </c:spPr>
        <c:txPr>
          <a:bodyPr/>
          <a:lstStyle/>
          <a:p>
            <a:pPr>
              <a:defRPr sz="700"/>
            </a:pPr>
            <a:endParaRPr lang="en-US"/>
          </a:p>
        </c:txPr>
        <c:crossAx val="81738752"/>
        <c:crosses val="max"/>
        <c:crossBetween val="midCat"/>
      </c:valAx>
      <c:spPr>
        <a:ln w="25400">
          <a:noFill/>
        </a:ln>
      </c:spPr>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lang="en-US" sz="900" b="1" i="0" u="none" strike="noStrike" kern="1200" baseline="0">
                <a:solidFill>
                  <a:sysClr val="windowText" lastClr="000000"/>
                </a:solidFill>
                <a:latin typeface="Arial" panose="020B0604020202020204"/>
                <a:ea typeface="Arial" panose="020B0604020202020204"/>
                <a:cs typeface="Arial" panose="020B0604020202020204"/>
              </a:defRPr>
            </a:pPr>
            <a:r>
              <a:rPr lang="en-IN" sz="1000" b="1" i="0" baseline="0">
                <a:effectLst/>
                <a:latin typeface="Times New Roman" panose="02020603050405020304" pitchFamily="18" charset="0"/>
                <a:cs typeface="Times New Roman" panose="02020603050405020304" pitchFamily="18" charset="0"/>
              </a:rPr>
              <a:t>p-values</a:t>
            </a:r>
            <a:r>
              <a:rPr lang="en-IN" sz="1800" b="1" i="0" baseline="0">
                <a:effectLst/>
              </a:rPr>
              <a:t> </a:t>
            </a:r>
            <a:r>
              <a:rPr lang="en-IN" sz="1000" b="1" i="0" baseline="0">
                <a:effectLst/>
                <a:latin typeface="Times New Roman" panose="02020603050405020304" pitchFamily="18" charset="0"/>
                <a:cs typeface="Times New Roman" panose="02020603050405020304" pitchFamily="18" charset="0"/>
              </a:rPr>
              <a:t>for a periods of  39 years for GKVK Station</a:t>
            </a:r>
            <a:endParaRPr lang="en-IN" sz="1000">
              <a:effectLst/>
              <a:latin typeface="Times New Roman" panose="02020603050405020304" pitchFamily="18" charset="0"/>
              <a:cs typeface="Times New Roman" panose="02020603050405020304" pitchFamily="18" charset="0"/>
            </a:endParaRPr>
          </a:p>
        </c:rich>
      </c:tx>
      <c:layout>
        <c:manualLayout>
          <c:xMode val="edge"/>
          <c:yMode val="edge"/>
          <c:x val="0.15279228254362964"/>
          <c:y val="0"/>
        </c:manualLayout>
      </c:layout>
      <c:overlay val="0"/>
    </c:title>
    <c:autoTitleDeleted val="0"/>
    <c:plotArea>
      <c:layout>
        <c:manualLayout>
          <c:layoutTarget val="inner"/>
          <c:xMode val="edge"/>
          <c:yMode val="edge"/>
          <c:x val="0.14243426808491044"/>
          <c:y val="0.14071146245059302"/>
          <c:w val="0.82540198922503061"/>
          <c:h val="0.56279314888010545"/>
        </c:manualLayout>
      </c:layout>
      <c:barChart>
        <c:barDir val="col"/>
        <c:grouping val="clustered"/>
        <c:varyColors val="0"/>
        <c:ser>
          <c:idx val="0"/>
          <c:order val="0"/>
          <c:tx>
            <c:strRef>
              <c:f>p-value</c:f>
              <c:strCache>
                <c:ptCount val="1"/>
                <c:pt idx="0">
                  <c:v>p-value</c:v>
                </c:pt>
              </c:strCache>
            </c:strRef>
          </c:tx>
          <c:invertIfNegative val="0"/>
          <c:dPt>
            <c:idx val="0"/>
            <c:invertIfNegative val="0"/>
            <c:bubble3D val="0"/>
            <c:spPr>
              <a:solidFill>
                <a:srgbClr val="50D214"/>
              </a:solidFill>
              <a:ln>
                <a:solidFill>
                  <a:srgbClr val="787878"/>
                </a:solidFill>
                <a:prstDash val="solid"/>
              </a:ln>
            </c:spPr>
            <c:extLst>
              <c:ext xmlns:c16="http://schemas.microsoft.com/office/drawing/2014/chart" uri="{C3380CC4-5D6E-409C-BE32-E72D297353CC}">
                <c16:uniqueId val="{00000001-B407-4306-B72D-33F4CB7A7DE7}"/>
              </c:ext>
            </c:extLst>
          </c:dPt>
          <c:dPt>
            <c:idx val="1"/>
            <c:invertIfNegative val="0"/>
            <c:bubble3D val="0"/>
            <c:spPr>
              <a:solidFill>
                <a:srgbClr val="50D214"/>
              </a:solidFill>
              <a:ln>
                <a:solidFill>
                  <a:srgbClr val="787878"/>
                </a:solidFill>
                <a:prstDash val="solid"/>
              </a:ln>
            </c:spPr>
            <c:extLst>
              <c:ext xmlns:c16="http://schemas.microsoft.com/office/drawing/2014/chart" uri="{C3380CC4-5D6E-409C-BE32-E72D297353CC}">
                <c16:uniqueId val="{00000003-B407-4306-B72D-33F4CB7A7DE7}"/>
              </c:ext>
            </c:extLst>
          </c:dPt>
          <c:dPt>
            <c:idx val="2"/>
            <c:invertIfNegative val="0"/>
            <c:bubble3D val="0"/>
            <c:spPr>
              <a:solidFill>
                <a:srgbClr val="FF0000"/>
              </a:solidFill>
              <a:ln>
                <a:solidFill>
                  <a:srgbClr val="000000"/>
                </a:solidFill>
                <a:prstDash val="solid"/>
              </a:ln>
            </c:spPr>
            <c:extLst>
              <c:ext xmlns:c16="http://schemas.microsoft.com/office/drawing/2014/chart" uri="{C3380CC4-5D6E-409C-BE32-E72D297353CC}">
                <c16:uniqueId val="{00000005-B407-4306-B72D-33F4CB7A7DE7}"/>
              </c:ext>
            </c:extLst>
          </c:dPt>
          <c:dPt>
            <c:idx val="3"/>
            <c:invertIfNegative val="0"/>
            <c:bubble3D val="0"/>
            <c:spPr>
              <a:solidFill>
                <a:srgbClr val="FF0000"/>
              </a:solidFill>
              <a:ln>
                <a:solidFill>
                  <a:srgbClr val="000000"/>
                </a:solidFill>
                <a:prstDash val="solid"/>
              </a:ln>
            </c:spPr>
            <c:extLst>
              <c:ext xmlns:c16="http://schemas.microsoft.com/office/drawing/2014/chart" uri="{C3380CC4-5D6E-409C-BE32-E72D297353CC}">
                <c16:uniqueId val="{00000007-B407-4306-B72D-33F4CB7A7DE7}"/>
              </c:ext>
            </c:extLst>
          </c:dPt>
          <c:dPt>
            <c:idx val="4"/>
            <c:invertIfNegative val="0"/>
            <c:bubble3D val="0"/>
            <c:spPr>
              <a:solidFill>
                <a:srgbClr val="FF0000"/>
              </a:solidFill>
              <a:ln>
                <a:solidFill>
                  <a:srgbClr val="000000"/>
                </a:solidFill>
                <a:prstDash val="solid"/>
              </a:ln>
            </c:spPr>
            <c:extLst>
              <c:ext xmlns:c16="http://schemas.microsoft.com/office/drawing/2014/chart" uri="{C3380CC4-5D6E-409C-BE32-E72D297353CC}">
                <c16:uniqueId val="{00000009-B407-4306-B72D-33F4CB7A7DE7}"/>
              </c:ext>
            </c:extLst>
          </c:dPt>
          <c:dPt>
            <c:idx val="5"/>
            <c:invertIfNegative val="0"/>
            <c:bubble3D val="0"/>
            <c:spPr>
              <a:solidFill>
                <a:srgbClr val="FF0000"/>
              </a:solidFill>
              <a:ln>
                <a:solidFill>
                  <a:srgbClr val="000000"/>
                </a:solidFill>
                <a:prstDash val="solid"/>
              </a:ln>
            </c:spPr>
            <c:extLst>
              <c:ext xmlns:c16="http://schemas.microsoft.com/office/drawing/2014/chart" uri="{C3380CC4-5D6E-409C-BE32-E72D297353CC}">
                <c16:uniqueId val="{0000000B-B407-4306-B72D-33F4CB7A7DE7}"/>
              </c:ext>
            </c:extLst>
          </c:dPt>
          <c:dPt>
            <c:idx val="6"/>
            <c:invertIfNegative val="0"/>
            <c:bubble3D val="0"/>
            <c:spPr>
              <a:solidFill>
                <a:srgbClr val="50D214"/>
              </a:solidFill>
              <a:ln>
                <a:solidFill>
                  <a:srgbClr val="787878"/>
                </a:solidFill>
                <a:prstDash val="solid"/>
              </a:ln>
            </c:spPr>
            <c:extLst>
              <c:ext xmlns:c16="http://schemas.microsoft.com/office/drawing/2014/chart" uri="{C3380CC4-5D6E-409C-BE32-E72D297353CC}">
                <c16:uniqueId val="{0000000D-B407-4306-B72D-33F4CB7A7DE7}"/>
              </c:ext>
            </c:extLst>
          </c:dPt>
          <c:dPt>
            <c:idx val="7"/>
            <c:invertIfNegative val="0"/>
            <c:bubble3D val="0"/>
            <c:spPr>
              <a:solidFill>
                <a:srgbClr val="50D214"/>
              </a:solidFill>
              <a:ln>
                <a:solidFill>
                  <a:srgbClr val="787878"/>
                </a:solidFill>
                <a:prstDash val="solid"/>
              </a:ln>
            </c:spPr>
            <c:extLst>
              <c:ext xmlns:c16="http://schemas.microsoft.com/office/drawing/2014/chart" uri="{C3380CC4-5D6E-409C-BE32-E72D297353CC}">
                <c16:uniqueId val="{0000000F-B407-4306-B72D-33F4CB7A7DE7}"/>
              </c:ext>
            </c:extLst>
          </c:dPt>
          <c:dPt>
            <c:idx val="8"/>
            <c:invertIfNegative val="0"/>
            <c:bubble3D val="0"/>
            <c:spPr>
              <a:solidFill>
                <a:srgbClr val="FF0000"/>
              </a:solidFill>
              <a:ln>
                <a:solidFill>
                  <a:srgbClr val="000000"/>
                </a:solidFill>
                <a:prstDash val="solid"/>
              </a:ln>
            </c:spPr>
            <c:extLst>
              <c:ext xmlns:c16="http://schemas.microsoft.com/office/drawing/2014/chart" uri="{C3380CC4-5D6E-409C-BE32-E72D297353CC}">
                <c16:uniqueId val="{00000011-B407-4306-B72D-33F4CB7A7DE7}"/>
              </c:ext>
            </c:extLst>
          </c:dPt>
          <c:dPt>
            <c:idx val="9"/>
            <c:invertIfNegative val="0"/>
            <c:bubble3D val="0"/>
            <c:spPr>
              <a:solidFill>
                <a:srgbClr val="FF0000"/>
              </a:solidFill>
              <a:ln>
                <a:solidFill>
                  <a:srgbClr val="000000"/>
                </a:solidFill>
                <a:prstDash val="solid"/>
              </a:ln>
            </c:spPr>
            <c:extLst>
              <c:ext xmlns:c16="http://schemas.microsoft.com/office/drawing/2014/chart" uri="{C3380CC4-5D6E-409C-BE32-E72D297353CC}">
                <c16:uniqueId val="{00000013-B407-4306-B72D-33F4CB7A7DE7}"/>
              </c:ext>
            </c:extLst>
          </c:dPt>
          <c:dPt>
            <c:idx val="10"/>
            <c:invertIfNegative val="0"/>
            <c:bubble3D val="0"/>
            <c:spPr>
              <a:solidFill>
                <a:srgbClr val="50D214"/>
              </a:solidFill>
              <a:ln>
                <a:solidFill>
                  <a:srgbClr val="787878"/>
                </a:solidFill>
                <a:prstDash val="solid"/>
              </a:ln>
            </c:spPr>
            <c:extLst>
              <c:ext xmlns:c16="http://schemas.microsoft.com/office/drawing/2014/chart" uri="{C3380CC4-5D6E-409C-BE32-E72D297353CC}">
                <c16:uniqueId val="{00000015-B407-4306-B72D-33F4CB7A7DE7}"/>
              </c:ext>
            </c:extLst>
          </c:dPt>
          <c:dPt>
            <c:idx val="11"/>
            <c:invertIfNegative val="0"/>
            <c:bubble3D val="0"/>
            <c:spPr>
              <a:solidFill>
                <a:srgbClr val="FF0000"/>
              </a:solidFill>
              <a:ln>
                <a:solidFill>
                  <a:srgbClr val="000000"/>
                </a:solidFill>
                <a:prstDash val="solid"/>
              </a:ln>
            </c:spPr>
            <c:extLst>
              <c:ext xmlns:c16="http://schemas.microsoft.com/office/drawing/2014/chart" uri="{C3380CC4-5D6E-409C-BE32-E72D297353CC}">
                <c16:uniqueId val="{00000017-B407-4306-B72D-33F4CB7A7DE7}"/>
              </c:ext>
            </c:extLst>
          </c:dPt>
          <c:cat>
            <c:strRef>
              <c:f>'SSH2'!$B$566:$B$577</c:f>
              <c:strCache>
                <c:ptCount val="12"/>
                <c:pt idx="0">
                  <c:v>Dec</c:v>
                </c:pt>
                <c:pt idx="1">
                  <c:v>Jan</c:v>
                </c:pt>
                <c:pt idx="2">
                  <c:v>Feb</c:v>
                </c:pt>
                <c:pt idx="3">
                  <c:v>Marc</c:v>
                </c:pt>
                <c:pt idx="4">
                  <c:v>Apr</c:v>
                </c:pt>
                <c:pt idx="5">
                  <c:v>May</c:v>
                </c:pt>
                <c:pt idx="6">
                  <c:v>Jun</c:v>
                </c:pt>
                <c:pt idx="7">
                  <c:v>Jul</c:v>
                </c:pt>
                <c:pt idx="8">
                  <c:v>Aug</c:v>
                </c:pt>
                <c:pt idx="9">
                  <c:v>Sep</c:v>
                </c:pt>
                <c:pt idx="10">
                  <c:v>Oct</c:v>
                </c:pt>
                <c:pt idx="11">
                  <c:v>Nov</c:v>
                </c:pt>
              </c:strCache>
            </c:strRef>
          </c:cat>
          <c:val>
            <c:numRef>
              <c:f>'SSH2'!$D$566:$D$577</c:f>
              <c:numCache>
                <c:formatCode>0.000</c:formatCode>
                <c:ptCount val="12"/>
                <c:pt idx="0">
                  <c:v>6.5623255873196507E-2</c:v>
                </c:pt>
                <c:pt idx="1">
                  <c:v>0.26835952882925324</c:v>
                </c:pt>
                <c:pt idx="2">
                  <c:v>2.9350731060459299E-2</c:v>
                </c:pt>
                <c:pt idx="3">
                  <c:v>0</c:v>
                </c:pt>
                <c:pt idx="4">
                  <c:v>0</c:v>
                </c:pt>
                <c:pt idx="5">
                  <c:v>0</c:v>
                </c:pt>
                <c:pt idx="6">
                  <c:v>0.52164814884452304</c:v>
                </c:pt>
                <c:pt idx="7">
                  <c:v>0.115744368429836</c:v>
                </c:pt>
                <c:pt idx="8">
                  <c:v>4.7612548599451798E-2</c:v>
                </c:pt>
                <c:pt idx="9">
                  <c:v>2.1823683319758601E-3</c:v>
                </c:pt>
                <c:pt idx="10">
                  <c:v>0.18028794638930318</c:v>
                </c:pt>
                <c:pt idx="11">
                  <c:v>0</c:v>
                </c:pt>
              </c:numCache>
            </c:numRef>
          </c:val>
          <c:extLst>
            <c:ext xmlns:c16="http://schemas.microsoft.com/office/drawing/2014/chart" uri="{C3380CC4-5D6E-409C-BE32-E72D297353CC}">
              <c16:uniqueId val="{00000018-B407-4306-B72D-33F4CB7A7DE7}"/>
            </c:ext>
          </c:extLst>
        </c:ser>
        <c:dLbls>
          <c:showLegendKey val="0"/>
          <c:showVal val="0"/>
          <c:showCatName val="0"/>
          <c:showSerName val="0"/>
          <c:showPercent val="0"/>
          <c:showBubbleSize val="0"/>
        </c:dLbls>
        <c:gapWidth val="60"/>
        <c:overlap val="-30"/>
        <c:axId val="82049664"/>
        <c:axId val="82064128"/>
      </c:barChart>
      <c:scatterChart>
        <c:scatterStyle val="lineMarker"/>
        <c:varyColors val="0"/>
        <c:ser>
          <c:idx val="1"/>
          <c:order val="1"/>
          <c:spPr>
            <a:ln w="12700" cap="rnd" cmpd="sng" algn="ctr">
              <a:solidFill>
                <a:srgbClr val="8C8C8C"/>
              </a:solidFill>
              <a:prstDash val="sysDash"/>
              <a:round/>
            </a:ln>
            <a:effectLst/>
          </c:spPr>
          <c:marker>
            <c:symbol val="none"/>
          </c:marker>
          <c:xVal>
            <c:numRef>
              <c:f>{0,13}</c:f>
              <c:numCache>
                <c:formatCode>General</c:formatCode>
                <c:ptCount val="2"/>
                <c:pt idx="0">
                  <c:v>0</c:v>
                </c:pt>
                <c:pt idx="1">
                  <c:v>13</c:v>
                </c:pt>
              </c:numCache>
            </c:numRef>
          </c:xVal>
          <c:yVal>
            <c:numRef>
              <c:f>{0.05,0.05}</c:f>
              <c:numCache>
                <c:formatCode>General</c:formatCode>
                <c:ptCount val="2"/>
                <c:pt idx="0">
                  <c:v>0.05</c:v>
                </c:pt>
                <c:pt idx="1">
                  <c:v>0.05</c:v>
                </c:pt>
              </c:numCache>
            </c:numRef>
          </c:yVal>
          <c:smooth val="0"/>
          <c:extLst>
            <c:ext xmlns:c16="http://schemas.microsoft.com/office/drawing/2014/chart" uri="{C3380CC4-5D6E-409C-BE32-E72D297353CC}">
              <c16:uniqueId val="{00000019-B407-4306-B72D-33F4CB7A7DE7}"/>
            </c:ext>
          </c:extLst>
        </c:ser>
        <c:dLbls>
          <c:showLegendKey val="0"/>
          <c:showVal val="0"/>
          <c:showCatName val="0"/>
          <c:showSerName val="0"/>
          <c:showPercent val="0"/>
          <c:showBubbleSize val="0"/>
        </c:dLbls>
        <c:axId val="82066048"/>
        <c:axId val="82067840"/>
      </c:scatterChart>
      <c:catAx>
        <c:axId val="82049664"/>
        <c:scaling>
          <c:orientation val="minMax"/>
        </c:scaling>
        <c:delete val="0"/>
        <c:axPos val="b"/>
        <c:title>
          <c:tx>
            <c:rich>
              <a:bodyPr/>
              <a:lstStyle/>
              <a:p>
                <a:pPr>
                  <a:defRPr/>
                </a:pPr>
                <a:r>
                  <a:rPr lang="en-IN">
                    <a:latin typeface="Times New Roman" panose="02020603050405020304" pitchFamily="18" charset="0"/>
                    <a:cs typeface="Times New Roman" panose="02020603050405020304" pitchFamily="18" charset="0"/>
                  </a:rPr>
                  <a:t>Months</a:t>
                </a:r>
              </a:p>
            </c:rich>
          </c:tx>
          <c:layout/>
          <c:overlay val="0"/>
        </c:title>
        <c:numFmt formatCode="General" sourceLinked="0"/>
        <c:majorTickMark val="cross"/>
        <c:minorTickMark val="none"/>
        <c:tickLblPos val="nextTo"/>
        <c:txPr>
          <a:bodyPr rot="-5400000" spcFirstLastPara="0" vertOverflow="ellipsis" vert="horz" wrap="square" anchor="ctr" anchorCtr="1"/>
          <a:lstStyle/>
          <a:p>
            <a:pPr>
              <a:defRPr lang="en-US"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82064128"/>
        <c:crosses val="autoZero"/>
        <c:auto val="1"/>
        <c:lblAlgn val="ctr"/>
        <c:lblOffset val="100"/>
        <c:noMultiLvlLbl val="0"/>
      </c:catAx>
      <c:valAx>
        <c:axId val="82064128"/>
        <c:scaling>
          <c:orientation val="minMax"/>
          <c:min val="0"/>
        </c:scaling>
        <c:delete val="0"/>
        <c:axPos val="l"/>
        <c:title>
          <c:tx>
            <c:rich>
              <a:bodyPr/>
              <a:lstStyle/>
              <a:p>
                <a:pPr>
                  <a:defRPr/>
                </a:pPr>
                <a:r>
                  <a:rPr lang="en-IN"/>
                  <a:t>p-Valus</a:t>
                </a:r>
              </a:p>
            </c:rich>
          </c:tx>
          <c:layout/>
          <c:overlay val="0"/>
        </c:title>
        <c:numFmt formatCode="General" sourceLinked="0"/>
        <c:majorTickMark val="cross"/>
        <c:minorTickMark val="none"/>
        <c:tickLblPos val="nextTo"/>
        <c:txPr>
          <a:bodyPr rot="-60000000" spcFirstLastPara="0" vertOverflow="ellipsis" vert="horz" wrap="square" anchor="ctr" anchorCtr="1"/>
          <a:lstStyle/>
          <a:p>
            <a:pPr>
              <a:defRPr lang="en-US"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82049664"/>
        <c:crosses val="autoZero"/>
        <c:crossBetween val="between"/>
      </c:valAx>
      <c:valAx>
        <c:axId val="82066048"/>
        <c:scaling>
          <c:orientation val="minMax"/>
          <c:max val="13"/>
          <c:min val="0"/>
        </c:scaling>
        <c:delete val="0"/>
        <c:axPos val="t"/>
        <c:numFmt formatCode="General" sourceLinked="0"/>
        <c:majorTickMark val="none"/>
        <c:minorTickMark val="none"/>
        <c:tickLblPos val="none"/>
        <c:spPr>
          <a:ln w="6350" cap="flat" cmpd="sng" algn="ctr">
            <a:noFill/>
            <a:prstDash val="solid"/>
            <a:round/>
          </a:ln>
        </c:spPr>
        <c:txPr>
          <a:bodyPr rot="-60000000" spcFirstLastPara="0" vertOverflow="ellipsis" vert="horz" wrap="square" anchor="ctr" anchorCtr="1"/>
          <a:lstStyle/>
          <a:p>
            <a:pPr>
              <a:defRPr lang="en-US" sz="700" b="0" i="0" u="none" strike="noStrike" kern="1200" baseline="0">
                <a:solidFill>
                  <a:schemeClr val="tx1"/>
                </a:solidFill>
                <a:latin typeface="+mn-lt"/>
                <a:ea typeface="+mn-ea"/>
                <a:cs typeface="+mn-cs"/>
              </a:defRPr>
            </a:pPr>
            <a:endParaRPr lang="en-US"/>
          </a:p>
        </c:txPr>
        <c:crossAx val="82067840"/>
        <c:crosses val="max"/>
        <c:crossBetween val="midCat"/>
      </c:valAx>
      <c:valAx>
        <c:axId val="82067840"/>
        <c:scaling>
          <c:orientation val="minMax"/>
        </c:scaling>
        <c:delete val="1"/>
        <c:axPos val="r"/>
        <c:numFmt formatCode="General" sourceLinked="1"/>
        <c:majorTickMark val="out"/>
        <c:minorTickMark val="none"/>
        <c:tickLblPos val="nextTo"/>
        <c:crossAx val="82066048"/>
        <c:crosses val="max"/>
        <c:crossBetween val="midCat"/>
      </c:valAx>
      <c:spPr>
        <a:ln w="25400">
          <a:noFill/>
        </a:ln>
      </c:spPr>
    </c:plotArea>
    <c:plotVisOnly val="1"/>
    <c:dispBlanksAs val="gap"/>
    <c:showDLblsOverMax val="0"/>
  </c:chart>
  <c:txPr>
    <a:bodyPr/>
    <a:lstStyle/>
    <a:p>
      <a:pPr>
        <a:defRPr lang="en-US"/>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900" b="1">
                <a:latin typeface="Arial"/>
                <a:ea typeface="Arial"/>
                <a:cs typeface="Arial"/>
              </a:defRPr>
            </a:pPr>
            <a:r>
              <a:rPr lang="en-IN"/>
              <a:t>p-values</a:t>
            </a:r>
          </a:p>
        </c:rich>
      </c:tx>
      <c:layout/>
      <c:overlay val="0"/>
    </c:title>
    <c:autoTitleDeleted val="0"/>
    <c:plotArea>
      <c:layout/>
      <c:barChart>
        <c:barDir val="col"/>
        <c:grouping val="clustered"/>
        <c:varyColors val="0"/>
        <c:ser>
          <c:idx val="0"/>
          <c:order val="0"/>
          <c:tx>
            <c:v>p-value</c:v>
          </c:tx>
          <c:invertIfNegative val="0"/>
          <c:dPt>
            <c:idx val="0"/>
            <c:invertIfNegative val="0"/>
            <c:bubble3D val="0"/>
            <c:spPr>
              <a:solidFill>
                <a:srgbClr val="50D214"/>
              </a:solidFill>
              <a:ln>
                <a:solidFill>
                  <a:srgbClr val="787878"/>
                </a:solidFill>
                <a:prstDash val="solid"/>
              </a:ln>
            </c:spPr>
            <c:extLst>
              <c:ext xmlns:c16="http://schemas.microsoft.com/office/drawing/2014/chart" uri="{C3380CC4-5D6E-409C-BE32-E72D297353CC}">
                <c16:uniqueId val="{00000001-C339-4055-BD89-227E878EAD1A}"/>
              </c:ext>
            </c:extLst>
          </c:dPt>
          <c:dPt>
            <c:idx val="1"/>
            <c:invertIfNegative val="0"/>
            <c:bubble3D val="0"/>
            <c:spPr>
              <a:solidFill>
                <a:srgbClr val="50D214"/>
              </a:solidFill>
              <a:ln>
                <a:solidFill>
                  <a:srgbClr val="787878"/>
                </a:solidFill>
                <a:prstDash val="solid"/>
              </a:ln>
            </c:spPr>
            <c:extLst>
              <c:ext xmlns:c16="http://schemas.microsoft.com/office/drawing/2014/chart" uri="{C3380CC4-5D6E-409C-BE32-E72D297353CC}">
                <c16:uniqueId val="{00000003-C339-4055-BD89-227E878EAD1A}"/>
              </c:ext>
            </c:extLst>
          </c:dPt>
          <c:dPt>
            <c:idx val="2"/>
            <c:invertIfNegative val="0"/>
            <c:bubble3D val="0"/>
            <c:spPr>
              <a:solidFill>
                <a:srgbClr val="FF0000"/>
              </a:solidFill>
              <a:ln>
                <a:solidFill>
                  <a:srgbClr val="000000"/>
                </a:solidFill>
                <a:prstDash val="solid"/>
              </a:ln>
            </c:spPr>
            <c:extLst>
              <c:ext xmlns:c16="http://schemas.microsoft.com/office/drawing/2014/chart" uri="{C3380CC4-5D6E-409C-BE32-E72D297353CC}">
                <c16:uniqueId val="{00000005-C339-4055-BD89-227E878EAD1A}"/>
              </c:ext>
            </c:extLst>
          </c:dPt>
          <c:dPt>
            <c:idx val="3"/>
            <c:invertIfNegative val="0"/>
            <c:bubble3D val="0"/>
            <c:spPr>
              <a:solidFill>
                <a:srgbClr val="FF0000"/>
              </a:solidFill>
              <a:ln>
                <a:solidFill>
                  <a:srgbClr val="000000"/>
                </a:solidFill>
                <a:prstDash val="solid"/>
              </a:ln>
            </c:spPr>
            <c:extLst>
              <c:ext xmlns:c16="http://schemas.microsoft.com/office/drawing/2014/chart" uri="{C3380CC4-5D6E-409C-BE32-E72D297353CC}">
                <c16:uniqueId val="{00000007-C339-4055-BD89-227E878EAD1A}"/>
              </c:ext>
            </c:extLst>
          </c:dPt>
          <c:dPt>
            <c:idx val="4"/>
            <c:invertIfNegative val="0"/>
            <c:bubble3D val="0"/>
            <c:spPr>
              <a:solidFill>
                <a:srgbClr val="FF0000"/>
              </a:solidFill>
              <a:ln>
                <a:solidFill>
                  <a:srgbClr val="000000"/>
                </a:solidFill>
                <a:prstDash val="solid"/>
              </a:ln>
            </c:spPr>
            <c:extLst>
              <c:ext xmlns:c16="http://schemas.microsoft.com/office/drawing/2014/chart" uri="{C3380CC4-5D6E-409C-BE32-E72D297353CC}">
                <c16:uniqueId val="{00000009-C339-4055-BD89-227E878EAD1A}"/>
              </c:ext>
            </c:extLst>
          </c:dPt>
          <c:dPt>
            <c:idx val="5"/>
            <c:invertIfNegative val="0"/>
            <c:bubble3D val="0"/>
            <c:spPr>
              <a:solidFill>
                <a:srgbClr val="FF0000"/>
              </a:solidFill>
              <a:ln>
                <a:solidFill>
                  <a:srgbClr val="000000"/>
                </a:solidFill>
                <a:prstDash val="solid"/>
              </a:ln>
            </c:spPr>
            <c:extLst>
              <c:ext xmlns:c16="http://schemas.microsoft.com/office/drawing/2014/chart" uri="{C3380CC4-5D6E-409C-BE32-E72D297353CC}">
                <c16:uniqueId val="{0000000B-C339-4055-BD89-227E878EAD1A}"/>
              </c:ext>
            </c:extLst>
          </c:dPt>
          <c:dPt>
            <c:idx val="6"/>
            <c:invertIfNegative val="0"/>
            <c:bubble3D val="0"/>
            <c:spPr>
              <a:solidFill>
                <a:srgbClr val="50D214"/>
              </a:solidFill>
              <a:ln>
                <a:solidFill>
                  <a:srgbClr val="787878"/>
                </a:solidFill>
                <a:prstDash val="solid"/>
              </a:ln>
            </c:spPr>
            <c:extLst>
              <c:ext xmlns:c16="http://schemas.microsoft.com/office/drawing/2014/chart" uri="{C3380CC4-5D6E-409C-BE32-E72D297353CC}">
                <c16:uniqueId val="{0000000D-C339-4055-BD89-227E878EAD1A}"/>
              </c:ext>
            </c:extLst>
          </c:dPt>
          <c:dPt>
            <c:idx val="7"/>
            <c:invertIfNegative val="0"/>
            <c:bubble3D val="0"/>
            <c:spPr>
              <a:solidFill>
                <a:srgbClr val="50D214"/>
              </a:solidFill>
              <a:ln>
                <a:solidFill>
                  <a:srgbClr val="787878"/>
                </a:solidFill>
                <a:prstDash val="solid"/>
              </a:ln>
            </c:spPr>
            <c:extLst>
              <c:ext xmlns:c16="http://schemas.microsoft.com/office/drawing/2014/chart" uri="{C3380CC4-5D6E-409C-BE32-E72D297353CC}">
                <c16:uniqueId val="{0000000F-C339-4055-BD89-227E878EAD1A}"/>
              </c:ext>
            </c:extLst>
          </c:dPt>
          <c:dPt>
            <c:idx val="8"/>
            <c:invertIfNegative val="0"/>
            <c:bubble3D val="0"/>
            <c:spPr>
              <a:solidFill>
                <a:srgbClr val="FF0000"/>
              </a:solidFill>
              <a:ln>
                <a:solidFill>
                  <a:srgbClr val="000000"/>
                </a:solidFill>
                <a:prstDash val="solid"/>
              </a:ln>
            </c:spPr>
            <c:extLst>
              <c:ext xmlns:c16="http://schemas.microsoft.com/office/drawing/2014/chart" uri="{C3380CC4-5D6E-409C-BE32-E72D297353CC}">
                <c16:uniqueId val="{00000011-C339-4055-BD89-227E878EAD1A}"/>
              </c:ext>
            </c:extLst>
          </c:dPt>
          <c:dPt>
            <c:idx val="9"/>
            <c:invertIfNegative val="0"/>
            <c:bubble3D val="0"/>
            <c:spPr>
              <a:solidFill>
                <a:srgbClr val="FF0000"/>
              </a:solidFill>
              <a:ln>
                <a:solidFill>
                  <a:srgbClr val="000000"/>
                </a:solidFill>
                <a:prstDash val="solid"/>
              </a:ln>
            </c:spPr>
            <c:extLst>
              <c:ext xmlns:c16="http://schemas.microsoft.com/office/drawing/2014/chart" uri="{C3380CC4-5D6E-409C-BE32-E72D297353CC}">
                <c16:uniqueId val="{00000013-C339-4055-BD89-227E878EAD1A}"/>
              </c:ext>
            </c:extLst>
          </c:dPt>
          <c:dPt>
            <c:idx val="10"/>
            <c:invertIfNegative val="0"/>
            <c:bubble3D val="0"/>
            <c:spPr>
              <a:solidFill>
                <a:srgbClr val="50D214"/>
              </a:solidFill>
              <a:ln>
                <a:solidFill>
                  <a:srgbClr val="787878"/>
                </a:solidFill>
                <a:prstDash val="solid"/>
              </a:ln>
            </c:spPr>
            <c:extLst>
              <c:ext xmlns:c16="http://schemas.microsoft.com/office/drawing/2014/chart" uri="{C3380CC4-5D6E-409C-BE32-E72D297353CC}">
                <c16:uniqueId val="{00000015-C339-4055-BD89-227E878EAD1A}"/>
              </c:ext>
            </c:extLst>
          </c:dPt>
          <c:dPt>
            <c:idx val="11"/>
            <c:invertIfNegative val="0"/>
            <c:bubble3D val="0"/>
            <c:spPr>
              <a:solidFill>
                <a:srgbClr val="FF0000"/>
              </a:solidFill>
              <a:ln>
                <a:solidFill>
                  <a:srgbClr val="000000"/>
                </a:solidFill>
                <a:prstDash val="solid"/>
              </a:ln>
            </c:spPr>
            <c:extLst>
              <c:ext xmlns:c16="http://schemas.microsoft.com/office/drawing/2014/chart" uri="{C3380CC4-5D6E-409C-BE32-E72D297353CC}">
                <c16:uniqueId val="{00000017-C339-4055-BD89-227E878EAD1A}"/>
              </c:ext>
            </c:extLst>
          </c:dPt>
          <c:cat>
            <c:strRef>
              <c:f>'Mann-Kendall trend tests'!$B$566:$B$577</c:f>
              <c:strCache>
                <c:ptCount val="12"/>
                <c:pt idx="0">
                  <c:v>Dec</c:v>
                </c:pt>
                <c:pt idx="1">
                  <c:v>Jan</c:v>
                </c:pt>
                <c:pt idx="2">
                  <c:v>Feb</c:v>
                </c:pt>
                <c:pt idx="3">
                  <c:v>Marc</c:v>
                </c:pt>
                <c:pt idx="4">
                  <c:v>Apr</c:v>
                </c:pt>
                <c:pt idx="5">
                  <c:v>May</c:v>
                </c:pt>
                <c:pt idx="6">
                  <c:v>Jun</c:v>
                </c:pt>
                <c:pt idx="7">
                  <c:v>Jul</c:v>
                </c:pt>
                <c:pt idx="8">
                  <c:v>Aug</c:v>
                </c:pt>
                <c:pt idx="9">
                  <c:v>Sep</c:v>
                </c:pt>
                <c:pt idx="10">
                  <c:v>Oct</c:v>
                </c:pt>
                <c:pt idx="11">
                  <c:v>Nov</c:v>
                </c:pt>
              </c:strCache>
            </c:strRef>
          </c:cat>
          <c:val>
            <c:numRef>
              <c:f>'Mann-Kendall trend tests'!$D$566:$D$577</c:f>
              <c:numCache>
                <c:formatCode>General</c:formatCode>
                <c:ptCount val="12"/>
                <c:pt idx="0">
                  <c:v>3.92</c:v>
                </c:pt>
                <c:pt idx="1">
                  <c:v>4.25</c:v>
                </c:pt>
                <c:pt idx="2">
                  <c:v>0.37000000000000022</c:v>
                </c:pt>
                <c:pt idx="3">
                  <c:v>5.63</c:v>
                </c:pt>
                <c:pt idx="4">
                  <c:v>4.24</c:v>
                </c:pt>
                <c:pt idx="5">
                  <c:v>4.1099999999999985</c:v>
                </c:pt>
                <c:pt idx="6">
                  <c:v>2.9499999999999997</c:v>
                </c:pt>
                <c:pt idx="7">
                  <c:v>4.79</c:v>
                </c:pt>
                <c:pt idx="8">
                  <c:v>4.57</c:v>
                </c:pt>
                <c:pt idx="9">
                  <c:v>4.3199999999999985</c:v>
                </c:pt>
                <c:pt idx="10">
                  <c:v>4.09</c:v>
                </c:pt>
                <c:pt idx="11">
                  <c:v>4.1099999999999985</c:v>
                </c:pt>
              </c:numCache>
            </c:numRef>
          </c:val>
          <c:extLst>
            <c:ext xmlns:c16="http://schemas.microsoft.com/office/drawing/2014/chart" uri="{C3380CC4-5D6E-409C-BE32-E72D297353CC}">
              <c16:uniqueId val="{00000018-C339-4055-BD89-227E878EAD1A}"/>
            </c:ext>
          </c:extLst>
        </c:ser>
        <c:dLbls>
          <c:showLegendKey val="0"/>
          <c:showVal val="0"/>
          <c:showCatName val="0"/>
          <c:showSerName val="0"/>
          <c:showPercent val="0"/>
          <c:showBubbleSize val="0"/>
        </c:dLbls>
        <c:gapWidth val="60"/>
        <c:overlap val="-30"/>
        <c:axId val="82172160"/>
        <c:axId val="82182528"/>
      </c:barChart>
      <c:scatterChart>
        <c:scatterStyle val="lineMarker"/>
        <c:varyColors val="0"/>
        <c:ser>
          <c:idx val="1"/>
          <c:order val="1"/>
          <c:tx>
            <c:v/>
          </c:tx>
          <c:spPr>
            <a:ln w="12700">
              <a:solidFill>
                <a:srgbClr val="8C8C8C"/>
              </a:solidFill>
              <a:prstDash val="sysDash"/>
            </a:ln>
            <a:effectLst/>
          </c:spPr>
          <c:marker>
            <c:symbol val="none"/>
          </c:marker>
          <c:xVal>
            <c:numLit>
              <c:formatCode>General</c:formatCode>
              <c:ptCount val="2"/>
              <c:pt idx="0">
                <c:v>0</c:v>
              </c:pt>
              <c:pt idx="1">
                <c:v>13</c:v>
              </c:pt>
            </c:numLit>
          </c:xVal>
          <c:yVal>
            <c:numLit>
              <c:formatCode>General</c:formatCode>
              <c:ptCount val="2"/>
              <c:pt idx="0">
                <c:v>0.05</c:v>
              </c:pt>
              <c:pt idx="1">
                <c:v>0.05</c:v>
              </c:pt>
            </c:numLit>
          </c:yVal>
          <c:smooth val="0"/>
          <c:extLst>
            <c:ext xmlns:c16="http://schemas.microsoft.com/office/drawing/2014/chart" uri="{C3380CC4-5D6E-409C-BE32-E72D297353CC}">
              <c16:uniqueId val="{00000019-C339-4055-BD89-227E878EAD1A}"/>
            </c:ext>
          </c:extLst>
        </c:ser>
        <c:dLbls>
          <c:showLegendKey val="0"/>
          <c:showVal val="0"/>
          <c:showCatName val="0"/>
          <c:showSerName val="0"/>
          <c:showPercent val="0"/>
          <c:showBubbleSize val="0"/>
        </c:dLbls>
        <c:axId val="82227200"/>
        <c:axId val="82184448"/>
      </c:scatterChart>
      <c:catAx>
        <c:axId val="82172160"/>
        <c:scaling>
          <c:orientation val="minMax"/>
        </c:scaling>
        <c:delete val="0"/>
        <c:axPos val="b"/>
        <c:title>
          <c:tx>
            <c:rich>
              <a:bodyPr/>
              <a:lstStyle/>
              <a:p>
                <a:pPr>
                  <a:defRPr/>
                </a:pPr>
                <a:r>
                  <a:rPr lang="en-IN">
                    <a:latin typeface="Times New Roman" panose="02020603050405020304" pitchFamily="18" charset="0"/>
                    <a:cs typeface="Times New Roman" panose="02020603050405020304" pitchFamily="18" charset="0"/>
                  </a:rPr>
                  <a:t>Months</a:t>
                </a:r>
              </a:p>
            </c:rich>
          </c:tx>
          <c:layout/>
          <c:overlay val="0"/>
        </c:title>
        <c:numFmt formatCode="General" sourceLinked="0"/>
        <c:majorTickMark val="cross"/>
        <c:minorTickMark val="none"/>
        <c:tickLblPos val="nextTo"/>
        <c:txPr>
          <a:bodyPr rot="-5400000" vert="horz"/>
          <a:lstStyle/>
          <a:p>
            <a:pPr>
              <a:defRPr sz="1000" b="1">
                <a:latin typeface="Times New Roman" panose="02020603050405020304" pitchFamily="18" charset="0"/>
                <a:cs typeface="Times New Roman" panose="02020603050405020304" pitchFamily="18" charset="0"/>
              </a:defRPr>
            </a:pPr>
            <a:endParaRPr lang="en-US"/>
          </a:p>
        </c:txPr>
        <c:crossAx val="82182528"/>
        <c:crosses val="autoZero"/>
        <c:auto val="1"/>
        <c:lblAlgn val="ctr"/>
        <c:lblOffset val="100"/>
        <c:noMultiLvlLbl val="0"/>
      </c:catAx>
      <c:valAx>
        <c:axId val="82182528"/>
        <c:scaling>
          <c:orientation val="minMax"/>
          <c:min val="0"/>
        </c:scaling>
        <c:delete val="0"/>
        <c:axPos val="l"/>
        <c:title>
          <c:tx>
            <c:rich>
              <a:bodyPr/>
              <a:lstStyle/>
              <a:p>
                <a:pPr>
                  <a:defRPr/>
                </a:pPr>
                <a:r>
                  <a:rPr lang="en-IN">
                    <a:latin typeface="Times New Roman" panose="02020603050405020304" pitchFamily="18" charset="0"/>
                    <a:cs typeface="Times New Roman" panose="02020603050405020304" pitchFamily="18" charset="0"/>
                  </a:rPr>
                  <a:t>p-Values</a:t>
                </a:r>
              </a:p>
            </c:rich>
          </c:tx>
          <c:layout/>
          <c:overlay val="0"/>
        </c:title>
        <c:numFmt formatCode="General" sourceLinked="0"/>
        <c:majorTickMark val="cross"/>
        <c:minorTickMark val="none"/>
        <c:tickLblPos val="nextTo"/>
        <c:txPr>
          <a:bodyPr/>
          <a:lstStyle/>
          <a:p>
            <a:pPr>
              <a:defRPr sz="1000" b="1">
                <a:latin typeface="Times New Roman" panose="02020603050405020304" pitchFamily="18" charset="0"/>
                <a:cs typeface="Times New Roman" panose="02020603050405020304" pitchFamily="18" charset="0"/>
              </a:defRPr>
            </a:pPr>
            <a:endParaRPr lang="en-US"/>
          </a:p>
        </c:txPr>
        <c:crossAx val="82172160"/>
        <c:crosses val="autoZero"/>
        <c:crossBetween val="between"/>
      </c:valAx>
      <c:valAx>
        <c:axId val="82184448"/>
        <c:scaling>
          <c:orientation val="minMax"/>
        </c:scaling>
        <c:delete val="1"/>
        <c:axPos val="r"/>
        <c:numFmt formatCode="General" sourceLinked="1"/>
        <c:majorTickMark val="out"/>
        <c:minorTickMark val="none"/>
        <c:tickLblPos val="nextTo"/>
        <c:crossAx val="82227200"/>
        <c:crosses val="max"/>
        <c:crossBetween val="midCat"/>
      </c:valAx>
      <c:valAx>
        <c:axId val="82227200"/>
        <c:scaling>
          <c:orientation val="minMax"/>
          <c:max val="13"/>
          <c:min val="0"/>
        </c:scaling>
        <c:delete val="0"/>
        <c:axPos val="t"/>
        <c:numFmt formatCode="General" sourceLinked="0"/>
        <c:majorTickMark val="none"/>
        <c:minorTickMark val="none"/>
        <c:tickLblPos val="none"/>
        <c:spPr>
          <a:ln w="6350">
            <a:noFill/>
          </a:ln>
        </c:spPr>
        <c:txPr>
          <a:bodyPr/>
          <a:lstStyle/>
          <a:p>
            <a:pPr>
              <a:defRPr sz="700"/>
            </a:pPr>
            <a:endParaRPr lang="en-US"/>
          </a:p>
        </c:txPr>
        <c:crossAx val="82184448"/>
        <c:crosses val="max"/>
        <c:crossBetween val="midCat"/>
      </c:valAx>
      <c:spPr>
        <a:ln w="25400">
          <a:noFill/>
        </a:ln>
      </c:spPr>
    </c:plotArea>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en-US" sz="1600" b="1" i="0" u="none" strike="noStrike" kern="1200" baseline="0">
                <a:solidFill>
                  <a:srgbClr val="333333"/>
                </a:solidFill>
                <a:latin typeface="Calibri" panose="020F0502020204030204"/>
                <a:ea typeface="Calibri" panose="020F0502020204030204"/>
                <a:cs typeface="Calibri" panose="020F0502020204030204"/>
              </a:defRPr>
            </a:pPr>
            <a:r>
              <a:rPr lang="en-IN"/>
              <a:t>MANN-KENDALL METHOD GRAPH</a:t>
            </a:r>
          </a:p>
        </c:rich>
      </c:tx>
      <c:layout/>
      <c:overlay val="0"/>
      <c:spPr>
        <a:solidFill>
          <a:sysClr val="window" lastClr="FFFFFF"/>
        </a:solidFill>
        <a:ln>
          <a:noFill/>
        </a:ln>
        <a:effectLst/>
      </c:spPr>
    </c:title>
    <c:autoTitleDeleted val="0"/>
    <c:plotArea>
      <c:layout>
        <c:manualLayout>
          <c:layoutTarget val="inner"/>
          <c:xMode val="edge"/>
          <c:yMode val="edge"/>
          <c:x val="3.1103605257361017E-2"/>
          <c:y val="0.15789473684210525"/>
          <c:w val="0.9536236140685832"/>
          <c:h val="0.70737654948181306"/>
        </c:manualLayout>
      </c:layout>
      <c:barChart>
        <c:barDir val="col"/>
        <c:grouping val="clustered"/>
        <c:varyColors val="0"/>
        <c:ser>
          <c:idx val="0"/>
          <c:order val="0"/>
          <c:tx>
            <c:strRef>
              <c:f>'[ET0 new.xls]MANNKENDALL'!$A$2</c:f>
              <c:strCache>
                <c:ptCount val="1"/>
                <c:pt idx="0">
                  <c:v>Tmax</c:v>
                </c:pt>
              </c:strCache>
            </c:strRef>
          </c:tx>
          <c:spPr>
            <a:solidFill>
              <a:srgbClr val="00B050"/>
            </a:solidFill>
            <a:ln>
              <a:noFill/>
            </a:ln>
            <a:effectLst/>
          </c:spPr>
          <c:invertIfNegative val="0"/>
          <c:cat>
            <c:strRef>
              <c:f>'[ET0 new.xls]MANNKENDALL'!$B$1:$M$1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'[ET0 new.xls]MANNKENDALL'!$B$2:$M$2</c:f>
              <c:numCache>
                <c:formatCode>General</c:formatCode>
                <c:ptCount val="12"/>
                <c:pt idx="0">
                  <c:v>1.9690248407598998</c:v>
                </c:pt>
                <c:pt idx="1">
                  <c:v>1.1068482799999999</c:v>
                </c:pt>
                <c:pt idx="2">
                  <c:v>0.37285841400000042</c:v>
                </c:pt>
                <c:pt idx="3">
                  <c:v>0.17476551800000001</c:v>
                </c:pt>
                <c:pt idx="4">
                  <c:v>-2.7498308027614931</c:v>
                </c:pt>
                <c:pt idx="5">
                  <c:v>-0.43108827900000152</c:v>
                </c:pt>
                <c:pt idx="6">
                  <c:v>1.0136400099999998</c:v>
                </c:pt>
                <c:pt idx="7">
                  <c:v>2.2253476010955002</c:v>
                </c:pt>
                <c:pt idx="8">
                  <c:v>0.44276936700000002</c:v>
                </c:pt>
                <c:pt idx="9">
                  <c:v>1.5728896699999999</c:v>
                </c:pt>
                <c:pt idx="10">
                  <c:v>1.2932648359999992</c:v>
                </c:pt>
                <c:pt idx="11">
                  <c:v>1.9923269099000009</c:v>
                </c:pt>
              </c:numCache>
            </c:numRef>
          </c:val>
          <c:extLst>
            <c:ext xmlns:c16="http://schemas.microsoft.com/office/drawing/2014/chart" uri="{C3380CC4-5D6E-409C-BE32-E72D297353CC}">
              <c16:uniqueId val="{00000000-A7BC-4403-81B7-EC6C05D12892}"/>
            </c:ext>
          </c:extLst>
        </c:ser>
        <c:ser>
          <c:idx val="1"/>
          <c:order val="1"/>
          <c:tx>
            <c:strRef>
              <c:f>'[ET0 new.xls]MANNKENDALL'!$A$3</c:f>
              <c:strCache>
                <c:ptCount val="1"/>
                <c:pt idx="0">
                  <c:v>Tmin</c:v>
                </c:pt>
              </c:strCache>
            </c:strRef>
          </c:tx>
          <c:spPr>
            <a:solidFill>
              <a:srgbClr val="833C0C"/>
            </a:solidFill>
            <a:ln>
              <a:noFill/>
            </a:ln>
            <a:effectLst/>
          </c:spPr>
          <c:invertIfNegative val="0"/>
          <c:cat>
            <c:strRef>
              <c:f>'[ET0 new.xls]MANNKENDALL'!$B$1:$M$1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'[ET0 new.xls]MANNKENDALL'!$B$3:$M$3</c:f>
              <c:numCache>
                <c:formatCode>General</c:formatCode>
                <c:ptCount val="12"/>
                <c:pt idx="0">
                  <c:v>1.223358629</c:v>
                </c:pt>
                <c:pt idx="1">
                  <c:v>-0.31457793300000036</c:v>
                </c:pt>
                <c:pt idx="2">
                  <c:v>1.398219052</c:v>
                </c:pt>
                <c:pt idx="3">
                  <c:v>0.36118207100000044</c:v>
                </c:pt>
                <c:pt idx="4">
                  <c:v>-0.43108827900000152</c:v>
                </c:pt>
                <c:pt idx="5">
                  <c:v>1.7826082877999991</c:v>
                </c:pt>
                <c:pt idx="6">
                  <c:v>1.6082430599999999</c:v>
                </c:pt>
                <c:pt idx="7">
                  <c:v>1.6079519099999999</c:v>
                </c:pt>
                <c:pt idx="8">
                  <c:v>1.2583971469999999</c:v>
                </c:pt>
                <c:pt idx="9">
                  <c:v>1.0253606379999987</c:v>
                </c:pt>
                <c:pt idx="10">
                  <c:v>1.8991186334000001</c:v>
                </c:pt>
                <c:pt idx="11">
                  <c:v>2.2020455319999988</c:v>
                </c:pt>
              </c:numCache>
            </c:numRef>
          </c:val>
          <c:extLst>
            <c:ext xmlns:c16="http://schemas.microsoft.com/office/drawing/2014/chart" uri="{C3380CC4-5D6E-409C-BE32-E72D297353CC}">
              <c16:uniqueId val="{00000001-A7BC-4403-81B7-EC6C05D12892}"/>
            </c:ext>
          </c:extLst>
        </c:ser>
        <c:ser>
          <c:idx val="2"/>
          <c:order val="2"/>
          <c:tx>
            <c:strRef>
              <c:f>'[ET0 new.xls]MANNKENDALL'!$A$4</c:f>
              <c:strCache>
                <c:ptCount val="1"/>
                <c:pt idx="0">
                  <c:v>WS</c:v>
                </c:pt>
              </c:strCache>
            </c:strRef>
          </c:tx>
          <c:spPr>
            <a:solidFill>
              <a:srgbClr val="7030A0"/>
            </a:solidFill>
            <a:ln>
              <a:noFill/>
            </a:ln>
            <a:effectLst/>
          </c:spPr>
          <c:invertIfNegative val="0"/>
          <c:cat>
            <c:strRef>
              <c:f>'[ET0 new.xls]MANNKENDALL'!$B$1:$M$1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'[ET0 new.xls]MANNKENDALL'!$B$4:$M$4</c:f>
              <c:numCache>
                <c:formatCode>General</c:formatCode>
                <c:ptCount val="12"/>
                <c:pt idx="0">
                  <c:v>-3.413753126287808</c:v>
                </c:pt>
                <c:pt idx="1">
                  <c:v>-1.2000565599999999</c:v>
                </c:pt>
                <c:pt idx="2">
                  <c:v>-2.4816703614310698</c:v>
                </c:pt>
                <c:pt idx="3">
                  <c:v>-4.1713535058839524</c:v>
                </c:pt>
                <c:pt idx="4">
                  <c:v>-3.53026347189491</c:v>
                </c:pt>
                <c:pt idx="5">
                  <c:v>-4.9982938265442733</c:v>
                </c:pt>
                <c:pt idx="6">
                  <c:v>-4.3924400293873864</c:v>
                </c:pt>
                <c:pt idx="7">
                  <c:v>-3.8797945087161811</c:v>
                </c:pt>
                <c:pt idx="8">
                  <c:v>-2.1088372554900019</c:v>
                </c:pt>
                <c:pt idx="9">
                  <c:v>-2.9943158821022799</c:v>
                </c:pt>
                <c:pt idx="10">
                  <c:v>-1.2233586299999999</c:v>
                </c:pt>
                <c:pt idx="11">
                  <c:v>-3.3205448498021299</c:v>
                </c:pt>
              </c:numCache>
            </c:numRef>
          </c:val>
          <c:extLst>
            <c:ext xmlns:c16="http://schemas.microsoft.com/office/drawing/2014/chart" uri="{C3380CC4-5D6E-409C-BE32-E72D297353CC}">
              <c16:uniqueId val="{00000002-A7BC-4403-81B7-EC6C05D12892}"/>
            </c:ext>
          </c:extLst>
        </c:ser>
        <c:ser>
          <c:idx val="3"/>
          <c:order val="3"/>
          <c:tx>
            <c:strRef>
              <c:f>'[ET0 new.xls]MANNKENDALL'!$A$5</c:f>
              <c:strCache>
                <c:ptCount val="1"/>
                <c:pt idx="0">
                  <c:v>RS</c:v>
                </c:pt>
              </c:strCache>
            </c:strRef>
          </c:tx>
          <c:spPr>
            <a:solidFill>
              <a:srgbClr val="FF0000"/>
            </a:solidFill>
            <a:ln>
              <a:noFill/>
            </a:ln>
            <a:effectLst/>
          </c:spPr>
          <c:invertIfNegative val="0"/>
          <c:cat>
            <c:strRef>
              <c:f>'[ET0 new.xls]MANNKENDALL'!$B$1:$M$1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'[ET0 new.xls]MANNKENDALL'!$B$5:$M$5</c:f>
              <c:numCache>
                <c:formatCode>General</c:formatCode>
                <c:ptCount val="12"/>
                <c:pt idx="0">
                  <c:v>4.2537826445876998</c:v>
                </c:pt>
                <c:pt idx="1">
                  <c:v>0.37376658421400044</c:v>
                </c:pt>
                <c:pt idx="2">
                  <c:v>5.6292329902642724</c:v>
                </c:pt>
                <c:pt idx="3">
                  <c:v>4.2418403912082736</c:v>
                </c:pt>
                <c:pt idx="4">
                  <c:v>4.1141185208349533</c:v>
                </c:pt>
                <c:pt idx="5">
                  <c:v>2.9481119672204019</c:v>
                </c:pt>
                <c:pt idx="6">
                  <c:v>4.7892253696742735</c:v>
                </c:pt>
                <c:pt idx="7">
                  <c:v>4.5675155706885802</c:v>
                </c:pt>
                <c:pt idx="8">
                  <c:v>4.323707838745336</c:v>
                </c:pt>
                <c:pt idx="9">
                  <c:v>4.0900683814010037</c:v>
                </c:pt>
                <c:pt idx="10">
                  <c:v>4.1133736143431134</c:v>
                </c:pt>
                <c:pt idx="11">
                  <c:v>3.9150133463039998</c:v>
                </c:pt>
              </c:numCache>
            </c:numRef>
          </c:val>
          <c:extLst>
            <c:ext xmlns:c16="http://schemas.microsoft.com/office/drawing/2014/chart" uri="{C3380CC4-5D6E-409C-BE32-E72D297353CC}">
              <c16:uniqueId val="{00000003-A7BC-4403-81B7-EC6C05D12892}"/>
            </c:ext>
          </c:extLst>
        </c:ser>
        <c:ser>
          <c:idx val="4"/>
          <c:order val="4"/>
          <c:tx>
            <c:strRef>
              <c:f>'[ET0 new.xls]MANNKENDALL'!$A$6</c:f>
              <c:strCache>
                <c:ptCount val="1"/>
                <c:pt idx="0">
                  <c:v>EPan</c:v>
                </c:pt>
              </c:strCache>
            </c:strRef>
          </c:tx>
          <c:spPr>
            <a:solidFill>
              <a:srgbClr val="000000"/>
            </a:solidFill>
            <a:ln>
              <a:noFill/>
            </a:ln>
            <a:effectLst/>
          </c:spPr>
          <c:invertIfNegative val="0"/>
          <c:cat>
            <c:strRef>
              <c:f>'[ET0 new.xls]MANNKENDALL'!$B$1:$M$1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'[ET0 new.xls]MANNKENDALL'!$B$6:$M$6</c:f>
              <c:numCache>
                <c:formatCode>General</c:formatCode>
                <c:ptCount val="12"/>
                <c:pt idx="0">
                  <c:v>-4.8005520793971685</c:v>
                </c:pt>
                <c:pt idx="1">
                  <c:v>-3.413753126287808</c:v>
                </c:pt>
                <c:pt idx="2">
                  <c:v>-1.0835462139999992</c:v>
                </c:pt>
                <c:pt idx="3">
                  <c:v>-2.0392078825</c:v>
                </c:pt>
                <c:pt idx="4">
                  <c:v>-4.3344790619799696</c:v>
                </c:pt>
                <c:pt idx="5">
                  <c:v>-4.8125306026167047</c:v>
                </c:pt>
                <c:pt idx="6">
                  <c:v>-5.9070745222795864</c:v>
                </c:pt>
                <c:pt idx="7">
                  <c:v>-6.3731159047079569</c:v>
                </c:pt>
                <c:pt idx="8">
                  <c:v>-5.6740538310653958</c:v>
                </c:pt>
                <c:pt idx="9">
                  <c:v>-4.4390441676302199</c:v>
                </c:pt>
                <c:pt idx="10">
                  <c:v>-4.6021586514801465</c:v>
                </c:pt>
                <c:pt idx="11">
                  <c:v>-3.3671489880449998</c:v>
                </c:pt>
              </c:numCache>
            </c:numRef>
          </c:val>
          <c:extLst>
            <c:ext xmlns:c16="http://schemas.microsoft.com/office/drawing/2014/chart" uri="{C3380CC4-5D6E-409C-BE32-E72D297353CC}">
              <c16:uniqueId val="{00000004-A7BC-4403-81B7-EC6C05D12892}"/>
            </c:ext>
          </c:extLst>
        </c:ser>
        <c:ser>
          <c:idx val="5"/>
          <c:order val="5"/>
          <c:tx>
            <c:strRef>
              <c:f>'[ET0 new.xls]MANNKENDALL'!$A$7</c:f>
              <c:strCache>
                <c:ptCount val="1"/>
                <c:pt idx="0">
                  <c:v>  SSH</c:v>
                </c:pt>
              </c:strCache>
            </c:strRef>
          </c:tx>
          <c:spPr>
            <a:solidFill>
              <a:schemeClr val="accent4">
                <a:lumMod val="75000"/>
              </a:schemeClr>
            </a:solidFill>
            <a:ln>
              <a:noFill/>
            </a:ln>
            <a:effectLst/>
          </c:spPr>
          <c:invertIfNegative val="0"/>
          <c:cat>
            <c:strRef>
              <c:f>'[ET0 new.xls]MANNKENDALL'!$B$1:$M$1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'[ET0 new.xls]MANNKENDALL'!$B$7:$M$7</c:f>
              <c:numCache>
                <c:formatCode>General</c:formatCode>
                <c:ptCount val="12"/>
                <c:pt idx="0">
                  <c:v>-1.4796813889999989</c:v>
                </c:pt>
                <c:pt idx="1">
                  <c:v>-1.4796813889999989</c:v>
                </c:pt>
                <c:pt idx="2">
                  <c:v>-4.6953669279658286</c:v>
                </c:pt>
                <c:pt idx="3">
                  <c:v>-4.8937666828806137</c:v>
                </c:pt>
                <c:pt idx="4">
                  <c:v>-5.1614083103941999</c:v>
                </c:pt>
                <c:pt idx="5">
                  <c:v>-0.52429655999999958</c:v>
                </c:pt>
                <c:pt idx="6">
                  <c:v>-2.0389310481240019</c:v>
                </c:pt>
                <c:pt idx="7">
                  <c:v>-2.4701869923111599</c:v>
                </c:pt>
                <c:pt idx="8">
                  <c:v>-3.413753126287808</c:v>
                </c:pt>
                <c:pt idx="9">
                  <c:v>-1.8758165640000009</c:v>
                </c:pt>
                <c:pt idx="10">
                  <c:v>-1.5262855275000009</c:v>
                </c:pt>
                <c:pt idx="11">
                  <c:v>-2.2604541344734281</c:v>
                </c:pt>
              </c:numCache>
            </c:numRef>
          </c:val>
          <c:extLst>
            <c:ext xmlns:c16="http://schemas.microsoft.com/office/drawing/2014/chart" uri="{C3380CC4-5D6E-409C-BE32-E72D297353CC}">
              <c16:uniqueId val="{00000005-A7BC-4403-81B7-EC6C05D12892}"/>
            </c:ext>
          </c:extLst>
        </c:ser>
        <c:dLbls>
          <c:showLegendKey val="0"/>
          <c:showVal val="0"/>
          <c:showCatName val="0"/>
          <c:showSerName val="0"/>
          <c:showPercent val="0"/>
          <c:showBubbleSize val="0"/>
        </c:dLbls>
        <c:gapWidth val="219"/>
        <c:overlap val="-27"/>
        <c:axId val="84581376"/>
        <c:axId val="85095168"/>
      </c:barChart>
      <c:catAx>
        <c:axId val="84581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0" spcFirstLastPara="0" vertOverflow="ellipsis" vert="horz" wrap="square" anchor="ctr" anchorCtr="1"/>
          <a:lstStyle/>
          <a:p>
            <a:pPr>
              <a:defRPr lang="en-US" sz="900" b="0" i="0" u="none" strike="noStrike" kern="1200" baseline="0">
                <a:solidFill>
                  <a:srgbClr val="333333"/>
                </a:solidFill>
                <a:latin typeface="Calibri" panose="020F0502020204030204"/>
                <a:ea typeface="Calibri" panose="020F0502020204030204"/>
                <a:cs typeface="Calibri" panose="020F0502020204030204"/>
              </a:defRPr>
            </a:pPr>
            <a:endParaRPr lang="en-US"/>
          </a:p>
        </c:txPr>
        <c:crossAx val="85095168"/>
        <c:crosses val="autoZero"/>
        <c:auto val="1"/>
        <c:lblAlgn val="ctr"/>
        <c:lblOffset val="100"/>
        <c:noMultiLvlLbl val="0"/>
      </c:catAx>
      <c:valAx>
        <c:axId val="85095168"/>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0" spcFirstLastPara="0" vertOverflow="ellipsis" vert="horz" wrap="square" anchor="ctr" anchorCtr="1"/>
          <a:lstStyle/>
          <a:p>
            <a:pPr>
              <a:defRPr lang="en-US" sz="900" b="0" i="0" u="none" strike="noStrike" kern="1200" baseline="0">
                <a:solidFill>
                  <a:srgbClr val="333333"/>
                </a:solidFill>
                <a:latin typeface="Calibri" panose="020F0502020204030204"/>
                <a:ea typeface="Calibri" panose="020F0502020204030204"/>
                <a:cs typeface="Calibri" panose="020F0502020204030204"/>
              </a:defRPr>
            </a:pPr>
            <a:endParaRPr lang="en-US"/>
          </a:p>
        </c:txPr>
        <c:crossAx val="84581376"/>
        <c:crosses val="autoZero"/>
        <c:crossBetween val="between"/>
      </c:valAx>
      <c:spPr>
        <a:noFill/>
        <a:ln>
          <a:noFill/>
        </a:ln>
        <a:effectLst/>
      </c:spPr>
    </c:plotArea>
    <c:legend>
      <c:legendPos val="b"/>
      <c:layout>
        <c:manualLayout>
          <c:xMode val="edge"/>
          <c:yMode val="edge"/>
          <c:x val="0.37556561085972923"/>
          <c:y val="0.89905362776025155"/>
          <c:w val="0.27375565610859665"/>
          <c:h val="6.6246056782334375E-2"/>
        </c:manualLayout>
      </c:layout>
      <c:overlay val="0"/>
      <c:spPr>
        <a:noFill/>
        <a:ln>
          <a:noFill/>
        </a:ln>
        <a:effectLst/>
      </c:spPr>
      <c:txPr>
        <a:bodyPr rot="0" spcFirstLastPara="0" vertOverflow="ellipsis" vert="horz" wrap="square" anchor="ctr" anchorCtr="1"/>
        <a:lstStyle/>
        <a:p>
          <a:pPr>
            <a:defRPr lang="en-US" sz="825" b="0" i="0" u="none" strike="noStrike" kern="1200" baseline="0">
              <a:solidFill>
                <a:srgbClr val="333333"/>
              </a:solidFill>
              <a:latin typeface="Calibri" panose="020F0502020204030204"/>
              <a:ea typeface="Calibri" panose="020F0502020204030204"/>
              <a:cs typeface="Calibri" panose="020F0502020204030204"/>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lang="en-US" sz="1000" b="0" i="0" u="none" strike="noStrike" baseline="0">
          <a:solidFill>
            <a:srgbClr val="000000"/>
          </a:solidFill>
          <a:latin typeface="Calibri" panose="020F0502020204030204"/>
          <a:ea typeface="Calibri" panose="020F0502020204030204"/>
          <a:cs typeface="Calibri" panose="020F0502020204030204"/>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en-US" sz="1400" b="1" i="0" u="none" strike="noStrike" kern="1200" baseline="0">
                <a:solidFill>
                  <a:srgbClr val="333333"/>
                </a:solidFill>
                <a:latin typeface="Calibri" panose="020F0502020204030204"/>
                <a:ea typeface="Calibri" panose="020F0502020204030204"/>
                <a:cs typeface="Calibri" panose="020F0502020204030204"/>
              </a:defRPr>
            </a:pPr>
            <a:r>
              <a:rPr lang="en-IN"/>
              <a:t>SENSLOPE METHOD  GRAPH</a:t>
            </a:r>
          </a:p>
        </c:rich>
      </c:tx>
      <c:layout>
        <c:manualLayout>
          <c:xMode val="edge"/>
          <c:yMode val="edge"/>
          <c:x val="0.39148361672626442"/>
          <c:y val="2.9416914725967417E-2"/>
        </c:manualLayout>
      </c:layout>
      <c:overlay val="0"/>
      <c:spPr>
        <a:noFill/>
        <a:ln>
          <a:noFill/>
        </a:ln>
        <a:effectLst/>
      </c:spPr>
    </c:title>
    <c:autoTitleDeleted val="0"/>
    <c:plotArea>
      <c:layout>
        <c:manualLayout>
          <c:layoutTarget val="inner"/>
          <c:xMode val="edge"/>
          <c:yMode val="edge"/>
          <c:x val="3.8210610815150002E-2"/>
          <c:y val="0.13395202241288701"/>
          <c:w val="0.94398306940086096"/>
          <c:h val="0.74785501663456733"/>
        </c:manualLayout>
      </c:layout>
      <c:barChart>
        <c:barDir val="col"/>
        <c:grouping val="clustered"/>
        <c:varyColors val="0"/>
        <c:ser>
          <c:idx val="0"/>
          <c:order val="0"/>
          <c:tx>
            <c:strRef>
              <c:f>'[ET0 new.xls]SENSLOPE'!$A$2</c:f>
              <c:strCache>
                <c:ptCount val="1"/>
                <c:pt idx="0">
                  <c:v>Tmax</c:v>
                </c:pt>
              </c:strCache>
            </c:strRef>
          </c:tx>
          <c:spPr>
            <a:solidFill>
              <a:srgbClr val="00B050"/>
            </a:solidFill>
            <a:ln>
              <a:noFill/>
            </a:ln>
            <a:effectLst/>
          </c:spPr>
          <c:invertIfNegative val="0"/>
          <c:cat>
            <c:strRef>
              <c:f>'[ET0 new.xls]SENSLOPE'!$B$1:$M$1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'[ET0 new.xls]SENSLOPE'!$B$2:$M$2</c:f>
              <c:numCache>
                <c:formatCode>0.000</c:formatCode>
                <c:ptCount val="12"/>
                <c:pt idx="0">
                  <c:v>2.6058976865400017E-2</c:v>
                </c:pt>
                <c:pt idx="1">
                  <c:v>1.3807400000000006E-2</c:v>
                </c:pt>
                <c:pt idx="2">
                  <c:v>6.6532259999999999E-3</c:v>
                </c:pt>
                <c:pt idx="3">
                  <c:v>2.037037000000002E-3</c:v>
                </c:pt>
                <c:pt idx="4">
                  <c:v>-3.5483870967741631E-2</c:v>
                </c:pt>
                <c:pt idx="5">
                  <c:v>-6.6666670000000037E-3</c:v>
                </c:pt>
                <c:pt idx="6">
                  <c:v>1.0946780000000001E-2</c:v>
                </c:pt>
                <c:pt idx="7">
                  <c:v>2.03476551911E-2</c:v>
                </c:pt>
                <c:pt idx="8">
                  <c:v>4.0891680000000041E-3</c:v>
                </c:pt>
                <c:pt idx="9">
                  <c:v>1.9018820000000013E-2</c:v>
                </c:pt>
                <c:pt idx="10">
                  <c:v>1.4201681000000001E-2</c:v>
                </c:pt>
                <c:pt idx="11">
                  <c:v>2.5289855100000012E-2</c:v>
                </c:pt>
              </c:numCache>
            </c:numRef>
          </c:val>
          <c:extLst>
            <c:ext xmlns:c16="http://schemas.microsoft.com/office/drawing/2014/chart" uri="{C3380CC4-5D6E-409C-BE32-E72D297353CC}">
              <c16:uniqueId val="{00000000-A959-4047-BE2F-53C914AD278F}"/>
            </c:ext>
          </c:extLst>
        </c:ser>
        <c:ser>
          <c:idx val="1"/>
          <c:order val="1"/>
          <c:tx>
            <c:strRef>
              <c:f>'[ET0 new.xls]SENSLOPE'!$A$3</c:f>
              <c:strCache>
                <c:ptCount val="1"/>
                <c:pt idx="0">
                  <c:v>Tmin</c:v>
                </c:pt>
              </c:strCache>
            </c:strRef>
          </c:tx>
          <c:spPr>
            <a:solidFill>
              <a:srgbClr val="833C0C"/>
            </a:solidFill>
            <a:ln>
              <a:noFill/>
            </a:ln>
            <a:effectLst/>
          </c:spPr>
          <c:invertIfNegative val="0"/>
          <c:cat>
            <c:strRef>
              <c:f>'[ET0 new.xls]SENSLOPE'!$B$1:$M$1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'[ET0 new.xls]SENSLOPE'!$B$3:$M$3</c:f>
              <c:numCache>
                <c:formatCode>0.000</c:formatCode>
                <c:ptCount val="12"/>
                <c:pt idx="0">
                  <c:v>2.3891129000000001E-2</c:v>
                </c:pt>
                <c:pt idx="1">
                  <c:v>-5.8669239999999999E-3</c:v>
                </c:pt>
                <c:pt idx="2">
                  <c:v>2.5754421999999975E-2</c:v>
                </c:pt>
                <c:pt idx="3">
                  <c:v>5.0520829999999997E-3</c:v>
                </c:pt>
                <c:pt idx="4">
                  <c:v>-5.0780440000000038E-3</c:v>
                </c:pt>
                <c:pt idx="5">
                  <c:v>1.2952741700000001E-2</c:v>
                </c:pt>
                <c:pt idx="6">
                  <c:v>1.4239409999999999E-2</c:v>
                </c:pt>
                <c:pt idx="7">
                  <c:v>1.266428E-2</c:v>
                </c:pt>
                <c:pt idx="8">
                  <c:v>7.0370370000000038E-3</c:v>
                </c:pt>
                <c:pt idx="9">
                  <c:v>1.0791090999999996E-2</c:v>
                </c:pt>
                <c:pt idx="10">
                  <c:v>2.3891449049999999E-2</c:v>
                </c:pt>
                <c:pt idx="11">
                  <c:v>4.0389784900000038E-2</c:v>
                </c:pt>
              </c:numCache>
            </c:numRef>
          </c:val>
          <c:extLst>
            <c:ext xmlns:c16="http://schemas.microsoft.com/office/drawing/2014/chart" uri="{C3380CC4-5D6E-409C-BE32-E72D297353CC}">
              <c16:uniqueId val="{00000001-A959-4047-BE2F-53C914AD278F}"/>
            </c:ext>
          </c:extLst>
        </c:ser>
        <c:ser>
          <c:idx val="2"/>
          <c:order val="2"/>
          <c:tx>
            <c:strRef>
              <c:f>'[ET0 new.xls]SENSLOPE'!$A$4</c:f>
              <c:strCache>
                <c:ptCount val="1"/>
                <c:pt idx="0">
                  <c:v>WS</c:v>
                </c:pt>
              </c:strCache>
            </c:strRef>
          </c:tx>
          <c:spPr>
            <a:solidFill>
              <a:srgbClr val="7030A0"/>
            </a:solidFill>
            <a:ln>
              <a:noFill/>
            </a:ln>
            <a:effectLst/>
          </c:spPr>
          <c:invertIfNegative val="0"/>
          <c:cat>
            <c:strRef>
              <c:f>'[ET0 new.xls]SENSLOPE'!$B$1:$M$1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'[ET0 new.xls]SENSLOPE'!$B$4:$M$4</c:f>
              <c:numCache>
                <c:formatCode>0.000</c:formatCode>
                <c:ptCount val="12"/>
                <c:pt idx="0">
                  <c:v>-5.1582552896288499E-2</c:v>
                </c:pt>
                <c:pt idx="1">
                  <c:v>-2.5208286999999999E-2</c:v>
                </c:pt>
                <c:pt idx="2">
                  <c:v>-4.0080038806689998E-2</c:v>
                </c:pt>
                <c:pt idx="3">
                  <c:v>-6.8352380952381081E-2</c:v>
                </c:pt>
                <c:pt idx="4">
                  <c:v>-9.4433450799670179E-2</c:v>
                </c:pt>
                <c:pt idx="5">
                  <c:v>-0.19094065656565601</c:v>
                </c:pt>
                <c:pt idx="6">
                  <c:v>-0.14806451612903199</c:v>
                </c:pt>
                <c:pt idx="7">
                  <c:v>-0.136992793925618</c:v>
                </c:pt>
                <c:pt idx="8">
                  <c:v>-4.5715249659999999E-2</c:v>
                </c:pt>
                <c:pt idx="9">
                  <c:v>-5.381231671554304E-2</c:v>
                </c:pt>
                <c:pt idx="10">
                  <c:v>-1.9374780000000001E-2</c:v>
                </c:pt>
                <c:pt idx="11">
                  <c:v>-6.3844086021505403E-2</c:v>
                </c:pt>
              </c:numCache>
            </c:numRef>
          </c:val>
          <c:extLst>
            <c:ext xmlns:c16="http://schemas.microsoft.com/office/drawing/2014/chart" uri="{C3380CC4-5D6E-409C-BE32-E72D297353CC}">
              <c16:uniqueId val="{00000002-A959-4047-BE2F-53C914AD278F}"/>
            </c:ext>
          </c:extLst>
        </c:ser>
        <c:ser>
          <c:idx val="3"/>
          <c:order val="3"/>
          <c:tx>
            <c:strRef>
              <c:f>'[ET0 new.xls]SENSLOPE'!$A$5</c:f>
              <c:strCache>
                <c:ptCount val="1"/>
                <c:pt idx="0">
                  <c:v>RS</c:v>
                </c:pt>
              </c:strCache>
            </c:strRef>
          </c:tx>
          <c:spPr>
            <a:solidFill>
              <a:srgbClr val="FF0000"/>
            </a:solidFill>
            <a:ln>
              <a:noFill/>
            </a:ln>
            <a:effectLst/>
          </c:spPr>
          <c:invertIfNegative val="0"/>
          <c:cat>
            <c:strRef>
              <c:f>'[ET0 new.xls]SENSLOPE'!$B$1:$M$1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'[ET0 new.xls]SENSLOPE'!$B$5:$M$5</c:f>
              <c:numCache>
                <c:formatCode>0.000</c:formatCode>
                <c:ptCount val="12"/>
                <c:pt idx="0">
                  <c:v>0.21833882628250001</c:v>
                </c:pt>
                <c:pt idx="1">
                  <c:v>0.37376658421400044</c:v>
                </c:pt>
                <c:pt idx="2">
                  <c:v>0.44354838709677402</c:v>
                </c:pt>
                <c:pt idx="3">
                  <c:v>0.23696078431372511</c:v>
                </c:pt>
                <c:pt idx="4">
                  <c:v>0.24372759856631018</c:v>
                </c:pt>
                <c:pt idx="5">
                  <c:v>0.17438816732449999</c:v>
                </c:pt>
                <c:pt idx="6">
                  <c:v>0.20560857092675983</c:v>
                </c:pt>
                <c:pt idx="7">
                  <c:v>0.20169749776110019</c:v>
                </c:pt>
                <c:pt idx="8">
                  <c:v>0.19648790581567499</c:v>
                </c:pt>
                <c:pt idx="9">
                  <c:v>0.16950418160100011</c:v>
                </c:pt>
                <c:pt idx="10">
                  <c:v>0.26301139076927998</c:v>
                </c:pt>
                <c:pt idx="11">
                  <c:v>0.23113604488100012</c:v>
                </c:pt>
              </c:numCache>
            </c:numRef>
          </c:val>
          <c:extLst>
            <c:ext xmlns:c16="http://schemas.microsoft.com/office/drawing/2014/chart" uri="{C3380CC4-5D6E-409C-BE32-E72D297353CC}">
              <c16:uniqueId val="{00000003-A959-4047-BE2F-53C914AD278F}"/>
            </c:ext>
          </c:extLst>
        </c:ser>
        <c:ser>
          <c:idx val="4"/>
          <c:order val="4"/>
          <c:tx>
            <c:strRef>
              <c:f>'[ET0 new.xls]SENSLOPE'!$A$6</c:f>
              <c:strCache>
                <c:ptCount val="1"/>
                <c:pt idx="0">
                  <c:v>EPan</c:v>
                </c:pt>
              </c:strCache>
            </c:strRef>
          </c:tx>
          <c:spPr>
            <a:solidFill>
              <a:srgbClr val="000000"/>
            </a:solidFill>
            <a:ln>
              <a:noFill/>
            </a:ln>
            <a:effectLst/>
          </c:spPr>
          <c:invertIfNegative val="0"/>
          <c:cat>
            <c:strRef>
              <c:f>'[ET0 new.xls]SENSLOPE'!$B$1:$M$1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'[ET0 new.xls]SENSLOPE'!$B$6:$M$6</c:f>
              <c:numCache>
                <c:formatCode>0.000</c:formatCode>
                <c:ptCount val="12"/>
                <c:pt idx="0">
                  <c:v>-4.4260578131545832E-2</c:v>
                </c:pt>
                <c:pt idx="1">
                  <c:v>-3.9094318835698E-2</c:v>
                </c:pt>
                <c:pt idx="2">
                  <c:v>-1.0377447999999991E-2</c:v>
                </c:pt>
                <c:pt idx="3">
                  <c:v>-3.0957854399999998E-2</c:v>
                </c:pt>
                <c:pt idx="4">
                  <c:v>-6.8202764976958402E-2</c:v>
                </c:pt>
                <c:pt idx="5">
                  <c:v>-7.3293650793650703E-2</c:v>
                </c:pt>
                <c:pt idx="6">
                  <c:v>-7.4671320140959493E-2</c:v>
                </c:pt>
                <c:pt idx="7">
                  <c:v>-8.1072511717672893E-2</c:v>
                </c:pt>
                <c:pt idx="8">
                  <c:v>-7.1401960784313698E-2</c:v>
                </c:pt>
                <c:pt idx="9">
                  <c:v>-4.8707943114811039E-2</c:v>
                </c:pt>
                <c:pt idx="10">
                  <c:v>-4.7321428571428598E-2</c:v>
                </c:pt>
                <c:pt idx="11">
                  <c:v>-3.8592336576200002E-2</c:v>
                </c:pt>
              </c:numCache>
            </c:numRef>
          </c:val>
          <c:extLst>
            <c:ext xmlns:c16="http://schemas.microsoft.com/office/drawing/2014/chart" uri="{C3380CC4-5D6E-409C-BE32-E72D297353CC}">
              <c16:uniqueId val="{00000004-A959-4047-BE2F-53C914AD278F}"/>
            </c:ext>
          </c:extLst>
        </c:ser>
        <c:ser>
          <c:idx val="5"/>
          <c:order val="5"/>
          <c:tx>
            <c:strRef>
              <c:f>'[ET0 new.xls]SENSLOPE'!$A$7</c:f>
              <c:strCache>
                <c:ptCount val="1"/>
                <c:pt idx="0">
                  <c:v>SSH</c:v>
                </c:pt>
              </c:strCache>
            </c:strRef>
          </c:tx>
          <c:spPr>
            <a:solidFill>
              <a:schemeClr val="accent4">
                <a:lumMod val="75000"/>
              </a:schemeClr>
            </a:solidFill>
            <a:ln>
              <a:noFill/>
            </a:ln>
            <a:effectLst/>
          </c:spPr>
          <c:invertIfNegative val="0"/>
          <c:cat>
            <c:strRef>
              <c:f>'[ET0 new.xls]SENSLOPE'!$B$1:$M$1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'[ET0 new.xls]SENSLOPE'!$B$7:$M$7</c:f>
              <c:numCache>
                <c:formatCode>0.000</c:formatCode>
                <c:ptCount val="12"/>
                <c:pt idx="0">
                  <c:v>-1.5112029000000008E-2</c:v>
                </c:pt>
                <c:pt idx="1">
                  <c:v>-1.5207373000000001E-2</c:v>
                </c:pt>
                <c:pt idx="2">
                  <c:v>-4.6827956989247903E-2</c:v>
                </c:pt>
                <c:pt idx="3">
                  <c:v>-4.0972222222222104E-2</c:v>
                </c:pt>
                <c:pt idx="4">
                  <c:v>-6.4465725806451754E-2</c:v>
                </c:pt>
                <c:pt idx="5">
                  <c:v>-5.0000000000000036E-3</c:v>
                </c:pt>
                <c:pt idx="6">
                  <c:v>-2.2043010753000036E-2</c:v>
                </c:pt>
                <c:pt idx="7">
                  <c:v>-3.5741101223581699E-2</c:v>
                </c:pt>
                <c:pt idx="8">
                  <c:v>-5.93055555555555E-2</c:v>
                </c:pt>
                <c:pt idx="9">
                  <c:v>-3.2453357000000037E-2</c:v>
                </c:pt>
                <c:pt idx="10">
                  <c:v>-2.3094017100000006E-2</c:v>
                </c:pt>
                <c:pt idx="11">
                  <c:v>-4.9967416096450036E-2</c:v>
                </c:pt>
              </c:numCache>
            </c:numRef>
          </c:val>
          <c:extLst>
            <c:ext xmlns:c16="http://schemas.microsoft.com/office/drawing/2014/chart" uri="{C3380CC4-5D6E-409C-BE32-E72D297353CC}">
              <c16:uniqueId val="{00000005-A959-4047-BE2F-53C914AD278F}"/>
            </c:ext>
          </c:extLst>
        </c:ser>
        <c:dLbls>
          <c:showLegendKey val="0"/>
          <c:showVal val="0"/>
          <c:showCatName val="0"/>
          <c:showSerName val="0"/>
          <c:showPercent val="0"/>
          <c:showBubbleSize val="0"/>
        </c:dLbls>
        <c:gapWidth val="219"/>
        <c:overlap val="-27"/>
        <c:axId val="85311872"/>
        <c:axId val="85313408"/>
      </c:barChart>
      <c:catAx>
        <c:axId val="85311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0" spcFirstLastPara="0" vertOverflow="ellipsis" vert="horz" wrap="square" anchor="ctr" anchorCtr="1"/>
          <a:lstStyle/>
          <a:p>
            <a:pPr>
              <a:defRPr lang="en-US" sz="900" b="0" i="0" u="none" strike="noStrike" kern="1200" baseline="0">
                <a:solidFill>
                  <a:srgbClr val="333333"/>
                </a:solidFill>
                <a:latin typeface="Calibri" panose="020F0502020204030204"/>
                <a:ea typeface="Calibri" panose="020F0502020204030204"/>
                <a:cs typeface="Calibri" panose="020F0502020204030204"/>
              </a:defRPr>
            </a:pPr>
            <a:endParaRPr lang="en-US"/>
          </a:p>
        </c:txPr>
        <c:crossAx val="85313408"/>
        <c:crosses val="autoZero"/>
        <c:auto val="1"/>
        <c:lblAlgn val="ctr"/>
        <c:lblOffset val="100"/>
        <c:noMultiLvlLbl val="0"/>
      </c:catAx>
      <c:valAx>
        <c:axId val="85313408"/>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000" sourceLinked="1"/>
        <c:majorTickMark val="none"/>
        <c:minorTickMark val="none"/>
        <c:tickLblPos val="nextTo"/>
        <c:spPr>
          <a:noFill/>
          <a:ln w="6350" cap="flat" cmpd="sng" algn="ctr">
            <a:noFill/>
            <a:prstDash val="solid"/>
            <a:round/>
          </a:ln>
          <a:effectLst/>
        </c:spPr>
        <c:txPr>
          <a:bodyPr rot="0" spcFirstLastPara="0" vertOverflow="ellipsis" vert="horz" wrap="square" anchor="ctr" anchorCtr="1"/>
          <a:lstStyle/>
          <a:p>
            <a:pPr>
              <a:defRPr lang="en-US" sz="900" b="0" i="0" u="none" strike="noStrike" kern="1200" baseline="0">
                <a:solidFill>
                  <a:srgbClr val="333333"/>
                </a:solidFill>
                <a:latin typeface="Calibri" panose="020F0502020204030204"/>
                <a:ea typeface="Calibri" panose="020F0502020204030204"/>
                <a:cs typeface="Calibri" panose="020F0502020204030204"/>
              </a:defRPr>
            </a:pPr>
            <a:endParaRPr lang="en-US"/>
          </a:p>
        </c:txPr>
        <c:crossAx val="85311872"/>
        <c:crosses val="autoZero"/>
        <c:crossBetween val="between"/>
      </c:valAx>
      <c:spPr>
        <a:noFill/>
        <a:ln>
          <a:noFill/>
        </a:ln>
        <a:effectLst/>
      </c:spPr>
    </c:plotArea>
    <c:legend>
      <c:legendPos val="b"/>
      <c:layout>
        <c:manualLayout>
          <c:xMode val="edge"/>
          <c:yMode val="edge"/>
          <c:x val="0.385569334836528"/>
          <c:y val="0.91280775396978542"/>
          <c:w val="0.26606538895152199"/>
          <c:h val="5.7220784577210401E-2"/>
        </c:manualLayout>
      </c:layout>
      <c:overlay val="0"/>
      <c:spPr>
        <a:noFill/>
        <a:ln>
          <a:noFill/>
        </a:ln>
        <a:effectLst/>
      </c:spPr>
      <c:txPr>
        <a:bodyPr rot="0" spcFirstLastPara="0" vertOverflow="ellipsis" vert="horz" wrap="square" anchor="ctr" anchorCtr="1"/>
        <a:lstStyle/>
        <a:p>
          <a:pPr>
            <a:defRPr lang="en-US" sz="825" b="0" i="0" u="none" strike="noStrike" kern="1200" baseline="0">
              <a:solidFill>
                <a:srgbClr val="333333"/>
              </a:solidFill>
              <a:latin typeface="Calibri" panose="020F0502020204030204"/>
              <a:ea typeface="Calibri" panose="020F0502020204030204"/>
              <a:cs typeface="Calibri" panose="020F0502020204030204"/>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lang="en-US" sz="1000" b="0" i="0" u="none" strike="noStrike" baseline="0">
          <a:solidFill>
            <a:srgbClr val="000000"/>
          </a:solidFill>
          <a:latin typeface="Calibri" panose="020F0502020204030204"/>
          <a:ea typeface="Calibri" panose="020F0502020204030204"/>
          <a:cs typeface="Calibri" panose="020F0502020204030204"/>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chart>
    <c:title>
      <c:tx>
        <c:rich>
          <a:bodyPr rot="0" spcFirstLastPara="0" vertOverflow="ellipsis" vert="horz" wrap="square" anchor="ctr" anchorCtr="1"/>
          <a:lstStyle/>
          <a:p>
            <a:pPr defTabSz="914400">
              <a:defRPr lang="en-US" sz="1400" b="1" i="0" u="none" strike="noStrike" kern="1200" baseline="0">
                <a:solidFill>
                  <a:srgbClr val="333333">
                    <a:alpha val="100000"/>
                  </a:srgbClr>
                </a:solidFill>
                <a:latin typeface="Calibri" panose="020F0502020204030204" pitchFamily="34" charset="0"/>
                <a:ea typeface="Calibri" panose="020F0502020204030204" pitchFamily="34" charset="0"/>
                <a:cs typeface="Calibri" panose="020F0502020204030204" pitchFamily="34" charset="0"/>
              </a:defRPr>
            </a:pPr>
            <a:r>
              <a:rPr lang="en-IN" b="1"/>
              <a:t>Mean Daily Evaporation (ET-mm)</a:t>
            </a:r>
            <a:endParaRPr lang="en-IN" sz="1400" b="1" i="0" u="none" strike="noStrike" baseline="0">
              <a:solidFill>
                <a:srgbClr val="333333">
                  <a:alpha val="100000"/>
                </a:srgbClr>
              </a:solidFill>
              <a:latin typeface="Calibri" panose="020F0502020204030204" pitchFamily="34" charset="0"/>
              <a:ea typeface="Calibri" panose="020F0502020204030204" pitchFamily="34" charset="0"/>
              <a:cs typeface="Calibri" panose="020F0502020204030204" pitchFamily="34" charset="0"/>
            </a:endParaRPr>
          </a:p>
        </c:rich>
      </c:tx>
      <c:layout/>
      <c:overlay val="1"/>
      <c:spPr>
        <a:noFill/>
        <a:ln w="3175">
          <a:noFill/>
        </a:ln>
      </c:spPr>
    </c:title>
    <c:autoTitleDeleted val="0"/>
    <c:plotArea>
      <c:layout>
        <c:manualLayout>
          <c:layoutTarget val="inner"/>
          <c:xMode val="edge"/>
          <c:yMode val="edge"/>
          <c:x val="9.7735796638422037E-2"/>
          <c:y val="0.17708333333333307"/>
          <c:w val="0.78141408528962375"/>
          <c:h val="0.67370370370370425"/>
        </c:manualLayout>
      </c:layout>
      <c:lineChart>
        <c:grouping val="standard"/>
        <c:varyColors val="1"/>
        <c:ser>
          <c:idx val="0"/>
          <c:order val="0"/>
          <c:tx>
            <c:strRef>
              <c:f>'[ET0.xls]New ETo'!$AH$2:$AH$3</c:f>
              <c:strCache>
                <c:ptCount val="1"/>
                <c:pt idx="0">
                  <c:v>Reference Evaporation  mm</c:v>
                </c:pt>
              </c:strCache>
            </c:strRef>
          </c:tx>
          <c:spPr>
            <a:ln w="28575" cap="rnd" cmpd="sng" algn="ctr">
              <a:solidFill>
                <a:schemeClr val="accent1"/>
              </a:solidFill>
              <a:prstDash val="solid"/>
              <a:round/>
            </a:ln>
            <a:effectLst/>
          </c:spPr>
          <c:marker>
            <c:symbol val="none"/>
          </c:marker>
          <c:val>
            <c:numRef>
              <c:f>'[ET0.xls]New ETo'!$AH$4:$AH$369</c:f>
              <c:numCache>
                <c:formatCode>0.000_ </c:formatCode>
                <c:ptCount val="366"/>
                <c:pt idx="0">
                  <c:v>2.4049375972843809</c:v>
                </c:pt>
                <c:pt idx="1">
                  <c:v>2.4233737053895008</c:v>
                </c:pt>
                <c:pt idx="2">
                  <c:v>2.4263671119431693</c:v>
                </c:pt>
                <c:pt idx="3">
                  <c:v>2.4448207909511308</c:v>
                </c:pt>
                <c:pt idx="4">
                  <c:v>2.44173697723327</c:v>
                </c:pt>
                <c:pt idx="5">
                  <c:v>2.45330659172398</c:v>
                </c:pt>
                <c:pt idx="6">
                  <c:v>2.4489543300976</c:v>
                </c:pt>
                <c:pt idx="7">
                  <c:v>2.4649131642886397</c:v>
                </c:pt>
                <c:pt idx="8">
                  <c:v>2.4628261512286191</c:v>
                </c:pt>
                <c:pt idx="9">
                  <c:v>2.451631499031079</c:v>
                </c:pt>
                <c:pt idx="10">
                  <c:v>2.5257112404925119</c:v>
                </c:pt>
                <c:pt idx="11">
                  <c:v>2.5214150680370508</c:v>
                </c:pt>
                <c:pt idx="12">
                  <c:v>2.5578244621958102</c:v>
                </c:pt>
                <c:pt idx="13">
                  <c:v>2.5568292921335494</c:v>
                </c:pt>
                <c:pt idx="14">
                  <c:v>2.5417641704204001</c:v>
                </c:pt>
                <c:pt idx="15">
                  <c:v>2.5584363498874807</c:v>
                </c:pt>
                <c:pt idx="16">
                  <c:v>2.5627593736698686</c:v>
                </c:pt>
                <c:pt idx="17">
                  <c:v>2.6065005866733801</c:v>
                </c:pt>
                <c:pt idx="18">
                  <c:v>2.5785344356702895</c:v>
                </c:pt>
                <c:pt idx="19">
                  <c:v>2.6162575866844398</c:v>
                </c:pt>
                <c:pt idx="20">
                  <c:v>2.65847443400743</c:v>
                </c:pt>
                <c:pt idx="21">
                  <c:v>2.68029713488502</c:v>
                </c:pt>
                <c:pt idx="22">
                  <c:v>2.6870812395915515</c:v>
                </c:pt>
                <c:pt idx="23">
                  <c:v>2.7331914202112602</c:v>
                </c:pt>
                <c:pt idx="24">
                  <c:v>2.7257887654977409</c:v>
                </c:pt>
                <c:pt idx="25">
                  <c:v>2.7087804563790909</c:v>
                </c:pt>
                <c:pt idx="26">
                  <c:v>2.6969905407460208</c:v>
                </c:pt>
                <c:pt idx="27">
                  <c:v>2.6772748194300799</c:v>
                </c:pt>
                <c:pt idx="28">
                  <c:v>2.667384831153031</c:v>
                </c:pt>
                <c:pt idx="29">
                  <c:v>2.7338655618504202</c:v>
                </c:pt>
                <c:pt idx="30">
                  <c:v>2.7759741647427401</c:v>
                </c:pt>
                <c:pt idx="31">
                  <c:v>2.7938575308962399</c:v>
                </c:pt>
                <c:pt idx="32">
                  <c:v>2.8033402678558907</c:v>
                </c:pt>
                <c:pt idx="33">
                  <c:v>2.7758253300540687</c:v>
                </c:pt>
                <c:pt idx="34">
                  <c:v>2.7992082734569901</c:v>
                </c:pt>
                <c:pt idx="35">
                  <c:v>2.8313033916494494</c:v>
                </c:pt>
                <c:pt idx="36">
                  <c:v>2.8638538748513307</c:v>
                </c:pt>
                <c:pt idx="37">
                  <c:v>2.9171704193542789</c:v>
                </c:pt>
                <c:pt idx="38">
                  <c:v>2.9264855861086589</c:v>
                </c:pt>
                <c:pt idx="39">
                  <c:v>2.9465570388121001</c:v>
                </c:pt>
                <c:pt idx="40">
                  <c:v>2.9459397915542107</c:v>
                </c:pt>
                <c:pt idx="41">
                  <c:v>2.9581435641554199</c:v>
                </c:pt>
                <c:pt idx="42">
                  <c:v>2.9077010453063217</c:v>
                </c:pt>
                <c:pt idx="43">
                  <c:v>2.9397182488975209</c:v>
                </c:pt>
                <c:pt idx="44">
                  <c:v>2.9992613986195797</c:v>
                </c:pt>
                <c:pt idx="45">
                  <c:v>3.032382423571959</c:v>
                </c:pt>
                <c:pt idx="46">
                  <c:v>3.1001364109038301</c:v>
                </c:pt>
                <c:pt idx="47">
                  <c:v>3.1223747994697599</c:v>
                </c:pt>
                <c:pt idx="48">
                  <c:v>3.186326755125521</c:v>
                </c:pt>
                <c:pt idx="49">
                  <c:v>3.1318413020963307</c:v>
                </c:pt>
                <c:pt idx="50">
                  <c:v>3.1763810843792197</c:v>
                </c:pt>
                <c:pt idx="51">
                  <c:v>3.2133895714113518</c:v>
                </c:pt>
                <c:pt idx="52">
                  <c:v>3.2048687949076502</c:v>
                </c:pt>
                <c:pt idx="53">
                  <c:v>3.2105226439810202</c:v>
                </c:pt>
                <c:pt idx="54">
                  <c:v>3.2047648125584409</c:v>
                </c:pt>
                <c:pt idx="55">
                  <c:v>3.2295116327518207</c:v>
                </c:pt>
                <c:pt idx="56">
                  <c:v>3.2778815919535309</c:v>
                </c:pt>
                <c:pt idx="57">
                  <c:v>3.2805579752957108</c:v>
                </c:pt>
                <c:pt idx="58">
                  <c:v>3.2747153059563407</c:v>
                </c:pt>
                <c:pt idx="59">
                  <c:v>3.1061034133618293</c:v>
                </c:pt>
                <c:pt idx="60">
                  <c:v>3.3538290919391591</c:v>
                </c:pt>
                <c:pt idx="61">
                  <c:v>3.3534357399698487</c:v>
                </c:pt>
                <c:pt idx="62">
                  <c:v>3.3670065358195198</c:v>
                </c:pt>
                <c:pt idx="63">
                  <c:v>3.3577784053568589</c:v>
                </c:pt>
                <c:pt idx="64">
                  <c:v>3.3909558974935092</c:v>
                </c:pt>
                <c:pt idx="65">
                  <c:v>3.454034752075231</c:v>
                </c:pt>
                <c:pt idx="66">
                  <c:v>3.4396094975901983</c:v>
                </c:pt>
                <c:pt idx="67">
                  <c:v>3.4715538436915399</c:v>
                </c:pt>
                <c:pt idx="68">
                  <c:v>3.4400195609354909</c:v>
                </c:pt>
                <c:pt idx="69">
                  <c:v>3.4272029018430095</c:v>
                </c:pt>
                <c:pt idx="70">
                  <c:v>3.44300564533529</c:v>
                </c:pt>
                <c:pt idx="71">
                  <c:v>3.4914736289735293</c:v>
                </c:pt>
                <c:pt idx="72">
                  <c:v>3.5038957616891602</c:v>
                </c:pt>
                <c:pt idx="73">
                  <c:v>3.5250183063565599</c:v>
                </c:pt>
                <c:pt idx="74">
                  <c:v>3.5464250564617799</c:v>
                </c:pt>
                <c:pt idx="75">
                  <c:v>3.5728028822427094</c:v>
                </c:pt>
                <c:pt idx="76">
                  <c:v>3.5690273312725402</c:v>
                </c:pt>
                <c:pt idx="77">
                  <c:v>3.6200743689906409</c:v>
                </c:pt>
                <c:pt idx="78">
                  <c:v>3.6891360866519518</c:v>
                </c:pt>
                <c:pt idx="79">
                  <c:v>3.7164779017642293</c:v>
                </c:pt>
                <c:pt idx="80">
                  <c:v>3.7183661710232494</c:v>
                </c:pt>
                <c:pt idx="81">
                  <c:v>3.72004342509151</c:v>
                </c:pt>
                <c:pt idx="82">
                  <c:v>3.7605318542904218</c:v>
                </c:pt>
                <c:pt idx="83">
                  <c:v>3.7694348910362407</c:v>
                </c:pt>
                <c:pt idx="84">
                  <c:v>3.7742324478157601</c:v>
                </c:pt>
                <c:pt idx="85">
                  <c:v>3.7950596249144692</c:v>
                </c:pt>
                <c:pt idx="86">
                  <c:v>3.7919594263863101</c:v>
                </c:pt>
                <c:pt idx="87">
                  <c:v>3.7775323039683602</c:v>
                </c:pt>
                <c:pt idx="88">
                  <c:v>3.8120250772309991</c:v>
                </c:pt>
                <c:pt idx="89">
                  <c:v>3.8048543526197598</c:v>
                </c:pt>
                <c:pt idx="90">
                  <c:v>3.77518689866376</c:v>
                </c:pt>
                <c:pt idx="91">
                  <c:v>3.7790020577804802</c:v>
                </c:pt>
                <c:pt idx="92">
                  <c:v>3.7750091736523301</c:v>
                </c:pt>
                <c:pt idx="93">
                  <c:v>3.7949756640594399</c:v>
                </c:pt>
                <c:pt idx="94">
                  <c:v>3.7785190473651316</c:v>
                </c:pt>
                <c:pt idx="95">
                  <c:v>3.7859488987655108</c:v>
                </c:pt>
                <c:pt idx="96">
                  <c:v>3.7940560153992995</c:v>
                </c:pt>
                <c:pt idx="97">
                  <c:v>3.7934164688202201</c:v>
                </c:pt>
                <c:pt idx="98">
                  <c:v>3.8344301811614501</c:v>
                </c:pt>
                <c:pt idx="99">
                  <c:v>3.827088601153239</c:v>
                </c:pt>
                <c:pt idx="100">
                  <c:v>3.83446924055621</c:v>
                </c:pt>
                <c:pt idx="101">
                  <c:v>3.8216955412989799</c:v>
                </c:pt>
                <c:pt idx="102">
                  <c:v>3.8685261126405801</c:v>
                </c:pt>
                <c:pt idx="103">
                  <c:v>3.8240472708633702</c:v>
                </c:pt>
                <c:pt idx="104">
                  <c:v>3.8311171258035492</c:v>
                </c:pt>
                <c:pt idx="105">
                  <c:v>3.7954710863066801</c:v>
                </c:pt>
                <c:pt idx="106">
                  <c:v>3.8288508210276797</c:v>
                </c:pt>
                <c:pt idx="107">
                  <c:v>3.7991229509933309</c:v>
                </c:pt>
                <c:pt idx="108">
                  <c:v>3.8217223741235493</c:v>
                </c:pt>
                <c:pt idx="109">
                  <c:v>3.8524879955408284</c:v>
                </c:pt>
                <c:pt idx="110">
                  <c:v>3.8271703310581895</c:v>
                </c:pt>
                <c:pt idx="111">
                  <c:v>3.8264032745516992</c:v>
                </c:pt>
                <c:pt idx="112">
                  <c:v>3.8232340404428711</c:v>
                </c:pt>
                <c:pt idx="113">
                  <c:v>3.7995924326231392</c:v>
                </c:pt>
                <c:pt idx="114">
                  <c:v>3.8834553481238197</c:v>
                </c:pt>
                <c:pt idx="115">
                  <c:v>3.84563618895523</c:v>
                </c:pt>
                <c:pt idx="116">
                  <c:v>3.8346553677821591</c:v>
                </c:pt>
                <c:pt idx="117">
                  <c:v>3.7849912596194519</c:v>
                </c:pt>
                <c:pt idx="118">
                  <c:v>3.8361180181399992</c:v>
                </c:pt>
                <c:pt idx="119">
                  <c:v>3.8020079427619002</c:v>
                </c:pt>
                <c:pt idx="120">
                  <c:v>3.8198722922530286</c:v>
                </c:pt>
                <c:pt idx="121">
                  <c:v>3.7982154978136293</c:v>
                </c:pt>
                <c:pt idx="122">
                  <c:v>3.7749390469047208</c:v>
                </c:pt>
                <c:pt idx="123">
                  <c:v>3.8413329378549901</c:v>
                </c:pt>
                <c:pt idx="124">
                  <c:v>3.7202036616822309</c:v>
                </c:pt>
                <c:pt idx="125">
                  <c:v>3.76980308552473</c:v>
                </c:pt>
                <c:pt idx="126">
                  <c:v>3.7602716421285316</c:v>
                </c:pt>
                <c:pt idx="127">
                  <c:v>3.6946591923115295</c:v>
                </c:pt>
                <c:pt idx="128">
                  <c:v>3.7009829547572908</c:v>
                </c:pt>
                <c:pt idx="129">
                  <c:v>3.6236902458530516</c:v>
                </c:pt>
                <c:pt idx="130">
                  <c:v>3.6258355612715909</c:v>
                </c:pt>
                <c:pt idx="131">
                  <c:v>3.6723436553936391</c:v>
                </c:pt>
                <c:pt idx="132">
                  <c:v>3.6742926470406601</c:v>
                </c:pt>
                <c:pt idx="133">
                  <c:v>3.6390748633315</c:v>
                </c:pt>
                <c:pt idx="134">
                  <c:v>3.6359278547112508</c:v>
                </c:pt>
                <c:pt idx="135">
                  <c:v>3.6491425823663208</c:v>
                </c:pt>
                <c:pt idx="136">
                  <c:v>3.6463153176629608</c:v>
                </c:pt>
                <c:pt idx="137">
                  <c:v>3.5955185263171798</c:v>
                </c:pt>
                <c:pt idx="138">
                  <c:v>3.5429564444845392</c:v>
                </c:pt>
                <c:pt idx="139">
                  <c:v>3.4912621662509191</c:v>
                </c:pt>
                <c:pt idx="140">
                  <c:v>3.4231047813566118</c:v>
                </c:pt>
                <c:pt idx="141">
                  <c:v>3.4370531907397486</c:v>
                </c:pt>
                <c:pt idx="142">
                  <c:v>3.4850890622104709</c:v>
                </c:pt>
                <c:pt idx="143">
                  <c:v>3.4421274748692894</c:v>
                </c:pt>
                <c:pt idx="144">
                  <c:v>3.4959850628761502</c:v>
                </c:pt>
                <c:pt idx="145">
                  <c:v>3.4605169870026002</c:v>
                </c:pt>
                <c:pt idx="146">
                  <c:v>3.3968717451287391</c:v>
                </c:pt>
                <c:pt idx="147">
                  <c:v>3.4380403024623507</c:v>
                </c:pt>
                <c:pt idx="148">
                  <c:v>3.3306506917640388</c:v>
                </c:pt>
                <c:pt idx="149">
                  <c:v>3.2756459865353493</c:v>
                </c:pt>
                <c:pt idx="150">
                  <c:v>3.3089011460798101</c:v>
                </c:pt>
                <c:pt idx="151">
                  <c:v>3.35377329996457</c:v>
                </c:pt>
                <c:pt idx="152">
                  <c:v>3.3134778683538797</c:v>
                </c:pt>
                <c:pt idx="153">
                  <c:v>3.3154901723795991</c:v>
                </c:pt>
                <c:pt idx="154">
                  <c:v>3.1612330275763516</c:v>
                </c:pt>
                <c:pt idx="155">
                  <c:v>3.1586177684222609</c:v>
                </c:pt>
                <c:pt idx="156">
                  <c:v>3.1608405000773607</c:v>
                </c:pt>
                <c:pt idx="157">
                  <c:v>3.0639629438880998</c:v>
                </c:pt>
                <c:pt idx="158">
                  <c:v>3.0193072524670517</c:v>
                </c:pt>
                <c:pt idx="159">
                  <c:v>2.9747631900541887</c:v>
                </c:pt>
                <c:pt idx="160">
                  <c:v>2.980199587632312</c:v>
                </c:pt>
                <c:pt idx="161">
                  <c:v>2.92225303841261</c:v>
                </c:pt>
                <c:pt idx="162">
                  <c:v>2.8565494251168579</c:v>
                </c:pt>
                <c:pt idx="163">
                  <c:v>2.8499966265113907</c:v>
                </c:pt>
                <c:pt idx="164">
                  <c:v>2.82497961842583</c:v>
                </c:pt>
                <c:pt idx="165">
                  <c:v>2.7913928423858807</c:v>
                </c:pt>
                <c:pt idx="166">
                  <c:v>2.7618284946719598</c:v>
                </c:pt>
                <c:pt idx="167">
                  <c:v>2.7725899758406598</c:v>
                </c:pt>
                <c:pt idx="168">
                  <c:v>2.8038886261879501</c:v>
                </c:pt>
                <c:pt idx="169">
                  <c:v>2.69503033020899</c:v>
                </c:pt>
                <c:pt idx="170">
                  <c:v>2.6811979537975916</c:v>
                </c:pt>
                <c:pt idx="171">
                  <c:v>2.7427054522576801</c:v>
                </c:pt>
                <c:pt idx="172">
                  <c:v>2.7707689549030001</c:v>
                </c:pt>
                <c:pt idx="173">
                  <c:v>2.7928635394469694</c:v>
                </c:pt>
                <c:pt idx="174">
                  <c:v>2.8550399242321487</c:v>
                </c:pt>
                <c:pt idx="175">
                  <c:v>2.7852780084793602</c:v>
                </c:pt>
                <c:pt idx="176">
                  <c:v>2.8325756331607876</c:v>
                </c:pt>
                <c:pt idx="177">
                  <c:v>2.7757347137065409</c:v>
                </c:pt>
                <c:pt idx="178">
                  <c:v>2.748180547586542</c:v>
                </c:pt>
                <c:pt idx="179">
                  <c:v>2.7675977138434718</c:v>
                </c:pt>
                <c:pt idx="180">
                  <c:v>2.7311351565861308</c:v>
                </c:pt>
                <c:pt idx="181">
                  <c:v>2.7228126625014202</c:v>
                </c:pt>
                <c:pt idx="182">
                  <c:v>2.7924795256509798</c:v>
                </c:pt>
                <c:pt idx="183">
                  <c:v>2.7600903725471118</c:v>
                </c:pt>
                <c:pt idx="184">
                  <c:v>2.69263656662875</c:v>
                </c:pt>
                <c:pt idx="185">
                  <c:v>2.7971770770021815</c:v>
                </c:pt>
                <c:pt idx="186">
                  <c:v>2.7813102621046517</c:v>
                </c:pt>
                <c:pt idx="187">
                  <c:v>2.86516275507811</c:v>
                </c:pt>
                <c:pt idx="188">
                  <c:v>2.8433627976056308</c:v>
                </c:pt>
                <c:pt idx="189">
                  <c:v>2.745393668313711</c:v>
                </c:pt>
                <c:pt idx="190">
                  <c:v>2.7879182261019015</c:v>
                </c:pt>
                <c:pt idx="191">
                  <c:v>2.7684067978363815</c:v>
                </c:pt>
                <c:pt idx="192">
                  <c:v>2.7340934186411201</c:v>
                </c:pt>
                <c:pt idx="193">
                  <c:v>2.7405334846213409</c:v>
                </c:pt>
                <c:pt idx="194">
                  <c:v>2.7185429640925101</c:v>
                </c:pt>
                <c:pt idx="195">
                  <c:v>2.72307799931446</c:v>
                </c:pt>
                <c:pt idx="196">
                  <c:v>2.7234483844800992</c:v>
                </c:pt>
                <c:pt idx="197">
                  <c:v>2.6708162518678309</c:v>
                </c:pt>
                <c:pt idx="198">
                  <c:v>2.6919431134317287</c:v>
                </c:pt>
                <c:pt idx="199">
                  <c:v>2.6704733649315102</c:v>
                </c:pt>
                <c:pt idx="200">
                  <c:v>2.7124808548342294</c:v>
                </c:pt>
                <c:pt idx="201">
                  <c:v>2.7153087639056701</c:v>
                </c:pt>
                <c:pt idx="202">
                  <c:v>2.7308736813630694</c:v>
                </c:pt>
                <c:pt idx="203">
                  <c:v>2.7029735904355801</c:v>
                </c:pt>
                <c:pt idx="204">
                  <c:v>2.7187257096527002</c:v>
                </c:pt>
                <c:pt idx="205">
                  <c:v>2.7865054687784401</c:v>
                </c:pt>
                <c:pt idx="206">
                  <c:v>2.8072074836760295</c:v>
                </c:pt>
                <c:pt idx="207">
                  <c:v>2.7901524328330791</c:v>
                </c:pt>
                <c:pt idx="208">
                  <c:v>2.7474857676515918</c:v>
                </c:pt>
                <c:pt idx="209">
                  <c:v>2.739690318796971</c:v>
                </c:pt>
                <c:pt idx="210">
                  <c:v>2.7952217413543718</c:v>
                </c:pt>
                <c:pt idx="211">
                  <c:v>2.7899771602861807</c:v>
                </c:pt>
                <c:pt idx="212">
                  <c:v>2.8208784114343191</c:v>
                </c:pt>
                <c:pt idx="213">
                  <c:v>2.8004085797762892</c:v>
                </c:pt>
                <c:pt idx="214">
                  <c:v>2.7648910122219217</c:v>
                </c:pt>
                <c:pt idx="215">
                  <c:v>2.7558624494802686</c:v>
                </c:pt>
                <c:pt idx="216">
                  <c:v>2.7178168485155809</c:v>
                </c:pt>
                <c:pt idx="217">
                  <c:v>2.6951205972517207</c:v>
                </c:pt>
                <c:pt idx="218">
                  <c:v>2.7233078806265718</c:v>
                </c:pt>
                <c:pt idx="219">
                  <c:v>2.7217223309639902</c:v>
                </c:pt>
                <c:pt idx="220">
                  <c:v>2.7092405665889001</c:v>
                </c:pt>
                <c:pt idx="221">
                  <c:v>2.745474298300111</c:v>
                </c:pt>
                <c:pt idx="222">
                  <c:v>2.7227320350015702</c:v>
                </c:pt>
                <c:pt idx="223">
                  <c:v>2.7223438120620602</c:v>
                </c:pt>
                <c:pt idx="224">
                  <c:v>2.7532658752105901</c:v>
                </c:pt>
                <c:pt idx="225">
                  <c:v>2.7684897183753616</c:v>
                </c:pt>
                <c:pt idx="226">
                  <c:v>2.79820443430238</c:v>
                </c:pt>
                <c:pt idx="227">
                  <c:v>2.8120116657193095</c:v>
                </c:pt>
                <c:pt idx="228">
                  <c:v>2.8216014601544197</c:v>
                </c:pt>
                <c:pt idx="229">
                  <c:v>2.7883688848016508</c:v>
                </c:pt>
                <c:pt idx="230">
                  <c:v>2.86880307751498</c:v>
                </c:pt>
                <c:pt idx="231">
                  <c:v>2.8296905693249599</c:v>
                </c:pt>
                <c:pt idx="232">
                  <c:v>2.8791569074039991</c:v>
                </c:pt>
                <c:pt idx="233">
                  <c:v>2.9175443788166002</c:v>
                </c:pt>
                <c:pt idx="234">
                  <c:v>2.9226275221699001</c:v>
                </c:pt>
                <c:pt idx="235">
                  <c:v>2.9174000658242094</c:v>
                </c:pt>
                <c:pt idx="236">
                  <c:v>2.9741129812111398</c:v>
                </c:pt>
                <c:pt idx="237">
                  <c:v>2.9267104332027687</c:v>
                </c:pt>
                <c:pt idx="238">
                  <c:v>2.8797198246361191</c:v>
                </c:pt>
                <c:pt idx="239">
                  <c:v>2.8940264507574107</c:v>
                </c:pt>
                <c:pt idx="240">
                  <c:v>2.8642427489808302</c:v>
                </c:pt>
                <c:pt idx="241">
                  <c:v>2.8639184367366797</c:v>
                </c:pt>
                <c:pt idx="242">
                  <c:v>2.8616236405013002</c:v>
                </c:pt>
                <c:pt idx="243">
                  <c:v>2.9033202753467808</c:v>
                </c:pt>
                <c:pt idx="244">
                  <c:v>2.99111276060315</c:v>
                </c:pt>
                <c:pt idx="245">
                  <c:v>2.9794724306618279</c:v>
                </c:pt>
                <c:pt idx="246">
                  <c:v>3.0138698161784694</c:v>
                </c:pt>
                <c:pt idx="247">
                  <c:v>2.9955235710551</c:v>
                </c:pt>
                <c:pt idx="248">
                  <c:v>2.9984366388379802</c:v>
                </c:pt>
                <c:pt idx="249">
                  <c:v>3.0201053522146108</c:v>
                </c:pt>
                <c:pt idx="250">
                  <c:v>2.9533823873788791</c:v>
                </c:pt>
                <c:pt idx="251">
                  <c:v>2.9467435091717693</c:v>
                </c:pt>
                <c:pt idx="252">
                  <c:v>2.9738820056875501</c:v>
                </c:pt>
                <c:pt idx="253">
                  <c:v>2.9585676558388592</c:v>
                </c:pt>
                <c:pt idx="254">
                  <c:v>2.9783741520970008</c:v>
                </c:pt>
                <c:pt idx="255">
                  <c:v>2.9800401773778797</c:v>
                </c:pt>
                <c:pt idx="256">
                  <c:v>2.9753019068205502</c:v>
                </c:pt>
                <c:pt idx="257">
                  <c:v>3.0198548390621287</c:v>
                </c:pt>
                <c:pt idx="258">
                  <c:v>3.0298004055579995</c:v>
                </c:pt>
                <c:pt idx="259">
                  <c:v>2.9780947654754311</c:v>
                </c:pt>
                <c:pt idx="260">
                  <c:v>2.9881637958565408</c:v>
                </c:pt>
                <c:pt idx="261">
                  <c:v>2.9933399214182792</c:v>
                </c:pt>
                <c:pt idx="262">
                  <c:v>2.9922211601885893</c:v>
                </c:pt>
                <c:pt idx="263">
                  <c:v>2.97739949608536</c:v>
                </c:pt>
                <c:pt idx="264">
                  <c:v>2.9919557475794001</c:v>
                </c:pt>
                <c:pt idx="265">
                  <c:v>3.0445642747230508</c:v>
                </c:pt>
                <c:pt idx="266">
                  <c:v>3.1039971287269217</c:v>
                </c:pt>
                <c:pt idx="267">
                  <c:v>3.0981611272604801</c:v>
                </c:pt>
                <c:pt idx="268">
                  <c:v>3.0409150685683111</c:v>
                </c:pt>
                <c:pt idx="269">
                  <c:v>3.0938762160033</c:v>
                </c:pt>
                <c:pt idx="270">
                  <c:v>3.0483576116990907</c:v>
                </c:pt>
                <c:pt idx="271">
                  <c:v>3.0561721937052284</c:v>
                </c:pt>
                <c:pt idx="272">
                  <c:v>3.0406712997732894</c:v>
                </c:pt>
                <c:pt idx="273">
                  <c:v>2.99800100921943</c:v>
                </c:pt>
                <c:pt idx="274">
                  <c:v>2.9871956579554717</c:v>
                </c:pt>
                <c:pt idx="275">
                  <c:v>2.9750358460740598</c:v>
                </c:pt>
                <c:pt idx="276">
                  <c:v>3.0179473066835398</c:v>
                </c:pt>
                <c:pt idx="277">
                  <c:v>2.9683237604219319</c:v>
                </c:pt>
                <c:pt idx="278">
                  <c:v>2.9474395864751601</c:v>
                </c:pt>
                <c:pt idx="279">
                  <c:v>2.9743690513912302</c:v>
                </c:pt>
                <c:pt idx="280">
                  <c:v>2.99787638931135</c:v>
                </c:pt>
                <c:pt idx="281">
                  <c:v>3.0958839051142784</c:v>
                </c:pt>
                <c:pt idx="282">
                  <c:v>2.9976420551767791</c:v>
                </c:pt>
                <c:pt idx="283">
                  <c:v>3.0384497660118397</c:v>
                </c:pt>
                <c:pt idx="284">
                  <c:v>3.0146769228123502</c:v>
                </c:pt>
                <c:pt idx="285">
                  <c:v>3.0347735199055101</c:v>
                </c:pt>
                <c:pt idx="286">
                  <c:v>2.9896763264385791</c:v>
                </c:pt>
                <c:pt idx="287">
                  <c:v>2.9811608703464509</c:v>
                </c:pt>
                <c:pt idx="288">
                  <c:v>2.99438019169515</c:v>
                </c:pt>
                <c:pt idx="289">
                  <c:v>2.9736584207301782</c:v>
                </c:pt>
                <c:pt idx="290">
                  <c:v>2.8861201918775401</c:v>
                </c:pt>
                <c:pt idx="291">
                  <c:v>2.9176790292332182</c:v>
                </c:pt>
                <c:pt idx="292">
                  <c:v>2.9343265599853807</c:v>
                </c:pt>
                <c:pt idx="293">
                  <c:v>2.9449890505295002</c:v>
                </c:pt>
                <c:pt idx="294">
                  <c:v>2.8799888378702994</c:v>
                </c:pt>
                <c:pt idx="295">
                  <c:v>2.893218025918459</c:v>
                </c:pt>
                <c:pt idx="296">
                  <c:v>2.82916564491144</c:v>
                </c:pt>
                <c:pt idx="297">
                  <c:v>2.8986833055507191</c:v>
                </c:pt>
                <c:pt idx="298">
                  <c:v>2.8416700123292693</c:v>
                </c:pt>
                <c:pt idx="299">
                  <c:v>2.8156843767233295</c:v>
                </c:pt>
                <c:pt idx="300">
                  <c:v>2.8394624908244679</c:v>
                </c:pt>
                <c:pt idx="301">
                  <c:v>2.8193817309399307</c:v>
                </c:pt>
                <c:pt idx="302">
                  <c:v>2.7411269243676708</c:v>
                </c:pt>
                <c:pt idx="303">
                  <c:v>2.7017239870341307</c:v>
                </c:pt>
                <c:pt idx="304">
                  <c:v>2.6536658434733598</c:v>
                </c:pt>
                <c:pt idx="305">
                  <c:v>2.6669567619699208</c:v>
                </c:pt>
                <c:pt idx="306">
                  <c:v>2.6410440034824307</c:v>
                </c:pt>
                <c:pt idx="307">
                  <c:v>2.63245456678017</c:v>
                </c:pt>
                <c:pt idx="308">
                  <c:v>2.6494751480818102</c:v>
                </c:pt>
                <c:pt idx="309">
                  <c:v>2.6717545159997997</c:v>
                </c:pt>
                <c:pt idx="310">
                  <c:v>2.6443348854789717</c:v>
                </c:pt>
                <c:pt idx="311">
                  <c:v>2.5729222147816997</c:v>
                </c:pt>
                <c:pt idx="312">
                  <c:v>2.58699200524106</c:v>
                </c:pt>
                <c:pt idx="313">
                  <c:v>2.5478413480523217</c:v>
                </c:pt>
                <c:pt idx="314">
                  <c:v>2.5652342302425208</c:v>
                </c:pt>
                <c:pt idx="315">
                  <c:v>2.5690791347126094</c:v>
                </c:pt>
                <c:pt idx="316">
                  <c:v>2.5385711059093707</c:v>
                </c:pt>
                <c:pt idx="317">
                  <c:v>2.5355034349136285</c:v>
                </c:pt>
                <c:pt idx="318">
                  <c:v>2.5578203615001502</c:v>
                </c:pt>
                <c:pt idx="319">
                  <c:v>2.5405730513431801</c:v>
                </c:pt>
                <c:pt idx="320">
                  <c:v>2.5071861745524808</c:v>
                </c:pt>
                <c:pt idx="321">
                  <c:v>2.4941618352635797</c:v>
                </c:pt>
                <c:pt idx="322">
                  <c:v>2.5322454632125484</c:v>
                </c:pt>
                <c:pt idx="323">
                  <c:v>2.53321214405215</c:v>
                </c:pt>
                <c:pt idx="324">
                  <c:v>2.5465239431458797</c:v>
                </c:pt>
                <c:pt idx="325">
                  <c:v>2.5319870007382095</c:v>
                </c:pt>
                <c:pt idx="326">
                  <c:v>2.4627882427094807</c:v>
                </c:pt>
                <c:pt idx="327">
                  <c:v>2.4391925248768191</c:v>
                </c:pt>
                <c:pt idx="328">
                  <c:v>2.4581399948288287</c:v>
                </c:pt>
                <c:pt idx="329">
                  <c:v>2.4802857181954709</c:v>
                </c:pt>
                <c:pt idx="330">
                  <c:v>2.4429598698858888</c:v>
                </c:pt>
                <c:pt idx="331">
                  <c:v>2.4628702274623109</c:v>
                </c:pt>
                <c:pt idx="332">
                  <c:v>2.388335574371951</c:v>
                </c:pt>
                <c:pt idx="333">
                  <c:v>2.426936960392911</c:v>
                </c:pt>
                <c:pt idx="334">
                  <c:v>2.4121398426712308</c:v>
                </c:pt>
                <c:pt idx="335">
                  <c:v>2.4003240833458501</c:v>
                </c:pt>
                <c:pt idx="336">
                  <c:v>2.3487993434346</c:v>
                </c:pt>
                <c:pt idx="337">
                  <c:v>2.3502206870970399</c:v>
                </c:pt>
                <c:pt idx="338">
                  <c:v>2.3369338685357302</c:v>
                </c:pt>
                <c:pt idx="339">
                  <c:v>2.2990244203839598</c:v>
                </c:pt>
                <c:pt idx="340">
                  <c:v>2.387221942535521</c:v>
                </c:pt>
                <c:pt idx="341">
                  <c:v>2.3182007176483199</c:v>
                </c:pt>
                <c:pt idx="342">
                  <c:v>2.3799143526032398</c:v>
                </c:pt>
                <c:pt idx="343">
                  <c:v>2.3594161351756782</c:v>
                </c:pt>
                <c:pt idx="344">
                  <c:v>2.365182541956671</c:v>
                </c:pt>
                <c:pt idx="345">
                  <c:v>2.3899688555460101</c:v>
                </c:pt>
                <c:pt idx="346">
                  <c:v>2.3897341779791508</c:v>
                </c:pt>
                <c:pt idx="347">
                  <c:v>2.37311844849116</c:v>
                </c:pt>
                <c:pt idx="348">
                  <c:v>2.3352534611228588</c:v>
                </c:pt>
                <c:pt idx="349">
                  <c:v>2.343333706297412</c:v>
                </c:pt>
                <c:pt idx="350">
                  <c:v>2.35673730836118</c:v>
                </c:pt>
                <c:pt idx="351">
                  <c:v>2.3427533484964109</c:v>
                </c:pt>
                <c:pt idx="352">
                  <c:v>2.3189049357356093</c:v>
                </c:pt>
                <c:pt idx="353">
                  <c:v>2.31530555685457</c:v>
                </c:pt>
                <c:pt idx="354">
                  <c:v>2.3405460687585702</c:v>
                </c:pt>
                <c:pt idx="355">
                  <c:v>2.3214630264110392</c:v>
                </c:pt>
                <c:pt idx="356">
                  <c:v>2.348817266571591</c:v>
                </c:pt>
                <c:pt idx="357">
                  <c:v>2.3317274639728494</c:v>
                </c:pt>
                <c:pt idx="358">
                  <c:v>2.3416507633228791</c:v>
                </c:pt>
                <c:pt idx="359">
                  <c:v>2.4119243953963907</c:v>
                </c:pt>
                <c:pt idx="360">
                  <c:v>2.3990754239808076</c:v>
                </c:pt>
                <c:pt idx="361">
                  <c:v>2.3926202439484991</c:v>
                </c:pt>
                <c:pt idx="362">
                  <c:v>2.4141383735354798</c:v>
                </c:pt>
                <c:pt idx="363">
                  <c:v>2.3602302238052495</c:v>
                </c:pt>
                <c:pt idx="364">
                  <c:v>2.3638360330274502</c:v>
                </c:pt>
                <c:pt idx="365">
                  <c:v>2.4013383526617709</c:v>
                </c:pt>
              </c:numCache>
            </c:numRef>
          </c:val>
          <c:smooth val="1"/>
          <c:extLst>
            <c:ext xmlns:c16="http://schemas.microsoft.com/office/drawing/2014/chart" uri="{C3380CC4-5D6E-409C-BE32-E72D297353CC}">
              <c16:uniqueId val="{00000000-30A9-4B90-B432-A8E9C2AB770A}"/>
            </c:ext>
          </c:extLst>
        </c:ser>
        <c:ser>
          <c:idx val="1"/>
          <c:order val="1"/>
          <c:tx>
            <c:strRef>
              <c:f>'[ET0.xls]New ETo'!$AI$2:$AI$3</c:f>
              <c:strCache>
                <c:ptCount val="1"/>
                <c:pt idx="0">
                  <c:v>Pan Evaporation  mm</c:v>
                </c:pt>
              </c:strCache>
            </c:strRef>
          </c:tx>
          <c:spPr>
            <a:ln w="28575" cap="rnd" cmpd="sng" algn="ctr">
              <a:solidFill>
                <a:schemeClr val="accent2"/>
              </a:solidFill>
              <a:prstDash val="solid"/>
              <a:round/>
            </a:ln>
            <a:effectLst/>
          </c:spPr>
          <c:marker>
            <c:symbol val="none"/>
          </c:marker>
          <c:val>
            <c:numRef>
              <c:f>'[ET0.xls]New ETo'!$AI$4:$AI$369</c:f>
              <c:numCache>
                <c:formatCode>General</c:formatCode>
                <c:ptCount val="366"/>
                <c:pt idx="0">
                  <c:v>4.2774999999999999</c:v>
                </c:pt>
                <c:pt idx="1">
                  <c:v>4.38</c:v>
                </c:pt>
                <c:pt idx="2">
                  <c:v>4.4274999999999984</c:v>
                </c:pt>
                <c:pt idx="3">
                  <c:v>4.4674999999999985</c:v>
                </c:pt>
                <c:pt idx="4">
                  <c:v>4.4424999999999999</c:v>
                </c:pt>
                <c:pt idx="5">
                  <c:v>4.6049999999999986</c:v>
                </c:pt>
                <c:pt idx="6">
                  <c:v>4.3974999999999982</c:v>
                </c:pt>
                <c:pt idx="7">
                  <c:v>4.58</c:v>
                </c:pt>
                <c:pt idx="8">
                  <c:v>4.6374999999999984</c:v>
                </c:pt>
                <c:pt idx="9">
                  <c:v>4.5774999999999997</c:v>
                </c:pt>
                <c:pt idx="10">
                  <c:v>4.78</c:v>
                </c:pt>
                <c:pt idx="11">
                  <c:v>4.6949999999999976</c:v>
                </c:pt>
                <c:pt idx="12">
                  <c:v>4.6874999999999982</c:v>
                </c:pt>
                <c:pt idx="13">
                  <c:v>4.6524999999999981</c:v>
                </c:pt>
                <c:pt idx="14">
                  <c:v>4.6099999999999985</c:v>
                </c:pt>
                <c:pt idx="15">
                  <c:v>4.6149999999999975</c:v>
                </c:pt>
                <c:pt idx="16">
                  <c:v>4.7024999999999997</c:v>
                </c:pt>
                <c:pt idx="17">
                  <c:v>4.7725</c:v>
                </c:pt>
                <c:pt idx="18">
                  <c:v>4.8424999999999985</c:v>
                </c:pt>
                <c:pt idx="19">
                  <c:v>4.7024999999999997</c:v>
                </c:pt>
                <c:pt idx="20">
                  <c:v>4.9775</c:v>
                </c:pt>
                <c:pt idx="21">
                  <c:v>4.9674999999999985</c:v>
                </c:pt>
                <c:pt idx="22">
                  <c:v>5.1074999999999982</c:v>
                </c:pt>
                <c:pt idx="23">
                  <c:v>4.99</c:v>
                </c:pt>
                <c:pt idx="24">
                  <c:v>5.0274999999999981</c:v>
                </c:pt>
                <c:pt idx="25">
                  <c:v>5.254999999999999</c:v>
                </c:pt>
                <c:pt idx="26">
                  <c:v>5.2624999999999984</c:v>
                </c:pt>
                <c:pt idx="27">
                  <c:v>5.2424999999999997</c:v>
                </c:pt>
                <c:pt idx="28">
                  <c:v>5.2974999999999985</c:v>
                </c:pt>
                <c:pt idx="29">
                  <c:v>5.22</c:v>
                </c:pt>
                <c:pt idx="30">
                  <c:v>5.3574999999999982</c:v>
                </c:pt>
                <c:pt idx="31">
                  <c:v>5.2374999999999998</c:v>
                </c:pt>
                <c:pt idx="32">
                  <c:v>5.39</c:v>
                </c:pt>
                <c:pt idx="33">
                  <c:v>5.44</c:v>
                </c:pt>
                <c:pt idx="34">
                  <c:v>5.5624999999999982</c:v>
                </c:pt>
                <c:pt idx="35">
                  <c:v>5.45</c:v>
                </c:pt>
                <c:pt idx="36">
                  <c:v>5.5574999999999983</c:v>
                </c:pt>
                <c:pt idx="37">
                  <c:v>5.4300000000000015</c:v>
                </c:pt>
                <c:pt idx="38">
                  <c:v>5.3924999999999983</c:v>
                </c:pt>
                <c:pt idx="39">
                  <c:v>5.4050000000000002</c:v>
                </c:pt>
                <c:pt idx="40">
                  <c:v>5.49</c:v>
                </c:pt>
                <c:pt idx="41">
                  <c:v>5.3249999999999975</c:v>
                </c:pt>
                <c:pt idx="42">
                  <c:v>5.59</c:v>
                </c:pt>
                <c:pt idx="43">
                  <c:v>5.6849999999999987</c:v>
                </c:pt>
                <c:pt idx="44">
                  <c:v>5.7249999999999988</c:v>
                </c:pt>
                <c:pt idx="45">
                  <c:v>5.7674999999999983</c:v>
                </c:pt>
                <c:pt idx="46">
                  <c:v>5.8149999999999986</c:v>
                </c:pt>
                <c:pt idx="47">
                  <c:v>5.91</c:v>
                </c:pt>
                <c:pt idx="48">
                  <c:v>6.1</c:v>
                </c:pt>
                <c:pt idx="49">
                  <c:v>6.085</c:v>
                </c:pt>
                <c:pt idx="50">
                  <c:v>6.0149999999999988</c:v>
                </c:pt>
                <c:pt idx="51">
                  <c:v>6.1724999999999985</c:v>
                </c:pt>
                <c:pt idx="52">
                  <c:v>6.0724999999999998</c:v>
                </c:pt>
                <c:pt idx="53">
                  <c:v>6.37</c:v>
                </c:pt>
                <c:pt idx="54">
                  <c:v>6.49</c:v>
                </c:pt>
                <c:pt idx="55">
                  <c:v>6.4325000000000001</c:v>
                </c:pt>
                <c:pt idx="56">
                  <c:v>6.6674999999999978</c:v>
                </c:pt>
                <c:pt idx="57">
                  <c:v>6.7674999999999983</c:v>
                </c:pt>
                <c:pt idx="58">
                  <c:v>6.5874999999999995</c:v>
                </c:pt>
                <c:pt idx="59">
                  <c:v>6.05</c:v>
                </c:pt>
                <c:pt idx="60">
                  <c:v>6.8124999999999982</c:v>
                </c:pt>
                <c:pt idx="61">
                  <c:v>6.76</c:v>
                </c:pt>
                <c:pt idx="62">
                  <c:v>6.8449999999999989</c:v>
                </c:pt>
                <c:pt idx="63">
                  <c:v>6.822499999999998</c:v>
                </c:pt>
                <c:pt idx="64">
                  <c:v>7.0624999999999982</c:v>
                </c:pt>
                <c:pt idx="65">
                  <c:v>6.8674999999999979</c:v>
                </c:pt>
                <c:pt idx="66">
                  <c:v>6.8549999999999986</c:v>
                </c:pt>
                <c:pt idx="67">
                  <c:v>6.88</c:v>
                </c:pt>
                <c:pt idx="68">
                  <c:v>7.1074999999999982</c:v>
                </c:pt>
                <c:pt idx="69">
                  <c:v>7.14</c:v>
                </c:pt>
                <c:pt idx="70">
                  <c:v>7.1499999999999995</c:v>
                </c:pt>
                <c:pt idx="71">
                  <c:v>7.1824999999999983</c:v>
                </c:pt>
                <c:pt idx="72">
                  <c:v>7.3049999999999988</c:v>
                </c:pt>
                <c:pt idx="73">
                  <c:v>7.2424999999999997</c:v>
                </c:pt>
                <c:pt idx="74">
                  <c:v>7.1499999999999995</c:v>
                </c:pt>
                <c:pt idx="75">
                  <c:v>7.0974999999999984</c:v>
                </c:pt>
                <c:pt idx="76">
                  <c:v>7.1049999999999986</c:v>
                </c:pt>
                <c:pt idx="77">
                  <c:v>7.2725</c:v>
                </c:pt>
                <c:pt idx="78">
                  <c:v>7.4674999999999985</c:v>
                </c:pt>
                <c:pt idx="79">
                  <c:v>7.59</c:v>
                </c:pt>
                <c:pt idx="80">
                  <c:v>7.44</c:v>
                </c:pt>
                <c:pt idx="81">
                  <c:v>7.6849999999999987</c:v>
                </c:pt>
                <c:pt idx="82">
                  <c:v>7.6599999999999984</c:v>
                </c:pt>
                <c:pt idx="83">
                  <c:v>7.72</c:v>
                </c:pt>
                <c:pt idx="84">
                  <c:v>7.8649999999999975</c:v>
                </c:pt>
                <c:pt idx="85">
                  <c:v>7.8374999999999995</c:v>
                </c:pt>
                <c:pt idx="86">
                  <c:v>7.8074999999999983</c:v>
                </c:pt>
                <c:pt idx="87">
                  <c:v>8</c:v>
                </c:pt>
                <c:pt idx="88">
                  <c:v>7.96</c:v>
                </c:pt>
                <c:pt idx="89">
                  <c:v>7.91</c:v>
                </c:pt>
                <c:pt idx="90">
                  <c:v>7.5124999999999984</c:v>
                </c:pt>
                <c:pt idx="91">
                  <c:v>7.5549999999999988</c:v>
                </c:pt>
                <c:pt idx="92">
                  <c:v>7.3874999999999984</c:v>
                </c:pt>
                <c:pt idx="93">
                  <c:v>7.37</c:v>
                </c:pt>
                <c:pt idx="94">
                  <c:v>7.4450000000000003</c:v>
                </c:pt>
                <c:pt idx="95">
                  <c:v>7.57</c:v>
                </c:pt>
                <c:pt idx="96">
                  <c:v>7.5574999999999983</c:v>
                </c:pt>
                <c:pt idx="97">
                  <c:v>7.7024999999999997</c:v>
                </c:pt>
                <c:pt idx="98">
                  <c:v>7.6324999999999985</c:v>
                </c:pt>
                <c:pt idx="99">
                  <c:v>7.5474999999999985</c:v>
                </c:pt>
                <c:pt idx="100">
                  <c:v>7.4524999999999997</c:v>
                </c:pt>
                <c:pt idx="101">
                  <c:v>7.335</c:v>
                </c:pt>
                <c:pt idx="102">
                  <c:v>7.4224999999999985</c:v>
                </c:pt>
                <c:pt idx="103">
                  <c:v>7.3049999999999988</c:v>
                </c:pt>
                <c:pt idx="104">
                  <c:v>7.2</c:v>
                </c:pt>
                <c:pt idx="105">
                  <c:v>7.17</c:v>
                </c:pt>
                <c:pt idx="106">
                  <c:v>7.1524999999999981</c:v>
                </c:pt>
                <c:pt idx="107">
                  <c:v>7.14</c:v>
                </c:pt>
                <c:pt idx="108">
                  <c:v>6.9350000000000014</c:v>
                </c:pt>
                <c:pt idx="109">
                  <c:v>7.0769230769230802</c:v>
                </c:pt>
                <c:pt idx="110">
                  <c:v>6.9350000000000014</c:v>
                </c:pt>
                <c:pt idx="111">
                  <c:v>7.06</c:v>
                </c:pt>
                <c:pt idx="112">
                  <c:v>7.1674999999999978</c:v>
                </c:pt>
                <c:pt idx="113">
                  <c:v>6.9124999999999996</c:v>
                </c:pt>
                <c:pt idx="114">
                  <c:v>6.9224999999999985</c:v>
                </c:pt>
                <c:pt idx="115">
                  <c:v>7.0374999999999996</c:v>
                </c:pt>
                <c:pt idx="116">
                  <c:v>6.964999999999999</c:v>
                </c:pt>
                <c:pt idx="117">
                  <c:v>7.1649999999999974</c:v>
                </c:pt>
                <c:pt idx="118">
                  <c:v>7.362499999999998</c:v>
                </c:pt>
                <c:pt idx="119">
                  <c:v>7.1324999999999985</c:v>
                </c:pt>
                <c:pt idx="120">
                  <c:v>7.1474999999999982</c:v>
                </c:pt>
                <c:pt idx="121">
                  <c:v>7.03</c:v>
                </c:pt>
                <c:pt idx="122">
                  <c:v>6.9524999999999997</c:v>
                </c:pt>
                <c:pt idx="123">
                  <c:v>7.0649999999999986</c:v>
                </c:pt>
                <c:pt idx="124">
                  <c:v>6.8424999999999985</c:v>
                </c:pt>
                <c:pt idx="125">
                  <c:v>7.0374999999999996</c:v>
                </c:pt>
                <c:pt idx="126">
                  <c:v>7.1</c:v>
                </c:pt>
                <c:pt idx="127">
                  <c:v>6.63</c:v>
                </c:pt>
                <c:pt idx="128">
                  <c:v>6.714999999999999</c:v>
                </c:pt>
                <c:pt idx="129">
                  <c:v>6.6899999999999995</c:v>
                </c:pt>
                <c:pt idx="130">
                  <c:v>6.79</c:v>
                </c:pt>
                <c:pt idx="131">
                  <c:v>6.5574999999999983</c:v>
                </c:pt>
                <c:pt idx="132">
                  <c:v>6.4224999999999985</c:v>
                </c:pt>
                <c:pt idx="133">
                  <c:v>6.67</c:v>
                </c:pt>
                <c:pt idx="134">
                  <c:v>6.5574999999999983</c:v>
                </c:pt>
                <c:pt idx="135">
                  <c:v>6.5374999999999996</c:v>
                </c:pt>
                <c:pt idx="136">
                  <c:v>6.4624999999999995</c:v>
                </c:pt>
                <c:pt idx="137">
                  <c:v>6.4725000000000001</c:v>
                </c:pt>
                <c:pt idx="138">
                  <c:v>6.21</c:v>
                </c:pt>
                <c:pt idx="139">
                  <c:v>6.2824999999999998</c:v>
                </c:pt>
                <c:pt idx="140">
                  <c:v>6.4350000000000014</c:v>
                </c:pt>
                <c:pt idx="141">
                  <c:v>6.3199999999999985</c:v>
                </c:pt>
                <c:pt idx="142">
                  <c:v>6.4550000000000001</c:v>
                </c:pt>
                <c:pt idx="143">
                  <c:v>6.6324999999999985</c:v>
                </c:pt>
                <c:pt idx="144">
                  <c:v>6.46</c:v>
                </c:pt>
                <c:pt idx="145">
                  <c:v>6.6674999999999978</c:v>
                </c:pt>
                <c:pt idx="146">
                  <c:v>6.25</c:v>
                </c:pt>
                <c:pt idx="147">
                  <c:v>6.4300000000000015</c:v>
                </c:pt>
                <c:pt idx="148">
                  <c:v>6.0549999999999988</c:v>
                </c:pt>
                <c:pt idx="149">
                  <c:v>6.2824999999999998</c:v>
                </c:pt>
                <c:pt idx="150">
                  <c:v>6.197499999999998</c:v>
                </c:pt>
                <c:pt idx="151">
                  <c:v>6.22</c:v>
                </c:pt>
                <c:pt idx="152">
                  <c:v>5.9474999999999998</c:v>
                </c:pt>
                <c:pt idx="153">
                  <c:v>5.83</c:v>
                </c:pt>
                <c:pt idx="154">
                  <c:v>5.96</c:v>
                </c:pt>
                <c:pt idx="155">
                  <c:v>5.7174999999999985</c:v>
                </c:pt>
                <c:pt idx="156">
                  <c:v>5.612499999999998</c:v>
                </c:pt>
                <c:pt idx="157">
                  <c:v>5.697499999999998</c:v>
                </c:pt>
                <c:pt idx="158">
                  <c:v>5.5974999999999984</c:v>
                </c:pt>
                <c:pt idx="159">
                  <c:v>5.6449999999999987</c:v>
                </c:pt>
                <c:pt idx="160">
                  <c:v>5.81</c:v>
                </c:pt>
                <c:pt idx="161">
                  <c:v>5.76</c:v>
                </c:pt>
                <c:pt idx="162">
                  <c:v>5.51</c:v>
                </c:pt>
                <c:pt idx="163">
                  <c:v>5.45</c:v>
                </c:pt>
                <c:pt idx="164">
                  <c:v>5.49</c:v>
                </c:pt>
                <c:pt idx="165">
                  <c:v>5.157499999999998</c:v>
                </c:pt>
                <c:pt idx="166">
                  <c:v>5.29</c:v>
                </c:pt>
                <c:pt idx="167">
                  <c:v>5.3149999999999986</c:v>
                </c:pt>
                <c:pt idx="168">
                  <c:v>5.3424999999999985</c:v>
                </c:pt>
                <c:pt idx="169">
                  <c:v>5.2574999999999985</c:v>
                </c:pt>
                <c:pt idx="170">
                  <c:v>5.24</c:v>
                </c:pt>
                <c:pt idx="171">
                  <c:v>5.294999999999999</c:v>
                </c:pt>
                <c:pt idx="172">
                  <c:v>5.3124999999999982</c:v>
                </c:pt>
                <c:pt idx="173">
                  <c:v>5.3374999999999995</c:v>
                </c:pt>
                <c:pt idx="174">
                  <c:v>5.214999999999999</c:v>
                </c:pt>
                <c:pt idx="175">
                  <c:v>5.3549999999999986</c:v>
                </c:pt>
                <c:pt idx="176">
                  <c:v>5.4274999999999984</c:v>
                </c:pt>
                <c:pt idx="177">
                  <c:v>5.4974999999999996</c:v>
                </c:pt>
                <c:pt idx="178">
                  <c:v>5.4524999999999997</c:v>
                </c:pt>
                <c:pt idx="179">
                  <c:v>5.3424999999999985</c:v>
                </c:pt>
                <c:pt idx="180">
                  <c:v>5.2424999999999997</c:v>
                </c:pt>
                <c:pt idx="181">
                  <c:v>5.3324999999999996</c:v>
                </c:pt>
                <c:pt idx="182">
                  <c:v>5.31</c:v>
                </c:pt>
                <c:pt idx="183">
                  <c:v>5.3024999999999984</c:v>
                </c:pt>
                <c:pt idx="184">
                  <c:v>5.22</c:v>
                </c:pt>
                <c:pt idx="185">
                  <c:v>5.3474999999999984</c:v>
                </c:pt>
                <c:pt idx="186">
                  <c:v>5.2624999999999984</c:v>
                </c:pt>
                <c:pt idx="187">
                  <c:v>5.3024999999999984</c:v>
                </c:pt>
                <c:pt idx="188">
                  <c:v>5.1824999999999983</c:v>
                </c:pt>
                <c:pt idx="189">
                  <c:v>5.1074999999999982</c:v>
                </c:pt>
                <c:pt idx="190">
                  <c:v>5.0124999999999984</c:v>
                </c:pt>
                <c:pt idx="191">
                  <c:v>4.8424999999999985</c:v>
                </c:pt>
                <c:pt idx="192">
                  <c:v>4.6499999999999995</c:v>
                </c:pt>
                <c:pt idx="193">
                  <c:v>4.7324999999999999</c:v>
                </c:pt>
                <c:pt idx="194">
                  <c:v>4.6474999999999982</c:v>
                </c:pt>
                <c:pt idx="195">
                  <c:v>4.67</c:v>
                </c:pt>
                <c:pt idx="196">
                  <c:v>4.6199999999999983</c:v>
                </c:pt>
                <c:pt idx="197">
                  <c:v>4.6049999999999986</c:v>
                </c:pt>
                <c:pt idx="198">
                  <c:v>4.58</c:v>
                </c:pt>
                <c:pt idx="199">
                  <c:v>4.4850000000000003</c:v>
                </c:pt>
                <c:pt idx="200">
                  <c:v>4.59</c:v>
                </c:pt>
                <c:pt idx="201">
                  <c:v>4.8149999999999986</c:v>
                </c:pt>
                <c:pt idx="202">
                  <c:v>4.6274999999999977</c:v>
                </c:pt>
                <c:pt idx="203">
                  <c:v>4.5224999999999982</c:v>
                </c:pt>
                <c:pt idx="204">
                  <c:v>4.5124999999999984</c:v>
                </c:pt>
                <c:pt idx="205">
                  <c:v>4.57</c:v>
                </c:pt>
                <c:pt idx="206">
                  <c:v>4.5974999999999984</c:v>
                </c:pt>
                <c:pt idx="207">
                  <c:v>4.5574999999999983</c:v>
                </c:pt>
                <c:pt idx="208">
                  <c:v>4.57</c:v>
                </c:pt>
                <c:pt idx="209">
                  <c:v>4.4800000000000004</c:v>
                </c:pt>
                <c:pt idx="210">
                  <c:v>4.5424999999999995</c:v>
                </c:pt>
                <c:pt idx="211">
                  <c:v>4.5574999999999983</c:v>
                </c:pt>
                <c:pt idx="212">
                  <c:v>4.5199999999999996</c:v>
                </c:pt>
                <c:pt idx="213">
                  <c:v>4.3574999999999982</c:v>
                </c:pt>
                <c:pt idx="214">
                  <c:v>4.3849999999999989</c:v>
                </c:pt>
                <c:pt idx="215">
                  <c:v>4.4325000000000001</c:v>
                </c:pt>
                <c:pt idx="216">
                  <c:v>4.3024999999999984</c:v>
                </c:pt>
                <c:pt idx="217">
                  <c:v>4.3874999999999984</c:v>
                </c:pt>
                <c:pt idx="218">
                  <c:v>4.4000000000000004</c:v>
                </c:pt>
                <c:pt idx="219">
                  <c:v>4.2725</c:v>
                </c:pt>
                <c:pt idx="220">
                  <c:v>4.3849999999999989</c:v>
                </c:pt>
                <c:pt idx="221">
                  <c:v>4.4274999999999984</c:v>
                </c:pt>
                <c:pt idx="222">
                  <c:v>4.294999999999999</c:v>
                </c:pt>
                <c:pt idx="223">
                  <c:v>4.33</c:v>
                </c:pt>
                <c:pt idx="224">
                  <c:v>4.3524999999999983</c:v>
                </c:pt>
                <c:pt idx="225">
                  <c:v>4.3049999999999988</c:v>
                </c:pt>
                <c:pt idx="226">
                  <c:v>4.2374999999999998</c:v>
                </c:pt>
                <c:pt idx="227">
                  <c:v>4.3474999999999984</c:v>
                </c:pt>
                <c:pt idx="228">
                  <c:v>4.5174999999999983</c:v>
                </c:pt>
                <c:pt idx="229">
                  <c:v>4.375</c:v>
                </c:pt>
                <c:pt idx="230">
                  <c:v>4.197499999999998</c:v>
                </c:pt>
                <c:pt idx="231">
                  <c:v>4.197499999999998</c:v>
                </c:pt>
                <c:pt idx="232">
                  <c:v>4.3324999999999996</c:v>
                </c:pt>
                <c:pt idx="233">
                  <c:v>4.3424999999999985</c:v>
                </c:pt>
                <c:pt idx="234">
                  <c:v>4.2874999999999996</c:v>
                </c:pt>
                <c:pt idx="235">
                  <c:v>4.26525</c:v>
                </c:pt>
                <c:pt idx="236">
                  <c:v>4.3149999999999986</c:v>
                </c:pt>
                <c:pt idx="237">
                  <c:v>4.4850000000000003</c:v>
                </c:pt>
                <c:pt idx="238">
                  <c:v>4.4574999999999996</c:v>
                </c:pt>
                <c:pt idx="239">
                  <c:v>4.362499999999998</c:v>
                </c:pt>
                <c:pt idx="240">
                  <c:v>4.1499999999999995</c:v>
                </c:pt>
                <c:pt idx="241">
                  <c:v>4.4674999999999985</c:v>
                </c:pt>
                <c:pt idx="242">
                  <c:v>4.5774999999999997</c:v>
                </c:pt>
                <c:pt idx="243">
                  <c:v>4.6374999999999984</c:v>
                </c:pt>
                <c:pt idx="244">
                  <c:v>4.697499999999998</c:v>
                </c:pt>
                <c:pt idx="245">
                  <c:v>4.5774999999999997</c:v>
                </c:pt>
                <c:pt idx="246">
                  <c:v>4.3774999999999995</c:v>
                </c:pt>
                <c:pt idx="247">
                  <c:v>4.3099999999999996</c:v>
                </c:pt>
                <c:pt idx="248">
                  <c:v>4.3899999999999997</c:v>
                </c:pt>
                <c:pt idx="249">
                  <c:v>4.5249999999999986</c:v>
                </c:pt>
                <c:pt idx="250">
                  <c:v>4.4325000000000001</c:v>
                </c:pt>
                <c:pt idx="251">
                  <c:v>4.4524999999999997</c:v>
                </c:pt>
                <c:pt idx="252">
                  <c:v>4.4325000000000001</c:v>
                </c:pt>
                <c:pt idx="253">
                  <c:v>4.4775</c:v>
                </c:pt>
                <c:pt idx="254">
                  <c:v>4.4400000000000004</c:v>
                </c:pt>
                <c:pt idx="255">
                  <c:v>4.1774999999999984</c:v>
                </c:pt>
                <c:pt idx="256">
                  <c:v>4.5324999999999998</c:v>
                </c:pt>
                <c:pt idx="257">
                  <c:v>4.7124999999999995</c:v>
                </c:pt>
                <c:pt idx="258">
                  <c:v>4.49</c:v>
                </c:pt>
                <c:pt idx="259">
                  <c:v>4.4974999999999996</c:v>
                </c:pt>
                <c:pt idx="260">
                  <c:v>4.3824999999999985</c:v>
                </c:pt>
                <c:pt idx="261">
                  <c:v>4.4574999999999996</c:v>
                </c:pt>
                <c:pt idx="262">
                  <c:v>4.6249999999999973</c:v>
                </c:pt>
                <c:pt idx="263">
                  <c:v>4.4300000000000015</c:v>
                </c:pt>
                <c:pt idx="264">
                  <c:v>4.2824999999999998</c:v>
                </c:pt>
                <c:pt idx="265">
                  <c:v>4.6074999999999982</c:v>
                </c:pt>
                <c:pt idx="266">
                  <c:v>4.7974999999999985</c:v>
                </c:pt>
                <c:pt idx="267">
                  <c:v>4.4824999999999999</c:v>
                </c:pt>
                <c:pt idx="268">
                  <c:v>4.5674999999999981</c:v>
                </c:pt>
                <c:pt idx="269">
                  <c:v>4.3974999999999982</c:v>
                </c:pt>
                <c:pt idx="270">
                  <c:v>4.3724999999999996</c:v>
                </c:pt>
                <c:pt idx="271">
                  <c:v>4.4824999999999999</c:v>
                </c:pt>
                <c:pt idx="272">
                  <c:v>4.37</c:v>
                </c:pt>
                <c:pt idx="273">
                  <c:v>4.3099999999999996</c:v>
                </c:pt>
                <c:pt idx="274">
                  <c:v>4.1624999999999979</c:v>
                </c:pt>
                <c:pt idx="275">
                  <c:v>4.2874999999999996</c:v>
                </c:pt>
                <c:pt idx="276">
                  <c:v>4.3924999999999983</c:v>
                </c:pt>
                <c:pt idx="277">
                  <c:v>4.3474999999999984</c:v>
                </c:pt>
                <c:pt idx="278">
                  <c:v>4.1499999999999995</c:v>
                </c:pt>
                <c:pt idx="279">
                  <c:v>4.0324999999999998</c:v>
                </c:pt>
                <c:pt idx="280">
                  <c:v>4.1499999999999995</c:v>
                </c:pt>
                <c:pt idx="281">
                  <c:v>4.2174999999999985</c:v>
                </c:pt>
                <c:pt idx="282">
                  <c:v>4.2374999999999998</c:v>
                </c:pt>
                <c:pt idx="283">
                  <c:v>4.1924999999999981</c:v>
                </c:pt>
                <c:pt idx="284">
                  <c:v>4.2924999999999995</c:v>
                </c:pt>
                <c:pt idx="285">
                  <c:v>4.2850000000000001</c:v>
                </c:pt>
                <c:pt idx="286">
                  <c:v>4.3174999999999981</c:v>
                </c:pt>
                <c:pt idx="287">
                  <c:v>4.4574999999999996</c:v>
                </c:pt>
                <c:pt idx="288">
                  <c:v>4.3499999999999996</c:v>
                </c:pt>
                <c:pt idx="289">
                  <c:v>4.33</c:v>
                </c:pt>
                <c:pt idx="290">
                  <c:v>4.4124999999999996</c:v>
                </c:pt>
                <c:pt idx="291">
                  <c:v>4.415</c:v>
                </c:pt>
                <c:pt idx="292">
                  <c:v>4.5149999999999988</c:v>
                </c:pt>
                <c:pt idx="293">
                  <c:v>4.3599999999999985</c:v>
                </c:pt>
                <c:pt idx="294">
                  <c:v>4.3549999999999986</c:v>
                </c:pt>
                <c:pt idx="295">
                  <c:v>4.5149999999999988</c:v>
                </c:pt>
                <c:pt idx="296">
                  <c:v>4.3724999999999996</c:v>
                </c:pt>
                <c:pt idx="297">
                  <c:v>4.5524999999999984</c:v>
                </c:pt>
                <c:pt idx="298">
                  <c:v>4.51</c:v>
                </c:pt>
                <c:pt idx="299">
                  <c:v>4.4874999999999998</c:v>
                </c:pt>
                <c:pt idx="300">
                  <c:v>4.6074999999999982</c:v>
                </c:pt>
                <c:pt idx="301">
                  <c:v>4.5874999999999995</c:v>
                </c:pt>
                <c:pt idx="302">
                  <c:v>4.5224999999999982</c:v>
                </c:pt>
                <c:pt idx="303">
                  <c:v>4.375</c:v>
                </c:pt>
                <c:pt idx="304">
                  <c:v>4.2474999999999996</c:v>
                </c:pt>
                <c:pt idx="305">
                  <c:v>4.3674999999999979</c:v>
                </c:pt>
                <c:pt idx="306">
                  <c:v>4.2850000000000001</c:v>
                </c:pt>
                <c:pt idx="307">
                  <c:v>4.3474999999999984</c:v>
                </c:pt>
                <c:pt idx="308">
                  <c:v>4.2374999999999998</c:v>
                </c:pt>
                <c:pt idx="309">
                  <c:v>4.1549999999999976</c:v>
                </c:pt>
                <c:pt idx="310">
                  <c:v>4.1624999999999979</c:v>
                </c:pt>
                <c:pt idx="311">
                  <c:v>4.25</c:v>
                </c:pt>
                <c:pt idx="312">
                  <c:v>4.2224999999999984</c:v>
                </c:pt>
                <c:pt idx="313">
                  <c:v>4.1624999999999979</c:v>
                </c:pt>
                <c:pt idx="314">
                  <c:v>4.0424999999999995</c:v>
                </c:pt>
                <c:pt idx="315">
                  <c:v>4.1324999999999985</c:v>
                </c:pt>
                <c:pt idx="316">
                  <c:v>4.1899999999999995</c:v>
                </c:pt>
                <c:pt idx="317">
                  <c:v>4.1524999999999981</c:v>
                </c:pt>
                <c:pt idx="318">
                  <c:v>4.1249999999999973</c:v>
                </c:pt>
                <c:pt idx="319">
                  <c:v>4.0474999999999985</c:v>
                </c:pt>
                <c:pt idx="320">
                  <c:v>4.1849999999999987</c:v>
                </c:pt>
                <c:pt idx="321">
                  <c:v>4.1374999999999984</c:v>
                </c:pt>
                <c:pt idx="322">
                  <c:v>4.0574999999999983</c:v>
                </c:pt>
                <c:pt idx="323">
                  <c:v>4.2174999999999985</c:v>
                </c:pt>
                <c:pt idx="324">
                  <c:v>4.3524999999999983</c:v>
                </c:pt>
                <c:pt idx="325">
                  <c:v>4.3924999999999983</c:v>
                </c:pt>
                <c:pt idx="326">
                  <c:v>4.3499999999999996</c:v>
                </c:pt>
                <c:pt idx="327">
                  <c:v>4.415</c:v>
                </c:pt>
                <c:pt idx="328">
                  <c:v>4.1824999999999983</c:v>
                </c:pt>
                <c:pt idx="329">
                  <c:v>4.4024999999999999</c:v>
                </c:pt>
                <c:pt idx="330">
                  <c:v>4.3249999999999975</c:v>
                </c:pt>
                <c:pt idx="331">
                  <c:v>4.25</c:v>
                </c:pt>
                <c:pt idx="332">
                  <c:v>4.3649999999999975</c:v>
                </c:pt>
                <c:pt idx="333">
                  <c:v>4.33</c:v>
                </c:pt>
                <c:pt idx="334">
                  <c:v>4.4450000000000003</c:v>
                </c:pt>
                <c:pt idx="335">
                  <c:v>4.4424999999999999</c:v>
                </c:pt>
                <c:pt idx="336">
                  <c:v>4.1099999999999985</c:v>
                </c:pt>
                <c:pt idx="337">
                  <c:v>4.0774999999999997</c:v>
                </c:pt>
                <c:pt idx="338">
                  <c:v>4.1174999999999979</c:v>
                </c:pt>
                <c:pt idx="339">
                  <c:v>4.03</c:v>
                </c:pt>
                <c:pt idx="340">
                  <c:v>4.1149999999999975</c:v>
                </c:pt>
                <c:pt idx="341">
                  <c:v>4.0350000000000001</c:v>
                </c:pt>
                <c:pt idx="342">
                  <c:v>4.1374999999999984</c:v>
                </c:pt>
                <c:pt idx="343">
                  <c:v>4.1824999999999983</c:v>
                </c:pt>
                <c:pt idx="344">
                  <c:v>4.1849999999999987</c:v>
                </c:pt>
                <c:pt idx="345">
                  <c:v>4.3424999999999985</c:v>
                </c:pt>
                <c:pt idx="346">
                  <c:v>4.3574999999999982</c:v>
                </c:pt>
                <c:pt idx="347">
                  <c:v>4.21</c:v>
                </c:pt>
                <c:pt idx="348">
                  <c:v>4.2074999999999996</c:v>
                </c:pt>
                <c:pt idx="349">
                  <c:v>4.0924999999999985</c:v>
                </c:pt>
                <c:pt idx="350">
                  <c:v>4.2450000000000001</c:v>
                </c:pt>
                <c:pt idx="351">
                  <c:v>4.3899999999999997</c:v>
                </c:pt>
                <c:pt idx="352">
                  <c:v>4.4000000000000004</c:v>
                </c:pt>
                <c:pt idx="353">
                  <c:v>4.37</c:v>
                </c:pt>
                <c:pt idx="354">
                  <c:v>4.3149999999999986</c:v>
                </c:pt>
                <c:pt idx="355">
                  <c:v>4.2700000000000014</c:v>
                </c:pt>
                <c:pt idx="356">
                  <c:v>4.2674999999999983</c:v>
                </c:pt>
                <c:pt idx="357">
                  <c:v>4.18</c:v>
                </c:pt>
                <c:pt idx="358">
                  <c:v>4.2574999999999985</c:v>
                </c:pt>
                <c:pt idx="359">
                  <c:v>4.4050000000000002</c:v>
                </c:pt>
                <c:pt idx="360">
                  <c:v>4.3649999999999975</c:v>
                </c:pt>
                <c:pt idx="361">
                  <c:v>4.4325000000000001</c:v>
                </c:pt>
                <c:pt idx="362">
                  <c:v>4.4124999999999996</c:v>
                </c:pt>
                <c:pt idx="363">
                  <c:v>4.4624999999999995</c:v>
                </c:pt>
                <c:pt idx="364">
                  <c:v>4.335</c:v>
                </c:pt>
                <c:pt idx="365">
                  <c:v>4.4050000000000002</c:v>
                </c:pt>
              </c:numCache>
            </c:numRef>
          </c:val>
          <c:smooth val="1"/>
          <c:extLst>
            <c:ext xmlns:c16="http://schemas.microsoft.com/office/drawing/2014/chart" uri="{C3380CC4-5D6E-409C-BE32-E72D297353CC}">
              <c16:uniqueId val="{00000001-30A9-4B90-B432-A8E9C2AB770A}"/>
            </c:ext>
          </c:extLst>
        </c:ser>
        <c:dLbls>
          <c:showLegendKey val="0"/>
          <c:showVal val="0"/>
          <c:showCatName val="0"/>
          <c:showSerName val="0"/>
          <c:showPercent val="0"/>
          <c:showBubbleSize val="0"/>
        </c:dLbls>
        <c:smooth val="0"/>
        <c:axId val="83408384"/>
        <c:axId val="83410304"/>
      </c:lineChart>
      <c:catAx>
        <c:axId val="83408384"/>
        <c:scaling>
          <c:orientation val="minMax"/>
        </c:scaling>
        <c:delete val="1"/>
        <c:axPos val="b"/>
        <c:title>
          <c:tx>
            <c:rich>
              <a:bodyPr rot="0" spcFirstLastPara="0" vertOverflow="ellipsis" vert="horz" wrap="square" anchor="ctr" anchorCtr="1"/>
              <a:lstStyle/>
              <a:p>
                <a:pPr defTabSz="914400">
                  <a:defRPr lang="en-US" sz="1000" b="1" i="0" u="none" strike="noStrike" kern="1200" baseline="0">
                    <a:solidFill>
                      <a:srgbClr val="000000">
                        <a:alpha val="100000"/>
                      </a:srgbClr>
                    </a:solidFill>
                    <a:latin typeface="Calibri" panose="020F0502020204030204" pitchFamily="34" charset="0"/>
                    <a:ea typeface="Calibri" panose="020F0502020204030204" pitchFamily="34" charset="0"/>
                    <a:cs typeface="Calibri" panose="020F0502020204030204" pitchFamily="34" charset="0"/>
                  </a:defRPr>
                </a:pPr>
                <a:r>
                  <a:rPr lang="en-IN" b="1"/>
                  <a:t>Days</a:t>
                </a:r>
              </a:p>
            </c:rich>
          </c:tx>
          <c:layout/>
          <c:overlay val="1"/>
        </c:title>
        <c:majorTickMark val="none"/>
        <c:minorTickMark val="cross"/>
        <c:tickLblPos val="nextTo"/>
        <c:crossAx val="83410304"/>
        <c:crosses val="autoZero"/>
        <c:auto val="1"/>
        <c:lblAlgn val="ctr"/>
        <c:lblOffset val="100"/>
        <c:tickLblSkip val="30"/>
        <c:noMultiLvlLbl val="1"/>
      </c:catAx>
      <c:valAx>
        <c:axId val="83410304"/>
        <c:scaling>
          <c:orientation val="minMax"/>
        </c:scaling>
        <c:delete val="1"/>
        <c:axPos val="l"/>
        <c:majorGridlines>
          <c:spPr>
            <a:ln w="9525" cap="flat" cmpd="sng" algn="ctr">
              <a:solidFill>
                <a:schemeClr val="tx1">
                  <a:lumMod val="15000"/>
                  <a:lumOff val="85000"/>
                </a:schemeClr>
              </a:solidFill>
              <a:prstDash val="solid"/>
              <a:round/>
            </a:ln>
            <a:effectLst/>
          </c:spPr>
        </c:majorGridlines>
        <c:title>
          <c:tx>
            <c:rich>
              <a:bodyPr rot="-5400000" spcFirstLastPara="0" vertOverflow="ellipsis" vert="horz" wrap="square" anchor="ctr" anchorCtr="1"/>
              <a:lstStyle/>
              <a:p>
                <a:pPr defTabSz="914400">
                  <a:defRPr lang="en-US" sz="1000" b="1" i="0" u="none" strike="noStrike" kern="1200" baseline="0">
                    <a:solidFill>
                      <a:srgbClr val="000000">
                        <a:alpha val="100000"/>
                      </a:srgbClr>
                    </a:solidFill>
                    <a:latin typeface="Calibri" panose="020F0502020204030204" pitchFamily="34" charset="0"/>
                    <a:ea typeface="Calibri" panose="020F0502020204030204" pitchFamily="34" charset="0"/>
                    <a:cs typeface="Calibri" panose="020F0502020204030204" pitchFamily="34" charset="0"/>
                  </a:defRPr>
                </a:pPr>
                <a:r>
                  <a:rPr lang="en-IN" b="1"/>
                  <a:t>Evaporation and PE mm</a:t>
                </a:r>
              </a:p>
            </c:rich>
          </c:tx>
          <c:layout>
            <c:manualLayout>
              <c:xMode val="edge"/>
              <c:yMode val="edge"/>
              <c:x val="5.5147058823529415E-3"/>
              <c:y val="0.3241504569016091"/>
            </c:manualLayout>
          </c:layout>
          <c:overlay val="1"/>
        </c:title>
        <c:numFmt formatCode="0.00_);[Red]\(0.00\)" sourceLinked="0"/>
        <c:majorTickMark val="none"/>
        <c:minorTickMark val="cross"/>
        <c:tickLblPos val="nextTo"/>
        <c:crossAx val="83408384"/>
        <c:crosses val="autoZero"/>
        <c:crossBetween val="between"/>
        <c:majorUnit val="1"/>
      </c:valAx>
      <c:spPr>
        <a:noFill/>
        <a:ln w="3175">
          <a:noFill/>
        </a:ln>
      </c:spPr>
    </c:plotArea>
    <c:legend>
      <c:legendPos val="b"/>
      <c:legendEntry>
        <c:idx val="0"/>
        <c:txPr>
          <a:bodyPr rot="0" spcFirstLastPara="0" vertOverflow="ellipsis" vert="horz" wrap="square" anchor="ctr" anchorCtr="1"/>
          <a:lstStyle/>
          <a:p>
            <a:pPr>
              <a:defRPr lang="en-US" sz="1000" b="1" i="0" u="none" strike="noStrike" kern="1200" baseline="0">
                <a:solidFill>
                  <a:srgbClr val="000000">
                    <a:alpha val="100000"/>
                  </a:srgbClr>
                </a:solidFill>
                <a:latin typeface="Calibri" panose="020F0502020204030204" pitchFamily="34" charset="0"/>
                <a:ea typeface="Calibri" panose="020F0502020204030204" pitchFamily="34" charset="0"/>
                <a:cs typeface="Calibri" panose="020F0502020204030204" pitchFamily="34" charset="0"/>
              </a:defRPr>
            </a:pPr>
            <a:endParaRPr lang="en-US"/>
          </a:p>
        </c:txPr>
      </c:legendEntry>
      <c:legendEntry>
        <c:idx val="1"/>
        <c:txPr>
          <a:bodyPr rot="0" spcFirstLastPara="0" vertOverflow="ellipsis" vert="horz" wrap="square" anchor="ctr" anchorCtr="1"/>
          <a:lstStyle/>
          <a:p>
            <a:pPr>
              <a:defRPr lang="en-US" sz="1000" b="1" i="0" u="none" strike="noStrike" kern="1200" baseline="0">
                <a:solidFill>
                  <a:srgbClr val="000000">
                    <a:alpha val="100000"/>
                  </a:srgbClr>
                </a:solidFill>
                <a:latin typeface="Calibri" panose="020F0502020204030204" pitchFamily="34" charset="0"/>
                <a:ea typeface="Calibri" panose="020F0502020204030204" pitchFamily="34" charset="0"/>
                <a:cs typeface="Calibri" panose="020F0502020204030204" pitchFamily="34" charset="0"/>
              </a:defRPr>
            </a:pPr>
            <a:endParaRPr lang="en-US"/>
          </a:p>
        </c:txPr>
      </c:legendEntry>
      <c:layout>
        <c:manualLayout>
          <c:xMode val="edge"/>
          <c:yMode val="edge"/>
          <c:x val="0.81039033199055399"/>
          <c:y val="0.15277777777777801"/>
          <c:w val="0.17710793165717506"/>
          <c:h val="0.3194444444444442"/>
        </c:manualLayout>
      </c:layout>
      <c:overlay val="1"/>
      <c:spPr>
        <a:noFill/>
        <a:ln w="3175">
          <a:noFill/>
        </a:ln>
      </c:spPr>
      <c:txPr>
        <a:bodyPr rot="0" spcFirstLastPara="0" vertOverflow="ellipsis" vert="horz" wrap="square" anchor="ctr" anchorCtr="1"/>
        <a:lstStyle/>
        <a:p>
          <a:pPr>
            <a:defRPr lang="en-US" sz="755" b="1" i="0" u="none" strike="noStrike" kern="1200" baseline="0">
              <a:solidFill>
                <a:srgbClr val="333333"/>
              </a:solidFill>
              <a:latin typeface="Calibri" panose="020F0502020204030204"/>
              <a:ea typeface="Calibri" panose="020F0502020204030204"/>
              <a:cs typeface="Calibri" panose="020F0502020204030204"/>
            </a:defRPr>
          </a:pPr>
          <a:endParaRPr lang="en-US"/>
        </a:p>
      </c:txPr>
    </c:legend>
    <c:plotVisOnly val="1"/>
    <c:dispBlanksAs val="gap"/>
    <c:showDLblsOverMax val="1"/>
  </c:chart>
  <c:spPr>
    <a:solidFill>
      <a:schemeClr val="bg1"/>
    </a:solidFill>
    <a:ln w="9525" cap="flat" cmpd="sng" algn="ctr">
      <a:solidFill>
        <a:schemeClr val="tx1">
          <a:lumMod val="15000"/>
          <a:lumOff val="85000"/>
        </a:schemeClr>
      </a:solidFill>
      <a:prstDash val="solid"/>
      <a:round/>
    </a:ln>
    <a:effectLst/>
  </c:spPr>
  <c:txPr>
    <a:bodyPr rot="0" wrap="square" anchor="ctr" anchorCtr="1"/>
    <a:lstStyle/>
    <a:p>
      <a:pPr>
        <a:defRPr lang="en-US" sz="1000" b="1" i="0" u="none" strike="noStrike" baseline="0">
          <a:solidFill>
            <a:srgbClr val="000000">
              <a:alpha val="100000"/>
            </a:srgbClr>
          </a:solidFill>
          <a:latin typeface="Calibri" panose="020F0502020204030204" pitchFamily="34" charset="0"/>
          <a:ea typeface="Calibri" panose="020F0502020204030204" pitchFamily="34" charset="0"/>
          <a:cs typeface="Calibri" panose="020F0502020204030204" pitchFamily="34" charset="0"/>
        </a:defRPr>
      </a:pPr>
      <a:endParaRPr lang="en-US"/>
    </a:p>
  </c:txPr>
  <c:externalData r:id="rId1">
    <c:autoUpdate val="1"/>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chart>
    <c:title>
      <c:tx>
        <c:rich>
          <a:bodyPr rot="0" spcFirstLastPara="0" vertOverflow="ellipsis" vert="horz" wrap="square" anchor="ctr" anchorCtr="1"/>
          <a:lstStyle/>
          <a:p>
            <a:pPr defTabSz="914400">
              <a:defRPr lang="en-US" sz="1440" b="1" i="0" u="none" strike="noStrike" kern="1200" spc="0" baseline="0">
                <a:solidFill>
                  <a:schemeClr val="tx1">
                    <a:lumMod val="65000"/>
                    <a:lumOff val="35000"/>
                  </a:scheme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r>
              <a:rPr lang="en-IN" sz="144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Trend Analysis for a periods of 39 years for GKVK Station</a:t>
            </a:r>
            <a:endParaRPr lang="en-IN" sz="1440" b="1" i="0" u="none" strike="noStrike"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c:rich>
      </c:tx>
      <c:layout>
        <c:manualLayout>
          <c:xMode val="edge"/>
          <c:yMode val="edge"/>
          <c:x val="7.2559253212858194E-2"/>
          <c:y val="3.803056333654542E-2"/>
        </c:manualLayout>
      </c:layout>
      <c:overlay val="1"/>
      <c:spPr>
        <a:noFill/>
        <a:ln>
          <a:noFill/>
        </a:ln>
        <a:effectLst/>
      </c:spPr>
    </c:title>
    <c:autoTitleDeleted val="0"/>
    <c:plotArea>
      <c:layout>
        <c:manualLayout>
          <c:layoutTarget val="inner"/>
          <c:xMode val="edge"/>
          <c:yMode val="edge"/>
          <c:x val="0.10833670251475702"/>
          <c:y val="0.13593088857545807"/>
          <c:w val="0.68692488073097802"/>
          <c:h val="0.61904090267983147"/>
        </c:manualLayout>
      </c:layout>
      <c:lineChart>
        <c:grouping val="standard"/>
        <c:varyColors val="1"/>
        <c:ser>
          <c:idx val="0"/>
          <c:order val="0"/>
          <c:tx>
            <c:strRef>
              <c:f>"SERLE DE PRECIPITACIDN ANANL"</c:f>
              <c:strCache>
                <c:ptCount val="1"/>
                <c:pt idx="0">
                  <c:v>SERLE DE PRECIPITACIDN ANANL</c:v>
                </c:pt>
              </c:strCache>
            </c:strRef>
          </c:tx>
          <c:spPr>
            <a:ln w="28575" cap="rnd" cmpd="sng" algn="ctr">
              <a:solidFill>
                <a:srgbClr val="FF0000"/>
              </a:solidFill>
              <a:prstDash val="solid"/>
              <a:round/>
            </a:ln>
            <a:effectLst/>
          </c:spPr>
          <c:marker>
            <c:symbol val="circle"/>
            <c:size val="5"/>
            <c:spPr>
              <a:gradFill>
                <a:gsLst>
                  <a:gs pos="0">
                    <a:srgbClr val="FE4444"/>
                  </a:gs>
                  <a:gs pos="100000">
                    <a:srgbClr val="832B2B"/>
                  </a:gs>
                </a:gsLst>
                <a:lin ang="5400000" scaled="0"/>
              </a:gradFill>
              <a:ln w="6350" cap="flat" cmpd="sng" algn="ctr">
                <a:solidFill>
                  <a:srgbClr val="FF0000"/>
                </a:solidFill>
                <a:prstDash val="solid"/>
                <a:round/>
              </a:ln>
              <a:effectLst/>
            </c:spPr>
          </c:marker>
          <c:trendline>
            <c:spPr>
              <a:ln w="19050" cap="rnd" cmpd="sng" algn="ctr">
                <a:solidFill>
                  <a:schemeClr val="accent1"/>
                </a:solidFill>
                <a:prstDash val="sysDot"/>
                <a:round/>
              </a:ln>
              <a:effectLst/>
            </c:spPr>
            <c:trendlineType val="linear"/>
            <c:dispRSqr val="1"/>
            <c:dispEq val="1"/>
            <c:trendlineLbl>
              <c:layout>
                <c:manualLayout>
                  <c:x val="8.7258070491178424E-2"/>
                  <c:y val="-0.11950402185410403"/>
                </c:manualLayout>
              </c:layout>
              <c:numFmt formatCode="General" sourceLinked="0"/>
              <c:txPr>
                <a:bodyPr rot="0" spcFirstLastPara="0" vertOverflow="ellipsis" vert="horz" wrap="square" anchor="ctr" anchorCtr="1"/>
                <a:lstStyle/>
                <a:p>
                  <a:pPr>
                    <a:defRPr lang="en-US" sz="1200" b="1" i="0" u="none" strike="noStrike" kern="1200" baseline="0">
                      <a:solidFill>
                        <a:srgbClr val="000000">
                          <a:alpha val="100000"/>
                        </a:srgb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endParaRPr lang="en-US"/>
                </a:p>
              </c:txPr>
            </c:trendlineLbl>
          </c:trendline>
          <c:cat>
            <c:numRef>
              <c:f>'[man kandall ETo.xls]Man Kendall Method(Tmin)'!$A$4:$A$43</c:f>
              <c:numCache>
                <c:formatCode>General</c:formatCode>
                <c:ptCount val="40"/>
                <c:pt idx="0">
                  <c:v>1983</c:v>
                </c:pt>
                <c:pt idx="1">
                  <c:v>1984</c:v>
                </c:pt>
                <c:pt idx="2">
                  <c:v>1985</c:v>
                </c:pt>
                <c:pt idx="3">
                  <c:v>1986</c:v>
                </c:pt>
                <c:pt idx="4">
                  <c:v>1987</c:v>
                </c:pt>
                <c:pt idx="5">
                  <c:v>1988</c:v>
                </c:pt>
                <c:pt idx="6">
                  <c:v>1989</c:v>
                </c:pt>
                <c:pt idx="7">
                  <c:v>1990</c:v>
                </c:pt>
                <c:pt idx="8">
                  <c:v>1991</c:v>
                </c:pt>
                <c:pt idx="9">
                  <c:v>1992</c:v>
                </c:pt>
                <c:pt idx="10">
                  <c:v>1993</c:v>
                </c:pt>
                <c:pt idx="11">
                  <c:v>1994</c:v>
                </c:pt>
                <c:pt idx="12">
                  <c:v>1995</c:v>
                </c:pt>
                <c:pt idx="13">
                  <c:v>1996</c:v>
                </c:pt>
                <c:pt idx="14">
                  <c:v>1997</c:v>
                </c:pt>
                <c:pt idx="15">
                  <c:v>1998</c:v>
                </c:pt>
                <c:pt idx="16">
                  <c:v>1999</c:v>
                </c:pt>
                <c:pt idx="17">
                  <c:v>2000</c:v>
                </c:pt>
                <c:pt idx="18">
                  <c:v>2001</c:v>
                </c:pt>
                <c:pt idx="19">
                  <c:v>2002</c:v>
                </c:pt>
                <c:pt idx="20">
                  <c:v>2003</c:v>
                </c:pt>
                <c:pt idx="21">
                  <c:v>2004</c:v>
                </c:pt>
                <c:pt idx="22">
                  <c:v>2005</c:v>
                </c:pt>
                <c:pt idx="23">
                  <c:v>2006</c:v>
                </c:pt>
                <c:pt idx="24">
                  <c:v>2007</c:v>
                </c:pt>
                <c:pt idx="25">
                  <c:v>2008</c:v>
                </c:pt>
                <c:pt idx="26">
                  <c:v>2009</c:v>
                </c:pt>
                <c:pt idx="27">
                  <c:v>2010</c:v>
                </c:pt>
                <c:pt idx="28">
                  <c:v>2011</c:v>
                </c:pt>
                <c:pt idx="29">
                  <c:v>2012</c:v>
                </c:pt>
                <c:pt idx="30">
                  <c:v>2013</c:v>
                </c:pt>
                <c:pt idx="31">
                  <c:v>2014</c:v>
                </c:pt>
                <c:pt idx="32">
                  <c:v>2015</c:v>
                </c:pt>
                <c:pt idx="33">
                  <c:v>2016</c:v>
                </c:pt>
                <c:pt idx="34">
                  <c:v>2017</c:v>
                </c:pt>
                <c:pt idx="35">
                  <c:v>2018</c:v>
                </c:pt>
                <c:pt idx="36">
                  <c:v>2019</c:v>
                </c:pt>
                <c:pt idx="37">
                  <c:v>2020</c:v>
                </c:pt>
                <c:pt idx="38">
                  <c:v>2021</c:v>
                </c:pt>
                <c:pt idx="39">
                  <c:v>2022</c:v>
                </c:pt>
              </c:numCache>
            </c:numRef>
          </c:cat>
          <c:val>
            <c:numRef>
              <c:f>'[man kandall ETo.xls]Man Kendall Method(Tmin)'!$B$4:$B$43</c:f>
              <c:numCache>
                <c:formatCode>0.00_ </c:formatCode>
                <c:ptCount val="40"/>
                <c:pt idx="0">
                  <c:v>18.527671232876699</c:v>
                </c:pt>
                <c:pt idx="1">
                  <c:v>17.840983606557401</c:v>
                </c:pt>
                <c:pt idx="2">
                  <c:v>17.772602739725983</c:v>
                </c:pt>
                <c:pt idx="3">
                  <c:v>17.808767123287701</c:v>
                </c:pt>
                <c:pt idx="4">
                  <c:v>17.750410958904094</c:v>
                </c:pt>
                <c:pt idx="5">
                  <c:v>17.627322404371593</c:v>
                </c:pt>
                <c:pt idx="6">
                  <c:v>16.892602739725984</c:v>
                </c:pt>
                <c:pt idx="7">
                  <c:v>17.3887671232877</c:v>
                </c:pt>
                <c:pt idx="8">
                  <c:v>17.893698630136992</c:v>
                </c:pt>
                <c:pt idx="9">
                  <c:v>17.4568306010929</c:v>
                </c:pt>
                <c:pt idx="10">
                  <c:v>17.776986301369888</c:v>
                </c:pt>
                <c:pt idx="11">
                  <c:v>17.634246575342495</c:v>
                </c:pt>
                <c:pt idx="12">
                  <c:v>17.766301369862994</c:v>
                </c:pt>
                <c:pt idx="13">
                  <c:v>17.1535519125683</c:v>
                </c:pt>
                <c:pt idx="14">
                  <c:v>18.680273972602699</c:v>
                </c:pt>
                <c:pt idx="15">
                  <c:v>18.863013698630194</c:v>
                </c:pt>
                <c:pt idx="16">
                  <c:v>17.66</c:v>
                </c:pt>
                <c:pt idx="17">
                  <c:v>17.403005464480906</c:v>
                </c:pt>
                <c:pt idx="18">
                  <c:v>18.459178082191794</c:v>
                </c:pt>
                <c:pt idx="19">
                  <c:v>18.036986301369893</c:v>
                </c:pt>
                <c:pt idx="20">
                  <c:v>18.227780821917793</c:v>
                </c:pt>
                <c:pt idx="21">
                  <c:v>17.500819672131186</c:v>
                </c:pt>
                <c:pt idx="22">
                  <c:v>17.906849315068499</c:v>
                </c:pt>
                <c:pt idx="23">
                  <c:v>17.717857142857213</c:v>
                </c:pt>
                <c:pt idx="24">
                  <c:v>17.852876712328801</c:v>
                </c:pt>
                <c:pt idx="25">
                  <c:v>17.642076502732188</c:v>
                </c:pt>
                <c:pt idx="26">
                  <c:v>17.715342465753391</c:v>
                </c:pt>
                <c:pt idx="27">
                  <c:v>18.314520547945193</c:v>
                </c:pt>
                <c:pt idx="28">
                  <c:v>17.484807692307694</c:v>
                </c:pt>
                <c:pt idx="29">
                  <c:v>18.309016393442601</c:v>
                </c:pt>
                <c:pt idx="30">
                  <c:v>18.364712328767087</c:v>
                </c:pt>
                <c:pt idx="31">
                  <c:v>18.500273972602699</c:v>
                </c:pt>
                <c:pt idx="32">
                  <c:v>18.852054794520601</c:v>
                </c:pt>
                <c:pt idx="33">
                  <c:v>18.495901639344293</c:v>
                </c:pt>
                <c:pt idx="34">
                  <c:v>18.549041095890406</c:v>
                </c:pt>
                <c:pt idx="35">
                  <c:v>18.026027397260293</c:v>
                </c:pt>
                <c:pt idx="36">
                  <c:v>18.160547945205494</c:v>
                </c:pt>
                <c:pt idx="37">
                  <c:v>18.271857923497308</c:v>
                </c:pt>
                <c:pt idx="38">
                  <c:v>18.003561643835599</c:v>
                </c:pt>
                <c:pt idx="39">
                  <c:v>17.786575342465788</c:v>
                </c:pt>
              </c:numCache>
            </c:numRef>
          </c:val>
          <c:smooth val="1"/>
          <c:extLst>
            <c:ext xmlns:c16="http://schemas.microsoft.com/office/drawing/2014/chart" uri="{C3380CC4-5D6E-409C-BE32-E72D297353CC}">
              <c16:uniqueId val="{00000000-DBAB-4957-8030-63326A521D4F}"/>
            </c:ext>
          </c:extLst>
        </c:ser>
        <c:dLbls>
          <c:showLegendKey val="0"/>
          <c:showVal val="0"/>
          <c:showCatName val="0"/>
          <c:showSerName val="0"/>
          <c:showPercent val="0"/>
          <c:showBubbleSize val="0"/>
        </c:dLbls>
        <c:hiLowLines>
          <c:spPr>
            <a:ln w="9525" cap="flat" cmpd="sng" algn="ctr">
              <a:solidFill>
                <a:schemeClr val="tx1">
                  <a:lumMod val="75000"/>
                  <a:lumOff val="25000"/>
                </a:schemeClr>
              </a:solidFill>
              <a:prstDash val="solid"/>
              <a:round/>
            </a:ln>
            <a:effectLst/>
          </c:spPr>
        </c:hiLowLines>
        <c:marker val="1"/>
        <c:smooth val="0"/>
        <c:axId val="114391296"/>
        <c:axId val="114295168"/>
      </c:lineChart>
      <c:catAx>
        <c:axId val="114391296"/>
        <c:scaling>
          <c:orientation val="minMax"/>
        </c:scaling>
        <c:delete val="1"/>
        <c:axPos val="b"/>
        <c:title>
          <c:tx>
            <c:rich>
              <a:bodyPr rot="0" spcFirstLastPara="0" vertOverflow="ellipsis" vert="horz" wrap="square" anchor="ctr" anchorCtr="1"/>
              <a:lstStyle/>
              <a:p>
                <a:pPr defTabSz="914400">
                  <a:defRPr lang="en-US" sz="1200" b="1"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r>
                  <a:rPr lang="en-IN" sz="12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YEARS</a:t>
                </a:r>
                <a:endParaRPr lang="en-IN" sz="1200" b="1" i="0" u="none" strike="noStrike"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c:rich>
          </c:tx>
          <c:layout/>
          <c:overlay val="1"/>
          <c:spPr>
            <a:noFill/>
            <a:ln>
              <a:noFill/>
            </a:ln>
            <a:effectLst/>
          </c:spPr>
        </c:title>
        <c:numFmt formatCode="General" sourceLinked="1"/>
        <c:majorTickMark val="none"/>
        <c:minorTickMark val="cross"/>
        <c:tickLblPos val="nextTo"/>
        <c:crossAx val="114295168"/>
        <c:crosses val="autoZero"/>
        <c:auto val="1"/>
        <c:lblAlgn val="ctr"/>
        <c:lblOffset val="100"/>
        <c:noMultiLvlLbl val="1"/>
      </c:catAx>
      <c:valAx>
        <c:axId val="114295168"/>
        <c:scaling>
          <c:orientation val="minMax"/>
          <c:max val="20"/>
          <c:min val="0"/>
        </c:scaling>
        <c:delete val="1"/>
        <c:axPos val="l"/>
        <c:majorGridlines>
          <c:spPr>
            <a:ln w="9525" cap="flat" cmpd="sng" algn="ctr">
              <a:solidFill>
                <a:schemeClr val="tx1">
                  <a:lumMod val="15000"/>
                  <a:lumOff val="85000"/>
                </a:schemeClr>
              </a:solidFill>
              <a:prstDash val="solid"/>
              <a:round/>
            </a:ln>
            <a:effectLst/>
          </c:spPr>
        </c:majorGridlines>
        <c:title>
          <c:tx>
            <c:rich>
              <a:bodyPr rot="-5400000" spcFirstLastPara="0" vertOverflow="ellipsis" vert="horz" wrap="square" anchor="ctr" anchorCtr="1"/>
              <a:lstStyle/>
              <a:p>
                <a:pPr defTabSz="914400">
                  <a:defRPr lang="en-US" sz="1200" b="1"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r>
                  <a:rPr lang="en-IN" sz="1200" b="1" i="0" u="none" strike="noStrike" baseline="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Minimum Temperture(Tmin)</a:t>
                </a:r>
                <a:r>
                  <a:rPr lang="en-IN" sz="1200" b="1" i="0" u="none" strike="noStrike" baseline="30000">
                    <a:solidFill>
                      <a:srgbClr val="000000"/>
                    </a:solidFill>
                    <a:uFillTx/>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0</a:t>
                </a:r>
                <a:r>
                  <a:rPr lang="en-IN" sz="1200" b="1" i="0" u="none" strike="noStrike" baseline="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C</a:t>
                </a:r>
                <a:endParaRPr lang="en-IN" sz="1000" b="0" i="0" u="none" strike="noStrike" baseline="0">
                  <a:solidFill>
                    <a:srgbClr val="000000"/>
                  </a:solidFill>
                  <a:latin typeface="Arial" panose="020B0604020202020204" pitchFamily="34" charset="0"/>
                  <a:ea typeface="Arial" panose="020B0604020202020204" pitchFamily="34" charset="0"/>
                  <a:cs typeface="Arial" panose="020B0604020202020204" pitchFamily="34" charset="0"/>
                  <a:sym typeface="Times New Roman" panose="02020603050405020304" pitchFamily="18" charset="0"/>
                </a:endParaRPr>
              </a:p>
            </c:rich>
          </c:tx>
          <c:layout>
            <c:manualLayout>
              <c:xMode val="edge"/>
              <c:yMode val="edge"/>
              <c:x val="1.8324171247709509E-2"/>
              <c:y val="0.13476968796433905"/>
            </c:manualLayout>
          </c:layout>
          <c:overlay val="1"/>
          <c:spPr>
            <a:noFill/>
            <a:ln>
              <a:noFill/>
            </a:ln>
            <a:effectLst/>
          </c:spPr>
        </c:title>
        <c:numFmt formatCode="0.00_);[Red]\(0.00\)" sourceLinked="0"/>
        <c:majorTickMark val="none"/>
        <c:minorTickMark val="cross"/>
        <c:tickLblPos val="nextTo"/>
        <c:crossAx val="114391296"/>
        <c:crosses val="autoZero"/>
        <c:crossBetween val="between"/>
        <c:majorUnit val="2"/>
      </c:valAx>
      <c:spPr>
        <a:noFill/>
        <a:ln>
          <a:noFill/>
        </a:ln>
        <a:effectLst/>
      </c:spPr>
    </c:plotArea>
    <c:legend>
      <c:legendPos val="r"/>
      <c:legendEntry>
        <c:idx val="0"/>
        <c:txPr>
          <a:bodyPr rot="0" spcFirstLastPara="0" vertOverflow="ellipsis" vert="horz" wrap="square" anchor="ctr" anchorCtr="1"/>
          <a:lstStyle/>
          <a:p>
            <a:pPr>
              <a:defRPr lang="en-US" sz="900" b="1" i="0" u="none" strike="noStrike" kern="1200" baseline="0">
                <a:solidFill>
                  <a:schemeClr val="tx1">
                    <a:lumMod val="65000"/>
                    <a:lumOff val="35000"/>
                  </a:scheme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endParaRPr lang="en-US"/>
          </a:p>
        </c:txPr>
      </c:legendEntry>
      <c:legendEntry>
        <c:idx val="1"/>
        <c:txPr>
          <a:bodyPr rot="0" spcFirstLastPara="0" vertOverflow="ellipsis" vert="horz" wrap="square" anchor="ctr" anchorCtr="1"/>
          <a:lstStyle/>
          <a:p>
            <a:pPr>
              <a:defRPr lang="en-US" sz="900" b="1" i="0" u="none" strike="noStrike" kern="1200" baseline="0">
                <a:solidFill>
                  <a:schemeClr val="tx1">
                    <a:lumMod val="65000"/>
                    <a:lumOff val="35000"/>
                  </a:scheme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endParaRPr lang="en-US"/>
          </a:p>
        </c:txPr>
      </c:legendEntry>
      <c:layout>
        <c:manualLayout>
          <c:xMode val="edge"/>
          <c:yMode val="edge"/>
          <c:x val="0.78652866499555296"/>
          <c:y val="0.22351489511722211"/>
          <c:w val="0.21100000000000005"/>
          <c:h val="0.32250000000000012"/>
        </c:manualLayout>
      </c:layout>
      <c:overlay val="1"/>
      <c:spPr>
        <a:noFill/>
        <a:ln>
          <a:noFill/>
        </a:ln>
        <a:effectLst/>
      </c:spPr>
      <c:txPr>
        <a:bodyPr rot="0" spcFirstLastPara="0" vertOverflow="ellipsis" vert="horz" wrap="square" anchor="ctr" anchorCtr="1"/>
        <a:lstStyle/>
        <a:p>
          <a:pPr>
            <a:defRPr lang="en-US" sz="900" b="1" i="0" u="none" strike="noStrike" kern="1200" baseline="0">
              <a:solidFill>
                <a:schemeClr val="tx1">
                  <a:lumMod val="65000"/>
                  <a:lumOff val="35000"/>
                </a:scheme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endParaRPr lang="en-US"/>
        </a:p>
      </c:txPr>
    </c:legend>
    <c:plotVisOnly val="1"/>
    <c:dispBlanksAs val="gap"/>
    <c:showDLblsOverMax val="1"/>
  </c:chart>
  <c:spPr>
    <a:solidFill>
      <a:schemeClr val="bg1"/>
    </a:solidFill>
    <a:ln w="9525" cap="flat" cmpd="sng" algn="ctr">
      <a:solidFill>
        <a:schemeClr val="tx1">
          <a:lumMod val="15000"/>
          <a:lumOff val="85000"/>
        </a:schemeClr>
      </a:solidFill>
      <a:prstDash val="solid"/>
      <a:round/>
    </a:ln>
    <a:effectLst/>
  </c:spPr>
  <c:txPr>
    <a:bodyPr rot="0" vert="eaVert" wrap="square"/>
    <a:lstStyle/>
    <a:p>
      <a:pPr>
        <a:defRPr lang="en-US" sz="1200" b="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endParaRPr lang="en-US"/>
    </a:p>
  </c:txPr>
  <c:externalData r:id="rId1">
    <c:autoUpdate val="1"/>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chart>
    <c:title>
      <c:tx>
        <c:rich>
          <a:bodyPr rot="0" spcFirstLastPara="0" vertOverflow="ellipsis" vert="horz" wrap="square" anchor="ctr" anchorCtr="1"/>
          <a:lstStyle/>
          <a:p>
            <a:pPr defTabSz="914400">
              <a:defRPr lang="en-US" sz="1200" b="1" i="0" u="none" strike="noStrike" kern="1200" spc="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r>
              <a:rPr lang="en-IN" sz="12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Trend Analysis for a periods of  39 years for GKVK Station</a:t>
            </a:r>
            <a:endParaRPr lang="en-IN" sz="1200" b="1" i="0" u="none" strike="noStrike"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c:rich>
      </c:tx>
      <c:layout/>
      <c:overlay val="1"/>
      <c:spPr>
        <a:noFill/>
        <a:ln>
          <a:noFill/>
        </a:ln>
        <a:effectLst/>
      </c:spPr>
    </c:title>
    <c:autoTitleDeleted val="0"/>
    <c:plotArea>
      <c:layout/>
      <c:lineChart>
        <c:grouping val="standard"/>
        <c:varyColors val="1"/>
        <c:ser>
          <c:idx val="1"/>
          <c:order val="0"/>
          <c:tx>
            <c:strRef>
              <c:f>"TREND ANALYSAS FOR A PRIODS OF "</c:f>
              <c:strCache>
                <c:ptCount val="1"/>
                <c:pt idx="0">
                  <c:v>TREND ANALYSAS FOR A PRIODS OF </c:v>
                </c:pt>
              </c:strCache>
            </c:strRef>
          </c:tx>
          <c:spPr>
            <a:ln w="9525" cap="rnd" cmpd="sng" algn="ctr">
              <a:solidFill>
                <a:schemeClr val="accent2"/>
              </a:solidFill>
              <a:prstDash val="solid"/>
              <a:round/>
            </a:ln>
          </c:spPr>
          <c:trendline>
            <c:spPr>
              <a:ln w="12700" cap="rnd" cmpd="sng" algn="ctr">
                <a:solidFill>
                  <a:srgbClr val="FF0000"/>
                </a:solidFill>
                <a:prstDash val="sysDot"/>
                <a:round/>
              </a:ln>
            </c:spPr>
            <c:trendlineType val="linear"/>
            <c:dispRSqr val="1"/>
            <c:dispEq val="1"/>
            <c:trendlineLbl>
              <c:layout>
                <c:manualLayout>
                  <c:x val="0.20279863409608606"/>
                  <c:y val="-0.13000994709406405"/>
                </c:manualLayout>
              </c:layout>
              <c:numFmt formatCode="General" sourceLinked="0"/>
              <c:txPr>
                <a:bodyPr rot="0" spcFirstLastPara="0" vertOverflow="ellipsis" vert="horz" wrap="square" anchor="ctr" anchorCtr="1"/>
                <a:lstStyle/>
                <a:p>
                  <a:pPr>
                    <a:defRPr lang="en-US" sz="1200" b="1" i="0" u="none" strike="noStrike" kern="1200" baseline="0">
                      <a:solidFill>
                        <a:srgbClr val="000000">
                          <a:alpha val="100000"/>
                        </a:srgb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endParaRPr lang="en-US"/>
                </a:p>
              </c:txPr>
            </c:trendlineLbl>
          </c:trendline>
          <c:cat>
            <c:numRef>
              <c:f>'[man kandall ETo.xls]Man Kendall Method(Tmin)'!$A$4:$A$43</c:f>
              <c:numCache>
                <c:formatCode>General</c:formatCode>
                <c:ptCount val="40"/>
                <c:pt idx="0">
                  <c:v>1983</c:v>
                </c:pt>
                <c:pt idx="1">
                  <c:v>1984</c:v>
                </c:pt>
                <c:pt idx="2">
                  <c:v>1985</c:v>
                </c:pt>
                <c:pt idx="3">
                  <c:v>1986</c:v>
                </c:pt>
                <c:pt idx="4">
                  <c:v>1987</c:v>
                </c:pt>
                <c:pt idx="5">
                  <c:v>1988</c:v>
                </c:pt>
                <c:pt idx="6">
                  <c:v>1989</c:v>
                </c:pt>
                <c:pt idx="7">
                  <c:v>1990</c:v>
                </c:pt>
                <c:pt idx="8">
                  <c:v>1991</c:v>
                </c:pt>
                <c:pt idx="9">
                  <c:v>1992</c:v>
                </c:pt>
                <c:pt idx="10">
                  <c:v>1993</c:v>
                </c:pt>
                <c:pt idx="11">
                  <c:v>1994</c:v>
                </c:pt>
                <c:pt idx="12">
                  <c:v>1995</c:v>
                </c:pt>
                <c:pt idx="13">
                  <c:v>1996</c:v>
                </c:pt>
                <c:pt idx="14">
                  <c:v>1997</c:v>
                </c:pt>
                <c:pt idx="15">
                  <c:v>1998</c:v>
                </c:pt>
                <c:pt idx="16">
                  <c:v>1999</c:v>
                </c:pt>
                <c:pt idx="17">
                  <c:v>2000</c:v>
                </c:pt>
                <c:pt idx="18">
                  <c:v>2001</c:v>
                </c:pt>
                <c:pt idx="19">
                  <c:v>2002</c:v>
                </c:pt>
                <c:pt idx="20">
                  <c:v>2003</c:v>
                </c:pt>
                <c:pt idx="21">
                  <c:v>2004</c:v>
                </c:pt>
                <c:pt idx="22">
                  <c:v>2005</c:v>
                </c:pt>
                <c:pt idx="23">
                  <c:v>2006</c:v>
                </c:pt>
                <c:pt idx="24">
                  <c:v>2007</c:v>
                </c:pt>
                <c:pt idx="25">
                  <c:v>2008</c:v>
                </c:pt>
                <c:pt idx="26">
                  <c:v>2009</c:v>
                </c:pt>
                <c:pt idx="27">
                  <c:v>2010</c:v>
                </c:pt>
                <c:pt idx="28">
                  <c:v>2011</c:v>
                </c:pt>
                <c:pt idx="29">
                  <c:v>2012</c:v>
                </c:pt>
                <c:pt idx="30">
                  <c:v>2013</c:v>
                </c:pt>
                <c:pt idx="31">
                  <c:v>2014</c:v>
                </c:pt>
                <c:pt idx="32">
                  <c:v>2015</c:v>
                </c:pt>
                <c:pt idx="33">
                  <c:v>2016</c:v>
                </c:pt>
                <c:pt idx="34">
                  <c:v>2017</c:v>
                </c:pt>
                <c:pt idx="35">
                  <c:v>2018</c:v>
                </c:pt>
                <c:pt idx="36">
                  <c:v>2019</c:v>
                </c:pt>
                <c:pt idx="37">
                  <c:v>2020</c:v>
                </c:pt>
                <c:pt idx="38">
                  <c:v>2021</c:v>
                </c:pt>
                <c:pt idx="39">
                  <c:v>2022</c:v>
                </c:pt>
              </c:numCache>
            </c:numRef>
          </c:cat>
          <c:val>
            <c:numRef>
              <c:f>'[man kandall ETo.xls]Mann Kendall Method (Tmax)'!$D$4:$D$43</c:f>
              <c:numCache>
                <c:formatCode>0.00_ </c:formatCode>
                <c:ptCount val="40"/>
                <c:pt idx="0">
                  <c:v>30.013698630136993</c:v>
                </c:pt>
                <c:pt idx="1">
                  <c:v>28.6806010928962</c:v>
                </c:pt>
                <c:pt idx="2">
                  <c:v>29.184383561643799</c:v>
                </c:pt>
                <c:pt idx="3">
                  <c:v>29.231232876712287</c:v>
                </c:pt>
                <c:pt idx="4">
                  <c:v>29.276986301369888</c:v>
                </c:pt>
                <c:pt idx="5">
                  <c:v>29.026502732240395</c:v>
                </c:pt>
                <c:pt idx="6">
                  <c:v>29.0528767123288</c:v>
                </c:pt>
                <c:pt idx="7">
                  <c:v>28.856164383561595</c:v>
                </c:pt>
                <c:pt idx="8">
                  <c:v>28.920547945205488</c:v>
                </c:pt>
                <c:pt idx="9">
                  <c:v>28.536612021857895</c:v>
                </c:pt>
                <c:pt idx="10">
                  <c:v>28.715616438356193</c:v>
                </c:pt>
                <c:pt idx="11">
                  <c:v>28.594794520548</c:v>
                </c:pt>
                <c:pt idx="12">
                  <c:v>28.988767123287694</c:v>
                </c:pt>
                <c:pt idx="13">
                  <c:v>29.000546448087391</c:v>
                </c:pt>
                <c:pt idx="14">
                  <c:v>29.279999999999994</c:v>
                </c:pt>
                <c:pt idx="15">
                  <c:v>29.356712328767088</c:v>
                </c:pt>
                <c:pt idx="16">
                  <c:v>28.616986301369899</c:v>
                </c:pt>
                <c:pt idx="17">
                  <c:v>28.456284153005505</c:v>
                </c:pt>
                <c:pt idx="18">
                  <c:v>28.8619178082192</c:v>
                </c:pt>
                <c:pt idx="19">
                  <c:v>29.276986301369792</c:v>
                </c:pt>
                <c:pt idx="20">
                  <c:v>29.716712328767088</c:v>
                </c:pt>
                <c:pt idx="21">
                  <c:v>28.651092896174799</c:v>
                </c:pt>
                <c:pt idx="22">
                  <c:v>29.134520547945193</c:v>
                </c:pt>
                <c:pt idx="23">
                  <c:v>29.288493150684893</c:v>
                </c:pt>
                <c:pt idx="24">
                  <c:v>29.287123287671186</c:v>
                </c:pt>
                <c:pt idx="25">
                  <c:v>29.025956284152993</c:v>
                </c:pt>
                <c:pt idx="26">
                  <c:v>29.450684931506792</c:v>
                </c:pt>
                <c:pt idx="27">
                  <c:v>29.256164383561593</c:v>
                </c:pt>
                <c:pt idx="28">
                  <c:v>29.096</c:v>
                </c:pt>
                <c:pt idx="29">
                  <c:v>29.977540983606595</c:v>
                </c:pt>
                <c:pt idx="30">
                  <c:v>29.426575342465693</c:v>
                </c:pt>
                <c:pt idx="31">
                  <c:v>29.557534246575287</c:v>
                </c:pt>
                <c:pt idx="32">
                  <c:v>29.290410958904094</c:v>
                </c:pt>
                <c:pt idx="33">
                  <c:v>29.989071038251396</c:v>
                </c:pt>
                <c:pt idx="34">
                  <c:v>29.4210958904109</c:v>
                </c:pt>
                <c:pt idx="35">
                  <c:v>29.270684931506892</c:v>
                </c:pt>
                <c:pt idx="36">
                  <c:v>29.782465753424699</c:v>
                </c:pt>
                <c:pt idx="37">
                  <c:v>29.062295081967186</c:v>
                </c:pt>
                <c:pt idx="38">
                  <c:v>28.923013698630193</c:v>
                </c:pt>
                <c:pt idx="39">
                  <c:v>28.460547945205487</c:v>
                </c:pt>
              </c:numCache>
            </c:numRef>
          </c:val>
          <c:smooth val="1"/>
          <c:extLst>
            <c:ext xmlns:c16="http://schemas.microsoft.com/office/drawing/2014/chart" uri="{C3380CC4-5D6E-409C-BE32-E72D297353CC}">
              <c16:uniqueId val="{00000000-4F0A-41FD-8EA6-69085636B219}"/>
            </c:ext>
          </c:extLst>
        </c:ser>
        <c:dLbls>
          <c:showLegendKey val="0"/>
          <c:showVal val="0"/>
          <c:showCatName val="0"/>
          <c:showSerName val="0"/>
          <c:showPercent val="0"/>
          <c:showBubbleSize val="0"/>
        </c:dLbls>
        <c:hiLowLines>
          <c:spPr>
            <a:ln w="9525" cap="flat" cmpd="sng" algn="ctr">
              <a:solidFill>
                <a:schemeClr val="tx1">
                  <a:lumMod val="75000"/>
                  <a:lumOff val="25000"/>
                </a:schemeClr>
              </a:solidFill>
              <a:prstDash val="solid"/>
              <a:round/>
            </a:ln>
            <a:effectLst/>
          </c:spPr>
        </c:hiLowLines>
        <c:marker val="1"/>
        <c:smooth val="0"/>
        <c:axId val="114379392"/>
        <c:axId val="114569984"/>
      </c:lineChart>
      <c:catAx>
        <c:axId val="114379392"/>
        <c:scaling>
          <c:orientation val="minMax"/>
        </c:scaling>
        <c:delete val="1"/>
        <c:axPos val="b"/>
        <c:title>
          <c:tx>
            <c:rich>
              <a:bodyPr rot="0" spcFirstLastPara="0" vertOverflow="ellipsis" vert="horz" wrap="square" anchor="ctr" anchorCtr="1"/>
              <a:lstStyle/>
              <a:p>
                <a:pPr defTabSz="914400">
                  <a:defRPr lang="en-US" sz="1200" b="1"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r>
                  <a:rPr lang="en-IN" sz="12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YEARS</a:t>
                </a:r>
                <a:endParaRPr lang="en-IN" sz="1200" b="1" i="0" u="none" strike="noStrike"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c:rich>
          </c:tx>
          <c:layout/>
          <c:overlay val="1"/>
          <c:spPr>
            <a:noFill/>
            <a:ln>
              <a:noFill/>
            </a:ln>
            <a:effectLst/>
          </c:spPr>
        </c:title>
        <c:numFmt formatCode="General" sourceLinked="1"/>
        <c:majorTickMark val="none"/>
        <c:minorTickMark val="cross"/>
        <c:tickLblPos val="nextTo"/>
        <c:crossAx val="114569984"/>
        <c:crosses val="autoZero"/>
        <c:auto val="1"/>
        <c:lblAlgn val="ctr"/>
        <c:lblOffset val="100"/>
        <c:noMultiLvlLbl val="1"/>
      </c:catAx>
      <c:valAx>
        <c:axId val="114569984"/>
        <c:scaling>
          <c:orientation val="minMax"/>
          <c:min val="0"/>
        </c:scaling>
        <c:delete val="1"/>
        <c:axPos val="l"/>
        <c:majorGridlines>
          <c:spPr>
            <a:ln w="9525" cap="flat" cmpd="sng" algn="ctr">
              <a:solidFill>
                <a:schemeClr val="tx1">
                  <a:lumMod val="15000"/>
                  <a:lumOff val="85000"/>
                </a:schemeClr>
              </a:solidFill>
              <a:prstDash val="solid"/>
              <a:round/>
            </a:ln>
            <a:effectLst/>
          </c:spPr>
        </c:majorGridlines>
        <c:title>
          <c:tx>
            <c:rich>
              <a:bodyPr rot="-5400000" spcFirstLastPara="0" vertOverflow="ellipsis" vert="horz" wrap="square" anchor="ctr" anchorCtr="1"/>
              <a:lstStyle/>
              <a:p>
                <a:pPr defTabSz="914400">
                  <a:defRPr lang="en-US" sz="1200" b="1"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r>
                  <a:rPr lang="en-IN" sz="1200" b="1" i="0" u="none" strike="noStrike" baseline="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Mean MaximumTemperture(Tmax)</a:t>
                </a:r>
                <a:r>
                  <a:rPr lang="en-IN" sz="1200" b="1" i="0" u="none" strike="noStrike" baseline="30000">
                    <a:solidFill>
                      <a:srgbClr val="000000"/>
                    </a:solidFill>
                    <a:uFillTx/>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0</a:t>
                </a:r>
                <a:r>
                  <a:rPr lang="en-IN" sz="1200" b="1" i="0" u="none" strike="noStrike" baseline="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C</a:t>
                </a:r>
                <a:endParaRPr lang="en-IN" sz="1000" b="0" i="0" u="none" strike="noStrike" baseline="0">
                  <a:solidFill>
                    <a:srgbClr val="000000"/>
                  </a:solidFill>
                  <a:latin typeface="Arial" panose="020B0604020202020204" pitchFamily="34" charset="0"/>
                  <a:ea typeface="Arial" panose="020B0604020202020204" pitchFamily="34" charset="0"/>
                  <a:cs typeface="Arial" panose="020B0604020202020204" pitchFamily="34" charset="0"/>
                  <a:sym typeface="Times New Roman" panose="02020603050405020304" pitchFamily="18" charset="0"/>
                </a:endParaRPr>
              </a:p>
            </c:rich>
          </c:tx>
          <c:layout>
            <c:manualLayout>
              <c:xMode val="edge"/>
              <c:yMode val="edge"/>
              <c:x val="1.7953321364452414E-2"/>
              <c:y val="9.8859556494192327E-2"/>
            </c:manualLayout>
          </c:layout>
          <c:overlay val="1"/>
          <c:spPr>
            <a:noFill/>
            <a:ln>
              <a:noFill/>
            </a:ln>
            <a:effectLst/>
          </c:spPr>
        </c:title>
        <c:numFmt formatCode="0.00_);[Red]\(0.00\)" sourceLinked="0"/>
        <c:majorTickMark val="none"/>
        <c:minorTickMark val="cross"/>
        <c:tickLblPos val="nextTo"/>
        <c:crossAx val="114379392"/>
        <c:crosses val="autoZero"/>
        <c:crossBetween val="between"/>
        <c:majorUnit val="4"/>
        <c:minorUnit val="0.4"/>
      </c:valAx>
      <c:spPr>
        <a:noFill/>
        <a:ln>
          <a:noFill/>
        </a:ln>
        <a:effectLst/>
      </c:spPr>
    </c:plotArea>
    <c:legend>
      <c:legendPos val="r"/>
      <c:legendEntry>
        <c:idx val="0"/>
        <c:txPr>
          <a:bodyPr rot="0" spcFirstLastPara="0" vertOverflow="ellipsis" vert="horz" wrap="square" anchor="ctr" anchorCtr="1"/>
          <a:lstStyle/>
          <a:p>
            <a:pPr>
              <a:defRPr lang="en-US" sz="1200" b="1"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endParaRPr lang="en-US"/>
          </a:p>
        </c:txPr>
      </c:legendEntry>
      <c:legendEntry>
        <c:idx val="1"/>
        <c:txPr>
          <a:bodyPr rot="0" spcFirstLastPara="0" vertOverflow="ellipsis" vert="horz" wrap="square" anchor="ctr" anchorCtr="1"/>
          <a:lstStyle/>
          <a:p>
            <a:pPr>
              <a:defRPr lang="en-US" sz="1200" b="1"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endParaRPr lang="en-US"/>
          </a:p>
        </c:txPr>
      </c:legendEntry>
      <c:layout>
        <c:manualLayout>
          <c:xMode val="edge"/>
          <c:yMode val="edge"/>
          <c:x val="0.81498629878106377"/>
          <c:y val="0.24963041182682211"/>
          <c:w val="0.18200000000000005"/>
          <c:h val="0.48150000000000009"/>
        </c:manualLayout>
      </c:layout>
      <c:overlay val="1"/>
      <c:spPr>
        <a:noFill/>
        <a:ln>
          <a:noFill/>
        </a:ln>
        <a:effectLst/>
      </c:spPr>
      <c:txPr>
        <a:bodyPr rot="0" spcFirstLastPara="0" vertOverflow="ellipsis" vert="horz" wrap="square" anchor="ctr" anchorCtr="1"/>
        <a:lstStyle/>
        <a:p>
          <a:pPr>
            <a:defRPr lang="en-US" sz="1000" b="1"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endParaRPr lang="en-US"/>
        </a:p>
      </c:txPr>
    </c:legend>
    <c:plotVisOnly val="1"/>
    <c:dispBlanksAs val="gap"/>
    <c:showDLblsOverMax val="1"/>
  </c:chart>
  <c:spPr>
    <a:solidFill>
      <a:schemeClr val="bg1"/>
    </a:solidFill>
    <a:ln w="9525" cap="flat" cmpd="sng" algn="ctr">
      <a:solidFill>
        <a:schemeClr val="accent1"/>
      </a:solidFill>
      <a:prstDash val="solid"/>
      <a:round/>
    </a:ln>
    <a:effectLst/>
  </c:spPr>
  <c:txPr>
    <a:bodyPr rot="4500000" wrap="square"/>
    <a:lstStyle/>
    <a:p>
      <a:pPr>
        <a:defRPr lang="en-US" sz="1200" b="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endParaRPr lang="en-US"/>
    </a:p>
  </c:txPr>
  <c:externalData r:id="rId1">
    <c:autoUpdate val="1"/>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chart>
    <c:title>
      <c:tx>
        <c:rich>
          <a:bodyPr rot="0" spcFirstLastPara="0" vertOverflow="ellipsis" vert="horz" wrap="square" anchor="ctr" anchorCtr="1"/>
          <a:lstStyle/>
          <a:p>
            <a:pPr defTabSz="914400">
              <a:defRPr lang="en-US" sz="1440" b="1" i="0" u="none" strike="noStrike" kern="1200" spc="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r>
              <a:rPr lang="en-IN" sz="144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Trend Analysis for a periods of 39 years for GKVK Station</a:t>
            </a:r>
            <a:endParaRPr lang="en-IN" sz="1440" b="1" i="0" u="none" strike="noStrike"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c:rich>
      </c:tx>
      <c:layout>
        <c:manualLayout>
          <c:xMode val="edge"/>
          <c:yMode val="edge"/>
          <c:x val="0.13286713286713311"/>
          <c:y val="2.4294308190652505E-2"/>
        </c:manualLayout>
      </c:layout>
      <c:overlay val="1"/>
      <c:spPr>
        <a:noFill/>
        <a:ln>
          <a:noFill/>
        </a:ln>
        <a:effectLst/>
      </c:spPr>
    </c:title>
    <c:autoTitleDeleted val="0"/>
    <c:plotArea>
      <c:layout/>
      <c:lineChart>
        <c:grouping val="standard"/>
        <c:varyColors val="1"/>
        <c:ser>
          <c:idx val="1"/>
          <c:order val="0"/>
          <c:tx>
            <c:strRef>
              <c:f>"TRND ANALYSIS "</c:f>
              <c:strCache>
                <c:ptCount val="1"/>
                <c:pt idx="0">
                  <c:v>TRND ANALYSIS </c:v>
                </c:pt>
              </c:strCache>
            </c:strRef>
          </c:tx>
          <c:spPr>
            <a:ln w="15875" cap="rnd" cmpd="sng" algn="ctr">
              <a:solidFill>
                <a:schemeClr val="accent2"/>
              </a:solidFill>
              <a:prstDash val="solid"/>
              <a:round/>
            </a:ln>
          </c:spPr>
          <c:trendline>
            <c:spPr>
              <a:ln w="12700" cap="rnd" cmpd="sng" algn="ctr">
                <a:solidFill>
                  <a:schemeClr val="tx1"/>
                </a:solidFill>
                <a:prstDash val="sysDot"/>
                <a:round/>
              </a:ln>
            </c:spPr>
            <c:trendlineType val="linear"/>
            <c:dispRSqr val="1"/>
            <c:dispEq val="1"/>
            <c:trendlineLbl>
              <c:layout>
                <c:manualLayout>
                  <c:x val="0.19698564593301396"/>
                  <c:y val="-0.23435342118957"/>
                </c:manualLayout>
              </c:layout>
              <c:numFmt formatCode="General" sourceLinked="0"/>
              <c:txPr>
                <a:bodyPr rot="0" spcFirstLastPara="0" vertOverflow="ellipsis" vert="horz" wrap="square" anchor="ctr" anchorCtr="1"/>
                <a:lstStyle/>
                <a:p>
                  <a:pPr>
                    <a:defRPr lang="en-US" sz="1200" b="1" i="0" u="none" strike="noStrike" kern="1200" baseline="0">
                      <a:solidFill>
                        <a:srgbClr val="000000">
                          <a:alpha val="100000"/>
                        </a:srgb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endParaRPr lang="en-US"/>
                </a:p>
              </c:txPr>
            </c:trendlineLbl>
          </c:trendline>
          <c:cat>
            <c:numRef>
              <c:f>'[man kandall ETo.xls]Man Kendall Method(Tmin)'!$A$4:$A$43</c:f>
              <c:numCache>
                <c:formatCode>General</c:formatCode>
                <c:ptCount val="40"/>
                <c:pt idx="0">
                  <c:v>1983</c:v>
                </c:pt>
                <c:pt idx="1">
                  <c:v>1984</c:v>
                </c:pt>
                <c:pt idx="2">
                  <c:v>1985</c:v>
                </c:pt>
                <c:pt idx="3">
                  <c:v>1986</c:v>
                </c:pt>
                <c:pt idx="4">
                  <c:v>1987</c:v>
                </c:pt>
                <c:pt idx="5">
                  <c:v>1988</c:v>
                </c:pt>
                <c:pt idx="6">
                  <c:v>1989</c:v>
                </c:pt>
                <c:pt idx="7">
                  <c:v>1990</c:v>
                </c:pt>
                <c:pt idx="8">
                  <c:v>1991</c:v>
                </c:pt>
                <c:pt idx="9">
                  <c:v>1992</c:v>
                </c:pt>
                <c:pt idx="10">
                  <c:v>1993</c:v>
                </c:pt>
                <c:pt idx="11">
                  <c:v>1994</c:v>
                </c:pt>
                <c:pt idx="12">
                  <c:v>1995</c:v>
                </c:pt>
                <c:pt idx="13">
                  <c:v>1996</c:v>
                </c:pt>
                <c:pt idx="14">
                  <c:v>1997</c:v>
                </c:pt>
                <c:pt idx="15">
                  <c:v>1998</c:v>
                </c:pt>
                <c:pt idx="16">
                  <c:v>1999</c:v>
                </c:pt>
                <c:pt idx="17">
                  <c:v>2000</c:v>
                </c:pt>
                <c:pt idx="18">
                  <c:v>2001</c:v>
                </c:pt>
                <c:pt idx="19">
                  <c:v>2002</c:v>
                </c:pt>
                <c:pt idx="20">
                  <c:v>2003</c:v>
                </c:pt>
                <c:pt idx="21">
                  <c:v>2004</c:v>
                </c:pt>
                <c:pt idx="22">
                  <c:v>2005</c:v>
                </c:pt>
                <c:pt idx="23">
                  <c:v>2006</c:v>
                </c:pt>
                <c:pt idx="24">
                  <c:v>2007</c:v>
                </c:pt>
                <c:pt idx="25">
                  <c:v>2008</c:v>
                </c:pt>
                <c:pt idx="26">
                  <c:v>2009</c:v>
                </c:pt>
                <c:pt idx="27">
                  <c:v>2010</c:v>
                </c:pt>
                <c:pt idx="28">
                  <c:v>2011</c:v>
                </c:pt>
                <c:pt idx="29">
                  <c:v>2012</c:v>
                </c:pt>
                <c:pt idx="30">
                  <c:v>2013</c:v>
                </c:pt>
                <c:pt idx="31">
                  <c:v>2014</c:v>
                </c:pt>
                <c:pt idx="32">
                  <c:v>2015</c:v>
                </c:pt>
                <c:pt idx="33">
                  <c:v>2016</c:v>
                </c:pt>
                <c:pt idx="34">
                  <c:v>2017</c:v>
                </c:pt>
                <c:pt idx="35">
                  <c:v>2018</c:v>
                </c:pt>
                <c:pt idx="36">
                  <c:v>2019</c:v>
                </c:pt>
                <c:pt idx="37">
                  <c:v>2020</c:v>
                </c:pt>
                <c:pt idx="38">
                  <c:v>2021</c:v>
                </c:pt>
                <c:pt idx="39">
                  <c:v>2022</c:v>
                </c:pt>
              </c:numCache>
            </c:numRef>
          </c:cat>
          <c:val>
            <c:numRef>
              <c:f>'[man kandall ETo.xls]Mann Kendall Method (WS)'!$B$4:$B$43</c:f>
              <c:numCache>
                <c:formatCode>0.00_ </c:formatCode>
                <c:ptCount val="40"/>
                <c:pt idx="0">
                  <c:v>7.6884931506849403</c:v>
                </c:pt>
                <c:pt idx="1">
                  <c:v>9.4920765027322442</c:v>
                </c:pt>
                <c:pt idx="2">
                  <c:v>8.1243835616438265</c:v>
                </c:pt>
                <c:pt idx="3">
                  <c:v>8.4145205479452141</c:v>
                </c:pt>
                <c:pt idx="4">
                  <c:v>9.7167123287671302</c:v>
                </c:pt>
                <c:pt idx="5">
                  <c:v>8.9459016393442639</c:v>
                </c:pt>
                <c:pt idx="6">
                  <c:v>8.8602739726027426</c:v>
                </c:pt>
                <c:pt idx="7">
                  <c:v>9.4405479452054806</c:v>
                </c:pt>
                <c:pt idx="8">
                  <c:v>7.1619178082191777</c:v>
                </c:pt>
                <c:pt idx="9">
                  <c:v>7.8010928961748718</c:v>
                </c:pt>
                <c:pt idx="10">
                  <c:v>7.7323287671232901</c:v>
                </c:pt>
                <c:pt idx="11">
                  <c:v>8.9243835616438272</c:v>
                </c:pt>
                <c:pt idx="12">
                  <c:v>8.2805479452054804</c:v>
                </c:pt>
                <c:pt idx="13">
                  <c:v>8.5172131147540959</c:v>
                </c:pt>
                <c:pt idx="14">
                  <c:v>7.9095890410958898</c:v>
                </c:pt>
                <c:pt idx="15">
                  <c:v>7.2547945205479465</c:v>
                </c:pt>
                <c:pt idx="16">
                  <c:v>7.96356164383561</c:v>
                </c:pt>
                <c:pt idx="17">
                  <c:v>7.4653005464480779</c:v>
                </c:pt>
                <c:pt idx="18">
                  <c:v>7.4169863013698603</c:v>
                </c:pt>
                <c:pt idx="19">
                  <c:v>8.5966942148760541</c:v>
                </c:pt>
                <c:pt idx="20">
                  <c:v>9.0528767123287732</c:v>
                </c:pt>
                <c:pt idx="21">
                  <c:v>8.9232240437158374</c:v>
                </c:pt>
                <c:pt idx="22">
                  <c:v>8.5065753424657604</c:v>
                </c:pt>
                <c:pt idx="23">
                  <c:v>8.6465753424657574</c:v>
                </c:pt>
                <c:pt idx="24">
                  <c:v>8.4356164383561705</c:v>
                </c:pt>
                <c:pt idx="25">
                  <c:v>7.0860655737705001</c:v>
                </c:pt>
                <c:pt idx="26">
                  <c:v>6.5852054794520614</c:v>
                </c:pt>
                <c:pt idx="27">
                  <c:v>6.4386301369863004</c:v>
                </c:pt>
                <c:pt idx="28">
                  <c:v>5.4331506849315119</c:v>
                </c:pt>
                <c:pt idx="29">
                  <c:v>5.3471584699453478</c:v>
                </c:pt>
                <c:pt idx="30">
                  <c:v>4.2400821917808234</c:v>
                </c:pt>
                <c:pt idx="31">
                  <c:v>7.31315068493151</c:v>
                </c:pt>
                <c:pt idx="32">
                  <c:v>7.3889589041095896</c:v>
                </c:pt>
                <c:pt idx="33">
                  <c:v>7.2209016393442589</c:v>
                </c:pt>
                <c:pt idx="34">
                  <c:v>7.3517808219177976</c:v>
                </c:pt>
                <c:pt idx="35">
                  <c:v>6.8526027397260298</c:v>
                </c:pt>
                <c:pt idx="36">
                  <c:v>7.0265753424657467</c:v>
                </c:pt>
                <c:pt idx="37">
                  <c:v>6.2978142076502666</c:v>
                </c:pt>
                <c:pt idx="38">
                  <c:v>5.6224657534246614</c:v>
                </c:pt>
                <c:pt idx="39">
                  <c:v>5.2854794520547914</c:v>
                </c:pt>
              </c:numCache>
            </c:numRef>
          </c:val>
          <c:smooth val="1"/>
          <c:extLst>
            <c:ext xmlns:c16="http://schemas.microsoft.com/office/drawing/2014/chart" uri="{C3380CC4-5D6E-409C-BE32-E72D297353CC}">
              <c16:uniqueId val="{00000000-C8A4-4D94-B15B-883E3C1A8583}"/>
            </c:ext>
          </c:extLst>
        </c:ser>
        <c:dLbls>
          <c:showLegendKey val="0"/>
          <c:showVal val="0"/>
          <c:showCatName val="0"/>
          <c:showSerName val="0"/>
          <c:showPercent val="0"/>
          <c:showBubbleSize val="0"/>
        </c:dLbls>
        <c:hiLowLines>
          <c:spPr>
            <a:ln w="9525" cap="flat" cmpd="sng" algn="ctr">
              <a:solidFill>
                <a:schemeClr val="tx1">
                  <a:lumMod val="75000"/>
                  <a:lumOff val="25000"/>
                </a:schemeClr>
              </a:solidFill>
              <a:prstDash val="solid"/>
              <a:round/>
            </a:ln>
            <a:effectLst/>
          </c:spPr>
        </c:hiLowLines>
        <c:marker val="1"/>
        <c:smooth val="0"/>
        <c:axId val="114654208"/>
        <c:axId val="114672768"/>
      </c:lineChart>
      <c:catAx>
        <c:axId val="114654208"/>
        <c:scaling>
          <c:orientation val="minMax"/>
        </c:scaling>
        <c:delete val="1"/>
        <c:axPos val="b"/>
        <c:title>
          <c:tx>
            <c:rich>
              <a:bodyPr rot="0" spcFirstLastPara="0" vertOverflow="ellipsis" vert="horz" wrap="square" anchor="ctr" anchorCtr="1"/>
              <a:lstStyle/>
              <a:p>
                <a:pPr defTabSz="914400">
                  <a:defRPr lang="en-US" sz="1200" b="1"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r>
                  <a:rPr lang="en-IN" sz="12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YEARS</a:t>
                </a:r>
                <a:endParaRPr lang="en-IN" sz="1200" b="1" i="0" u="none" strike="noStrike"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c:rich>
          </c:tx>
          <c:layout/>
          <c:overlay val="1"/>
          <c:spPr>
            <a:noFill/>
            <a:ln>
              <a:noFill/>
            </a:ln>
            <a:effectLst/>
          </c:spPr>
        </c:title>
        <c:numFmt formatCode="General" sourceLinked="1"/>
        <c:majorTickMark val="none"/>
        <c:minorTickMark val="cross"/>
        <c:tickLblPos val="nextTo"/>
        <c:crossAx val="114672768"/>
        <c:crosses val="autoZero"/>
        <c:auto val="1"/>
        <c:lblAlgn val="ctr"/>
        <c:lblOffset val="100"/>
        <c:noMultiLvlLbl val="1"/>
      </c:catAx>
      <c:valAx>
        <c:axId val="114672768"/>
        <c:scaling>
          <c:orientation val="minMax"/>
          <c:min val="0"/>
        </c:scaling>
        <c:delete val="1"/>
        <c:axPos val="l"/>
        <c:majorGridlines>
          <c:spPr>
            <a:ln w="9525" cap="flat" cmpd="sng" algn="ctr">
              <a:solidFill>
                <a:schemeClr val="tx1">
                  <a:lumMod val="15000"/>
                  <a:lumOff val="85000"/>
                </a:schemeClr>
              </a:solidFill>
              <a:prstDash val="solid"/>
              <a:round/>
            </a:ln>
            <a:effectLst/>
          </c:spPr>
        </c:majorGridlines>
        <c:title>
          <c:tx>
            <c:rich>
              <a:bodyPr rot="-5400000" spcFirstLastPara="0" vertOverflow="ellipsis" vert="horz" wrap="square" anchor="ctr" anchorCtr="1"/>
              <a:lstStyle/>
              <a:p>
                <a:pPr defTabSz="914400">
                  <a:defRPr lang="en-US" sz="1200" b="1" i="0" u="none" strike="noStrike" kern="1200" baseline="0">
                    <a:solidFill>
                      <a:schemeClr val="tx1">
                        <a:lumMod val="65000"/>
                        <a:lumOff val="35000"/>
                      </a:scheme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r>
                  <a:rPr lang="en-IN" sz="1200" b="1" i="0" u="none" strike="noStrike" baseline="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Wind speed  m/s (u2)</a:t>
                </a:r>
                <a:endParaRPr lang="en-IN" sz="1000" b="0" i="0" u="none" strike="noStrike" baseline="0">
                  <a:solidFill>
                    <a:srgbClr val="000000"/>
                  </a:solidFill>
                  <a:latin typeface="Arial" panose="020B0604020202020204" pitchFamily="34" charset="0"/>
                  <a:ea typeface="Arial" panose="020B0604020202020204" pitchFamily="34" charset="0"/>
                  <a:cs typeface="Arial" panose="020B0604020202020204" pitchFamily="34" charset="0"/>
                  <a:sym typeface="Times New Roman" panose="02020603050405020304" pitchFamily="18" charset="0"/>
                </a:endParaRPr>
              </a:p>
            </c:rich>
          </c:tx>
          <c:layout/>
          <c:overlay val="1"/>
          <c:spPr>
            <a:noFill/>
            <a:ln>
              <a:noFill/>
            </a:ln>
            <a:effectLst/>
          </c:spPr>
        </c:title>
        <c:numFmt formatCode="0.00_ " sourceLinked="1"/>
        <c:majorTickMark val="none"/>
        <c:minorTickMark val="cross"/>
        <c:tickLblPos val="nextTo"/>
        <c:crossAx val="114654208"/>
        <c:crosses val="autoZero"/>
        <c:crossBetween val="between"/>
        <c:majorUnit val="4"/>
      </c:valAx>
      <c:spPr>
        <a:noFill/>
        <a:ln>
          <a:noFill/>
        </a:ln>
        <a:effectLst/>
      </c:spPr>
    </c:plotArea>
    <c:legend>
      <c:legendPos val="r"/>
      <c:legendEntry>
        <c:idx val="0"/>
        <c:txPr>
          <a:bodyPr rot="0" spcFirstLastPara="0" vertOverflow="ellipsis" vert="horz" wrap="square" anchor="ctr" anchorCtr="1"/>
          <a:lstStyle/>
          <a:p>
            <a:pPr>
              <a:defRPr lang="en-US" sz="1200" b="1"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endParaRPr lang="en-US"/>
          </a:p>
        </c:txPr>
      </c:legendEntry>
      <c:legendEntry>
        <c:idx val="1"/>
        <c:txPr>
          <a:bodyPr rot="0" spcFirstLastPara="0" vertOverflow="ellipsis" vert="horz" wrap="square" anchor="ctr" anchorCtr="1"/>
          <a:lstStyle/>
          <a:p>
            <a:pPr>
              <a:defRPr lang="en-US" sz="1200" b="1"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endParaRPr lang="en-US"/>
          </a:p>
        </c:txPr>
      </c:legendEntry>
      <c:layout>
        <c:manualLayout>
          <c:xMode val="edge"/>
          <c:yMode val="edge"/>
          <c:x val="0.8404490246595514"/>
          <c:y val="0.24942156409069904"/>
          <c:w val="0.15175000000000005"/>
          <c:h val="0.46875"/>
        </c:manualLayout>
      </c:layout>
      <c:overlay val="1"/>
      <c:spPr>
        <a:noFill/>
        <a:ln>
          <a:noFill/>
        </a:ln>
        <a:effectLst/>
      </c:spPr>
      <c:txPr>
        <a:bodyPr rot="0" spcFirstLastPara="0" vertOverflow="ellipsis" vert="horz" wrap="square" anchor="ctr" anchorCtr="1"/>
        <a:lstStyle/>
        <a:p>
          <a:pPr>
            <a:defRPr lang="en-US" sz="1000" b="1"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endParaRPr lang="en-US"/>
        </a:p>
      </c:txPr>
    </c:legend>
    <c:plotVisOnly val="1"/>
    <c:dispBlanksAs val="gap"/>
    <c:showDLblsOverMax val="1"/>
  </c:chart>
  <c:spPr>
    <a:solidFill>
      <a:schemeClr val="bg1"/>
    </a:solidFill>
    <a:ln w="9525" cap="flat" cmpd="sng" algn="ctr">
      <a:solidFill>
        <a:schemeClr val="tx1">
          <a:lumMod val="15000"/>
          <a:lumOff val="85000"/>
        </a:schemeClr>
      </a:solidFill>
      <a:prstDash val="solid"/>
      <a:round/>
    </a:ln>
    <a:effectLst/>
  </c:spPr>
  <c:txPr>
    <a:bodyPr wrap="square"/>
    <a:lstStyle/>
    <a:p>
      <a:pPr>
        <a:defRPr lang="en-US" sz="1200" b="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endParaRPr lang="en-US"/>
    </a:p>
  </c:txPr>
  <c:externalData r:id="rId1">
    <c:autoUpdate val="1"/>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chart>
    <c:title>
      <c:tx>
        <c:rich>
          <a:bodyPr rot="0" spcFirstLastPara="0" vertOverflow="ellipsis" vert="horz" wrap="square" anchor="ctr" anchorCtr="1"/>
          <a:lstStyle/>
          <a:p>
            <a:pPr defTabSz="914400">
              <a:defRPr lang="en-US" sz="1440" b="1" i="0" u="none" strike="noStrike" kern="1200" spc="0" baseline="0">
                <a:solidFill>
                  <a:schemeClr val="tx1">
                    <a:lumMod val="65000"/>
                    <a:lumOff val="35000"/>
                  </a:scheme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r>
              <a:rPr lang="en-IN" sz="1440" b="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Trend Analysis for a periods of 39 years for GKVK Station</a:t>
            </a:r>
            <a:endParaRPr lang="en-IN" sz="1440" b="1" i="0" u="none" strike="noStrike" baseline="0">
              <a:solidFill>
                <a:srgbClr val="595959">
                  <a:alpha val="100000"/>
                </a:srgb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c:rich>
      </c:tx>
      <c:layout>
        <c:manualLayout>
          <c:xMode val="edge"/>
          <c:yMode val="edge"/>
          <c:x val="0.11266895299576397"/>
          <c:y val="3.1321779077051595E-2"/>
        </c:manualLayout>
      </c:layout>
      <c:overlay val="1"/>
      <c:spPr>
        <a:noFill/>
        <a:ln>
          <a:noFill/>
        </a:ln>
        <a:effectLst/>
      </c:spPr>
    </c:title>
    <c:autoTitleDeleted val="0"/>
    <c:plotArea>
      <c:layout/>
      <c:lineChart>
        <c:grouping val="standard"/>
        <c:varyColors val="1"/>
        <c:ser>
          <c:idx val="2"/>
          <c:order val="0"/>
          <c:tx>
            <c:strRef>
              <c:f>"TR"</c:f>
              <c:strCache>
                <c:ptCount val="1"/>
                <c:pt idx="0">
                  <c:v>TR</c:v>
                </c:pt>
              </c:strCache>
            </c:strRef>
          </c:tx>
          <c:spPr>
            <a:ln w="12700" cap="rnd" cmpd="sng" algn="ctr">
              <a:solidFill>
                <a:srgbClr val="FF0000"/>
              </a:solidFill>
              <a:prstDash val="solid"/>
              <a:round/>
              <a:headEnd type="none"/>
              <a:tailEnd type="none"/>
            </a:ln>
          </c:spPr>
          <c:marker>
            <c:spPr>
              <a:gradFill>
                <a:gsLst>
                  <a:gs pos="0">
                    <a:srgbClr val="FF0000"/>
                  </a:gs>
                  <a:gs pos="100000">
                    <a:srgbClr val="760303"/>
                  </a:gs>
                </a:gsLst>
                <a:lin ang="5400000" scaled="0"/>
              </a:gradFill>
            </c:spPr>
          </c:marker>
          <c:trendline>
            <c:spPr>
              <a:ln w="9525" cap="rnd" cmpd="sng" algn="ctr">
                <a:solidFill>
                  <a:srgbClr val="FF0000"/>
                </a:solidFill>
                <a:prstDash val="sysDash"/>
                <a:round/>
              </a:ln>
            </c:spPr>
            <c:trendlineType val="linear"/>
            <c:dispRSqr val="1"/>
            <c:dispEq val="1"/>
            <c:trendlineLbl>
              <c:layout>
                <c:manualLayout>
                  <c:x val="0.1374943578383421"/>
                  <c:y val="-0.17612333885905701"/>
                </c:manualLayout>
              </c:layout>
              <c:numFmt formatCode="General" sourceLinked="0"/>
              <c:txPr>
                <a:bodyPr rot="0" spcFirstLastPara="0" vertOverflow="ellipsis" vert="horz" wrap="square" anchor="ctr" anchorCtr="1"/>
                <a:lstStyle/>
                <a:p>
                  <a:pPr>
                    <a:defRPr lang="en-US" sz="1200" b="1" i="0" u="none" strike="noStrike" kern="1200" baseline="0">
                      <a:solidFill>
                        <a:srgbClr val="000000">
                          <a:alpha val="100000"/>
                        </a:srgb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endParaRPr lang="en-US"/>
                </a:p>
              </c:txPr>
            </c:trendlineLbl>
          </c:trendline>
          <c:cat>
            <c:numRef>
              <c:f>'[man kandall ETo.xls]Man Kendall Method(Tmin)'!$A$4:$A$43</c:f>
              <c:numCache>
                <c:formatCode>General</c:formatCode>
                <c:ptCount val="40"/>
                <c:pt idx="0">
                  <c:v>1983</c:v>
                </c:pt>
                <c:pt idx="1">
                  <c:v>1984</c:v>
                </c:pt>
                <c:pt idx="2">
                  <c:v>1985</c:v>
                </c:pt>
                <c:pt idx="3">
                  <c:v>1986</c:v>
                </c:pt>
                <c:pt idx="4">
                  <c:v>1987</c:v>
                </c:pt>
                <c:pt idx="5">
                  <c:v>1988</c:v>
                </c:pt>
                <c:pt idx="6">
                  <c:v>1989</c:v>
                </c:pt>
                <c:pt idx="7">
                  <c:v>1990</c:v>
                </c:pt>
                <c:pt idx="8">
                  <c:v>1991</c:v>
                </c:pt>
                <c:pt idx="9">
                  <c:v>1992</c:v>
                </c:pt>
                <c:pt idx="10">
                  <c:v>1993</c:v>
                </c:pt>
                <c:pt idx="11">
                  <c:v>1994</c:v>
                </c:pt>
                <c:pt idx="12">
                  <c:v>1995</c:v>
                </c:pt>
                <c:pt idx="13">
                  <c:v>1996</c:v>
                </c:pt>
                <c:pt idx="14">
                  <c:v>1997</c:v>
                </c:pt>
                <c:pt idx="15">
                  <c:v>1998</c:v>
                </c:pt>
                <c:pt idx="16">
                  <c:v>1999</c:v>
                </c:pt>
                <c:pt idx="17">
                  <c:v>2000</c:v>
                </c:pt>
                <c:pt idx="18">
                  <c:v>2001</c:v>
                </c:pt>
                <c:pt idx="19">
                  <c:v>2002</c:v>
                </c:pt>
                <c:pt idx="20">
                  <c:v>2003</c:v>
                </c:pt>
                <c:pt idx="21">
                  <c:v>2004</c:v>
                </c:pt>
                <c:pt idx="22">
                  <c:v>2005</c:v>
                </c:pt>
                <c:pt idx="23">
                  <c:v>2006</c:v>
                </c:pt>
                <c:pt idx="24">
                  <c:v>2007</c:v>
                </c:pt>
                <c:pt idx="25">
                  <c:v>2008</c:v>
                </c:pt>
                <c:pt idx="26">
                  <c:v>2009</c:v>
                </c:pt>
                <c:pt idx="27">
                  <c:v>2010</c:v>
                </c:pt>
                <c:pt idx="28">
                  <c:v>2011</c:v>
                </c:pt>
                <c:pt idx="29">
                  <c:v>2012</c:v>
                </c:pt>
                <c:pt idx="30">
                  <c:v>2013</c:v>
                </c:pt>
                <c:pt idx="31">
                  <c:v>2014</c:v>
                </c:pt>
                <c:pt idx="32">
                  <c:v>2015</c:v>
                </c:pt>
                <c:pt idx="33">
                  <c:v>2016</c:v>
                </c:pt>
                <c:pt idx="34">
                  <c:v>2017</c:v>
                </c:pt>
                <c:pt idx="35">
                  <c:v>2018</c:v>
                </c:pt>
                <c:pt idx="36">
                  <c:v>2019</c:v>
                </c:pt>
                <c:pt idx="37">
                  <c:v>2020</c:v>
                </c:pt>
                <c:pt idx="38">
                  <c:v>2021</c:v>
                </c:pt>
                <c:pt idx="39">
                  <c:v>2022</c:v>
                </c:pt>
              </c:numCache>
            </c:numRef>
          </c:cat>
          <c:val>
            <c:numRef>
              <c:f>'[man kandall ETo.xls]Mann Kendall Method (SSH)'!$B$4:$B$43</c:f>
              <c:numCache>
                <c:formatCode>0.00_ </c:formatCode>
                <c:ptCount val="40"/>
                <c:pt idx="0">
                  <c:v>7.4873972602739602</c:v>
                </c:pt>
                <c:pt idx="1">
                  <c:v>7.4136612021858017</c:v>
                </c:pt>
                <c:pt idx="2">
                  <c:v>7.503835616438348</c:v>
                </c:pt>
                <c:pt idx="3">
                  <c:v>7.6041095890410988</c:v>
                </c:pt>
                <c:pt idx="4">
                  <c:v>7.7309589041095901</c:v>
                </c:pt>
                <c:pt idx="5">
                  <c:v>7.8493150684931496</c:v>
                </c:pt>
                <c:pt idx="6">
                  <c:v>6.8923287671232885</c:v>
                </c:pt>
                <c:pt idx="7">
                  <c:v>7.3115068493150766</c:v>
                </c:pt>
                <c:pt idx="8">
                  <c:v>7.2188524590163983</c:v>
                </c:pt>
                <c:pt idx="9">
                  <c:v>7.2430136986301417</c:v>
                </c:pt>
                <c:pt idx="10">
                  <c:v>7.4032876712328815</c:v>
                </c:pt>
                <c:pt idx="11">
                  <c:v>7.7378082191780795</c:v>
                </c:pt>
                <c:pt idx="12">
                  <c:v>7.0975409836065602</c:v>
                </c:pt>
                <c:pt idx="13">
                  <c:v>7.1336986301369798</c:v>
                </c:pt>
                <c:pt idx="14">
                  <c:v>6.6</c:v>
                </c:pt>
                <c:pt idx="15">
                  <c:v>6.8136986301369884</c:v>
                </c:pt>
                <c:pt idx="16">
                  <c:v>6.5491803278688483</c:v>
                </c:pt>
                <c:pt idx="17">
                  <c:v>6.2513150684931498</c:v>
                </c:pt>
                <c:pt idx="18">
                  <c:v>7.0129120879120883</c:v>
                </c:pt>
                <c:pt idx="19">
                  <c:v>7.3852054794520496</c:v>
                </c:pt>
                <c:pt idx="20">
                  <c:v>7.4407103825136733</c:v>
                </c:pt>
                <c:pt idx="21">
                  <c:v>6.5027397260273982</c:v>
                </c:pt>
                <c:pt idx="22">
                  <c:v>7.2397260273972703</c:v>
                </c:pt>
                <c:pt idx="23">
                  <c:v>6.7419178082191697</c:v>
                </c:pt>
                <c:pt idx="24">
                  <c:v>6.9297814207650203</c:v>
                </c:pt>
                <c:pt idx="25">
                  <c:v>6.8084931506849315</c:v>
                </c:pt>
                <c:pt idx="26">
                  <c:v>6.09561643835616</c:v>
                </c:pt>
                <c:pt idx="27">
                  <c:v>6.7120547945205615</c:v>
                </c:pt>
                <c:pt idx="28">
                  <c:v>7.0554644808743223</c:v>
                </c:pt>
                <c:pt idx="29">
                  <c:v>6.1799178082191784</c:v>
                </c:pt>
                <c:pt idx="30">
                  <c:v>6.6375342465753358</c:v>
                </c:pt>
                <c:pt idx="31">
                  <c:v>6.9021917808219317</c:v>
                </c:pt>
                <c:pt idx="32">
                  <c:v>6.9046448087431704</c:v>
                </c:pt>
                <c:pt idx="33">
                  <c:v>6.6972602739725895</c:v>
                </c:pt>
                <c:pt idx="34">
                  <c:v>6.8865753424657479</c:v>
                </c:pt>
                <c:pt idx="35">
                  <c:v>6.5901369863013697</c:v>
                </c:pt>
                <c:pt idx="36">
                  <c:v>6.2671232876712395</c:v>
                </c:pt>
                <c:pt idx="37">
                  <c:v>5.7569863013698601</c:v>
                </c:pt>
                <c:pt idx="38">
                  <c:v>5.9736986301369814</c:v>
                </c:pt>
                <c:pt idx="39">
                  <c:v>5.2854794520547914</c:v>
                </c:pt>
              </c:numCache>
            </c:numRef>
          </c:val>
          <c:smooth val="1"/>
          <c:extLst>
            <c:ext xmlns:c16="http://schemas.microsoft.com/office/drawing/2014/chart" uri="{C3380CC4-5D6E-409C-BE32-E72D297353CC}">
              <c16:uniqueId val="{00000000-E876-4616-B9CF-D8701FEDDE13}"/>
            </c:ext>
          </c:extLst>
        </c:ser>
        <c:dLbls>
          <c:showLegendKey val="0"/>
          <c:showVal val="0"/>
          <c:showCatName val="0"/>
          <c:showSerName val="0"/>
          <c:showPercent val="0"/>
          <c:showBubbleSize val="0"/>
        </c:dLbls>
        <c:hiLowLines>
          <c:spPr>
            <a:ln w="9525" cap="flat" cmpd="sng" algn="ctr">
              <a:solidFill>
                <a:schemeClr val="tx1">
                  <a:lumMod val="75000"/>
                  <a:lumOff val="25000"/>
                </a:schemeClr>
              </a:solidFill>
              <a:prstDash val="solid"/>
              <a:round/>
            </a:ln>
            <a:effectLst/>
          </c:spPr>
        </c:hiLowLines>
        <c:marker val="1"/>
        <c:smooth val="0"/>
        <c:axId val="114748032"/>
        <c:axId val="114852608"/>
      </c:lineChart>
      <c:catAx>
        <c:axId val="114748032"/>
        <c:scaling>
          <c:orientation val="minMax"/>
        </c:scaling>
        <c:delete val="1"/>
        <c:axPos val="b"/>
        <c:title>
          <c:tx>
            <c:rich>
              <a:bodyPr rot="0" spcFirstLastPara="0" vertOverflow="ellipsis" vert="horz" wrap="square" anchor="ctr" anchorCtr="1"/>
              <a:lstStyle/>
              <a:p>
                <a:pPr defTabSz="914400">
                  <a:defRPr lang="en-US" sz="1200" b="1"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r>
                  <a:rPr lang="en-IN" sz="12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YEARS</a:t>
                </a:r>
                <a:endParaRPr lang="en-IN" sz="1200" b="1" i="0" u="none" strike="noStrike"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c:rich>
          </c:tx>
          <c:layout/>
          <c:overlay val="1"/>
          <c:spPr>
            <a:noFill/>
            <a:ln>
              <a:noFill/>
            </a:ln>
            <a:effectLst/>
          </c:spPr>
        </c:title>
        <c:numFmt formatCode="General" sourceLinked="1"/>
        <c:majorTickMark val="none"/>
        <c:minorTickMark val="cross"/>
        <c:tickLblPos val="nextTo"/>
        <c:crossAx val="114852608"/>
        <c:crosses val="autoZero"/>
        <c:auto val="1"/>
        <c:lblAlgn val="ctr"/>
        <c:lblOffset val="100"/>
        <c:noMultiLvlLbl val="1"/>
      </c:catAx>
      <c:valAx>
        <c:axId val="114852608"/>
        <c:scaling>
          <c:orientation val="minMax"/>
          <c:min val="0"/>
        </c:scaling>
        <c:delete val="1"/>
        <c:axPos val="l"/>
        <c:majorGridlines>
          <c:spPr>
            <a:ln w="9525" cap="flat" cmpd="sng" algn="ctr">
              <a:solidFill>
                <a:schemeClr val="tx1">
                  <a:lumMod val="15000"/>
                  <a:lumOff val="85000"/>
                </a:schemeClr>
              </a:solidFill>
              <a:prstDash val="solid"/>
              <a:round/>
            </a:ln>
            <a:effectLst/>
          </c:spPr>
        </c:majorGridlines>
        <c:title>
          <c:tx>
            <c:rich>
              <a:bodyPr rot="-5400000" spcFirstLastPara="0" vertOverflow="ellipsis" vert="horz" wrap="square" anchor="ctr" anchorCtr="1"/>
              <a:lstStyle/>
              <a:p>
                <a:pPr defTabSz="914400">
                  <a:defRPr lang="en-US" sz="1200" b="1" i="0" u="none" strike="noStrike" kern="1200" baseline="0">
                    <a:solidFill>
                      <a:schemeClr val="tx1">
                        <a:lumMod val="65000"/>
                        <a:lumOff val="35000"/>
                      </a:scheme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r>
                  <a:rPr lang="en-IN" sz="1200" b="1" i="0" u="none" strike="noStrike" baseline="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SunShine hr</a:t>
                </a:r>
                <a:r>
                  <a:rPr lang="en-IN" sz="1200" b="1" i="0" u="none" strike="noStrike" baseline="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s</a:t>
                </a:r>
                <a:r>
                  <a:rPr lang="en-IN" sz="1200" b="1" i="0" u="none" strike="noStrike" baseline="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endParaRPr lang="en-IN" sz="1000" b="0" i="0" u="none" strike="noStrike" baseline="0">
                  <a:solidFill>
                    <a:srgbClr val="000000"/>
                  </a:solidFill>
                  <a:latin typeface="Arial" panose="020B0604020202020204" pitchFamily="34" charset="0"/>
                  <a:ea typeface="Arial" panose="020B0604020202020204" pitchFamily="34" charset="0"/>
                  <a:cs typeface="Arial" panose="020B0604020202020204" pitchFamily="34" charset="0"/>
                  <a:sym typeface="Times New Roman" panose="02020603050405020304" pitchFamily="18" charset="0"/>
                </a:endParaRPr>
              </a:p>
            </c:rich>
          </c:tx>
          <c:layout>
            <c:manualLayout>
              <c:xMode val="edge"/>
              <c:yMode val="edge"/>
              <c:x val="8.3668005354752342E-3"/>
              <c:y val="0.24595521849043012"/>
            </c:manualLayout>
          </c:layout>
          <c:overlay val="1"/>
          <c:spPr>
            <a:noFill/>
            <a:ln>
              <a:noFill/>
            </a:ln>
            <a:effectLst/>
          </c:spPr>
        </c:title>
        <c:numFmt formatCode="0.00_ " sourceLinked="1"/>
        <c:majorTickMark val="none"/>
        <c:minorTickMark val="cross"/>
        <c:tickLblPos val="nextTo"/>
        <c:crossAx val="114748032"/>
        <c:crosses val="autoZero"/>
        <c:crossBetween val="between"/>
        <c:majorUnit val="2"/>
      </c:valAx>
      <c:spPr>
        <a:noFill/>
        <a:ln>
          <a:noFill/>
        </a:ln>
        <a:effectLst/>
      </c:spPr>
    </c:plotArea>
    <c:legend>
      <c:legendPos val="r"/>
      <c:layout>
        <c:manualLayout>
          <c:xMode val="edge"/>
          <c:yMode val="edge"/>
          <c:x val="0.86100463990316722"/>
          <c:y val="0.249530173313844"/>
          <c:w val="0.13100000000000001"/>
          <c:h val="0.46750000000000008"/>
        </c:manualLayout>
      </c:layout>
      <c:overlay val="1"/>
      <c:spPr>
        <a:noFill/>
        <a:ln>
          <a:noFill/>
        </a:ln>
        <a:effectLst/>
      </c:spPr>
      <c:txPr>
        <a:bodyPr rot="0" spcFirstLastPara="0" vertOverflow="ellipsis" vert="horz" wrap="square" anchor="ctr" anchorCtr="1"/>
        <a:lstStyle/>
        <a:p>
          <a:pPr>
            <a:defRPr lang="en-US" sz="1000" b="1" i="0" u="none" strike="noStrike" kern="1200" baseline="0">
              <a:solidFill>
                <a:schemeClr val="tx1">
                  <a:lumMod val="65000"/>
                  <a:lumOff val="35000"/>
                </a:scheme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endParaRPr lang="en-US"/>
        </a:p>
      </c:txPr>
    </c:legend>
    <c:plotVisOnly val="1"/>
    <c:dispBlanksAs val="gap"/>
    <c:showDLblsOverMax val="1"/>
  </c:chart>
  <c:spPr>
    <a:solidFill>
      <a:schemeClr val="bg1"/>
    </a:solidFill>
    <a:ln w="9525" cap="flat" cmpd="sng" algn="ctr">
      <a:solidFill>
        <a:schemeClr val="tx1">
          <a:lumMod val="15000"/>
          <a:lumOff val="85000"/>
        </a:schemeClr>
      </a:solidFill>
      <a:prstDash val="solid"/>
      <a:round/>
    </a:ln>
    <a:effectLst/>
  </c:spPr>
  <c:txPr>
    <a:bodyPr wrap="square"/>
    <a:lstStyle/>
    <a:p>
      <a:pPr>
        <a:defRPr lang="en-US" sz="1200" b="1">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endParaRPr lang="en-US"/>
    </a:p>
  </c:txPr>
  <c:externalData r:id="rId1">
    <c:autoUpdate val="1"/>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IN" b="1">
                <a:latin typeface="Times New Roman" panose="02020603050405020304" pitchFamily="18" charset="0"/>
                <a:cs typeface="Times New Roman" panose="02020603050405020304" pitchFamily="18" charset="0"/>
              </a:rPr>
              <a:t>Trend Analysis for a periods of 39 years for GKVK Station</a:t>
            </a:r>
            <a:endParaRPr lang="en-IN" sz="1400" b="1" i="0" u="none" strike="noStrike" baseline="0">
              <a:solidFill>
                <a:srgbClr val="595959">
                  <a:alpha val="100000"/>
                </a:srgbClr>
              </a:solidFill>
              <a:latin typeface="Times New Roman" panose="02020603050405020304" pitchFamily="18" charset="0"/>
              <a:ea typeface="Times New Roman" panose="02020603050405020304" pitchFamily="18" charset="0"/>
              <a:cs typeface="Times New Roman" panose="02020603050405020304" pitchFamily="18" charset="0"/>
            </a:endParaRPr>
          </a:p>
        </c:rich>
      </c:tx>
      <c:layout>
        <c:manualLayout>
          <c:xMode val="edge"/>
          <c:yMode val="edge"/>
          <c:x val="0.134682150125703"/>
          <c:y val="5.5237315875613792E-2"/>
        </c:manualLayout>
      </c:layout>
      <c:overlay val="1"/>
      <c:spPr>
        <a:noFill/>
        <a:ln>
          <a:noFill/>
        </a:ln>
        <a:effectLst/>
      </c:spPr>
    </c:title>
    <c:autoTitleDeleted val="0"/>
    <c:plotArea>
      <c:layout>
        <c:manualLayout>
          <c:layoutTarget val="inner"/>
          <c:xMode val="edge"/>
          <c:yMode val="edge"/>
          <c:x val="0.15309469651622215"/>
          <c:y val="0.22954173486088406"/>
          <c:w val="0.82056746079252962"/>
          <c:h val="0.53772504091653017"/>
        </c:manualLayout>
      </c:layout>
      <c:lineChart>
        <c:grouping val="standard"/>
        <c:varyColors val="1"/>
        <c:ser>
          <c:idx val="0"/>
          <c:order val="0"/>
          <c:tx>
            <c:strRef>
              <c:f>"RH"</c:f>
              <c:strCache>
                <c:ptCount val="1"/>
                <c:pt idx="0">
                  <c:v>RH</c:v>
                </c:pt>
              </c:strCache>
            </c:strRef>
          </c:tx>
          <c:spPr>
            <a:ln w="12700" cap="rnd" cmpd="sng" algn="ctr">
              <a:solidFill>
                <a:schemeClr val="accent1"/>
              </a:solidFill>
              <a:prstDash val="solid"/>
              <a:round/>
            </a:ln>
            <a:effectLst/>
          </c:spPr>
          <c:marker>
            <c:symbol val="circle"/>
            <c:size val="5"/>
            <c:spPr>
              <a:solidFill>
                <a:schemeClr val="accent1"/>
              </a:solidFill>
              <a:ln w="9525" cap="flat" cmpd="sng" algn="ctr">
                <a:solidFill>
                  <a:schemeClr val="accent1"/>
                </a:solidFill>
                <a:prstDash val="solid"/>
                <a:round/>
              </a:ln>
              <a:effectLst/>
            </c:spPr>
          </c:marker>
          <c:trendline>
            <c:spPr>
              <a:ln w="19050" cap="rnd" cmpd="sng" algn="ctr">
                <a:solidFill>
                  <a:srgbClr val="00B0F0"/>
                </a:solidFill>
                <a:prstDash val="sysDot"/>
                <a:round/>
              </a:ln>
              <a:effectLst/>
            </c:spPr>
            <c:trendlineType val="linear"/>
            <c:forward val="2"/>
            <c:dispRSqr val="1"/>
            <c:dispEq val="1"/>
            <c:trendlineLbl>
              <c:layout>
                <c:manualLayout>
                  <c:x val="-8.1926653098687383E-3"/>
                  <c:y val="-8.6475950172758193E-2"/>
                </c:manualLayout>
              </c:layout>
              <c:tx>
                <c:rich>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r>
                      <a:rPr lang="en-IN" sz="900" b="1" i="0" u="none" strike="noStrike" baseline="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y = 0.2507x + 80.925</a:t>
                    </a:r>
                    <a:br>
                      <a:rPr lang="en-IN" sz="900" b="1" i="0" u="none" strike="noStrike" baseline="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br>
                    <a:r>
                      <a:rPr lang="en-IN" sz="900" b="1" i="0" u="none" strike="noStrike" baseline="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R2 = 0.6675</a:t>
                    </a:r>
                    <a:endParaRPr lang="en-IN" sz="1000" b="0" i="0" u="none" strike="noStrike" baseline="0">
                      <a:solidFill>
                        <a:srgbClr val="000000"/>
                      </a:solidFill>
                      <a:latin typeface="Arial" panose="020B0604020202020204" pitchFamily="34" charset="0"/>
                      <a:ea typeface="Arial" panose="020B0604020202020204" pitchFamily="34" charset="0"/>
                      <a:cs typeface="Arial" panose="020B0604020202020204" pitchFamily="34" charset="0"/>
                    </a:endParaRPr>
                  </a:p>
                </c:rich>
              </c:tx>
              <c:numFmt formatCode="General" sourceLinked="0"/>
              <c:spPr>
                <a:noFill/>
                <a:ln>
                  <a:noFill/>
                </a:ln>
                <a:effectLst/>
              </c:spPr>
            </c:trendlineLbl>
          </c:trendline>
          <c:cat>
            <c:numRef>
              <c:f>'[man kandall ETo.xls]mann Kendall method (RH)'!$A$4:$A$43</c:f>
              <c:numCache>
                <c:formatCode>General</c:formatCode>
                <c:ptCount val="40"/>
                <c:pt idx="0">
                  <c:v>1983</c:v>
                </c:pt>
                <c:pt idx="1">
                  <c:v>1984</c:v>
                </c:pt>
                <c:pt idx="2">
                  <c:v>1985</c:v>
                </c:pt>
                <c:pt idx="3">
                  <c:v>1986</c:v>
                </c:pt>
                <c:pt idx="4">
                  <c:v>1987</c:v>
                </c:pt>
                <c:pt idx="5">
                  <c:v>1988</c:v>
                </c:pt>
                <c:pt idx="6">
                  <c:v>1989</c:v>
                </c:pt>
                <c:pt idx="7">
                  <c:v>1990</c:v>
                </c:pt>
                <c:pt idx="8">
                  <c:v>1991</c:v>
                </c:pt>
                <c:pt idx="9">
                  <c:v>1992</c:v>
                </c:pt>
                <c:pt idx="10">
                  <c:v>1993</c:v>
                </c:pt>
                <c:pt idx="11">
                  <c:v>1994</c:v>
                </c:pt>
                <c:pt idx="12">
                  <c:v>1995</c:v>
                </c:pt>
                <c:pt idx="13">
                  <c:v>1996</c:v>
                </c:pt>
                <c:pt idx="14">
                  <c:v>1997</c:v>
                </c:pt>
                <c:pt idx="15">
                  <c:v>1998</c:v>
                </c:pt>
                <c:pt idx="16">
                  <c:v>1999</c:v>
                </c:pt>
                <c:pt idx="17">
                  <c:v>2000</c:v>
                </c:pt>
                <c:pt idx="18">
                  <c:v>2001</c:v>
                </c:pt>
                <c:pt idx="19">
                  <c:v>2002</c:v>
                </c:pt>
                <c:pt idx="20">
                  <c:v>2003</c:v>
                </c:pt>
                <c:pt idx="21">
                  <c:v>2004</c:v>
                </c:pt>
                <c:pt idx="22">
                  <c:v>2005</c:v>
                </c:pt>
                <c:pt idx="23">
                  <c:v>2006</c:v>
                </c:pt>
                <c:pt idx="24">
                  <c:v>2007</c:v>
                </c:pt>
                <c:pt idx="25">
                  <c:v>2008</c:v>
                </c:pt>
                <c:pt idx="26">
                  <c:v>2009</c:v>
                </c:pt>
                <c:pt idx="27">
                  <c:v>2010</c:v>
                </c:pt>
                <c:pt idx="28">
                  <c:v>2011</c:v>
                </c:pt>
                <c:pt idx="29">
                  <c:v>2012</c:v>
                </c:pt>
                <c:pt idx="30">
                  <c:v>2013</c:v>
                </c:pt>
                <c:pt idx="31">
                  <c:v>2014</c:v>
                </c:pt>
                <c:pt idx="32">
                  <c:v>2015</c:v>
                </c:pt>
                <c:pt idx="33">
                  <c:v>2016</c:v>
                </c:pt>
                <c:pt idx="34">
                  <c:v>2017</c:v>
                </c:pt>
                <c:pt idx="35">
                  <c:v>2018</c:v>
                </c:pt>
                <c:pt idx="36">
                  <c:v>2019</c:v>
                </c:pt>
                <c:pt idx="37">
                  <c:v>2020</c:v>
                </c:pt>
                <c:pt idx="38">
                  <c:v>2021</c:v>
                </c:pt>
                <c:pt idx="39">
                  <c:v>2022</c:v>
                </c:pt>
              </c:numCache>
            </c:numRef>
          </c:cat>
          <c:val>
            <c:numRef>
              <c:f>'[man kandall ETo.xls]mann Kendall method (RH)'!$D$4:$D$43</c:f>
              <c:numCache>
                <c:formatCode>0.00_ </c:formatCode>
                <c:ptCount val="40"/>
                <c:pt idx="0">
                  <c:v>81.016438356164244</c:v>
                </c:pt>
                <c:pt idx="1">
                  <c:v>81.098360655737707</c:v>
                </c:pt>
                <c:pt idx="2">
                  <c:v>79.120547945205502</c:v>
                </c:pt>
                <c:pt idx="3">
                  <c:v>81.027397260274</c:v>
                </c:pt>
                <c:pt idx="4">
                  <c:v>83.380821917808177</c:v>
                </c:pt>
                <c:pt idx="5">
                  <c:v>81.655737704917968</c:v>
                </c:pt>
                <c:pt idx="6">
                  <c:v>79.547945205479522</c:v>
                </c:pt>
                <c:pt idx="7">
                  <c:v>79.435616438356206</c:v>
                </c:pt>
                <c:pt idx="8">
                  <c:v>82.424657534246606</c:v>
                </c:pt>
                <c:pt idx="9">
                  <c:v>81.879781420764957</c:v>
                </c:pt>
                <c:pt idx="10">
                  <c:v>81.668493150684739</c:v>
                </c:pt>
                <c:pt idx="11">
                  <c:v>85.87671232876707</c:v>
                </c:pt>
                <c:pt idx="12">
                  <c:v>83.493150684931535</c:v>
                </c:pt>
                <c:pt idx="13">
                  <c:v>85.090163934426201</c:v>
                </c:pt>
                <c:pt idx="14">
                  <c:v>85.227397260274003</c:v>
                </c:pt>
                <c:pt idx="15">
                  <c:v>84.9561643835616</c:v>
                </c:pt>
                <c:pt idx="16">
                  <c:v>86.312328767123276</c:v>
                </c:pt>
                <c:pt idx="17">
                  <c:v>88.40710382513663</c:v>
                </c:pt>
                <c:pt idx="18">
                  <c:v>88.013698630137029</c:v>
                </c:pt>
                <c:pt idx="19">
                  <c:v>85.947802197802204</c:v>
                </c:pt>
                <c:pt idx="20">
                  <c:v>85.531506849315136</c:v>
                </c:pt>
                <c:pt idx="21">
                  <c:v>89.191256830601077</c:v>
                </c:pt>
                <c:pt idx="22">
                  <c:v>89.106849315068473</c:v>
                </c:pt>
                <c:pt idx="23">
                  <c:v>89.463013698630135</c:v>
                </c:pt>
                <c:pt idx="24">
                  <c:v>89.095890410958873</c:v>
                </c:pt>
                <c:pt idx="25">
                  <c:v>90.781420765027335</c:v>
                </c:pt>
                <c:pt idx="26">
                  <c:v>91.753424657534282</c:v>
                </c:pt>
                <c:pt idx="27">
                  <c:v>90.446575342465678</c:v>
                </c:pt>
                <c:pt idx="28">
                  <c:v>90.796655647661424</c:v>
                </c:pt>
                <c:pt idx="29">
                  <c:v>88.136238720453449</c:v>
                </c:pt>
                <c:pt idx="30">
                  <c:v>89.38964058784488</c:v>
                </c:pt>
                <c:pt idx="31">
                  <c:v>88.542401700808981</c:v>
                </c:pt>
                <c:pt idx="32">
                  <c:v>89.260273972602704</c:v>
                </c:pt>
                <c:pt idx="33">
                  <c:v>88.173536932271048</c:v>
                </c:pt>
                <c:pt idx="34">
                  <c:v>87.677471534644624</c:v>
                </c:pt>
                <c:pt idx="35">
                  <c:v>88.058679098594965</c:v>
                </c:pt>
                <c:pt idx="36">
                  <c:v>87.395078380848972</c:v>
                </c:pt>
                <c:pt idx="37">
                  <c:v>89.3840566679593</c:v>
                </c:pt>
                <c:pt idx="38">
                  <c:v>88.019178082191772</c:v>
                </c:pt>
                <c:pt idx="39">
                  <c:v>86.813698630137026</c:v>
                </c:pt>
              </c:numCache>
            </c:numRef>
          </c:val>
          <c:smooth val="1"/>
          <c:extLst>
            <c:ext xmlns:c16="http://schemas.microsoft.com/office/drawing/2014/chart" uri="{C3380CC4-5D6E-409C-BE32-E72D297353CC}">
              <c16:uniqueId val="{00000000-969A-4E3C-ABE3-8E8E83965DD7}"/>
            </c:ext>
          </c:extLst>
        </c:ser>
        <c:dLbls>
          <c:showLegendKey val="0"/>
          <c:showVal val="0"/>
          <c:showCatName val="0"/>
          <c:showSerName val="0"/>
          <c:showPercent val="0"/>
          <c:showBubbleSize val="0"/>
        </c:dLbls>
        <c:marker val="1"/>
        <c:smooth val="0"/>
        <c:axId val="114781568"/>
        <c:axId val="114791936"/>
      </c:lineChart>
      <c:catAx>
        <c:axId val="114781568"/>
        <c:scaling>
          <c:orientation val="minMax"/>
        </c:scaling>
        <c:delete val="1"/>
        <c:axPos val="b"/>
        <c:title>
          <c:tx>
            <c:rich>
              <a:bodyPr rot="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rPr lang="en-IN" sz="1200" b="1">
                    <a:solidFill>
                      <a:schemeClr val="tx1"/>
                    </a:solidFill>
                    <a:latin typeface="Times New Roman" panose="02020603050405020304" pitchFamily="18" charset="0"/>
                    <a:cs typeface="Times New Roman" panose="02020603050405020304" pitchFamily="18" charset="0"/>
                  </a:rPr>
                  <a:t>YEARS</a:t>
                </a:r>
                <a:endParaRPr lang="en-IN" sz="1200" b="1" i="0" u="none" strike="noStrike"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c:rich>
          </c:tx>
          <c:layout>
            <c:manualLayout>
              <c:xMode val="edge"/>
              <c:yMode val="edge"/>
              <c:x val="0.3662037591284571"/>
              <c:y val="0.90220949263502526"/>
            </c:manualLayout>
          </c:layout>
          <c:overlay val="1"/>
          <c:spPr>
            <a:noFill/>
            <a:ln>
              <a:noFill/>
            </a:ln>
            <a:effectLst/>
          </c:spPr>
        </c:title>
        <c:numFmt formatCode="General" sourceLinked="1"/>
        <c:majorTickMark val="none"/>
        <c:minorTickMark val="cross"/>
        <c:tickLblPos val="nextTo"/>
        <c:crossAx val="114791936"/>
        <c:crosses val="autoZero"/>
        <c:auto val="1"/>
        <c:lblAlgn val="ctr"/>
        <c:lblOffset val="100"/>
        <c:noMultiLvlLbl val="1"/>
      </c:catAx>
      <c:valAx>
        <c:axId val="114791936"/>
        <c:scaling>
          <c:orientation val="minMax"/>
          <c:min val="0"/>
        </c:scaling>
        <c:delete val="1"/>
        <c:axPos val="l"/>
        <c:majorGridlines>
          <c:spPr>
            <a:ln w="9525" cap="flat" cmpd="sng" algn="ctr">
              <a:solidFill>
                <a:schemeClr val="tx1">
                  <a:lumMod val="15000"/>
                  <a:lumOff val="85000"/>
                </a:schemeClr>
              </a:solidFill>
              <a:prstDash val="solid"/>
              <a:round/>
            </a:ln>
            <a:effectLst/>
          </c:spPr>
        </c:majorGridlines>
        <c:title>
          <c:tx>
            <c:rich>
              <a:bodyPr rot="-5400000" spcFirstLastPara="0" vertOverflow="ellipsis" vert="horz" wrap="square" anchor="ctr" anchorCtr="1"/>
              <a:lstStyle/>
              <a:p>
                <a:pPr defTabSz="914400">
                  <a:defRPr lang="en-US" sz="1200" b="1" i="0" u="none" strike="noStrike" kern="1200" baseline="0">
                    <a:solidFill>
                      <a:sysClr val="windowText" lastClr="00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r>
                  <a:rPr lang="en-IN" sz="1200" b="1">
                    <a:solidFill>
                      <a:sysClr val="windowText" lastClr="00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Mean Relative Humidity</a:t>
                </a:r>
                <a:endParaRPr lang="en-IN" sz="1200" b="1" i="0" u="none" strike="noStrike" baseline="0">
                  <a:solidFill>
                    <a:sysClr val="windowText" lastClr="00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c:rich>
          </c:tx>
          <c:layout>
            <c:manualLayout>
              <c:xMode val="edge"/>
              <c:yMode val="edge"/>
              <c:x val="2.4542080689572601E-2"/>
              <c:y val="0.25761047463175102"/>
            </c:manualLayout>
          </c:layout>
          <c:overlay val="1"/>
          <c:spPr>
            <a:noFill/>
            <a:ln>
              <a:noFill/>
            </a:ln>
            <a:effectLst/>
          </c:spPr>
        </c:title>
        <c:numFmt formatCode="0.00_ " sourceLinked="1"/>
        <c:majorTickMark val="none"/>
        <c:minorTickMark val="cross"/>
        <c:tickLblPos val="nextTo"/>
        <c:crossAx val="114781568"/>
        <c:crosses val="autoZero"/>
        <c:crossBetween val="between"/>
      </c:valAx>
      <c:spPr>
        <a:noFill/>
        <a:ln>
          <a:noFill/>
        </a:ln>
        <a:effectLst/>
      </c:spPr>
    </c:plotArea>
    <c:legend>
      <c:legendPos val="b"/>
      <c:legendEntry>
        <c:idx val="0"/>
        <c:txPr>
          <a:bodyPr rot="0" spcFirstLastPara="0" vertOverflow="ellipsis" vert="horz" wrap="square" anchor="ctr" anchorCtr="1"/>
          <a:lstStyle/>
          <a:p>
            <a:pPr>
              <a:defRPr lang="en-US" sz="900" b="1" i="0" u="none" strike="noStrike" kern="1200" baseline="0">
                <a:solidFill>
                  <a:schemeClr val="tx1"/>
                </a:solidFill>
                <a:latin typeface="+mn-lt"/>
                <a:ea typeface="+mn-ea"/>
                <a:cs typeface="+mn-cs"/>
              </a:defRPr>
            </a:pPr>
            <a:endParaRPr lang="en-US"/>
          </a:p>
        </c:txPr>
      </c:legendEntry>
      <c:legendEntry>
        <c:idx val="1"/>
        <c:txPr>
          <a:bodyPr rot="0" spcFirstLastPara="0" vertOverflow="ellipsis" vert="horz" wrap="square" anchor="ctr" anchorCtr="1"/>
          <a:lstStyle/>
          <a:p>
            <a:pPr>
              <a:defRPr lang="en-US" sz="900" b="1" i="0" u="none" strike="noStrike" kern="1200" baseline="0">
                <a:solidFill>
                  <a:schemeClr val="tx1"/>
                </a:solidFill>
                <a:latin typeface="+mn-lt"/>
                <a:ea typeface="+mn-ea"/>
                <a:cs typeface="+mn-cs"/>
              </a:defRPr>
            </a:pPr>
            <a:endParaRPr lang="en-US"/>
          </a:p>
        </c:txPr>
      </c:legendEntry>
      <c:layout>
        <c:manualLayout>
          <c:xMode val="edge"/>
          <c:yMode val="edge"/>
          <c:x val="0.68933317371004377"/>
          <c:y val="0.89770867430441925"/>
          <c:w val="0.270441757452412"/>
          <c:h val="6.8535188216039336E-2"/>
        </c:manualLayout>
      </c:layout>
      <c:overlay val="1"/>
      <c:spPr>
        <a:noFill/>
        <a:ln>
          <a:noFill/>
        </a:ln>
        <a:effectLst/>
      </c:spPr>
      <c:txPr>
        <a:bodyPr rot="0" spcFirstLastPara="0" vertOverflow="ellipsis" vert="horz" wrap="square" anchor="ctr" anchorCtr="1"/>
        <a:lstStyle/>
        <a:p>
          <a:pPr>
            <a:defRPr lang="en-US" sz="900" b="1" i="0" u="none" strike="noStrike" kern="1200" baseline="0">
              <a:solidFill>
                <a:schemeClr val="tx1"/>
              </a:solidFill>
              <a:latin typeface="+mn-lt"/>
              <a:ea typeface="+mn-ea"/>
              <a:cs typeface="+mn-cs"/>
            </a:defRPr>
          </a:pPr>
          <a:endParaRPr lang="en-US"/>
        </a:p>
      </c:txPr>
    </c:legend>
    <c:plotVisOnly val="1"/>
    <c:dispBlanksAs val="gap"/>
    <c:showDLblsOverMax val="1"/>
  </c:chart>
  <c:spPr>
    <a:solidFill>
      <a:schemeClr val="bg1"/>
    </a:solidFill>
    <a:ln w="9525" cap="flat" cmpd="sng" algn="ctr">
      <a:solidFill>
        <a:schemeClr val="accent1"/>
      </a:solidFill>
      <a:prstDash val="solid"/>
      <a:round/>
    </a:ln>
    <a:effectLst/>
  </c:spPr>
  <c:txPr>
    <a:bodyPr wrap="square"/>
    <a:lstStyle/>
    <a:p>
      <a:pPr>
        <a:defRPr lang="en-US"/>
      </a:pPr>
      <a:endParaRPr lang="en-US"/>
    </a:p>
  </c:txPr>
  <c:externalData r:id="rId1">
    <c:autoUpdate val="1"/>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900" b="1">
                <a:latin typeface="Arial"/>
                <a:ea typeface="Arial"/>
                <a:cs typeface="Arial"/>
              </a:defRPr>
            </a:pPr>
            <a:r>
              <a:rPr lang="en-IN" sz="1000">
                <a:latin typeface="Times New Roman" panose="02020603050405020304" pitchFamily="18" charset="0"/>
                <a:cs typeface="Times New Roman" panose="02020603050405020304" pitchFamily="18" charset="0"/>
              </a:rPr>
              <a:t>p-values </a:t>
            </a:r>
            <a:r>
              <a:rPr lang="en-IN" sz="1000" b="1" i="0" u="none" strike="noStrike" baseline="0">
                <a:effectLst/>
                <a:latin typeface="Times New Roman" panose="02020603050405020304" pitchFamily="18" charset="0"/>
                <a:cs typeface="Times New Roman" panose="02020603050405020304" pitchFamily="18" charset="0"/>
              </a:rPr>
              <a:t>for a periods of  39 years for GKVK Station</a:t>
            </a:r>
            <a:endParaRPr lang="en-IN" sz="1000">
              <a:latin typeface="Times New Roman" panose="02020603050405020304" pitchFamily="18" charset="0"/>
              <a:cs typeface="Times New Roman" panose="02020603050405020304" pitchFamily="18" charset="0"/>
            </a:endParaRPr>
          </a:p>
        </c:rich>
      </c:tx>
      <c:layout/>
      <c:overlay val="0"/>
    </c:title>
    <c:autoTitleDeleted val="0"/>
    <c:plotArea>
      <c:layout/>
      <c:barChart>
        <c:barDir val="col"/>
        <c:grouping val="clustered"/>
        <c:varyColors val="0"/>
        <c:ser>
          <c:idx val="0"/>
          <c:order val="0"/>
          <c:tx>
            <c:v>p-value</c:v>
          </c:tx>
          <c:invertIfNegative val="0"/>
          <c:dPt>
            <c:idx val="0"/>
            <c:invertIfNegative val="0"/>
            <c:bubble3D val="0"/>
            <c:spPr>
              <a:solidFill>
                <a:srgbClr val="50D214"/>
              </a:solidFill>
              <a:ln>
                <a:solidFill>
                  <a:srgbClr val="787878"/>
                </a:solidFill>
                <a:prstDash val="solid"/>
              </a:ln>
            </c:spPr>
            <c:extLst>
              <c:ext xmlns:c16="http://schemas.microsoft.com/office/drawing/2014/chart" uri="{C3380CC4-5D6E-409C-BE32-E72D297353CC}">
                <c16:uniqueId val="{00000001-278A-4D49-9D55-EE7C0F9F580F}"/>
              </c:ext>
            </c:extLst>
          </c:dPt>
          <c:dPt>
            <c:idx val="1"/>
            <c:invertIfNegative val="0"/>
            <c:bubble3D val="0"/>
            <c:spPr>
              <a:solidFill>
                <a:srgbClr val="FF0000"/>
              </a:solidFill>
              <a:ln>
                <a:solidFill>
                  <a:srgbClr val="000000"/>
                </a:solidFill>
                <a:prstDash val="solid"/>
              </a:ln>
            </c:spPr>
            <c:extLst>
              <c:ext xmlns:c16="http://schemas.microsoft.com/office/drawing/2014/chart" uri="{C3380CC4-5D6E-409C-BE32-E72D297353CC}">
                <c16:uniqueId val="{00000003-278A-4D49-9D55-EE7C0F9F580F}"/>
              </c:ext>
            </c:extLst>
          </c:dPt>
          <c:dPt>
            <c:idx val="2"/>
            <c:invertIfNegative val="0"/>
            <c:bubble3D val="0"/>
            <c:spPr>
              <a:solidFill>
                <a:srgbClr val="50D214"/>
              </a:solidFill>
              <a:ln>
                <a:solidFill>
                  <a:srgbClr val="787878"/>
                </a:solidFill>
                <a:prstDash val="solid"/>
              </a:ln>
            </c:spPr>
            <c:extLst>
              <c:ext xmlns:c16="http://schemas.microsoft.com/office/drawing/2014/chart" uri="{C3380CC4-5D6E-409C-BE32-E72D297353CC}">
                <c16:uniqueId val="{00000005-278A-4D49-9D55-EE7C0F9F580F}"/>
              </c:ext>
            </c:extLst>
          </c:dPt>
          <c:dPt>
            <c:idx val="3"/>
            <c:invertIfNegative val="0"/>
            <c:bubble3D val="0"/>
            <c:spPr>
              <a:solidFill>
                <a:srgbClr val="50D214"/>
              </a:solidFill>
              <a:ln>
                <a:solidFill>
                  <a:srgbClr val="787878"/>
                </a:solidFill>
                <a:prstDash val="solid"/>
              </a:ln>
            </c:spPr>
            <c:extLst>
              <c:ext xmlns:c16="http://schemas.microsoft.com/office/drawing/2014/chart" uri="{C3380CC4-5D6E-409C-BE32-E72D297353CC}">
                <c16:uniqueId val="{00000007-278A-4D49-9D55-EE7C0F9F580F}"/>
              </c:ext>
            </c:extLst>
          </c:dPt>
          <c:dPt>
            <c:idx val="4"/>
            <c:invertIfNegative val="0"/>
            <c:bubble3D val="0"/>
            <c:spPr>
              <a:solidFill>
                <a:srgbClr val="50D214"/>
              </a:solidFill>
              <a:ln>
                <a:solidFill>
                  <a:srgbClr val="787878"/>
                </a:solidFill>
                <a:prstDash val="solid"/>
              </a:ln>
            </c:spPr>
            <c:extLst>
              <c:ext xmlns:c16="http://schemas.microsoft.com/office/drawing/2014/chart" uri="{C3380CC4-5D6E-409C-BE32-E72D297353CC}">
                <c16:uniqueId val="{00000009-278A-4D49-9D55-EE7C0F9F580F}"/>
              </c:ext>
            </c:extLst>
          </c:dPt>
          <c:dPt>
            <c:idx val="5"/>
            <c:invertIfNegative val="0"/>
            <c:bubble3D val="0"/>
            <c:spPr>
              <a:solidFill>
                <a:srgbClr val="FF0000"/>
              </a:solidFill>
              <a:ln>
                <a:solidFill>
                  <a:srgbClr val="000000"/>
                </a:solidFill>
                <a:prstDash val="solid"/>
              </a:ln>
            </c:spPr>
            <c:extLst>
              <c:ext xmlns:c16="http://schemas.microsoft.com/office/drawing/2014/chart" uri="{C3380CC4-5D6E-409C-BE32-E72D297353CC}">
                <c16:uniqueId val="{0000000B-278A-4D49-9D55-EE7C0F9F580F}"/>
              </c:ext>
            </c:extLst>
          </c:dPt>
          <c:dPt>
            <c:idx val="6"/>
            <c:invertIfNegative val="0"/>
            <c:bubble3D val="0"/>
            <c:spPr>
              <a:solidFill>
                <a:srgbClr val="50D214"/>
              </a:solidFill>
              <a:ln>
                <a:solidFill>
                  <a:srgbClr val="787878"/>
                </a:solidFill>
                <a:prstDash val="solid"/>
              </a:ln>
            </c:spPr>
            <c:extLst>
              <c:ext xmlns:c16="http://schemas.microsoft.com/office/drawing/2014/chart" uri="{C3380CC4-5D6E-409C-BE32-E72D297353CC}">
                <c16:uniqueId val="{0000000D-278A-4D49-9D55-EE7C0F9F580F}"/>
              </c:ext>
            </c:extLst>
          </c:dPt>
          <c:dPt>
            <c:idx val="7"/>
            <c:invertIfNegative val="0"/>
            <c:bubble3D val="0"/>
            <c:spPr>
              <a:solidFill>
                <a:srgbClr val="50D214"/>
              </a:solidFill>
              <a:ln>
                <a:solidFill>
                  <a:srgbClr val="787878"/>
                </a:solidFill>
                <a:prstDash val="solid"/>
              </a:ln>
            </c:spPr>
            <c:extLst>
              <c:ext xmlns:c16="http://schemas.microsoft.com/office/drawing/2014/chart" uri="{C3380CC4-5D6E-409C-BE32-E72D297353CC}">
                <c16:uniqueId val="{0000000F-278A-4D49-9D55-EE7C0F9F580F}"/>
              </c:ext>
            </c:extLst>
          </c:dPt>
          <c:dPt>
            <c:idx val="8"/>
            <c:invertIfNegative val="0"/>
            <c:bubble3D val="0"/>
            <c:spPr>
              <a:solidFill>
                <a:srgbClr val="FF0000"/>
              </a:solidFill>
              <a:ln>
                <a:solidFill>
                  <a:srgbClr val="000000"/>
                </a:solidFill>
                <a:prstDash val="solid"/>
              </a:ln>
            </c:spPr>
            <c:extLst>
              <c:ext xmlns:c16="http://schemas.microsoft.com/office/drawing/2014/chart" uri="{C3380CC4-5D6E-409C-BE32-E72D297353CC}">
                <c16:uniqueId val="{00000011-278A-4D49-9D55-EE7C0F9F580F}"/>
              </c:ext>
            </c:extLst>
          </c:dPt>
          <c:dPt>
            <c:idx val="9"/>
            <c:invertIfNegative val="0"/>
            <c:bubble3D val="0"/>
            <c:spPr>
              <a:solidFill>
                <a:srgbClr val="50D214"/>
              </a:solidFill>
              <a:ln>
                <a:solidFill>
                  <a:srgbClr val="787878"/>
                </a:solidFill>
                <a:prstDash val="solid"/>
              </a:ln>
            </c:spPr>
            <c:extLst>
              <c:ext xmlns:c16="http://schemas.microsoft.com/office/drawing/2014/chart" uri="{C3380CC4-5D6E-409C-BE32-E72D297353CC}">
                <c16:uniqueId val="{00000013-278A-4D49-9D55-EE7C0F9F580F}"/>
              </c:ext>
            </c:extLst>
          </c:dPt>
          <c:dPt>
            <c:idx val="10"/>
            <c:invertIfNegative val="0"/>
            <c:bubble3D val="0"/>
            <c:spPr>
              <a:solidFill>
                <a:srgbClr val="50D214"/>
              </a:solidFill>
              <a:ln>
                <a:solidFill>
                  <a:srgbClr val="787878"/>
                </a:solidFill>
                <a:prstDash val="solid"/>
              </a:ln>
            </c:spPr>
            <c:extLst>
              <c:ext xmlns:c16="http://schemas.microsoft.com/office/drawing/2014/chart" uri="{C3380CC4-5D6E-409C-BE32-E72D297353CC}">
                <c16:uniqueId val="{00000015-278A-4D49-9D55-EE7C0F9F580F}"/>
              </c:ext>
            </c:extLst>
          </c:dPt>
          <c:dPt>
            <c:idx val="11"/>
            <c:invertIfNegative val="0"/>
            <c:bubble3D val="0"/>
            <c:spPr>
              <a:solidFill>
                <a:srgbClr val="50D214"/>
              </a:solidFill>
              <a:ln>
                <a:solidFill>
                  <a:srgbClr val="787878"/>
                </a:solidFill>
                <a:prstDash val="solid"/>
              </a:ln>
            </c:spPr>
            <c:extLst>
              <c:ext xmlns:c16="http://schemas.microsoft.com/office/drawing/2014/chart" uri="{C3380CC4-5D6E-409C-BE32-E72D297353CC}">
                <c16:uniqueId val="{00000017-278A-4D49-9D55-EE7C0F9F580F}"/>
              </c:ext>
            </c:extLst>
          </c:dPt>
          <c:cat>
            <c:strRef>
              <c:f>TMAX3!$B$566:$B$577</c:f>
              <c:strCache>
                <c:ptCount val="12"/>
                <c:pt idx="0">
                  <c:v>Dec</c:v>
                </c:pt>
                <c:pt idx="1">
                  <c:v>Jan</c:v>
                </c:pt>
                <c:pt idx="2">
                  <c:v>Feb</c:v>
                </c:pt>
                <c:pt idx="3">
                  <c:v>Marc</c:v>
                </c:pt>
                <c:pt idx="4">
                  <c:v>Apr</c:v>
                </c:pt>
                <c:pt idx="5">
                  <c:v>May</c:v>
                </c:pt>
                <c:pt idx="6">
                  <c:v>Jun</c:v>
                </c:pt>
                <c:pt idx="7">
                  <c:v>Jul</c:v>
                </c:pt>
                <c:pt idx="8">
                  <c:v>Aug</c:v>
                </c:pt>
                <c:pt idx="9">
                  <c:v>Sep</c:v>
                </c:pt>
                <c:pt idx="10">
                  <c:v>Oct</c:v>
                </c:pt>
                <c:pt idx="11">
                  <c:v>Nov</c:v>
                </c:pt>
              </c:strCache>
            </c:strRef>
          </c:cat>
          <c:val>
            <c:numRef>
              <c:f>TMAX3!$D$566:$D$577</c:f>
              <c:numCache>
                <c:formatCode>General</c:formatCode>
                <c:ptCount val="12"/>
                <c:pt idx="0">
                  <c:v>1.9900000000000009</c:v>
                </c:pt>
                <c:pt idx="1">
                  <c:v>1.9700000000000009</c:v>
                </c:pt>
                <c:pt idx="2">
                  <c:v>1.1100000000000001</c:v>
                </c:pt>
                <c:pt idx="3">
                  <c:v>0.37000000000000022</c:v>
                </c:pt>
                <c:pt idx="4">
                  <c:v>0.17</c:v>
                </c:pt>
                <c:pt idx="5">
                  <c:v>-2.75</c:v>
                </c:pt>
                <c:pt idx="6">
                  <c:v>-0.43000000000000022</c:v>
                </c:pt>
                <c:pt idx="7">
                  <c:v>1.01</c:v>
                </c:pt>
                <c:pt idx="8">
                  <c:v>2.23</c:v>
                </c:pt>
                <c:pt idx="9">
                  <c:v>0.44</c:v>
                </c:pt>
                <c:pt idx="10">
                  <c:v>1.57</c:v>
                </c:pt>
                <c:pt idx="11">
                  <c:v>1.29</c:v>
                </c:pt>
              </c:numCache>
            </c:numRef>
          </c:val>
          <c:extLst>
            <c:ext xmlns:c16="http://schemas.microsoft.com/office/drawing/2014/chart" uri="{C3380CC4-5D6E-409C-BE32-E72D297353CC}">
              <c16:uniqueId val="{00000018-278A-4D49-9D55-EE7C0F9F580F}"/>
            </c:ext>
          </c:extLst>
        </c:ser>
        <c:dLbls>
          <c:showLegendKey val="0"/>
          <c:showVal val="0"/>
          <c:showCatName val="0"/>
          <c:showSerName val="0"/>
          <c:showPercent val="0"/>
          <c:showBubbleSize val="0"/>
        </c:dLbls>
        <c:gapWidth val="60"/>
        <c:overlap val="-30"/>
        <c:axId val="175856640"/>
        <c:axId val="191981056"/>
      </c:barChart>
      <c:scatterChart>
        <c:scatterStyle val="lineMarker"/>
        <c:varyColors val="0"/>
        <c:ser>
          <c:idx val="1"/>
          <c:order val="1"/>
          <c:tx>
            <c:v/>
          </c:tx>
          <c:spPr>
            <a:ln w="12700">
              <a:solidFill>
                <a:srgbClr val="8C8C8C"/>
              </a:solidFill>
              <a:prstDash val="sysDash"/>
            </a:ln>
            <a:effectLst/>
          </c:spPr>
          <c:marker>
            <c:symbol val="none"/>
          </c:marker>
          <c:xVal>
            <c:numLit>
              <c:formatCode>General</c:formatCode>
              <c:ptCount val="2"/>
              <c:pt idx="0">
                <c:v>0</c:v>
              </c:pt>
              <c:pt idx="1">
                <c:v>13</c:v>
              </c:pt>
            </c:numLit>
          </c:xVal>
          <c:yVal>
            <c:numLit>
              <c:formatCode>General</c:formatCode>
              <c:ptCount val="2"/>
              <c:pt idx="0">
                <c:v>0.05</c:v>
              </c:pt>
              <c:pt idx="1">
                <c:v>0.05</c:v>
              </c:pt>
            </c:numLit>
          </c:yVal>
          <c:smooth val="0"/>
          <c:extLst>
            <c:ext xmlns:c16="http://schemas.microsoft.com/office/drawing/2014/chart" uri="{C3380CC4-5D6E-409C-BE32-E72D297353CC}">
              <c16:uniqueId val="{00000019-278A-4D49-9D55-EE7C0F9F580F}"/>
            </c:ext>
          </c:extLst>
        </c:ser>
        <c:dLbls>
          <c:showLegendKey val="0"/>
          <c:showVal val="0"/>
          <c:showCatName val="0"/>
          <c:showSerName val="0"/>
          <c:showPercent val="0"/>
          <c:showBubbleSize val="0"/>
        </c:dLbls>
        <c:axId val="235349120"/>
        <c:axId val="191982976"/>
      </c:scatterChart>
      <c:catAx>
        <c:axId val="175856640"/>
        <c:scaling>
          <c:orientation val="minMax"/>
        </c:scaling>
        <c:delete val="0"/>
        <c:axPos val="b"/>
        <c:title>
          <c:tx>
            <c:rich>
              <a:bodyPr/>
              <a:lstStyle/>
              <a:p>
                <a:pPr>
                  <a:defRPr/>
                </a:pPr>
                <a:r>
                  <a:rPr lang="en-IN">
                    <a:latin typeface="Times New Roman" panose="02020603050405020304" pitchFamily="18" charset="0"/>
                    <a:cs typeface="Times New Roman" panose="02020603050405020304" pitchFamily="18" charset="0"/>
                  </a:rPr>
                  <a:t>Months</a:t>
                </a:r>
              </a:p>
            </c:rich>
          </c:tx>
          <c:layout/>
          <c:overlay val="0"/>
        </c:title>
        <c:numFmt formatCode="General" sourceLinked="0"/>
        <c:majorTickMark val="cross"/>
        <c:minorTickMark val="none"/>
        <c:tickLblPos val="nextTo"/>
        <c:txPr>
          <a:bodyPr rot="-5400000" vert="horz"/>
          <a:lstStyle/>
          <a:p>
            <a:pPr>
              <a:defRPr sz="1000" b="1">
                <a:latin typeface="Times New Roman" panose="02020603050405020304" pitchFamily="18" charset="0"/>
                <a:cs typeface="Times New Roman" panose="02020603050405020304" pitchFamily="18" charset="0"/>
              </a:defRPr>
            </a:pPr>
            <a:endParaRPr lang="en-US"/>
          </a:p>
        </c:txPr>
        <c:crossAx val="191981056"/>
        <c:crosses val="autoZero"/>
        <c:auto val="1"/>
        <c:lblAlgn val="ctr"/>
        <c:lblOffset val="100"/>
        <c:noMultiLvlLbl val="0"/>
      </c:catAx>
      <c:valAx>
        <c:axId val="191981056"/>
        <c:scaling>
          <c:orientation val="minMax"/>
          <c:min val="0"/>
        </c:scaling>
        <c:delete val="0"/>
        <c:axPos val="l"/>
        <c:title>
          <c:tx>
            <c:rich>
              <a:bodyPr/>
              <a:lstStyle/>
              <a:p>
                <a:pPr>
                  <a:defRPr/>
                </a:pPr>
                <a:r>
                  <a:rPr lang="en-IN" sz="1000">
                    <a:latin typeface="Times New Roman" panose="02020603050405020304" pitchFamily="18" charset="0"/>
                    <a:cs typeface="Times New Roman" panose="02020603050405020304" pitchFamily="18" charset="0"/>
                  </a:rPr>
                  <a:t>p-Valus</a:t>
                </a:r>
              </a:p>
            </c:rich>
          </c:tx>
          <c:layout/>
          <c:overlay val="0"/>
        </c:title>
        <c:numFmt formatCode="General" sourceLinked="0"/>
        <c:majorTickMark val="cross"/>
        <c:minorTickMark val="none"/>
        <c:tickLblPos val="nextTo"/>
        <c:txPr>
          <a:bodyPr/>
          <a:lstStyle/>
          <a:p>
            <a:pPr>
              <a:defRPr sz="1000" b="1">
                <a:latin typeface="Times New Roman" panose="02020603050405020304" pitchFamily="18" charset="0"/>
                <a:cs typeface="Times New Roman" panose="02020603050405020304" pitchFamily="18" charset="0"/>
              </a:defRPr>
            </a:pPr>
            <a:endParaRPr lang="en-US"/>
          </a:p>
        </c:txPr>
        <c:crossAx val="175856640"/>
        <c:crosses val="autoZero"/>
        <c:crossBetween val="between"/>
      </c:valAx>
      <c:valAx>
        <c:axId val="191982976"/>
        <c:scaling>
          <c:orientation val="minMax"/>
        </c:scaling>
        <c:delete val="1"/>
        <c:axPos val="r"/>
        <c:numFmt formatCode="General" sourceLinked="1"/>
        <c:majorTickMark val="out"/>
        <c:minorTickMark val="none"/>
        <c:tickLblPos val="nextTo"/>
        <c:crossAx val="235349120"/>
        <c:crosses val="max"/>
        <c:crossBetween val="midCat"/>
      </c:valAx>
      <c:valAx>
        <c:axId val="235349120"/>
        <c:scaling>
          <c:orientation val="minMax"/>
          <c:max val="13"/>
          <c:min val="0"/>
        </c:scaling>
        <c:delete val="0"/>
        <c:axPos val="t"/>
        <c:numFmt formatCode="General" sourceLinked="0"/>
        <c:majorTickMark val="none"/>
        <c:minorTickMark val="none"/>
        <c:tickLblPos val="none"/>
        <c:spPr>
          <a:ln w="6350">
            <a:noFill/>
          </a:ln>
        </c:spPr>
        <c:txPr>
          <a:bodyPr/>
          <a:lstStyle/>
          <a:p>
            <a:pPr>
              <a:defRPr sz="700"/>
            </a:pPr>
            <a:endParaRPr lang="en-US"/>
          </a:p>
        </c:txPr>
        <c:crossAx val="191982976"/>
        <c:crosses val="max"/>
        <c:crossBetween val="midCat"/>
      </c:valAx>
      <c:spPr>
        <a:ln w="25400">
          <a:noFill/>
        </a:ln>
      </c:spPr>
    </c:plotArea>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900" b="1" i="0" u="none" strike="noStrike" kern="1200" baseline="0">
                <a:solidFill>
                  <a:sysClr val="windowText" lastClr="000000"/>
                </a:solidFill>
                <a:latin typeface="Arial"/>
                <a:ea typeface="Arial"/>
                <a:cs typeface="Arial"/>
              </a:defRPr>
            </a:pPr>
            <a:r>
              <a:rPr lang="en-IN" sz="1000" b="1" i="0" baseline="0">
                <a:effectLst/>
                <a:latin typeface="Times New Roman" panose="02020603050405020304" pitchFamily="18" charset="0"/>
                <a:cs typeface="Times New Roman" panose="02020603050405020304" pitchFamily="18" charset="0"/>
              </a:rPr>
              <a:t>p-values for a periods of  39 years for GKVK Station</a:t>
            </a:r>
            <a:endParaRPr lang="en-IN" sz="1000">
              <a:effectLst/>
              <a:latin typeface="Times New Roman" panose="02020603050405020304" pitchFamily="18" charset="0"/>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sz="900" b="1" i="0" u="none" strike="noStrike" kern="1200" baseline="0">
                <a:solidFill>
                  <a:sysClr val="windowText" lastClr="000000"/>
                </a:solidFill>
                <a:latin typeface="Arial"/>
                <a:ea typeface="Arial"/>
                <a:cs typeface="Arial"/>
              </a:defRPr>
            </a:pPr>
            <a:endParaRPr lang="en-IN"/>
          </a:p>
        </c:rich>
      </c:tx>
      <c:layout/>
      <c:overlay val="0"/>
    </c:title>
    <c:autoTitleDeleted val="0"/>
    <c:plotArea>
      <c:layout/>
      <c:barChart>
        <c:barDir val="col"/>
        <c:grouping val="clustered"/>
        <c:varyColors val="0"/>
        <c:ser>
          <c:idx val="0"/>
          <c:order val="0"/>
          <c:tx>
            <c:v>p-value</c:v>
          </c:tx>
          <c:invertIfNegative val="0"/>
          <c:dPt>
            <c:idx val="0"/>
            <c:invertIfNegative val="0"/>
            <c:bubble3D val="0"/>
            <c:spPr>
              <a:solidFill>
                <a:srgbClr val="50D214"/>
              </a:solidFill>
              <a:ln>
                <a:solidFill>
                  <a:srgbClr val="787878"/>
                </a:solidFill>
                <a:prstDash val="solid"/>
              </a:ln>
            </c:spPr>
            <c:extLst>
              <c:ext xmlns:c16="http://schemas.microsoft.com/office/drawing/2014/chart" uri="{C3380CC4-5D6E-409C-BE32-E72D297353CC}">
                <c16:uniqueId val="{00000001-656E-42EA-9683-A7ABA276031E}"/>
              </c:ext>
            </c:extLst>
          </c:dPt>
          <c:dPt>
            <c:idx val="1"/>
            <c:invertIfNegative val="0"/>
            <c:bubble3D val="0"/>
            <c:spPr>
              <a:solidFill>
                <a:srgbClr val="FF0000"/>
              </a:solidFill>
              <a:ln>
                <a:solidFill>
                  <a:srgbClr val="000000"/>
                </a:solidFill>
                <a:prstDash val="solid"/>
              </a:ln>
            </c:spPr>
            <c:extLst>
              <c:ext xmlns:c16="http://schemas.microsoft.com/office/drawing/2014/chart" uri="{C3380CC4-5D6E-409C-BE32-E72D297353CC}">
                <c16:uniqueId val="{00000003-656E-42EA-9683-A7ABA276031E}"/>
              </c:ext>
            </c:extLst>
          </c:dPt>
          <c:dPt>
            <c:idx val="2"/>
            <c:invertIfNegative val="0"/>
            <c:bubble3D val="0"/>
            <c:spPr>
              <a:solidFill>
                <a:srgbClr val="50D214"/>
              </a:solidFill>
              <a:ln>
                <a:solidFill>
                  <a:srgbClr val="787878"/>
                </a:solidFill>
                <a:prstDash val="solid"/>
              </a:ln>
            </c:spPr>
            <c:extLst>
              <c:ext xmlns:c16="http://schemas.microsoft.com/office/drawing/2014/chart" uri="{C3380CC4-5D6E-409C-BE32-E72D297353CC}">
                <c16:uniqueId val="{00000005-656E-42EA-9683-A7ABA276031E}"/>
              </c:ext>
            </c:extLst>
          </c:dPt>
          <c:dPt>
            <c:idx val="3"/>
            <c:invertIfNegative val="0"/>
            <c:bubble3D val="0"/>
            <c:spPr>
              <a:solidFill>
                <a:srgbClr val="50D214"/>
              </a:solidFill>
              <a:ln>
                <a:solidFill>
                  <a:srgbClr val="787878"/>
                </a:solidFill>
                <a:prstDash val="solid"/>
              </a:ln>
            </c:spPr>
            <c:extLst>
              <c:ext xmlns:c16="http://schemas.microsoft.com/office/drawing/2014/chart" uri="{C3380CC4-5D6E-409C-BE32-E72D297353CC}">
                <c16:uniqueId val="{00000007-656E-42EA-9683-A7ABA276031E}"/>
              </c:ext>
            </c:extLst>
          </c:dPt>
          <c:dPt>
            <c:idx val="4"/>
            <c:invertIfNegative val="0"/>
            <c:bubble3D val="0"/>
            <c:spPr>
              <a:solidFill>
                <a:srgbClr val="50D214"/>
              </a:solidFill>
              <a:ln>
                <a:solidFill>
                  <a:srgbClr val="787878"/>
                </a:solidFill>
                <a:prstDash val="solid"/>
              </a:ln>
            </c:spPr>
            <c:extLst>
              <c:ext xmlns:c16="http://schemas.microsoft.com/office/drawing/2014/chart" uri="{C3380CC4-5D6E-409C-BE32-E72D297353CC}">
                <c16:uniqueId val="{00000009-656E-42EA-9683-A7ABA276031E}"/>
              </c:ext>
            </c:extLst>
          </c:dPt>
          <c:dPt>
            <c:idx val="5"/>
            <c:invertIfNegative val="0"/>
            <c:bubble3D val="0"/>
            <c:spPr>
              <a:solidFill>
                <a:srgbClr val="FF0000"/>
              </a:solidFill>
              <a:ln>
                <a:solidFill>
                  <a:srgbClr val="000000"/>
                </a:solidFill>
                <a:prstDash val="solid"/>
              </a:ln>
            </c:spPr>
            <c:extLst>
              <c:ext xmlns:c16="http://schemas.microsoft.com/office/drawing/2014/chart" uri="{C3380CC4-5D6E-409C-BE32-E72D297353CC}">
                <c16:uniqueId val="{0000000B-656E-42EA-9683-A7ABA276031E}"/>
              </c:ext>
            </c:extLst>
          </c:dPt>
          <c:dPt>
            <c:idx val="6"/>
            <c:invertIfNegative val="0"/>
            <c:bubble3D val="0"/>
            <c:spPr>
              <a:solidFill>
                <a:srgbClr val="50D214"/>
              </a:solidFill>
              <a:ln>
                <a:solidFill>
                  <a:srgbClr val="787878"/>
                </a:solidFill>
                <a:prstDash val="solid"/>
              </a:ln>
            </c:spPr>
            <c:extLst>
              <c:ext xmlns:c16="http://schemas.microsoft.com/office/drawing/2014/chart" uri="{C3380CC4-5D6E-409C-BE32-E72D297353CC}">
                <c16:uniqueId val="{0000000D-656E-42EA-9683-A7ABA276031E}"/>
              </c:ext>
            </c:extLst>
          </c:dPt>
          <c:dPt>
            <c:idx val="7"/>
            <c:invertIfNegative val="0"/>
            <c:bubble3D val="0"/>
            <c:spPr>
              <a:solidFill>
                <a:srgbClr val="50D214"/>
              </a:solidFill>
              <a:ln>
                <a:solidFill>
                  <a:srgbClr val="787878"/>
                </a:solidFill>
                <a:prstDash val="solid"/>
              </a:ln>
            </c:spPr>
            <c:extLst>
              <c:ext xmlns:c16="http://schemas.microsoft.com/office/drawing/2014/chart" uri="{C3380CC4-5D6E-409C-BE32-E72D297353CC}">
                <c16:uniqueId val="{0000000F-656E-42EA-9683-A7ABA276031E}"/>
              </c:ext>
            </c:extLst>
          </c:dPt>
          <c:dPt>
            <c:idx val="8"/>
            <c:invertIfNegative val="0"/>
            <c:bubble3D val="0"/>
            <c:spPr>
              <a:solidFill>
                <a:srgbClr val="FF0000"/>
              </a:solidFill>
              <a:ln>
                <a:solidFill>
                  <a:srgbClr val="000000"/>
                </a:solidFill>
                <a:prstDash val="solid"/>
              </a:ln>
            </c:spPr>
            <c:extLst>
              <c:ext xmlns:c16="http://schemas.microsoft.com/office/drawing/2014/chart" uri="{C3380CC4-5D6E-409C-BE32-E72D297353CC}">
                <c16:uniqueId val="{00000011-656E-42EA-9683-A7ABA276031E}"/>
              </c:ext>
            </c:extLst>
          </c:dPt>
          <c:dPt>
            <c:idx val="9"/>
            <c:invertIfNegative val="0"/>
            <c:bubble3D val="0"/>
            <c:spPr>
              <a:solidFill>
                <a:srgbClr val="50D214"/>
              </a:solidFill>
              <a:ln>
                <a:solidFill>
                  <a:srgbClr val="787878"/>
                </a:solidFill>
                <a:prstDash val="solid"/>
              </a:ln>
            </c:spPr>
            <c:extLst>
              <c:ext xmlns:c16="http://schemas.microsoft.com/office/drawing/2014/chart" uri="{C3380CC4-5D6E-409C-BE32-E72D297353CC}">
                <c16:uniqueId val="{00000013-656E-42EA-9683-A7ABA276031E}"/>
              </c:ext>
            </c:extLst>
          </c:dPt>
          <c:dPt>
            <c:idx val="10"/>
            <c:invertIfNegative val="0"/>
            <c:bubble3D val="0"/>
            <c:spPr>
              <a:solidFill>
                <a:srgbClr val="50D214"/>
              </a:solidFill>
              <a:ln>
                <a:solidFill>
                  <a:srgbClr val="787878"/>
                </a:solidFill>
                <a:prstDash val="solid"/>
              </a:ln>
            </c:spPr>
            <c:extLst>
              <c:ext xmlns:c16="http://schemas.microsoft.com/office/drawing/2014/chart" uri="{C3380CC4-5D6E-409C-BE32-E72D297353CC}">
                <c16:uniqueId val="{00000015-656E-42EA-9683-A7ABA276031E}"/>
              </c:ext>
            </c:extLst>
          </c:dPt>
          <c:dPt>
            <c:idx val="11"/>
            <c:invertIfNegative val="0"/>
            <c:bubble3D val="0"/>
            <c:spPr>
              <a:solidFill>
                <a:srgbClr val="50D214"/>
              </a:solidFill>
              <a:ln>
                <a:solidFill>
                  <a:srgbClr val="787878"/>
                </a:solidFill>
                <a:prstDash val="solid"/>
              </a:ln>
            </c:spPr>
            <c:extLst>
              <c:ext xmlns:c16="http://schemas.microsoft.com/office/drawing/2014/chart" uri="{C3380CC4-5D6E-409C-BE32-E72D297353CC}">
                <c16:uniqueId val="{00000017-656E-42EA-9683-A7ABA276031E}"/>
              </c:ext>
            </c:extLst>
          </c:dPt>
          <c:cat>
            <c:strRef>
              <c:f>TMIN2!$B$566:$B$577</c:f>
              <c:strCache>
                <c:ptCount val="12"/>
                <c:pt idx="0">
                  <c:v>Dec</c:v>
                </c:pt>
                <c:pt idx="1">
                  <c:v>Jan</c:v>
                </c:pt>
                <c:pt idx="2">
                  <c:v>Feb</c:v>
                </c:pt>
                <c:pt idx="3">
                  <c:v>Marc</c:v>
                </c:pt>
                <c:pt idx="4">
                  <c:v>Apr</c:v>
                </c:pt>
                <c:pt idx="5">
                  <c:v>May</c:v>
                </c:pt>
                <c:pt idx="6">
                  <c:v>Jun</c:v>
                </c:pt>
                <c:pt idx="7">
                  <c:v>Jul</c:v>
                </c:pt>
                <c:pt idx="8">
                  <c:v>Aug</c:v>
                </c:pt>
                <c:pt idx="9">
                  <c:v>Sep</c:v>
                </c:pt>
                <c:pt idx="10">
                  <c:v>Oct</c:v>
                </c:pt>
                <c:pt idx="11">
                  <c:v>Nov</c:v>
                </c:pt>
              </c:strCache>
            </c:strRef>
          </c:cat>
          <c:val>
            <c:numRef>
              <c:f>TMIN2!$D$566:$D$577</c:f>
              <c:numCache>
                <c:formatCode>0.000</c:formatCode>
                <c:ptCount val="12"/>
                <c:pt idx="0">
                  <c:v>1</c:v>
                </c:pt>
                <c:pt idx="1">
                  <c:v>4.8950238599652945E-2</c:v>
                </c:pt>
                <c:pt idx="2">
                  <c:v>0.26835952882925307</c:v>
                </c:pt>
                <c:pt idx="3">
                  <c:v>0.70925382453527563</c:v>
                </c:pt>
                <c:pt idx="4">
                  <c:v>0.8612638836213089</c:v>
                </c:pt>
                <c:pt idx="5">
                  <c:v>5.9626043974339762E-3</c:v>
                </c:pt>
                <c:pt idx="6">
                  <c:v>0.6495478982562366</c:v>
                </c:pt>
                <c:pt idx="7">
                  <c:v>0.78871948990320528</c:v>
                </c:pt>
                <c:pt idx="8">
                  <c:v>2.6057912231692636E-2</c:v>
                </c:pt>
                <c:pt idx="9">
                  <c:v>0.11574436842983582</c:v>
                </c:pt>
                <c:pt idx="10">
                  <c:v>0.16560248483061546</c:v>
                </c:pt>
                <c:pt idx="11">
                  <c:v>0.16560248483061546</c:v>
                </c:pt>
              </c:numCache>
            </c:numRef>
          </c:val>
          <c:extLst>
            <c:ext xmlns:c16="http://schemas.microsoft.com/office/drawing/2014/chart" uri="{C3380CC4-5D6E-409C-BE32-E72D297353CC}">
              <c16:uniqueId val="{00000018-656E-42EA-9683-A7ABA276031E}"/>
            </c:ext>
          </c:extLst>
        </c:ser>
        <c:dLbls>
          <c:showLegendKey val="0"/>
          <c:showVal val="0"/>
          <c:showCatName val="0"/>
          <c:showSerName val="0"/>
          <c:showPercent val="0"/>
          <c:showBubbleSize val="0"/>
        </c:dLbls>
        <c:gapWidth val="60"/>
        <c:overlap val="-30"/>
        <c:axId val="81366400"/>
        <c:axId val="81376768"/>
      </c:barChart>
      <c:scatterChart>
        <c:scatterStyle val="lineMarker"/>
        <c:varyColors val="0"/>
        <c:ser>
          <c:idx val="1"/>
          <c:order val="1"/>
          <c:tx>
            <c:v/>
          </c:tx>
          <c:spPr>
            <a:ln w="12700">
              <a:solidFill>
                <a:srgbClr val="8C8C8C"/>
              </a:solidFill>
              <a:prstDash val="sysDash"/>
            </a:ln>
            <a:effectLst/>
          </c:spPr>
          <c:marker>
            <c:symbol val="none"/>
          </c:marker>
          <c:xVal>
            <c:numLit>
              <c:formatCode>General</c:formatCode>
              <c:ptCount val="2"/>
              <c:pt idx="0">
                <c:v>0</c:v>
              </c:pt>
              <c:pt idx="1">
                <c:v>13</c:v>
              </c:pt>
            </c:numLit>
          </c:xVal>
          <c:yVal>
            <c:numLit>
              <c:formatCode>General</c:formatCode>
              <c:ptCount val="2"/>
              <c:pt idx="0">
                <c:v>0.05</c:v>
              </c:pt>
              <c:pt idx="1">
                <c:v>0.05</c:v>
              </c:pt>
            </c:numLit>
          </c:yVal>
          <c:smooth val="0"/>
          <c:extLst>
            <c:ext xmlns:c16="http://schemas.microsoft.com/office/drawing/2014/chart" uri="{C3380CC4-5D6E-409C-BE32-E72D297353CC}">
              <c16:uniqueId val="{00000019-656E-42EA-9683-A7ABA276031E}"/>
            </c:ext>
          </c:extLst>
        </c:ser>
        <c:dLbls>
          <c:showLegendKey val="0"/>
          <c:showVal val="0"/>
          <c:showCatName val="0"/>
          <c:showSerName val="0"/>
          <c:showPercent val="0"/>
          <c:showBubbleSize val="0"/>
        </c:dLbls>
        <c:axId val="81409152"/>
        <c:axId val="81378688"/>
      </c:scatterChart>
      <c:catAx>
        <c:axId val="81366400"/>
        <c:scaling>
          <c:orientation val="minMax"/>
        </c:scaling>
        <c:delete val="0"/>
        <c:axPos val="b"/>
        <c:title>
          <c:tx>
            <c:rich>
              <a:bodyPr/>
              <a:lstStyle/>
              <a:p>
                <a:pPr>
                  <a:defRPr/>
                </a:pPr>
                <a:r>
                  <a:rPr lang="en-IN">
                    <a:latin typeface="Times New Roman" panose="02020603050405020304" pitchFamily="18" charset="0"/>
                    <a:cs typeface="Times New Roman" panose="02020603050405020304" pitchFamily="18" charset="0"/>
                  </a:rPr>
                  <a:t>Months</a:t>
                </a:r>
              </a:p>
            </c:rich>
          </c:tx>
          <c:layout>
            <c:manualLayout>
              <c:xMode val="edge"/>
              <c:yMode val="edge"/>
              <c:x val="0.49918053130388046"/>
              <c:y val="0.89105615319211851"/>
            </c:manualLayout>
          </c:layout>
          <c:overlay val="0"/>
        </c:title>
        <c:numFmt formatCode="General" sourceLinked="0"/>
        <c:majorTickMark val="cross"/>
        <c:minorTickMark val="none"/>
        <c:tickLblPos val="nextTo"/>
        <c:txPr>
          <a:bodyPr rot="-5400000" vert="horz"/>
          <a:lstStyle/>
          <a:p>
            <a:pPr>
              <a:defRPr sz="1000" b="1">
                <a:latin typeface="Times New Roman" panose="02020603050405020304" pitchFamily="18" charset="0"/>
                <a:cs typeface="Times New Roman" panose="02020603050405020304" pitchFamily="18" charset="0"/>
              </a:defRPr>
            </a:pPr>
            <a:endParaRPr lang="en-US"/>
          </a:p>
        </c:txPr>
        <c:crossAx val="81376768"/>
        <c:crosses val="autoZero"/>
        <c:auto val="1"/>
        <c:lblAlgn val="ctr"/>
        <c:lblOffset val="100"/>
        <c:noMultiLvlLbl val="0"/>
      </c:catAx>
      <c:valAx>
        <c:axId val="81376768"/>
        <c:scaling>
          <c:orientation val="minMax"/>
          <c:min val="0"/>
        </c:scaling>
        <c:delete val="0"/>
        <c:axPos val="l"/>
        <c:title>
          <c:tx>
            <c:rich>
              <a:bodyPr/>
              <a:lstStyle/>
              <a:p>
                <a:pPr>
                  <a:defRPr/>
                </a:pPr>
                <a:r>
                  <a:rPr lang="en-IN">
                    <a:latin typeface="Times New Roman" panose="02020603050405020304" pitchFamily="18" charset="0"/>
                    <a:cs typeface="Times New Roman" panose="02020603050405020304" pitchFamily="18" charset="0"/>
                  </a:rPr>
                  <a:t>p-Values</a:t>
                </a:r>
              </a:p>
            </c:rich>
          </c:tx>
          <c:layout/>
          <c:overlay val="0"/>
        </c:title>
        <c:numFmt formatCode="General" sourceLinked="0"/>
        <c:majorTickMark val="cross"/>
        <c:minorTickMark val="none"/>
        <c:tickLblPos val="nextTo"/>
        <c:txPr>
          <a:bodyPr/>
          <a:lstStyle/>
          <a:p>
            <a:pPr>
              <a:defRPr sz="1000" b="1">
                <a:latin typeface="Times New Roman" panose="02020603050405020304" pitchFamily="18" charset="0"/>
                <a:cs typeface="Times New Roman" panose="02020603050405020304" pitchFamily="18" charset="0"/>
              </a:defRPr>
            </a:pPr>
            <a:endParaRPr lang="en-US"/>
          </a:p>
        </c:txPr>
        <c:crossAx val="81366400"/>
        <c:crosses val="autoZero"/>
        <c:crossBetween val="between"/>
      </c:valAx>
      <c:valAx>
        <c:axId val="81378688"/>
        <c:scaling>
          <c:orientation val="minMax"/>
        </c:scaling>
        <c:delete val="1"/>
        <c:axPos val="r"/>
        <c:numFmt formatCode="General" sourceLinked="1"/>
        <c:majorTickMark val="out"/>
        <c:minorTickMark val="none"/>
        <c:tickLblPos val="nextTo"/>
        <c:crossAx val="81409152"/>
        <c:crosses val="max"/>
        <c:crossBetween val="midCat"/>
      </c:valAx>
      <c:valAx>
        <c:axId val="81409152"/>
        <c:scaling>
          <c:orientation val="minMax"/>
          <c:max val="13"/>
          <c:min val="0"/>
        </c:scaling>
        <c:delete val="0"/>
        <c:axPos val="t"/>
        <c:numFmt formatCode="General" sourceLinked="0"/>
        <c:majorTickMark val="none"/>
        <c:minorTickMark val="none"/>
        <c:tickLblPos val="none"/>
        <c:spPr>
          <a:ln w="6350">
            <a:noFill/>
          </a:ln>
        </c:spPr>
        <c:txPr>
          <a:bodyPr/>
          <a:lstStyle/>
          <a:p>
            <a:pPr>
              <a:defRPr sz="700"/>
            </a:pPr>
            <a:endParaRPr lang="en-US"/>
          </a:p>
        </c:txPr>
        <c:crossAx val="81378688"/>
        <c:crosses val="max"/>
        <c:crossBetween val="midCat"/>
      </c:valAx>
      <c:spPr>
        <a:ln w="25400">
          <a:noFill/>
        </a:ln>
      </c:spPr>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03278A-10C7-426C-A049-1940E710ED2D}" type="datetimeFigureOut">
              <a:rPr lang="en-US" smtClean="0"/>
              <a:pPr/>
              <a:t>5/26/2023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A9250-714F-4885-8F50-3D200C95C29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EAD720A-D888-4FBC-8605-1B2670C433CC}" type="datetime1">
              <a:rPr lang="en-US" smtClean="0"/>
              <a:pPr/>
              <a:t>5/26/2023</a:t>
            </a:fld>
            <a:endParaRPr lang="en-US"/>
          </a:p>
        </p:txBody>
      </p:sp>
      <p:sp>
        <p:nvSpPr>
          <p:cNvPr id="5" name="Footer Placeholder 4"/>
          <p:cNvSpPr>
            <a:spLocks noGrp="1"/>
          </p:cNvSpPr>
          <p:nvPr>
            <p:ph type="ftr" sz="quarter" idx="11"/>
          </p:nvPr>
        </p:nvSpPr>
        <p:spPr/>
        <p:txBody>
          <a:bodyPr/>
          <a:lstStyle/>
          <a:p>
            <a:r>
              <a:rPr lang="en-US"/>
              <a:t>Department of Civil Engineering, RNSIT Bengaluru.</a:t>
            </a:r>
          </a:p>
        </p:txBody>
      </p:sp>
      <p:sp>
        <p:nvSpPr>
          <p:cNvPr id="6" name="Slide Number Placeholder 5"/>
          <p:cNvSpPr>
            <a:spLocks noGrp="1"/>
          </p:cNvSpPr>
          <p:nvPr>
            <p:ph type="sldNum" sz="quarter" idx="12"/>
          </p:nvPr>
        </p:nvSpPr>
        <p:spPr/>
        <p:txBody>
          <a:bodyPr/>
          <a:lstStyle/>
          <a:p>
            <a:fld id="{D312DA27-FCD7-4BBA-ACC0-2A8A5370B7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7640E11-B870-4702-8773-32A1AE6C2723}" type="datetime1">
              <a:rPr lang="en-US" smtClean="0"/>
              <a:pPr/>
              <a:t>5/26/2023</a:t>
            </a:fld>
            <a:endParaRPr lang="en-US"/>
          </a:p>
        </p:txBody>
      </p:sp>
      <p:sp>
        <p:nvSpPr>
          <p:cNvPr id="5" name="Footer Placeholder 4"/>
          <p:cNvSpPr>
            <a:spLocks noGrp="1"/>
          </p:cNvSpPr>
          <p:nvPr>
            <p:ph type="ftr" sz="quarter" idx="11"/>
          </p:nvPr>
        </p:nvSpPr>
        <p:spPr/>
        <p:txBody>
          <a:bodyPr/>
          <a:lstStyle/>
          <a:p>
            <a:r>
              <a:rPr lang="en-US"/>
              <a:t>Department of Civil Engineering, RNSIT Bengaluru.</a:t>
            </a:r>
          </a:p>
        </p:txBody>
      </p:sp>
      <p:sp>
        <p:nvSpPr>
          <p:cNvPr id="6" name="Slide Number Placeholder 5"/>
          <p:cNvSpPr>
            <a:spLocks noGrp="1"/>
          </p:cNvSpPr>
          <p:nvPr>
            <p:ph type="sldNum" sz="quarter" idx="12"/>
          </p:nvPr>
        </p:nvSpPr>
        <p:spPr/>
        <p:txBody>
          <a:bodyPr/>
          <a:lstStyle/>
          <a:p>
            <a:fld id="{D312DA27-FCD7-4BBA-ACC0-2A8A5370B7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BAA7A0E-25E7-4923-A250-30081AEC5E42}" type="datetime1">
              <a:rPr lang="en-US" smtClean="0"/>
              <a:pPr/>
              <a:t>5/26/2023</a:t>
            </a:fld>
            <a:endParaRPr lang="en-US"/>
          </a:p>
        </p:txBody>
      </p:sp>
      <p:sp>
        <p:nvSpPr>
          <p:cNvPr id="5" name="Footer Placeholder 4"/>
          <p:cNvSpPr>
            <a:spLocks noGrp="1"/>
          </p:cNvSpPr>
          <p:nvPr>
            <p:ph type="ftr" sz="quarter" idx="11"/>
          </p:nvPr>
        </p:nvSpPr>
        <p:spPr/>
        <p:txBody>
          <a:bodyPr/>
          <a:lstStyle/>
          <a:p>
            <a:r>
              <a:rPr lang="en-US"/>
              <a:t>Department of Civil Engineering, RNSIT Bengaluru.</a:t>
            </a:r>
          </a:p>
        </p:txBody>
      </p:sp>
      <p:sp>
        <p:nvSpPr>
          <p:cNvPr id="6" name="Slide Number Placeholder 5"/>
          <p:cNvSpPr>
            <a:spLocks noGrp="1"/>
          </p:cNvSpPr>
          <p:nvPr>
            <p:ph type="sldNum" sz="quarter" idx="12"/>
          </p:nvPr>
        </p:nvSpPr>
        <p:spPr/>
        <p:txBody>
          <a:bodyPr/>
          <a:lstStyle/>
          <a:p>
            <a:fld id="{D312DA27-FCD7-4BBA-ACC0-2A8A5370B72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2E8E94-7FB1-4A54-BF25-6F5E85DE9CBD}" type="datetime1">
              <a:rPr lang="en-US" smtClean="0"/>
              <a:pPr/>
              <a:t>5/26/2023</a:t>
            </a:fld>
            <a:endParaRPr lang="en-US"/>
          </a:p>
        </p:txBody>
      </p:sp>
      <p:sp>
        <p:nvSpPr>
          <p:cNvPr id="5" name="Footer Placeholder 4"/>
          <p:cNvSpPr>
            <a:spLocks noGrp="1"/>
          </p:cNvSpPr>
          <p:nvPr>
            <p:ph type="ftr" sz="quarter" idx="11"/>
          </p:nvPr>
        </p:nvSpPr>
        <p:spPr/>
        <p:txBody>
          <a:bodyPr/>
          <a:lstStyle/>
          <a:p>
            <a:r>
              <a:rPr lang="en-US"/>
              <a:t>Department of Civil Engineering, RNSIT Bengaluru.</a:t>
            </a:r>
          </a:p>
        </p:txBody>
      </p:sp>
      <p:sp>
        <p:nvSpPr>
          <p:cNvPr id="6" name="Slide Number Placeholder 5"/>
          <p:cNvSpPr>
            <a:spLocks noGrp="1"/>
          </p:cNvSpPr>
          <p:nvPr>
            <p:ph type="sldNum" sz="quarter" idx="12"/>
          </p:nvPr>
        </p:nvSpPr>
        <p:spPr/>
        <p:txBody>
          <a:bodyPr/>
          <a:lstStyle/>
          <a:p>
            <a:fld id="{D312DA27-FCD7-4BBA-ACC0-2A8A5370B7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054B49A-7E60-4E39-A6F1-7AFC5FFEC4F8}" type="datetime1">
              <a:rPr lang="en-US" smtClean="0"/>
              <a:pPr/>
              <a:t>5/26/2023</a:t>
            </a:fld>
            <a:endParaRPr lang="en-US"/>
          </a:p>
        </p:txBody>
      </p:sp>
      <p:sp>
        <p:nvSpPr>
          <p:cNvPr id="5" name="Footer Placeholder 4"/>
          <p:cNvSpPr>
            <a:spLocks noGrp="1"/>
          </p:cNvSpPr>
          <p:nvPr>
            <p:ph type="ftr" sz="quarter" idx="11"/>
          </p:nvPr>
        </p:nvSpPr>
        <p:spPr/>
        <p:txBody>
          <a:bodyPr/>
          <a:lstStyle/>
          <a:p>
            <a:r>
              <a:rPr lang="en-US"/>
              <a:t>Department of Civil Engineering, RNSIT Bengaluru.</a:t>
            </a:r>
          </a:p>
        </p:txBody>
      </p:sp>
      <p:sp>
        <p:nvSpPr>
          <p:cNvPr id="6" name="Slide Number Placeholder 5"/>
          <p:cNvSpPr>
            <a:spLocks noGrp="1"/>
          </p:cNvSpPr>
          <p:nvPr>
            <p:ph type="sldNum" sz="quarter" idx="12"/>
          </p:nvPr>
        </p:nvSpPr>
        <p:spPr/>
        <p:txBody>
          <a:bodyPr/>
          <a:lstStyle/>
          <a:p>
            <a:fld id="{D312DA27-FCD7-4BBA-ACC0-2A8A5370B7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9C2DBD-D1BE-409E-9CCF-33A97207CC12}" type="datetime1">
              <a:rPr lang="en-US" smtClean="0"/>
              <a:pPr/>
              <a:t>5/26/2023</a:t>
            </a:fld>
            <a:endParaRPr lang="en-US"/>
          </a:p>
        </p:txBody>
      </p:sp>
      <p:sp>
        <p:nvSpPr>
          <p:cNvPr id="5" name="Footer Placeholder 4"/>
          <p:cNvSpPr>
            <a:spLocks noGrp="1"/>
          </p:cNvSpPr>
          <p:nvPr>
            <p:ph type="ftr" sz="quarter" idx="11"/>
          </p:nvPr>
        </p:nvSpPr>
        <p:spPr/>
        <p:txBody>
          <a:bodyPr/>
          <a:lstStyle/>
          <a:p>
            <a:r>
              <a:rPr lang="en-US"/>
              <a:t>Department of Civil Engineering, RNSIT Bengaluru.</a:t>
            </a:r>
          </a:p>
        </p:txBody>
      </p:sp>
      <p:sp>
        <p:nvSpPr>
          <p:cNvPr id="6" name="Slide Number Placeholder 5"/>
          <p:cNvSpPr>
            <a:spLocks noGrp="1"/>
          </p:cNvSpPr>
          <p:nvPr>
            <p:ph type="sldNum" sz="quarter" idx="12"/>
          </p:nvPr>
        </p:nvSpPr>
        <p:spPr/>
        <p:txBody>
          <a:bodyPr/>
          <a:lstStyle/>
          <a:p>
            <a:fld id="{D312DA27-FCD7-4BBA-ACC0-2A8A5370B7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052F8E1-47DB-4CB0-AE9D-AB22F3FEF9BD}" type="datetime1">
              <a:rPr lang="en-US" smtClean="0"/>
              <a:pPr/>
              <a:t>5/26/2023</a:t>
            </a:fld>
            <a:endParaRPr lang="en-US"/>
          </a:p>
        </p:txBody>
      </p:sp>
      <p:sp>
        <p:nvSpPr>
          <p:cNvPr id="6" name="Footer Placeholder 5"/>
          <p:cNvSpPr>
            <a:spLocks noGrp="1"/>
          </p:cNvSpPr>
          <p:nvPr>
            <p:ph type="ftr" sz="quarter" idx="11"/>
          </p:nvPr>
        </p:nvSpPr>
        <p:spPr/>
        <p:txBody>
          <a:bodyPr/>
          <a:lstStyle/>
          <a:p>
            <a:r>
              <a:rPr lang="en-US"/>
              <a:t>Department of Civil Engineering, RNSIT Bengaluru.</a:t>
            </a:r>
          </a:p>
        </p:txBody>
      </p:sp>
      <p:sp>
        <p:nvSpPr>
          <p:cNvPr id="7" name="Slide Number Placeholder 6"/>
          <p:cNvSpPr>
            <a:spLocks noGrp="1"/>
          </p:cNvSpPr>
          <p:nvPr>
            <p:ph type="sldNum" sz="quarter" idx="12"/>
          </p:nvPr>
        </p:nvSpPr>
        <p:spPr/>
        <p:txBody>
          <a:bodyPr/>
          <a:lstStyle/>
          <a:p>
            <a:fld id="{D312DA27-FCD7-4BBA-ACC0-2A8A5370B7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26913B4-C591-4A87-B61D-5AEE5CE3AE72}" type="datetime1">
              <a:rPr lang="en-US" smtClean="0"/>
              <a:pPr/>
              <a:t>5/26/2023</a:t>
            </a:fld>
            <a:endParaRPr lang="en-US"/>
          </a:p>
        </p:txBody>
      </p:sp>
      <p:sp>
        <p:nvSpPr>
          <p:cNvPr id="8" name="Footer Placeholder 7"/>
          <p:cNvSpPr>
            <a:spLocks noGrp="1"/>
          </p:cNvSpPr>
          <p:nvPr>
            <p:ph type="ftr" sz="quarter" idx="11"/>
          </p:nvPr>
        </p:nvSpPr>
        <p:spPr/>
        <p:txBody>
          <a:bodyPr/>
          <a:lstStyle/>
          <a:p>
            <a:r>
              <a:rPr lang="en-US"/>
              <a:t>Department of Civil Engineering, RNSIT Bengaluru.</a:t>
            </a:r>
          </a:p>
        </p:txBody>
      </p:sp>
      <p:sp>
        <p:nvSpPr>
          <p:cNvPr id="9" name="Slide Number Placeholder 8"/>
          <p:cNvSpPr>
            <a:spLocks noGrp="1"/>
          </p:cNvSpPr>
          <p:nvPr>
            <p:ph type="sldNum" sz="quarter" idx="12"/>
          </p:nvPr>
        </p:nvSpPr>
        <p:spPr/>
        <p:txBody>
          <a:bodyPr/>
          <a:lstStyle/>
          <a:p>
            <a:fld id="{D312DA27-FCD7-4BBA-ACC0-2A8A5370B7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D8AD8F8-60F1-4FE6-9C20-FCC31D4DF126}" type="datetime1">
              <a:rPr lang="en-US" smtClean="0"/>
              <a:pPr/>
              <a:t>5/26/2023</a:t>
            </a:fld>
            <a:endParaRPr lang="en-US"/>
          </a:p>
        </p:txBody>
      </p:sp>
      <p:sp>
        <p:nvSpPr>
          <p:cNvPr id="4" name="Footer Placeholder 3"/>
          <p:cNvSpPr>
            <a:spLocks noGrp="1"/>
          </p:cNvSpPr>
          <p:nvPr>
            <p:ph type="ftr" sz="quarter" idx="11"/>
          </p:nvPr>
        </p:nvSpPr>
        <p:spPr/>
        <p:txBody>
          <a:bodyPr/>
          <a:lstStyle/>
          <a:p>
            <a:r>
              <a:rPr lang="en-US"/>
              <a:t>Department of Civil Engineering, RNSIT Bengaluru.</a:t>
            </a:r>
          </a:p>
        </p:txBody>
      </p:sp>
      <p:sp>
        <p:nvSpPr>
          <p:cNvPr id="5" name="Slide Number Placeholder 4"/>
          <p:cNvSpPr>
            <a:spLocks noGrp="1"/>
          </p:cNvSpPr>
          <p:nvPr>
            <p:ph type="sldNum" sz="quarter" idx="12"/>
          </p:nvPr>
        </p:nvSpPr>
        <p:spPr/>
        <p:txBody>
          <a:bodyPr/>
          <a:lstStyle/>
          <a:p>
            <a:fld id="{D312DA27-FCD7-4BBA-ACC0-2A8A5370B7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09F4E-8876-409F-AA74-84A810663A31}" type="datetime1">
              <a:rPr lang="en-US" smtClean="0"/>
              <a:pPr/>
              <a:t>5/26/2023</a:t>
            </a:fld>
            <a:endParaRPr lang="en-US"/>
          </a:p>
        </p:txBody>
      </p:sp>
      <p:sp>
        <p:nvSpPr>
          <p:cNvPr id="3" name="Footer Placeholder 2"/>
          <p:cNvSpPr>
            <a:spLocks noGrp="1"/>
          </p:cNvSpPr>
          <p:nvPr>
            <p:ph type="ftr" sz="quarter" idx="11"/>
          </p:nvPr>
        </p:nvSpPr>
        <p:spPr/>
        <p:txBody>
          <a:bodyPr/>
          <a:lstStyle/>
          <a:p>
            <a:r>
              <a:rPr lang="en-US"/>
              <a:t>Department of Civil Engineering, RNSIT Bengaluru.</a:t>
            </a:r>
          </a:p>
        </p:txBody>
      </p:sp>
      <p:sp>
        <p:nvSpPr>
          <p:cNvPr id="4" name="Slide Number Placeholder 3"/>
          <p:cNvSpPr>
            <a:spLocks noGrp="1"/>
          </p:cNvSpPr>
          <p:nvPr>
            <p:ph type="sldNum" sz="quarter" idx="12"/>
          </p:nvPr>
        </p:nvSpPr>
        <p:spPr/>
        <p:txBody>
          <a:bodyPr/>
          <a:lstStyle/>
          <a:p>
            <a:fld id="{D312DA27-FCD7-4BBA-ACC0-2A8A5370B7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6A5C46-D42B-49B6-A551-EE43AA02960F}" type="datetime1">
              <a:rPr lang="en-US" smtClean="0"/>
              <a:pPr/>
              <a:t>5/26/2023</a:t>
            </a:fld>
            <a:endParaRPr lang="en-US"/>
          </a:p>
        </p:txBody>
      </p:sp>
      <p:sp>
        <p:nvSpPr>
          <p:cNvPr id="6" name="Footer Placeholder 5"/>
          <p:cNvSpPr>
            <a:spLocks noGrp="1"/>
          </p:cNvSpPr>
          <p:nvPr>
            <p:ph type="ftr" sz="quarter" idx="11"/>
          </p:nvPr>
        </p:nvSpPr>
        <p:spPr/>
        <p:txBody>
          <a:bodyPr/>
          <a:lstStyle/>
          <a:p>
            <a:r>
              <a:rPr lang="en-US"/>
              <a:t>Department of Civil Engineering, RNSIT Bengaluru.</a:t>
            </a:r>
          </a:p>
        </p:txBody>
      </p:sp>
      <p:sp>
        <p:nvSpPr>
          <p:cNvPr id="7" name="Slide Number Placeholder 6"/>
          <p:cNvSpPr>
            <a:spLocks noGrp="1"/>
          </p:cNvSpPr>
          <p:nvPr>
            <p:ph type="sldNum" sz="quarter" idx="12"/>
          </p:nvPr>
        </p:nvSpPr>
        <p:spPr/>
        <p:txBody>
          <a:bodyPr/>
          <a:lstStyle/>
          <a:p>
            <a:fld id="{D312DA27-FCD7-4BBA-ACC0-2A8A5370B7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5151D2-81FA-426B-8C58-C8C7EE588CED}" type="datetime1">
              <a:rPr lang="en-US" smtClean="0"/>
              <a:pPr/>
              <a:t>5/26/2023</a:t>
            </a:fld>
            <a:endParaRPr lang="en-US"/>
          </a:p>
        </p:txBody>
      </p:sp>
      <p:sp>
        <p:nvSpPr>
          <p:cNvPr id="6" name="Footer Placeholder 5"/>
          <p:cNvSpPr>
            <a:spLocks noGrp="1"/>
          </p:cNvSpPr>
          <p:nvPr>
            <p:ph type="ftr" sz="quarter" idx="11"/>
          </p:nvPr>
        </p:nvSpPr>
        <p:spPr/>
        <p:txBody>
          <a:bodyPr/>
          <a:lstStyle/>
          <a:p>
            <a:r>
              <a:rPr lang="en-US"/>
              <a:t>Department of Civil Engineering, RNSIT Bengaluru.</a:t>
            </a:r>
          </a:p>
        </p:txBody>
      </p:sp>
      <p:sp>
        <p:nvSpPr>
          <p:cNvPr id="7" name="Slide Number Placeholder 6"/>
          <p:cNvSpPr>
            <a:spLocks noGrp="1"/>
          </p:cNvSpPr>
          <p:nvPr>
            <p:ph type="sldNum" sz="quarter" idx="12"/>
          </p:nvPr>
        </p:nvSpPr>
        <p:spPr/>
        <p:txBody>
          <a:bodyPr/>
          <a:lstStyle/>
          <a:p>
            <a:fld id="{D312DA27-FCD7-4BBA-ACC0-2A8A5370B7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2E8E94-7FB1-4A54-BF25-6F5E85DE9CBD}" type="datetime1">
              <a:rPr lang="en-US" smtClean="0"/>
              <a:pPr/>
              <a:t>5/26/2023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Civil Engineering, RNSIT Bengaluru.</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12DA27-FCD7-4BBA-ACC0-2A8A5370B7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53731" y="4884905"/>
            <a:ext cx="10484528" cy="1337945"/>
          </a:xfrm>
          <a:prstGeom prst="rect">
            <a:avLst/>
          </a:prstGeom>
        </p:spPr>
        <p:txBody>
          <a:bodyPr wrap="square">
            <a:spAutoFit/>
          </a:bodyPr>
          <a:lstStyle/>
          <a:p>
            <a:pPr algn="ctr">
              <a:spcAft>
                <a:spcPts val="1000"/>
              </a:spcAft>
            </a:pPr>
            <a:r>
              <a:rPr lang="en-US" sz="14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RNS Institute of Technology,</a:t>
            </a:r>
          </a:p>
          <a:p>
            <a:pPr algn="ctr">
              <a:spcAft>
                <a:spcPts val="1000"/>
              </a:spcAft>
            </a:pPr>
            <a:r>
              <a:rPr lang="en-US" sz="14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(Affiliated to Visvesvaraya Technological University, Belagavi, Karnataka)</a:t>
            </a:r>
          </a:p>
          <a:p>
            <a:pPr algn="ctr">
              <a:spcAft>
                <a:spcPts val="1000"/>
              </a:spcAft>
            </a:pPr>
            <a:r>
              <a:rPr lang="en-US" sz="14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Dr. Vishnuvardhan Road, RR Nagar Post,</a:t>
            </a:r>
          </a:p>
          <a:p>
            <a:pPr algn="ctr">
              <a:spcAft>
                <a:spcPts val="1000"/>
              </a:spcAft>
            </a:pPr>
            <a:r>
              <a:rPr lang="en-US" sz="14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BENGALURU - 560098</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2" cstate="print"/>
          <a:stretch>
            <a:fillRect/>
          </a:stretch>
        </p:blipFill>
        <p:spPr>
          <a:xfrm>
            <a:off x="5451973" y="3711888"/>
            <a:ext cx="1287984" cy="1173167"/>
          </a:xfrm>
          <a:prstGeom prst="rect">
            <a:avLst/>
          </a:prstGeom>
        </p:spPr>
      </p:pic>
      <p:sp>
        <p:nvSpPr>
          <p:cNvPr id="2" name="Rectangle 1"/>
          <p:cNvSpPr/>
          <p:nvPr/>
        </p:nvSpPr>
        <p:spPr>
          <a:xfrm>
            <a:off x="869606" y="228302"/>
            <a:ext cx="10484528" cy="368300"/>
          </a:xfrm>
          <a:prstGeom prst="rect">
            <a:avLst/>
          </a:prstGeom>
        </p:spPr>
        <p:txBody>
          <a:bodyPr wrap="square">
            <a:spAutoFit/>
          </a:bodyPr>
          <a:lstStyle/>
          <a:p>
            <a:pPr algn="ct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“PREDICTION OF EVAPORATION USING SOFT COMPUTING TECHNIQUES”</a:t>
            </a:r>
          </a:p>
        </p:txBody>
      </p:sp>
      <p:sp>
        <p:nvSpPr>
          <p:cNvPr id="3" name="Rectangle 2"/>
          <p:cNvSpPr/>
          <p:nvPr/>
        </p:nvSpPr>
        <p:spPr>
          <a:xfrm>
            <a:off x="4287520" y="794733"/>
            <a:ext cx="3617844" cy="1845310"/>
          </a:xfrm>
          <a:prstGeom prst="rect">
            <a:avLst/>
          </a:prstGeom>
        </p:spPr>
        <p:txBody>
          <a:bodyPr wrap="square">
            <a:spAutoFit/>
          </a:bodyPr>
          <a:lstStyle/>
          <a:p>
            <a:pPr algn="ctr"/>
            <a:r>
              <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By</a:t>
            </a:r>
          </a:p>
          <a:p>
            <a:pPr algn="ctr"/>
            <a:r>
              <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MEGHANA H P -1RN19CV023</a:t>
            </a:r>
          </a:p>
          <a:p>
            <a:pPr algn="ctr"/>
            <a:r>
              <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NAMRATHA S -1RN19CV027</a:t>
            </a:r>
          </a:p>
          <a:p>
            <a:pPr algn="ctr"/>
            <a:r>
              <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NISARGA K A -1RN20CV408</a:t>
            </a:r>
          </a:p>
          <a:p>
            <a:pPr algn="ctr"/>
            <a:r>
              <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SWATHI K S -1RN20CV417</a:t>
            </a:r>
          </a:p>
          <a:p>
            <a:pPr algn="just"/>
            <a:endParaRPr lang="en-US" sz="24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p:nvSpPr>
        <p:spPr>
          <a:xfrm>
            <a:off x="2518295" y="2443707"/>
            <a:ext cx="7155402" cy="1353185"/>
          </a:xfrm>
          <a:prstGeom prst="rect">
            <a:avLst/>
          </a:prstGeom>
        </p:spPr>
        <p:txBody>
          <a:bodyPr wrap="square">
            <a:spAutoFit/>
          </a:bodyPr>
          <a:lstStyle/>
          <a:p>
            <a:pPr algn="ctr"/>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 the guidance of:</a:t>
            </a:r>
          </a:p>
          <a:p>
            <a:pPr algn="ct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 </a:t>
            </a:r>
            <a:r>
              <a:rPr lang="en-US"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Mahadeva</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 </a:t>
            </a:r>
            <a:r>
              <a:rPr lang="en-US" sz="1400" b="1"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BE,M.Tech</a:t>
            </a:r>
            <a:r>
              <a:rPr lang="en-US" sz="1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,(Ph.d-UVCE)</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ISRO-IIRS Institute Coordinator</a:t>
            </a:r>
          </a:p>
          <a:p>
            <a:pPr algn="ctr"/>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a:t>
            </a:r>
          </a:p>
          <a:p>
            <a:pPr algn="ctr"/>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RNSIT,Bengaluru</a:t>
            </a:r>
          </a:p>
        </p:txBody>
      </p:sp>
      <p:sp>
        <p:nvSpPr>
          <p:cNvPr id="11" name="Footer Placeholder 10"/>
          <p:cNvSpPr>
            <a:spLocks noGrp="1"/>
          </p:cNvSpPr>
          <p:nvPr>
            <p:ph type="ftr" sz="quarter" idx="11"/>
          </p:nvPr>
        </p:nvSpPr>
        <p:spPr>
          <a:xfrm>
            <a:off x="582963" y="6319780"/>
            <a:ext cx="11026066" cy="365125"/>
          </a:xfrm>
          <a:solidFill>
            <a:srgbClr val="FFFF00"/>
          </a:solidFill>
        </p:spPr>
        <p:txBody>
          <a:bodyPr/>
          <a:lstStyle/>
          <a:p>
            <a:pPr algn="l"/>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Department of Civil Engineering, RNSIT Bengaluru.</a:t>
            </a:r>
          </a:p>
        </p:txBody>
      </p:sp>
      <p:sp>
        <p:nvSpPr>
          <p:cNvPr id="12" name="Slide Number Placeholder 11"/>
          <p:cNvSpPr>
            <a:spLocks noGrp="1"/>
          </p:cNvSpPr>
          <p:nvPr>
            <p:ph type="sldNum" sz="quarter" idx="12"/>
          </p:nvPr>
        </p:nvSpPr>
        <p:spPr/>
        <p:txBody>
          <a:bodyPr/>
          <a:lstStyle/>
          <a:p>
            <a:fld id="{D312DA27-FCD7-4BBA-ACC0-2A8A5370B724}" type="slidenum">
              <a:rPr lang="en-US" smtClean="0">
                <a:ln w="0"/>
                <a:solidFill>
                  <a:schemeClr val="tx1"/>
                </a:solidFill>
                <a:effectLst>
                  <a:outerShdw blurRad="38100" dist="19050" dir="2700000" algn="tl" rotWithShape="0">
                    <a:schemeClr val="dk1">
                      <a:alpha val="40000"/>
                    </a:schemeClr>
                  </a:outerShdw>
                </a:effectLst>
              </a:rPr>
              <a:pPr/>
              <a:t>1</a:t>
            </a:fld>
            <a:endParaRPr lang="en-US"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72110" y="633730"/>
          <a:ext cx="11586845" cy="5243195"/>
        </p:xfrm>
        <a:graphic>
          <a:graphicData uri="http://schemas.openxmlformats.org/drawingml/2006/table">
            <a:tbl>
              <a:tblPr firstRow="1" bandRow="1">
                <a:tableStyleId>{5C22544A-7EE6-4342-B048-85BDC9FD1C3A}</a:tableStyleId>
              </a:tblPr>
              <a:tblGrid>
                <a:gridCol w="2433955">
                  <a:extLst>
                    <a:ext uri="{9D8B030D-6E8A-4147-A177-3AD203B41FA5}">
                      <a16:colId xmlns:a16="http://schemas.microsoft.com/office/drawing/2014/main" val="20000"/>
                    </a:ext>
                  </a:extLst>
                </a:gridCol>
                <a:gridCol w="3001010">
                  <a:extLst>
                    <a:ext uri="{9D8B030D-6E8A-4147-A177-3AD203B41FA5}">
                      <a16:colId xmlns:a16="http://schemas.microsoft.com/office/drawing/2014/main" val="20001"/>
                    </a:ext>
                  </a:extLst>
                </a:gridCol>
                <a:gridCol w="3171825">
                  <a:extLst>
                    <a:ext uri="{9D8B030D-6E8A-4147-A177-3AD203B41FA5}">
                      <a16:colId xmlns:a16="http://schemas.microsoft.com/office/drawing/2014/main" val="20002"/>
                    </a:ext>
                  </a:extLst>
                </a:gridCol>
                <a:gridCol w="2980055">
                  <a:extLst>
                    <a:ext uri="{9D8B030D-6E8A-4147-A177-3AD203B41FA5}">
                      <a16:colId xmlns:a16="http://schemas.microsoft.com/office/drawing/2014/main" val="20003"/>
                    </a:ext>
                  </a:extLst>
                </a:gridCol>
              </a:tblGrid>
              <a:tr h="365760">
                <a:tc>
                  <a:txBody>
                    <a:bodyPr/>
                    <a:lstStyle/>
                    <a:p>
                      <a:pPr algn="ctr"/>
                      <a:r>
                        <a:rPr lang="en-IN" dirty="0">
                          <a:latin typeface="Times New Roman" panose="02020603050405020304" pitchFamily="18" charset="0"/>
                          <a:cs typeface="Times New Roman" panose="02020603050405020304" pitchFamily="18" charset="0"/>
                        </a:rPr>
                        <a:t>AUTHORS</a:t>
                      </a:r>
                    </a:p>
                  </a:txBody>
                  <a:tcPr/>
                </a:tc>
                <a:tc>
                  <a:txBody>
                    <a:bodyPr/>
                    <a:lstStyle/>
                    <a:p>
                      <a:pPr algn="ctr"/>
                      <a:r>
                        <a:rPr lang="en-IN" dirty="0">
                          <a:latin typeface="Times New Roman" panose="02020603050405020304" pitchFamily="18" charset="0"/>
                          <a:cs typeface="Times New Roman" panose="02020603050405020304" pitchFamily="18" charset="0"/>
                        </a:rPr>
                        <a:t>TITLE OF THE PAPER</a:t>
                      </a:r>
                    </a:p>
                  </a:txBody>
                  <a:tcPr/>
                </a:tc>
                <a:tc>
                  <a:txBody>
                    <a:bodyPr/>
                    <a:lstStyle/>
                    <a:p>
                      <a:pPr algn="ctr"/>
                      <a:r>
                        <a:rPr lang="en-IN" dirty="0">
                          <a:latin typeface="Times New Roman" panose="02020603050405020304" pitchFamily="18" charset="0"/>
                          <a:cs typeface="Times New Roman" panose="02020603050405020304" pitchFamily="18" charset="0"/>
                        </a:rPr>
                        <a:t>DESCRIPTION</a:t>
                      </a:r>
                    </a:p>
                  </a:txBody>
                  <a:tcPr/>
                </a:tc>
                <a:tc>
                  <a:txBody>
                    <a:bodyPr/>
                    <a:lstStyle/>
                    <a:p>
                      <a:pPr algn="ctr"/>
                      <a:r>
                        <a:rPr lang="en-IN" sz="1600" dirty="0">
                          <a:latin typeface="Times New Roman" panose="02020603050405020304" pitchFamily="18" charset="0"/>
                          <a:cs typeface="Times New Roman" panose="02020603050405020304" pitchFamily="18" charset="0"/>
                        </a:rPr>
                        <a:t>CONCLUSIONS</a:t>
                      </a:r>
                    </a:p>
                  </a:txBody>
                  <a:tcPr/>
                </a:tc>
                <a:extLst>
                  <a:ext uri="{0D108BD9-81ED-4DB2-BD59-A6C34878D82A}">
                    <a16:rowId xmlns:a16="http://schemas.microsoft.com/office/drawing/2014/main" val="10000"/>
                  </a:ext>
                </a:extLst>
              </a:tr>
              <a:tr h="4877435">
                <a:tc>
                  <a:txBody>
                    <a:bodyPr/>
                    <a:lstStyle/>
                    <a:p>
                      <a:pPr algn="l"/>
                      <a:r>
                        <a:rPr lang="en-IN" sz="1600" b="0" dirty="0">
                          <a:latin typeface="Times New Roman" panose="02020603050405020304" pitchFamily="18" charset="0"/>
                          <a:cs typeface="Times New Roman" panose="02020603050405020304" pitchFamily="18" charset="0"/>
                        </a:rPr>
                        <a:t>1. Snyder et. al, (2005)</a:t>
                      </a:r>
                      <a:r>
                        <a:rPr lang="en-US" altLang="en-IN" sz="1600" b="0" dirty="0">
                          <a:latin typeface="Times New Roman" panose="02020603050405020304" pitchFamily="18" charset="0"/>
                          <a:cs typeface="Times New Roman" panose="02020603050405020304" pitchFamily="18" charset="0"/>
                        </a:rPr>
                        <a:t>  </a:t>
                      </a:r>
                    </a:p>
                    <a:p>
                      <a:pPr algn="l"/>
                      <a:r>
                        <a:rPr lang="en-US" altLang="en-IN" sz="1600" b="0" dirty="0">
                          <a:latin typeface="Times New Roman" panose="02020603050405020304" pitchFamily="18" charset="0"/>
                          <a:cs typeface="Times New Roman" panose="02020603050405020304" pitchFamily="18" charset="0"/>
                        </a:rPr>
                        <a:t>   </a:t>
                      </a:r>
                    </a:p>
                    <a:p>
                      <a:pPr algn="l"/>
                      <a:r>
                        <a:rPr lang="en-US" altLang="en-IN" sz="1600" b="0" dirty="0">
                          <a:latin typeface="Times New Roman" panose="02020603050405020304" pitchFamily="18" charset="0"/>
                          <a:cs typeface="Times New Roman" panose="02020603050405020304" pitchFamily="18" charset="0"/>
                        </a:rPr>
                        <a:t>Journal of Irrigation and drainge engineering (ASCE)         </a:t>
                      </a:r>
                      <a:endParaRPr lang="en-US" altLang="en-I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IN" sz="1600" b="0" dirty="0">
                          <a:latin typeface="Times New Roman" panose="02020603050405020304" pitchFamily="18" charset="0"/>
                          <a:cs typeface="Times New Roman" panose="02020603050405020304" pitchFamily="18" charset="0"/>
                        </a:rPr>
                        <a:t>“Simplified Estimation of Reference Evapotranspiration from Pan Evaporation Data in California’</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IN" sz="1600" b="0" dirty="0">
                          <a:latin typeface="Times New Roman" panose="02020603050405020304" pitchFamily="18" charset="0"/>
                          <a:cs typeface="Times New Roman" panose="02020603050405020304" pitchFamily="18" charset="0"/>
                        </a:rPr>
                        <a:t>Evaporation pan (Ep) data are often used to estimate reference</a:t>
                      </a:r>
                      <a:r>
                        <a:rPr lang="en-IN" sz="1600" b="0" baseline="0" dirty="0">
                          <a:latin typeface="Times New Roman" panose="02020603050405020304" pitchFamily="18" charset="0"/>
                          <a:cs typeface="Times New Roman" panose="02020603050405020304" pitchFamily="18" charset="0"/>
                        </a:rPr>
                        <a:t> </a:t>
                      </a:r>
                      <a:r>
                        <a:rPr lang="en-IN" sz="1600" b="0" dirty="0">
                          <a:latin typeface="Times New Roman" panose="02020603050405020304" pitchFamily="18" charset="0"/>
                          <a:cs typeface="Times New Roman" panose="02020603050405020304" pitchFamily="18" charset="0"/>
                        </a:rPr>
                        <a:t>evapotranspiration (ET0) for use in water</a:t>
                      </a:r>
                      <a:r>
                        <a:rPr lang="en-IN" sz="1600" b="0" baseline="0" dirty="0">
                          <a:latin typeface="Times New Roman" panose="02020603050405020304" pitchFamily="18" charset="0"/>
                          <a:cs typeface="Times New Roman" panose="02020603050405020304" pitchFamily="18" charset="0"/>
                        </a:rPr>
                        <a:t> </a:t>
                      </a:r>
                      <a:r>
                        <a:rPr lang="en-IN" sz="1600" b="0" dirty="0">
                          <a:latin typeface="Times New Roman" panose="02020603050405020304" pitchFamily="18" charset="0"/>
                          <a:cs typeface="Times New Roman" panose="02020603050405020304" pitchFamily="18" charset="0"/>
                        </a:rPr>
                        <a:t>resource planning and irrigation scheduling. This paper reviews equations to estimate ET0 from Ep and provides a simpler method to make this conversion for arid climatic conditions like in California. The new method accounts for fetch differences by first adjusting the Ep rates to values expected for 100 m of grass fetch. Then it relies on an empirical relationship between ET0 and the adjusted Ep to determine </a:t>
                      </a:r>
                      <a:r>
                        <a:rPr lang="en-IN" sz="1600" b="0" dirty="0" err="1">
                          <a:latin typeface="Times New Roman" panose="02020603050405020304" pitchFamily="18" charset="0"/>
                          <a:cs typeface="Times New Roman" panose="02020603050405020304" pitchFamily="18" charset="0"/>
                        </a:rPr>
                        <a:t>Kp</a:t>
                      </a:r>
                      <a:r>
                        <a:rPr lang="en-IN" sz="1600" b="0" dirty="0">
                          <a:latin typeface="Times New Roman" panose="02020603050405020304" pitchFamily="18" charset="0"/>
                          <a:cs typeface="Times New Roman" panose="02020603050405020304" pitchFamily="18" charset="0"/>
                        </a:rPr>
                        <a:t> values; thus, eliminating the need for relative humidity and wind speed data that are often unavailable.</a:t>
                      </a:r>
                    </a:p>
                  </a:txBody>
                  <a:tcPr/>
                </a:tc>
                <a:tc>
                  <a:txBody>
                    <a:bodyPr/>
                    <a:lstStyle/>
                    <a:p>
                      <a:pPr algn="just"/>
                      <a:r>
                        <a:rPr lang="en-IN" sz="1600" b="0" dirty="0">
                          <a:latin typeface="Times New Roman" panose="02020603050405020304" pitchFamily="18" charset="0"/>
                          <a:cs typeface="Times New Roman" panose="02020603050405020304" pitchFamily="18" charset="0"/>
                        </a:rPr>
                        <a:t>For the California pan evaporation data in this study, the approach to adjust Ep data to estimate evaporation for 100 m fetch distances </a:t>
                      </a:r>
                      <a:r>
                        <a:rPr lang="en-IN" sz="1600" b="0" dirty="0" err="1">
                          <a:latin typeface="Times New Roman" panose="02020603050405020304" pitchFamily="18" charset="0"/>
                          <a:cs typeface="Times New Roman" panose="02020603050405020304" pitchFamily="18" charset="0"/>
                        </a:rPr>
                        <a:t>Epad</a:t>
                      </a:r>
                      <a:r>
                        <a:rPr lang="en-IN" sz="1600" b="0" dirty="0">
                          <a:latin typeface="Times New Roman" panose="02020603050405020304" pitchFamily="18" charset="0"/>
                          <a:cs typeface="Times New Roman" panose="02020603050405020304" pitchFamily="18" charset="0"/>
                        </a:rPr>
                        <a:t> using Eq. (8) and then to estimate ET0 from the </a:t>
                      </a:r>
                      <a:r>
                        <a:rPr lang="en-IN" sz="1600" b="0" dirty="0" err="1">
                          <a:latin typeface="Times New Roman" panose="02020603050405020304" pitchFamily="18" charset="0"/>
                          <a:cs typeface="Times New Roman" panose="02020603050405020304" pitchFamily="18" charset="0"/>
                        </a:rPr>
                        <a:t>Epa</a:t>
                      </a:r>
                      <a:r>
                        <a:rPr lang="en-IN" sz="1600" b="0" dirty="0">
                          <a:latin typeface="Times New Roman" panose="02020603050405020304" pitchFamily="18" charset="0"/>
                          <a:cs typeface="Times New Roman" panose="02020603050405020304" pitchFamily="18" charset="0"/>
                        </a:rPr>
                        <a:t> data using Eq. (9) gave better estimates than other equations in the literature that also require wind speed and humidity data. </a:t>
                      </a:r>
                      <a:r>
                        <a:rPr lang="en-IN" sz="1600" b="0" dirty="0" err="1">
                          <a:latin typeface="Times New Roman" panose="02020603050405020304" pitchFamily="18" charset="0"/>
                          <a:cs typeface="Times New Roman" panose="02020603050405020304" pitchFamily="18" charset="0"/>
                        </a:rPr>
                        <a:t>Asine</a:t>
                      </a:r>
                      <a:r>
                        <a:rPr lang="en-IN" sz="1600" b="0" dirty="0">
                          <a:latin typeface="Times New Roman" panose="02020603050405020304" pitchFamily="18" charset="0"/>
                          <a:cs typeface="Times New Roman" panose="02020603050405020304" pitchFamily="18" charset="0"/>
                        </a:rPr>
                        <a:t>-wave approach was used to estimate ET0 from the adjusted </a:t>
                      </a:r>
                      <a:r>
                        <a:rPr lang="en-IN" sz="1600" b="0" dirty="0" err="1">
                          <a:latin typeface="Times New Roman" panose="02020603050405020304" pitchFamily="18" charset="0"/>
                          <a:cs typeface="Times New Roman" panose="02020603050405020304" pitchFamily="18" charset="0"/>
                        </a:rPr>
                        <a:t>Epa</a:t>
                      </a:r>
                      <a:r>
                        <a:rPr lang="en-IN" sz="1600" b="0" dirty="0">
                          <a:latin typeface="Times New Roman" panose="02020603050405020304" pitchFamily="18" charset="0"/>
                          <a:cs typeface="Times New Roman" panose="02020603050405020304" pitchFamily="18" charset="0"/>
                        </a:rPr>
                        <a:t> data. The model worked well in an arid climate like California; however, adjustments might be needed for more humid or windier climate</a:t>
                      </a:r>
                    </a:p>
                  </a:txBody>
                  <a:tcPr/>
                </a:tc>
                <a:extLst>
                  <a:ext uri="{0D108BD9-81ED-4DB2-BD59-A6C34878D82A}">
                    <a16:rowId xmlns:a16="http://schemas.microsoft.com/office/drawing/2014/main" val="10001"/>
                  </a:ext>
                </a:extLst>
              </a:tr>
            </a:tbl>
          </a:graphicData>
        </a:graphic>
      </p:graphicFrame>
      <p:sp>
        <p:nvSpPr>
          <p:cNvPr id="4" name="Footer Placeholder 3"/>
          <p:cNvSpPr>
            <a:spLocks noGrp="1"/>
          </p:cNvSpPr>
          <p:nvPr>
            <p:ph type="ftr" sz="quarter" idx="11"/>
          </p:nvPr>
        </p:nvSpPr>
        <p:spPr>
          <a:xfrm>
            <a:off x="642620" y="6356350"/>
            <a:ext cx="11315700" cy="286385"/>
          </a:xfrm>
          <a:solidFill>
            <a:srgbClr val="FFFF00"/>
          </a:solidFill>
        </p:spPr>
        <p:txBody>
          <a:body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a:t>
            </a:r>
          </a:p>
        </p:txBody>
      </p:sp>
      <p:sp>
        <p:nvSpPr>
          <p:cNvPr id="5" name="Slide Number Placeholder 4"/>
          <p:cNvSpPr>
            <a:spLocks noGrp="1"/>
          </p:cNvSpPr>
          <p:nvPr>
            <p:ph type="sldNum" sz="quarter" idx="12"/>
          </p:nvPr>
        </p:nvSpPr>
        <p:spPr/>
        <p:txBody>
          <a:bodyPr/>
          <a:lstStyle/>
          <a:p>
            <a:fld id="{D312DA27-FCD7-4BBA-ACC0-2A8A5370B724}" type="slidenum">
              <a:rPr lang="en-US" smtClean="0">
                <a:ln w="0"/>
                <a:solidFill>
                  <a:schemeClr val="tx1"/>
                </a:solidFill>
                <a:effectLst>
                  <a:outerShdw blurRad="38100" dist="19050" dir="2700000" algn="tl" rotWithShape="0">
                    <a:schemeClr val="dk1">
                      <a:alpha val="40000"/>
                    </a:schemeClr>
                  </a:outerShdw>
                </a:effectLst>
              </a:rPr>
              <a:pPr/>
              <a:t>10</a:t>
            </a:fld>
            <a:endParaRPr lang="en-US" dirty="0">
              <a:ln w="0"/>
              <a:solidFill>
                <a:schemeClr val="tx1"/>
              </a:solidFill>
              <a:effectLst>
                <a:outerShdw blurRad="38100" dist="19050" dir="2700000" algn="tl" rotWithShape="0">
                  <a:schemeClr val="dk1">
                    <a:alpha val="40000"/>
                  </a:schemeClr>
                </a:outerShdw>
              </a:effectLst>
            </a:endParaRPr>
          </a:p>
        </p:txBody>
      </p:sp>
      <p:sp>
        <p:nvSpPr>
          <p:cNvPr id="7" name="Footer Placeholder 5"/>
          <p:cNvSpPr txBox="1"/>
          <p:nvPr/>
        </p:nvSpPr>
        <p:spPr>
          <a:xfrm>
            <a:off x="372110" y="162560"/>
            <a:ext cx="11586845" cy="39433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REVIEW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71475" y="638175"/>
            <a:ext cx="11587480" cy="5718175"/>
          </a:xfrm>
        </p:spPr>
        <p:txBody>
          <a:bodyPr/>
          <a:lstStyle/>
          <a:p>
            <a:endParaRPr lang="en-US"/>
          </a:p>
        </p:txBody>
      </p:sp>
      <p:sp>
        <p:nvSpPr>
          <p:cNvPr id="4" name="Footer Placeholder 3"/>
          <p:cNvSpPr>
            <a:spLocks noGrp="1"/>
          </p:cNvSpPr>
          <p:nvPr>
            <p:ph type="ftr" sz="quarter" idx="11"/>
          </p:nvPr>
        </p:nvSpPr>
        <p:spPr/>
        <p:txBody>
          <a:bodyPr/>
          <a:lstStyle/>
          <a:p>
            <a:r>
              <a:rPr lang="en-US"/>
              <a:t>Department of Civil Engineering, RNSIT Bengaluru.</a:t>
            </a:r>
          </a:p>
        </p:txBody>
      </p:sp>
      <p:sp>
        <p:nvSpPr>
          <p:cNvPr id="5" name="Slide Number Placeholder 4"/>
          <p:cNvSpPr>
            <a:spLocks noGrp="1"/>
          </p:cNvSpPr>
          <p:nvPr>
            <p:ph type="sldNum" sz="quarter" idx="12"/>
          </p:nvPr>
        </p:nvSpPr>
        <p:spPr/>
        <p:txBody>
          <a:bodyPr/>
          <a:lstStyle/>
          <a:p>
            <a:fld id="{D312DA27-FCD7-4BBA-ACC0-2A8A5370B724}" type="slidenum">
              <a:rPr lang="en-US" smtClean="0"/>
              <a:pPr/>
              <a:t>11</a:t>
            </a:fld>
            <a:endParaRPr lang="en-US"/>
          </a:p>
        </p:txBody>
      </p:sp>
      <p:sp>
        <p:nvSpPr>
          <p:cNvPr id="7" name="Footer Placeholder 5"/>
          <p:cNvSpPr txBox="1"/>
          <p:nvPr/>
        </p:nvSpPr>
        <p:spPr>
          <a:xfrm>
            <a:off x="372110" y="269240"/>
            <a:ext cx="11586845" cy="36385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REVIEW</a:t>
            </a:r>
          </a:p>
        </p:txBody>
      </p:sp>
      <p:graphicFrame>
        <p:nvGraphicFramePr>
          <p:cNvPr id="9" name="Table 8"/>
          <p:cNvGraphicFramePr/>
          <p:nvPr/>
        </p:nvGraphicFramePr>
        <p:xfrm>
          <a:off x="370840" y="633730"/>
          <a:ext cx="11587480" cy="5821680"/>
        </p:xfrm>
        <a:graphic>
          <a:graphicData uri="http://schemas.openxmlformats.org/drawingml/2006/table">
            <a:tbl>
              <a:tblPr firstRow="1" bandRow="1">
                <a:tableStyleId>{5C22544A-7EE6-4342-B048-85BDC9FD1C3A}</a:tableStyleId>
              </a:tblPr>
              <a:tblGrid>
                <a:gridCol w="1880870">
                  <a:extLst>
                    <a:ext uri="{9D8B030D-6E8A-4147-A177-3AD203B41FA5}">
                      <a16:colId xmlns:a16="http://schemas.microsoft.com/office/drawing/2014/main" val="20000"/>
                    </a:ext>
                  </a:extLst>
                </a:gridCol>
                <a:gridCol w="2666365">
                  <a:extLst>
                    <a:ext uri="{9D8B030D-6E8A-4147-A177-3AD203B41FA5}">
                      <a16:colId xmlns:a16="http://schemas.microsoft.com/office/drawing/2014/main" val="20001"/>
                    </a:ext>
                  </a:extLst>
                </a:gridCol>
                <a:gridCol w="4143375">
                  <a:extLst>
                    <a:ext uri="{9D8B030D-6E8A-4147-A177-3AD203B41FA5}">
                      <a16:colId xmlns:a16="http://schemas.microsoft.com/office/drawing/2014/main" val="20002"/>
                    </a:ext>
                  </a:extLst>
                </a:gridCol>
                <a:gridCol w="2896870">
                  <a:extLst>
                    <a:ext uri="{9D8B030D-6E8A-4147-A177-3AD203B41FA5}">
                      <a16:colId xmlns:a16="http://schemas.microsoft.com/office/drawing/2014/main" val="20003"/>
                    </a:ext>
                  </a:extLst>
                </a:gridCol>
              </a:tblGrid>
              <a:tr h="365760">
                <a:tc>
                  <a:txBody>
                    <a:bodyPr/>
                    <a:lstStyle/>
                    <a:p>
                      <a:pPr algn="ctr"/>
                      <a:r>
                        <a:rPr lang="en-IN" dirty="0">
                          <a:latin typeface="Times New Roman" panose="02020603050405020304" pitchFamily="18" charset="0"/>
                          <a:cs typeface="Times New Roman" panose="02020603050405020304" pitchFamily="18" charset="0"/>
                        </a:rPr>
                        <a:t>AUTHORS</a:t>
                      </a:r>
                    </a:p>
                  </a:txBody>
                  <a:tcPr/>
                </a:tc>
                <a:tc>
                  <a:txBody>
                    <a:bodyPr/>
                    <a:lstStyle/>
                    <a:p>
                      <a:pPr algn="ctr"/>
                      <a:r>
                        <a:rPr lang="en-IN" dirty="0">
                          <a:latin typeface="Times New Roman" panose="02020603050405020304" pitchFamily="18" charset="0"/>
                          <a:cs typeface="Times New Roman" panose="02020603050405020304" pitchFamily="18" charset="0"/>
                        </a:rPr>
                        <a:t>TITLE OF THE PAPER</a:t>
                      </a:r>
                    </a:p>
                  </a:txBody>
                  <a:tcPr/>
                </a:tc>
                <a:tc>
                  <a:txBody>
                    <a:bodyPr/>
                    <a:lstStyle/>
                    <a:p>
                      <a:pPr algn="ctr"/>
                      <a:r>
                        <a:rPr lang="en-IN" dirty="0">
                          <a:latin typeface="Times New Roman" panose="02020603050405020304" pitchFamily="18" charset="0"/>
                          <a:cs typeface="Times New Roman" panose="02020603050405020304" pitchFamily="18" charset="0"/>
                        </a:rPr>
                        <a:t>DESCRIPTION</a:t>
                      </a:r>
                    </a:p>
                  </a:txBody>
                  <a:tcPr/>
                </a:tc>
                <a:tc>
                  <a:txBody>
                    <a:bodyPr/>
                    <a:lstStyle/>
                    <a:p>
                      <a:pPr algn="ctr"/>
                      <a:r>
                        <a:rPr lang="en-IN" dirty="0">
                          <a:latin typeface="Times New Roman" panose="02020603050405020304" pitchFamily="18" charset="0"/>
                          <a:cs typeface="Times New Roman" panose="02020603050405020304" pitchFamily="18" charset="0"/>
                        </a:rPr>
                        <a:t>CONCLUSIONS</a:t>
                      </a:r>
                    </a:p>
                  </a:txBody>
                  <a:tcPr/>
                </a:tc>
                <a:extLst>
                  <a:ext uri="{0D108BD9-81ED-4DB2-BD59-A6C34878D82A}">
                    <a16:rowId xmlns:a16="http://schemas.microsoft.com/office/drawing/2014/main" val="10000"/>
                  </a:ext>
                </a:extLst>
              </a:tr>
              <a:tr h="5455920">
                <a:tc>
                  <a:txBody>
                    <a:bodyPr/>
                    <a:lstStyle/>
                    <a:p>
                      <a:pPr algn="l"/>
                      <a:r>
                        <a:rPr lang="en-IN" sz="1600" b="0" dirty="0">
                          <a:latin typeface="Times New Roman" panose="02020603050405020304" pitchFamily="18" charset="0"/>
                          <a:cs typeface="Times New Roman" panose="02020603050405020304" pitchFamily="18" charset="0"/>
                        </a:rPr>
                        <a:t>2.Terzi </a:t>
                      </a:r>
                      <a:r>
                        <a:rPr lang="en-IN" sz="1600" b="0" dirty="0" err="1">
                          <a:latin typeface="Times New Roman" panose="02020603050405020304" pitchFamily="18" charset="0"/>
                          <a:cs typeface="Times New Roman" panose="02020603050405020304" pitchFamily="18" charset="0"/>
                        </a:rPr>
                        <a:t>et,al</a:t>
                      </a:r>
                      <a:r>
                        <a:rPr lang="en-IN" sz="1600" b="0" dirty="0">
                          <a:latin typeface="Times New Roman" panose="02020603050405020304" pitchFamily="18" charset="0"/>
                          <a:cs typeface="Times New Roman" panose="02020603050405020304" pitchFamily="18" charset="0"/>
                        </a:rPr>
                        <a:t> (2006)</a:t>
                      </a:r>
                    </a:p>
                    <a:p>
                      <a:pPr algn="l"/>
                      <a:endParaRPr lang="en-IN" sz="1600" b="0" dirty="0">
                        <a:latin typeface="Times New Roman" panose="02020603050405020304" pitchFamily="18" charset="0"/>
                        <a:cs typeface="Times New Roman" panose="02020603050405020304" pitchFamily="18" charset="0"/>
                      </a:endParaRPr>
                    </a:p>
                    <a:p>
                      <a:pPr algn="l"/>
                      <a:r>
                        <a:rPr lang="en-US" altLang="en-IN" sz="1600" dirty="0">
                          <a:latin typeface="Times New Roman" panose="02020603050405020304" pitchFamily="18" charset="0"/>
                          <a:cs typeface="Times New Roman" panose="02020603050405020304" pitchFamily="18" charset="0"/>
                          <a:sym typeface="+mn-ea"/>
                        </a:rPr>
                        <a:t>Journal of Irrigation and drainge engineering (ASCE)  </a:t>
                      </a:r>
                      <a:endParaRPr lang="en-IN" sz="1600" b="0" dirty="0">
                        <a:latin typeface="Times New Roman" panose="02020603050405020304" pitchFamily="18" charset="0"/>
                        <a:cs typeface="Times New Roman" panose="02020603050405020304" pitchFamily="18" charset="0"/>
                      </a:endParaRPr>
                    </a:p>
                  </a:txBody>
                  <a:tcPr/>
                </a:tc>
                <a:tc>
                  <a:txBody>
                    <a:bodyPr/>
                    <a:lstStyle/>
                    <a:p>
                      <a:pPr algn="l"/>
                      <a:r>
                        <a:rPr lang="en-IN" sz="1600" b="0" dirty="0">
                          <a:latin typeface="Times New Roman" panose="02020603050405020304" pitchFamily="18" charset="0"/>
                          <a:cs typeface="Times New Roman" panose="02020603050405020304" pitchFamily="18" charset="0"/>
                        </a:rPr>
                        <a:t>“Estimating Evaporation Using ANFIS”</a:t>
                      </a:r>
                    </a:p>
                  </a:txBody>
                  <a:tcPr/>
                </a:tc>
                <a:tc>
                  <a:txBody>
                    <a:bodyPr/>
                    <a:lstStyle/>
                    <a:p>
                      <a:pPr algn="l"/>
                      <a:r>
                        <a:rPr lang="en-IN" sz="1600" b="0" dirty="0">
                          <a:effectLst/>
                          <a:latin typeface="Times New Roman" panose="02020603050405020304" pitchFamily="18" charset="0"/>
                          <a:ea typeface="Calibri" panose="020F0502020204030204" pitchFamily="34" charset="0"/>
                          <a:cs typeface="Times New Roman" panose="02020603050405020304" pitchFamily="18" charset="0"/>
                        </a:rPr>
                        <a:t>Water resources engineering assessment requires simple but effective evaporation estimation procedures, especially from readily measurable meteorological factors. Unfortunately, such approaches are rather scarce in the literature. In this paper, an adaptive neural-based fuzzy inference system (ANFIS) was applied to daily meteorology data from the Lake Egirdir region in the south-western part of Turkey. Daily evaporation, solar radiation, air and water temperatures, and relative humidity measurements were used to develop the ANFIS method, which helps to assess possible contributions that each input variable has on the evaporation estimates. Such an assessment is not possible by any conventional procedure including the Penman method. The estimation results from the ANFIS model had a high coefficient of determination of 0.98 when compared with the Penman method results and a low average performance error of 4.6% among other alternatives.</a:t>
                      </a:r>
                    </a:p>
                  </a:txBody>
                  <a:tcPr/>
                </a:tc>
                <a:tc>
                  <a:txBody>
                    <a:bodyPr/>
                    <a:lstStyle/>
                    <a:p>
                      <a:pPr algn="l"/>
                      <a:r>
                        <a:rPr lang="en-IN" sz="1600" b="0" dirty="0">
                          <a:latin typeface="Times New Roman" panose="02020603050405020304" pitchFamily="18" charset="0"/>
                          <a:cs typeface="Times New Roman" panose="02020603050405020304" pitchFamily="18" charset="0"/>
                        </a:rPr>
                        <a:t>Lake Egirdir lies in the south-western part of Turkey, and its hydrological balance necessitates the estimation of evaporation rates from a set of measured meteorological factors such as evaporation, air temperature, water temperature, relative humidity, solar radiation, wind speed, and air pressure.  The classical Penman equation is suitable for such a task, but it has restrictive assumptions and includes additional parameters other than meteorological measurements. </a:t>
                      </a:r>
                    </a:p>
                  </a:txBody>
                  <a:tcPr/>
                </a:tc>
                <a:extLst>
                  <a:ext uri="{0D108BD9-81ED-4DB2-BD59-A6C34878D82A}">
                    <a16:rowId xmlns:a16="http://schemas.microsoft.com/office/drawing/2014/main" val="10001"/>
                  </a:ext>
                </a:extLst>
              </a:tr>
            </a:tbl>
          </a:graphicData>
        </a:graphic>
      </p:graphicFrame>
      <p:sp>
        <p:nvSpPr>
          <p:cNvPr id="12" name="Footer Placeholder 3"/>
          <p:cNvSpPr>
            <a:spLocks noGrp="1"/>
          </p:cNvSpPr>
          <p:nvPr/>
        </p:nvSpPr>
        <p:spPr>
          <a:xfrm>
            <a:off x="372745" y="6434455"/>
            <a:ext cx="11586210" cy="28638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r>
              <a:rPr lang="en-US" dirty="0" smtClean="0">
                <a:ln w="0"/>
                <a:solidFill>
                  <a:schemeClr val="tx1"/>
                </a:solidFill>
                <a:effectLst>
                  <a:outerShdw blurRad="38100" dist="19050" dir="2700000" algn="tl" rotWithShape="0">
                    <a:schemeClr val="dk1">
                      <a:alpha val="40000"/>
                    </a:schemeClr>
                  </a:outerShdw>
                </a:effectLst>
              </a:rPr>
              <a:t>11</a:t>
            </a:r>
            <a:endParaRPr lang="en-US"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71475" y="633730"/>
            <a:ext cx="11588115" cy="5619115"/>
          </a:xfrm>
        </p:spPr>
        <p:txBody>
          <a:bodyPr/>
          <a:lstStyle/>
          <a:p>
            <a:endParaRPr lang="en-US"/>
          </a:p>
        </p:txBody>
      </p:sp>
      <p:sp>
        <p:nvSpPr>
          <p:cNvPr id="4" name="Footer Placeholder 3"/>
          <p:cNvSpPr>
            <a:spLocks noGrp="1"/>
          </p:cNvSpPr>
          <p:nvPr>
            <p:ph type="ftr" sz="quarter" idx="11"/>
          </p:nvPr>
        </p:nvSpPr>
        <p:spPr/>
        <p:txBody>
          <a:bodyPr/>
          <a:lstStyle/>
          <a:p>
            <a:r>
              <a:rPr lang="en-US"/>
              <a:t>Department of Civil Engineering, RNSIT Bengaluru.</a:t>
            </a:r>
          </a:p>
        </p:txBody>
      </p:sp>
      <p:sp>
        <p:nvSpPr>
          <p:cNvPr id="5" name="Slide Number Placeholder 4"/>
          <p:cNvSpPr>
            <a:spLocks noGrp="1"/>
          </p:cNvSpPr>
          <p:nvPr>
            <p:ph type="sldNum" sz="quarter" idx="12"/>
          </p:nvPr>
        </p:nvSpPr>
        <p:spPr/>
        <p:txBody>
          <a:bodyPr/>
          <a:lstStyle/>
          <a:p>
            <a:fld id="{D312DA27-FCD7-4BBA-ACC0-2A8A5370B724}" type="slidenum">
              <a:rPr lang="en-US" smtClean="0"/>
              <a:pPr/>
              <a:t>12</a:t>
            </a:fld>
            <a:endParaRPr lang="en-US"/>
          </a:p>
        </p:txBody>
      </p:sp>
      <p:sp>
        <p:nvSpPr>
          <p:cNvPr id="7" name="Footer Placeholder 5"/>
          <p:cNvSpPr txBox="1"/>
          <p:nvPr/>
        </p:nvSpPr>
        <p:spPr>
          <a:xfrm>
            <a:off x="372121" y="77747"/>
            <a:ext cx="11586797" cy="555712"/>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REVIEW</a:t>
            </a:r>
          </a:p>
        </p:txBody>
      </p:sp>
      <p:sp>
        <p:nvSpPr>
          <p:cNvPr id="9" name="Footer Placeholder 3"/>
          <p:cNvSpPr>
            <a:spLocks noGrp="1"/>
          </p:cNvSpPr>
          <p:nvPr/>
        </p:nvSpPr>
        <p:spPr>
          <a:xfrm>
            <a:off x="371475" y="6485890"/>
            <a:ext cx="11586845" cy="23558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r>
              <a:rPr lang="en-US" dirty="0" smtClean="0">
                <a:ln w="0"/>
                <a:solidFill>
                  <a:schemeClr val="tx1"/>
                </a:solidFill>
                <a:effectLst>
                  <a:outerShdw blurRad="38100" dist="19050" dir="2700000" algn="tl" rotWithShape="0">
                    <a:schemeClr val="dk1">
                      <a:alpha val="40000"/>
                    </a:schemeClr>
                  </a:outerShdw>
                </a:effectLst>
              </a:rPr>
              <a:t>                    11</a:t>
            </a:r>
            <a:endParaRPr lang="en-US" dirty="0">
              <a:ln w="0"/>
              <a:solidFill>
                <a:schemeClr val="tx1"/>
              </a:solidFill>
              <a:effectLst>
                <a:outerShdw blurRad="38100" dist="19050" dir="2700000" algn="tl" rotWithShape="0">
                  <a:schemeClr val="dk1">
                    <a:alpha val="40000"/>
                  </a:schemeClr>
                </a:outerShdw>
              </a:effectLst>
            </a:endParaRPr>
          </a:p>
        </p:txBody>
      </p:sp>
      <p:graphicFrame>
        <p:nvGraphicFramePr>
          <p:cNvPr id="10" name="Table 9"/>
          <p:cNvGraphicFramePr/>
          <p:nvPr/>
        </p:nvGraphicFramePr>
        <p:xfrm>
          <a:off x="370840" y="633730"/>
          <a:ext cx="11587480" cy="5852160"/>
        </p:xfrm>
        <a:graphic>
          <a:graphicData uri="http://schemas.openxmlformats.org/drawingml/2006/table">
            <a:tbl>
              <a:tblPr firstRow="1" bandRow="1">
                <a:tableStyleId>{5C22544A-7EE6-4342-B048-85BDC9FD1C3A}</a:tableStyleId>
              </a:tblPr>
              <a:tblGrid>
                <a:gridCol w="2063115">
                  <a:extLst>
                    <a:ext uri="{9D8B030D-6E8A-4147-A177-3AD203B41FA5}">
                      <a16:colId xmlns:a16="http://schemas.microsoft.com/office/drawing/2014/main" val="20000"/>
                    </a:ext>
                  </a:extLst>
                </a:gridCol>
                <a:gridCol w="2428240">
                  <a:extLst>
                    <a:ext uri="{9D8B030D-6E8A-4147-A177-3AD203B41FA5}">
                      <a16:colId xmlns:a16="http://schemas.microsoft.com/office/drawing/2014/main" val="20001"/>
                    </a:ext>
                  </a:extLst>
                </a:gridCol>
                <a:gridCol w="4199255">
                  <a:extLst>
                    <a:ext uri="{9D8B030D-6E8A-4147-A177-3AD203B41FA5}">
                      <a16:colId xmlns:a16="http://schemas.microsoft.com/office/drawing/2014/main" val="20002"/>
                    </a:ext>
                  </a:extLst>
                </a:gridCol>
                <a:gridCol w="2896870">
                  <a:extLst>
                    <a:ext uri="{9D8B030D-6E8A-4147-A177-3AD203B41FA5}">
                      <a16:colId xmlns:a16="http://schemas.microsoft.com/office/drawing/2014/main" val="20003"/>
                    </a:ext>
                  </a:extLst>
                </a:gridCol>
              </a:tblGrid>
              <a:tr h="640080">
                <a:tc>
                  <a:txBody>
                    <a:bodyPr/>
                    <a:lstStyle/>
                    <a:p>
                      <a:pPr algn="ctr"/>
                      <a:r>
                        <a:rPr lang="en-IN" dirty="0">
                          <a:latin typeface="Times New Roman" panose="02020603050405020304" pitchFamily="18" charset="0"/>
                          <a:cs typeface="Times New Roman" panose="02020603050405020304" pitchFamily="18" charset="0"/>
                        </a:rPr>
                        <a:t>AUTHORS</a:t>
                      </a:r>
                    </a:p>
                  </a:txBody>
                  <a:tcPr/>
                </a:tc>
                <a:tc>
                  <a:txBody>
                    <a:bodyPr/>
                    <a:lstStyle/>
                    <a:p>
                      <a:pPr algn="ctr"/>
                      <a:r>
                        <a:rPr lang="en-IN" dirty="0">
                          <a:latin typeface="Times New Roman" panose="02020603050405020304" pitchFamily="18" charset="0"/>
                          <a:cs typeface="Times New Roman" panose="02020603050405020304" pitchFamily="18" charset="0"/>
                        </a:rPr>
                        <a:t>TITLE OF THE PAPER</a:t>
                      </a:r>
                    </a:p>
                  </a:txBody>
                  <a:tcPr/>
                </a:tc>
                <a:tc>
                  <a:txBody>
                    <a:bodyPr/>
                    <a:lstStyle/>
                    <a:p>
                      <a:pPr algn="ctr"/>
                      <a:r>
                        <a:rPr lang="en-IN" dirty="0">
                          <a:latin typeface="Times New Roman" panose="02020603050405020304" pitchFamily="18" charset="0"/>
                          <a:cs typeface="Times New Roman" panose="02020603050405020304" pitchFamily="18" charset="0"/>
                        </a:rPr>
                        <a:t>DESCRIPTION</a:t>
                      </a:r>
                    </a:p>
                  </a:txBody>
                  <a:tcPr/>
                </a:tc>
                <a:tc>
                  <a:txBody>
                    <a:bodyPr/>
                    <a:lstStyle/>
                    <a:p>
                      <a:pPr algn="ctr"/>
                      <a:r>
                        <a:rPr lang="en-IN" dirty="0">
                          <a:latin typeface="Times New Roman" panose="02020603050405020304" pitchFamily="18" charset="0"/>
                          <a:cs typeface="Times New Roman" panose="02020603050405020304" pitchFamily="18" charset="0"/>
                        </a:rPr>
                        <a:t>CONCLUSIONS</a:t>
                      </a:r>
                    </a:p>
                  </a:txBody>
                  <a:tcPr/>
                </a:tc>
                <a:extLst>
                  <a:ext uri="{0D108BD9-81ED-4DB2-BD59-A6C34878D82A}">
                    <a16:rowId xmlns:a16="http://schemas.microsoft.com/office/drawing/2014/main" val="10000"/>
                  </a:ext>
                </a:extLst>
              </a:tr>
              <a:tr h="5212080">
                <a:tc>
                  <a:txBody>
                    <a:bodyPr/>
                    <a:lstStyle/>
                    <a:p>
                      <a:pPr>
                        <a:buNone/>
                      </a:pPr>
                      <a:r>
                        <a:rPr lang="en-US" sz="1600" dirty="0">
                          <a:latin typeface="Times New Roman" panose="02020603050405020304" pitchFamily="18" charset="0"/>
                          <a:cs typeface="Times New Roman" panose="02020603050405020304" pitchFamily="18" charset="0"/>
                        </a:rPr>
                        <a:t>3. </a:t>
                      </a:r>
                      <a:r>
                        <a:rPr lang="en-US" sz="1600" dirty="0" err="1">
                          <a:latin typeface="Times New Roman" panose="02020603050405020304" pitchFamily="18" charset="0"/>
                          <a:cs typeface="Times New Roman" panose="02020603050405020304" pitchFamily="18" charset="0"/>
                        </a:rPr>
                        <a:t>Cahoon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et,al</a:t>
                      </a:r>
                      <a:r>
                        <a:rPr lang="en-US" sz="1600" dirty="0">
                          <a:latin typeface="Times New Roman" panose="02020603050405020304" pitchFamily="18" charset="0"/>
                          <a:cs typeface="Times New Roman" panose="02020603050405020304" pitchFamily="18" charset="0"/>
                        </a:rPr>
                        <a:t>,(1990)</a:t>
                      </a:r>
                    </a:p>
                    <a:p>
                      <a:pPr>
                        <a:buNone/>
                      </a:pPr>
                      <a:endParaRPr lang="en-US" sz="1600" dirty="0">
                        <a:latin typeface="Times New Roman" panose="02020603050405020304" pitchFamily="18" charset="0"/>
                        <a:cs typeface="Times New Roman" panose="02020603050405020304" pitchFamily="18" charset="0"/>
                      </a:endParaRPr>
                    </a:p>
                    <a:p>
                      <a:pPr>
                        <a:buNone/>
                      </a:pPr>
                      <a:r>
                        <a:rPr lang="en-US" sz="1600" dirty="0">
                          <a:latin typeface="Times New Roman" panose="02020603050405020304" pitchFamily="18" charset="0"/>
                          <a:cs typeface="Times New Roman" panose="02020603050405020304" pitchFamily="18" charset="0"/>
                        </a:rPr>
                        <a:t>Agricultural and Forest Meteorology (Elsevier)</a:t>
                      </a:r>
                    </a:p>
                  </a:txBody>
                  <a:tcPr/>
                </a:tc>
                <a:tc>
                  <a:txBody>
                    <a:bodyPr/>
                    <a:lstStyle/>
                    <a:p>
                      <a:pPr>
                        <a:buNone/>
                      </a:pPr>
                      <a:r>
                        <a:rPr lang="en-US" sz="1600" b="0" dirty="0">
                          <a:latin typeface="Times New Roman" panose="02020603050405020304" pitchFamily="18" charset="0"/>
                          <a:cs typeface="Times New Roman" panose="02020603050405020304" pitchFamily="18" charset="0"/>
                        </a:rPr>
                        <a:t>Estimating pan evaporation using limited meteorological observations</a:t>
                      </a:r>
                    </a:p>
                  </a:txBody>
                  <a:tcPr/>
                </a:tc>
                <a:tc>
                  <a:txBody>
                    <a:bodyPr/>
                    <a:lstStyle/>
                    <a:p>
                      <a:pPr>
                        <a:buNone/>
                      </a:pPr>
                      <a:r>
                        <a:rPr lang="en-US" sz="1600" dirty="0">
                          <a:latin typeface="Times New Roman" panose="02020603050405020304" pitchFamily="18" charset="0"/>
                          <a:cs typeface="Times New Roman" panose="02020603050405020304" pitchFamily="18" charset="0"/>
                        </a:rPr>
                        <a:t>Pan evaporation measurements have been used worldwide as a means of estimating evapotranspiration and free water surface evaporation.</a:t>
                      </a:r>
                    </a:p>
                    <a:p>
                      <a:pPr>
                        <a:buNone/>
                      </a:pPr>
                      <a:r>
                        <a:rPr lang="en-US" sz="1600" dirty="0">
                          <a:latin typeface="Times New Roman" panose="02020603050405020304" pitchFamily="18" charset="0"/>
                          <a:cs typeface="Times New Roman" panose="02020603050405020304" pitchFamily="18" charset="0"/>
                        </a:rPr>
                        <a:t>The availability of pan evaporation measurements is critical to many applications including irrigation scheduling, hydro logic modeling, and irrigation system design.</a:t>
                      </a:r>
                    </a:p>
                    <a:p>
                      <a:pPr>
                        <a:buNone/>
                      </a:pPr>
                      <a:r>
                        <a:rPr lang="en-US" sz="1600" dirty="0">
                          <a:latin typeface="Times New Roman" panose="02020603050405020304" pitchFamily="18" charset="0"/>
                          <a:cs typeface="Times New Roman" panose="02020603050405020304" pitchFamily="18" charset="0"/>
                        </a:rPr>
                        <a:t>The ability to predict daily pan evaporation based on limited meteorological observations is highly desirable. In many situations it is advantageous to calculate, rather than measure, pan evaporation. In many situations it is advantageous to calculate, rather than measure, pan evaporation. This is often the case in developing nations or remote locations where costs are prohibitive.</a:t>
                      </a:r>
                    </a:p>
                    <a:p>
                      <a:pPr>
                        <a:buNone/>
                      </a:pPr>
                      <a:r>
                        <a:rPr lang="en-US" sz="1600" dirty="0">
                          <a:latin typeface="Times New Roman" panose="02020603050405020304" pitchFamily="18" charset="0"/>
                          <a:cs typeface="Times New Roman" panose="02020603050405020304" pitchFamily="18" charset="0"/>
                        </a:rPr>
                        <a:t>A calibration procedure is presented and demonstrated by calibrating three equations using data from several sites located in the southeaster United States.</a:t>
                      </a:r>
                    </a:p>
                  </a:txBody>
                  <a:tcPr/>
                </a:tc>
                <a:tc>
                  <a:txBody>
                    <a:bodyPr/>
                    <a:lstStyle/>
                    <a:p>
                      <a:pPr>
                        <a:buNone/>
                      </a:pPr>
                      <a:r>
                        <a:rPr lang="en-US" sz="1600" dirty="0">
                          <a:latin typeface="Times New Roman" panose="02020603050405020304" pitchFamily="18" charset="0"/>
                          <a:cs typeface="Times New Roman" panose="02020603050405020304" pitchFamily="18" charset="0"/>
                        </a:rPr>
                        <a:t> Algorithms requiring limited meteorological observations for computing pan evaporation are an important component of many hydrologic applications. A technique for using measured pan evaporation to determine local calibration coefficients for equations that predict pan evaporation or PET is presented. This technique is valuable for establishing a calibrated equation  for a site having pan evaporation data that is then transferable to locations nearby having similar climatic characteristics.</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71475" y="633730"/>
            <a:ext cx="11588115" cy="5699760"/>
          </a:xfrm>
        </p:spPr>
        <p:txBody>
          <a:bodyPr/>
          <a:lstStyle/>
          <a:p>
            <a:endParaRPr lang="en-US"/>
          </a:p>
        </p:txBody>
      </p:sp>
      <p:sp>
        <p:nvSpPr>
          <p:cNvPr id="4" name="Footer Placeholder 3"/>
          <p:cNvSpPr>
            <a:spLocks noGrp="1"/>
          </p:cNvSpPr>
          <p:nvPr>
            <p:ph type="ftr" sz="quarter" idx="11"/>
          </p:nvPr>
        </p:nvSpPr>
        <p:spPr/>
        <p:txBody>
          <a:bodyPr/>
          <a:lstStyle/>
          <a:p>
            <a:r>
              <a:rPr lang="en-US"/>
              <a:t>Department of Civil Engineering, RNSIT Bengaluru.</a:t>
            </a:r>
          </a:p>
        </p:txBody>
      </p:sp>
      <p:sp>
        <p:nvSpPr>
          <p:cNvPr id="5" name="Slide Number Placeholder 4"/>
          <p:cNvSpPr>
            <a:spLocks noGrp="1"/>
          </p:cNvSpPr>
          <p:nvPr>
            <p:ph type="sldNum" sz="quarter" idx="12"/>
          </p:nvPr>
        </p:nvSpPr>
        <p:spPr/>
        <p:txBody>
          <a:bodyPr/>
          <a:lstStyle/>
          <a:p>
            <a:fld id="{D312DA27-FCD7-4BBA-ACC0-2A8A5370B724}" type="slidenum">
              <a:rPr lang="en-US" smtClean="0"/>
              <a:pPr/>
              <a:t>13</a:t>
            </a:fld>
            <a:endParaRPr lang="en-US"/>
          </a:p>
        </p:txBody>
      </p:sp>
      <p:sp>
        <p:nvSpPr>
          <p:cNvPr id="7" name="Footer Placeholder 5"/>
          <p:cNvSpPr txBox="1"/>
          <p:nvPr/>
        </p:nvSpPr>
        <p:spPr>
          <a:xfrm>
            <a:off x="372121" y="77747"/>
            <a:ext cx="11586797" cy="555712"/>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REVIEW</a:t>
            </a:r>
          </a:p>
        </p:txBody>
      </p:sp>
      <p:sp>
        <p:nvSpPr>
          <p:cNvPr id="8" name="Footer Placeholder 3"/>
          <p:cNvSpPr>
            <a:spLocks noGrp="1"/>
          </p:cNvSpPr>
          <p:nvPr/>
        </p:nvSpPr>
        <p:spPr>
          <a:xfrm>
            <a:off x="372110" y="6356350"/>
            <a:ext cx="11586210" cy="36512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r>
              <a:rPr lang="en-US" dirty="0" smtClean="0">
                <a:ln w="0"/>
                <a:solidFill>
                  <a:schemeClr val="tx1"/>
                </a:solidFill>
                <a:effectLst>
                  <a:outerShdw blurRad="38100" dist="19050" dir="2700000" algn="tl" rotWithShape="0">
                    <a:schemeClr val="dk1">
                      <a:alpha val="40000"/>
                    </a:schemeClr>
                  </a:outerShdw>
                </a:effectLst>
              </a:rPr>
              <a:t>12</a:t>
            </a:r>
            <a:endParaRPr lang="en-US" dirty="0">
              <a:ln w="0"/>
              <a:solidFill>
                <a:schemeClr val="tx1"/>
              </a:solidFill>
              <a:effectLst>
                <a:outerShdw blurRad="38100" dist="19050" dir="2700000" algn="tl" rotWithShape="0">
                  <a:schemeClr val="dk1">
                    <a:alpha val="40000"/>
                  </a:schemeClr>
                </a:outerShdw>
              </a:effectLst>
            </a:endParaRPr>
          </a:p>
        </p:txBody>
      </p:sp>
      <p:graphicFrame>
        <p:nvGraphicFramePr>
          <p:cNvPr id="9" name="Table 8"/>
          <p:cNvGraphicFramePr/>
          <p:nvPr/>
        </p:nvGraphicFramePr>
        <p:xfrm>
          <a:off x="370840" y="633730"/>
          <a:ext cx="11590020" cy="5670550"/>
        </p:xfrm>
        <a:graphic>
          <a:graphicData uri="http://schemas.openxmlformats.org/drawingml/2006/table">
            <a:tbl>
              <a:tblPr firstRow="1" bandRow="1">
                <a:tableStyleId>{5C22544A-7EE6-4342-B048-85BDC9FD1C3A}</a:tableStyleId>
              </a:tblPr>
              <a:tblGrid>
                <a:gridCol w="2619375">
                  <a:extLst>
                    <a:ext uri="{9D8B030D-6E8A-4147-A177-3AD203B41FA5}">
                      <a16:colId xmlns:a16="http://schemas.microsoft.com/office/drawing/2014/main" val="20000"/>
                    </a:ext>
                  </a:extLst>
                </a:gridCol>
                <a:gridCol w="2792730">
                  <a:extLst>
                    <a:ext uri="{9D8B030D-6E8A-4147-A177-3AD203B41FA5}">
                      <a16:colId xmlns:a16="http://schemas.microsoft.com/office/drawing/2014/main" val="20001"/>
                    </a:ext>
                  </a:extLst>
                </a:gridCol>
                <a:gridCol w="3039745">
                  <a:extLst>
                    <a:ext uri="{9D8B030D-6E8A-4147-A177-3AD203B41FA5}">
                      <a16:colId xmlns:a16="http://schemas.microsoft.com/office/drawing/2014/main" val="20002"/>
                    </a:ext>
                  </a:extLst>
                </a:gridCol>
                <a:gridCol w="3138170">
                  <a:extLst>
                    <a:ext uri="{9D8B030D-6E8A-4147-A177-3AD203B41FA5}">
                      <a16:colId xmlns:a16="http://schemas.microsoft.com/office/drawing/2014/main" val="20003"/>
                    </a:ext>
                  </a:extLst>
                </a:gridCol>
              </a:tblGrid>
              <a:tr h="489585">
                <a:tc>
                  <a:txBody>
                    <a:bodyPr/>
                    <a:lstStyle/>
                    <a:p>
                      <a:pPr algn="ctr"/>
                      <a:r>
                        <a:rPr lang="en-IN" dirty="0">
                          <a:latin typeface="Times New Roman" panose="02020603050405020304" pitchFamily="18" charset="0"/>
                          <a:cs typeface="Times New Roman" panose="02020603050405020304" pitchFamily="18" charset="0"/>
                        </a:rPr>
                        <a:t>AUTHORS</a:t>
                      </a:r>
                    </a:p>
                  </a:txBody>
                  <a:tcPr/>
                </a:tc>
                <a:tc>
                  <a:txBody>
                    <a:bodyPr/>
                    <a:lstStyle/>
                    <a:p>
                      <a:pPr algn="ctr"/>
                      <a:r>
                        <a:rPr lang="en-IN" dirty="0">
                          <a:latin typeface="Times New Roman" panose="02020603050405020304" pitchFamily="18" charset="0"/>
                          <a:cs typeface="Times New Roman" panose="02020603050405020304" pitchFamily="18" charset="0"/>
                        </a:rPr>
                        <a:t>TITLE OF THE PAPER</a:t>
                      </a:r>
                    </a:p>
                  </a:txBody>
                  <a:tcPr/>
                </a:tc>
                <a:tc>
                  <a:txBody>
                    <a:bodyPr/>
                    <a:lstStyle/>
                    <a:p>
                      <a:pPr algn="ctr"/>
                      <a:r>
                        <a:rPr lang="en-IN" dirty="0">
                          <a:latin typeface="Times New Roman" panose="02020603050405020304" pitchFamily="18" charset="0"/>
                          <a:cs typeface="Times New Roman" panose="02020603050405020304" pitchFamily="18" charset="0"/>
                        </a:rPr>
                        <a:t>DESCRIPTION</a:t>
                      </a:r>
                    </a:p>
                  </a:txBody>
                  <a:tcPr/>
                </a:tc>
                <a:tc>
                  <a:txBody>
                    <a:bodyPr/>
                    <a:lstStyle/>
                    <a:p>
                      <a:pPr algn="ctr"/>
                      <a:r>
                        <a:rPr lang="en-IN" dirty="0">
                          <a:latin typeface="Times New Roman" panose="02020603050405020304" pitchFamily="18" charset="0"/>
                          <a:cs typeface="Times New Roman" panose="02020603050405020304" pitchFamily="18" charset="0"/>
                        </a:rPr>
                        <a:t>CONCLUSIONS</a:t>
                      </a:r>
                    </a:p>
                  </a:txBody>
                  <a:tcPr/>
                </a:tc>
                <a:extLst>
                  <a:ext uri="{0D108BD9-81ED-4DB2-BD59-A6C34878D82A}">
                    <a16:rowId xmlns:a16="http://schemas.microsoft.com/office/drawing/2014/main" val="10000"/>
                  </a:ext>
                </a:extLst>
              </a:tr>
              <a:tr h="5180965">
                <a:tc>
                  <a:txBody>
                    <a:bodyPr/>
                    <a:lstStyle/>
                    <a:p>
                      <a:pPr>
                        <a:buNone/>
                      </a:pPr>
                      <a:r>
                        <a:rPr lang="en-US" sz="1600" dirty="0">
                          <a:latin typeface="Times New Roman" panose="02020603050405020304" pitchFamily="18" charset="0"/>
                          <a:cs typeface="Times New Roman" panose="02020603050405020304" pitchFamily="18" charset="0"/>
                        </a:rPr>
                        <a:t>4</a:t>
                      </a:r>
                      <a:r>
                        <a:rPr lang="en-US" sz="1600" dirty="0" smtClean="0">
                          <a:latin typeface="Times New Roman" panose="02020603050405020304" pitchFamily="18" charset="0"/>
                          <a:cs typeface="Times New Roman" panose="02020603050405020304" pitchFamily="18" charset="0"/>
                        </a:rPr>
                        <a:t>. M.O</a:t>
                      </a:r>
                      <a:r>
                        <a:rPr lang="en-US" sz="1600" dirty="0">
                          <a:latin typeface="Times New Roman" panose="02020603050405020304" pitchFamily="18" charset="0"/>
                          <a:cs typeface="Times New Roman" panose="02020603050405020304" pitchFamily="18" charset="0"/>
                        </a:rPr>
                        <a:t>. Ahmed </a:t>
                      </a:r>
                      <a:r>
                        <a:rPr lang="en-US" sz="1600" dirty="0" err="1">
                          <a:latin typeface="Times New Roman" panose="02020603050405020304" pitchFamily="18" charset="0"/>
                          <a:cs typeface="Times New Roman" panose="02020603050405020304" pitchFamily="18" charset="0"/>
                        </a:rPr>
                        <a:t>et,al</a:t>
                      </a:r>
                      <a:r>
                        <a:rPr lang="en-US" sz="1600" dirty="0">
                          <a:latin typeface="Times New Roman" panose="02020603050405020304" pitchFamily="18" charset="0"/>
                          <a:cs typeface="Times New Roman" panose="02020603050405020304" pitchFamily="18" charset="0"/>
                        </a:rPr>
                        <a:t>(2020-21)</a:t>
                      </a:r>
                    </a:p>
                    <a:p>
                      <a:pPr>
                        <a:buNone/>
                      </a:pPr>
                      <a:endParaRPr lang="en-US" sz="1600" dirty="0">
                        <a:latin typeface="Times New Roman" panose="02020603050405020304" pitchFamily="18" charset="0"/>
                        <a:cs typeface="Times New Roman" panose="02020603050405020304" pitchFamily="18" charset="0"/>
                      </a:endParaRPr>
                    </a:p>
                    <a:p>
                      <a:pPr>
                        <a:buNone/>
                      </a:pPr>
                      <a:r>
                        <a:rPr lang="en-US" sz="1600" dirty="0">
                          <a:latin typeface="Times New Roman" panose="02020603050405020304" pitchFamily="18" charset="0"/>
                          <a:cs typeface="Times New Roman" panose="02020603050405020304" pitchFamily="18" charset="0"/>
                        </a:rPr>
                        <a:t>Journal of Fundamental and Applied science (Libraries resource Directory)</a:t>
                      </a:r>
                    </a:p>
                  </a:txBody>
                  <a:tcPr/>
                </a:tc>
                <a:tc>
                  <a:txBody>
                    <a:bodyPr/>
                    <a:lstStyle/>
                    <a:p>
                      <a:pPr>
                        <a:buNone/>
                      </a:pPr>
                      <a:r>
                        <a:rPr lang="en-US" sz="1600" b="0" dirty="0">
                          <a:latin typeface="Times New Roman" panose="02020603050405020304" pitchFamily="18" charset="0"/>
                          <a:cs typeface="Times New Roman" panose="02020603050405020304" pitchFamily="18" charset="0"/>
                        </a:rPr>
                        <a:t>“Trend analysis of evaporation and solar radiation using innovative trend analysis method”</a:t>
                      </a:r>
                    </a:p>
                  </a:txBody>
                  <a:tcPr/>
                </a:tc>
                <a:tc>
                  <a:txBody>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Analysis of trends in monthly evaporation and solar radiation in the face of climate change gives useful information for better planning and management of water resources.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paper examines the monthly evaporation and solar radiation trend using the recently developed innovative trend analysis method (ITAM).</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monthly evaporation trend result shown that 75% of the months indicated decreasing trend with the month of February, March, August and April decreased significant at 0.1%, 10%, 10% and 5% significance level respectively.</a:t>
                      </a:r>
                    </a:p>
                  </a:txBody>
                  <a:tcPr/>
                </a:tc>
                <a:tc>
                  <a:txBody>
                    <a:bodyPr/>
                    <a:lstStyle/>
                    <a:p>
                      <a:pPr algn="just">
                        <a:buNone/>
                      </a:pPr>
                      <a:r>
                        <a:rPr lang="en-US" sz="1600" dirty="0">
                          <a:latin typeface="Times New Roman" panose="02020603050405020304" pitchFamily="18" charset="0"/>
                          <a:cs typeface="Times New Roman" panose="02020603050405020304" pitchFamily="18" charset="0"/>
                        </a:rPr>
                        <a:t>In this study, trends in monthly evaporation and solar radiation were examined using the innovative trend analysis method (ITAM) and also by Mann-Kendall with </a:t>
                      </a:r>
                      <a:r>
                        <a:rPr lang="en-US" sz="1600" dirty="0" err="1">
                          <a:latin typeface="Times New Roman" panose="02020603050405020304" pitchFamily="18" charset="0"/>
                          <a:cs typeface="Times New Roman" panose="02020603050405020304" pitchFamily="18" charset="0"/>
                        </a:rPr>
                        <a:t>Sen’s</a:t>
                      </a:r>
                      <a:r>
                        <a:rPr lang="en-US" sz="1600" dirty="0">
                          <a:latin typeface="Times New Roman" panose="02020603050405020304" pitchFamily="18" charset="0"/>
                          <a:cs typeface="Times New Roman" panose="02020603050405020304" pitchFamily="18" charset="0"/>
                        </a:rPr>
                        <a:t> slope test in Ibadan metropolis, Nigeria.</a:t>
                      </a:r>
                    </a:p>
                    <a:p>
                      <a:pPr algn="just">
                        <a:buNone/>
                      </a:pPr>
                      <a:r>
                        <a:rPr lang="en-US" sz="1600" dirty="0">
                          <a:latin typeface="Times New Roman" panose="02020603050405020304" pitchFamily="18" charset="0"/>
                          <a:cs typeface="Times New Roman" panose="02020603050405020304" pitchFamily="18" charset="0"/>
                        </a:rPr>
                        <a:t>The results obtained from the ITAM for evaporation and solar radiation is similar to the ones obtained through the Mann-Kendall test except in some months</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72110" y="633730"/>
            <a:ext cx="11586210" cy="5719445"/>
          </a:xfrm>
        </p:spPr>
        <p:txBody>
          <a:bodyPr/>
          <a:lstStyle/>
          <a:p>
            <a:endParaRPr lang="en-US"/>
          </a:p>
        </p:txBody>
      </p:sp>
      <p:sp>
        <p:nvSpPr>
          <p:cNvPr id="4" name="Footer Placeholder 3"/>
          <p:cNvSpPr>
            <a:spLocks noGrp="1"/>
          </p:cNvSpPr>
          <p:nvPr>
            <p:ph type="ftr" sz="quarter" idx="11"/>
          </p:nvPr>
        </p:nvSpPr>
        <p:spPr/>
        <p:txBody>
          <a:bodyPr/>
          <a:lstStyle/>
          <a:p>
            <a:r>
              <a:rPr lang="en-US"/>
              <a:t>Department of Civil Engineering, RNSIT Bengaluru.</a:t>
            </a:r>
          </a:p>
        </p:txBody>
      </p:sp>
      <p:sp>
        <p:nvSpPr>
          <p:cNvPr id="5" name="Slide Number Placeholder 4"/>
          <p:cNvSpPr>
            <a:spLocks noGrp="1"/>
          </p:cNvSpPr>
          <p:nvPr>
            <p:ph type="sldNum" sz="quarter" idx="12"/>
          </p:nvPr>
        </p:nvSpPr>
        <p:spPr/>
        <p:txBody>
          <a:bodyPr/>
          <a:lstStyle/>
          <a:p>
            <a:fld id="{D312DA27-FCD7-4BBA-ACC0-2A8A5370B724}" type="slidenum">
              <a:rPr lang="en-US" smtClean="0"/>
              <a:pPr/>
              <a:t>14</a:t>
            </a:fld>
            <a:endParaRPr lang="en-US"/>
          </a:p>
        </p:txBody>
      </p:sp>
      <p:sp>
        <p:nvSpPr>
          <p:cNvPr id="7" name="Footer Placeholder 5"/>
          <p:cNvSpPr txBox="1"/>
          <p:nvPr/>
        </p:nvSpPr>
        <p:spPr>
          <a:xfrm>
            <a:off x="372121" y="77747"/>
            <a:ext cx="11586797" cy="555712"/>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REVIEW</a:t>
            </a:r>
          </a:p>
        </p:txBody>
      </p:sp>
      <p:sp>
        <p:nvSpPr>
          <p:cNvPr id="8" name="Footer Placeholder 3"/>
          <p:cNvSpPr>
            <a:spLocks noGrp="1"/>
          </p:cNvSpPr>
          <p:nvPr/>
        </p:nvSpPr>
        <p:spPr>
          <a:xfrm>
            <a:off x="372110" y="6356350"/>
            <a:ext cx="11586210" cy="36512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r>
              <a:rPr lang="en-US" dirty="0" smtClean="0">
                <a:ln w="0"/>
                <a:solidFill>
                  <a:schemeClr val="tx1"/>
                </a:solidFill>
                <a:effectLst>
                  <a:outerShdw blurRad="38100" dist="19050" dir="2700000" algn="tl" rotWithShape="0">
                    <a:schemeClr val="dk1">
                      <a:alpha val="40000"/>
                    </a:schemeClr>
                  </a:outerShdw>
                </a:effectLst>
              </a:rPr>
              <a:t>13</a:t>
            </a:r>
            <a:endParaRPr lang="en-US" dirty="0">
              <a:ln w="0"/>
              <a:solidFill>
                <a:schemeClr val="tx1"/>
              </a:solidFill>
              <a:effectLst>
                <a:outerShdw blurRad="38100" dist="19050" dir="2700000" algn="tl" rotWithShape="0">
                  <a:schemeClr val="dk1">
                    <a:alpha val="40000"/>
                  </a:schemeClr>
                </a:outerShdw>
              </a:effectLst>
            </a:endParaRPr>
          </a:p>
        </p:txBody>
      </p:sp>
      <p:graphicFrame>
        <p:nvGraphicFramePr>
          <p:cNvPr id="9" name="Table 8"/>
          <p:cNvGraphicFramePr/>
          <p:nvPr/>
        </p:nvGraphicFramePr>
        <p:xfrm>
          <a:off x="370840" y="633730"/>
          <a:ext cx="11590020" cy="5722620"/>
        </p:xfrm>
        <a:graphic>
          <a:graphicData uri="http://schemas.openxmlformats.org/drawingml/2006/table">
            <a:tbl>
              <a:tblPr firstRow="1" bandRow="1">
                <a:tableStyleId>{5C22544A-7EE6-4342-B048-85BDC9FD1C3A}</a:tableStyleId>
              </a:tblPr>
              <a:tblGrid>
                <a:gridCol w="2897505">
                  <a:extLst>
                    <a:ext uri="{9D8B030D-6E8A-4147-A177-3AD203B41FA5}">
                      <a16:colId xmlns:a16="http://schemas.microsoft.com/office/drawing/2014/main" val="20000"/>
                    </a:ext>
                  </a:extLst>
                </a:gridCol>
                <a:gridCol w="2897505">
                  <a:extLst>
                    <a:ext uri="{9D8B030D-6E8A-4147-A177-3AD203B41FA5}">
                      <a16:colId xmlns:a16="http://schemas.microsoft.com/office/drawing/2014/main" val="20001"/>
                    </a:ext>
                  </a:extLst>
                </a:gridCol>
                <a:gridCol w="2897505">
                  <a:extLst>
                    <a:ext uri="{9D8B030D-6E8A-4147-A177-3AD203B41FA5}">
                      <a16:colId xmlns:a16="http://schemas.microsoft.com/office/drawing/2014/main" val="20002"/>
                    </a:ext>
                  </a:extLst>
                </a:gridCol>
                <a:gridCol w="2897505">
                  <a:extLst>
                    <a:ext uri="{9D8B030D-6E8A-4147-A177-3AD203B41FA5}">
                      <a16:colId xmlns:a16="http://schemas.microsoft.com/office/drawing/2014/main" val="20003"/>
                    </a:ext>
                  </a:extLst>
                </a:gridCol>
              </a:tblGrid>
              <a:tr h="388620">
                <a:tc>
                  <a:txBody>
                    <a:bodyPr/>
                    <a:lstStyle/>
                    <a:p>
                      <a:pPr algn="ctr"/>
                      <a:r>
                        <a:rPr lang="en-IN" dirty="0">
                          <a:latin typeface="Times New Roman" panose="02020603050405020304" pitchFamily="18" charset="0"/>
                          <a:cs typeface="Times New Roman" panose="02020603050405020304" pitchFamily="18" charset="0"/>
                        </a:rPr>
                        <a:t>AUTHORS</a:t>
                      </a:r>
                    </a:p>
                  </a:txBody>
                  <a:tcPr/>
                </a:tc>
                <a:tc>
                  <a:txBody>
                    <a:bodyPr/>
                    <a:lstStyle/>
                    <a:p>
                      <a:pPr algn="ctr"/>
                      <a:r>
                        <a:rPr lang="en-IN" dirty="0">
                          <a:latin typeface="Times New Roman" panose="02020603050405020304" pitchFamily="18" charset="0"/>
                          <a:cs typeface="Times New Roman" panose="02020603050405020304" pitchFamily="18" charset="0"/>
                        </a:rPr>
                        <a:t>TITLE OF THE PAPER</a:t>
                      </a:r>
                    </a:p>
                  </a:txBody>
                  <a:tcPr/>
                </a:tc>
                <a:tc>
                  <a:txBody>
                    <a:bodyPr/>
                    <a:lstStyle/>
                    <a:p>
                      <a:pPr algn="ctr"/>
                      <a:r>
                        <a:rPr lang="en-IN" dirty="0">
                          <a:latin typeface="Times New Roman" panose="02020603050405020304" pitchFamily="18" charset="0"/>
                          <a:cs typeface="Times New Roman" panose="02020603050405020304" pitchFamily="18" charset="0"/>
                        </a:rPr>
                        <a:t>DESCRIPTION</a:t>
                      </a:r>
                    </a:p>
                  </a:txBody>
                  <a:tcPr/>
                </a:tc>
                <a:tc>
                  <a:txBody>
                    <a:bodyPr/>
                    <a:lstStyle/>
                    <a:p>
                      <a:pPr algn="ctr"/>
                      <a:r>
                        <a:rPr lang="en-IN" dirty="0">
                          <a:latin typeface="Times New Roman" panose="02020603050405020304" pitchFamily="18" charset="0"/>
                          <a:cs typeface="Times New Roman" panose="02020603050405020304" pitchFamily="18" charset="0"/>
                        </a:rPr>
                        <a:t>CONCLUSIONS</a:t>
                      </a:r>
                    </a:p>
                  </a:txBody>
                  <a:tcPr/>
                </a:tc>
                <a:extLst>
                  <a:ext uri="{0D108BD9-81ED-4DB2-BD59-A6C34878D82A}">
                    <a16:rowId xmlns:a16="http://schemas.microsoft.com/office/drawing/2014/main" val="10000"/>
                  </a:ext>
                </a:extLst>
              </a:tr>
              <a:tr h="5334000">
                <a:tc>
                  <a:txBody>
                    <a:bodyPr/>
                    <a:lstStyle/>
                    <a:p>
                      <a:pPr>
                        <a:buNone/>
                      </a:pPr>
                      <a:r>
                        <a:rPr lang="en-US" sz="1600" dirty="0">
                          <a:latin typeface="Times New Roman" panose="02020603050405020304" pitchFamily="18" charset="0"/>
                          <a:cs typeface="Times New Roman" panose="02020603050405020304" pitchFamily="18" charset="0"/>
                        </a:rPr>
                        <a:t>5. I. J. VERMAE </a:t>
                      </a:r>
                      <a:r>
                        <a:rPr lang="en-US" sz="1600" dirty="0" err="1">
                          <a:latin typeface="Times New Roman" panose="02020603050405020304" pitchFamily="18" charset="0"/>
                          <a:cs typeface="Times New Roman" panose="02020603050405020304" pitchFamily="18" charset="0"/>
                        </a:rPr>
                        <a:t>et,al</a:t>
                      </a:r>
                      <a:r>
                        <a:rPr lang="en-US" sz="1600" dirty="0">
                          <a:latin typeface="Times New Roman" panose="02020603050405020304" pitchFamily="18" charset="0"/>
                          <a:cs typeface="Times New Roman" panose="02020603050405020304" pitchFamily="18" charset="0"/>
                        </a:rPr>
                        <a:t>,(2006-2008)</a:t>
                      </a:r>
                    </a:p>
                    <a:p>
                      <a:pPr>
                        <a:buNone/>
                      </a:pPr>
                      <a:endParaRPr lang="en-US" sz="1600" dirty="0">
                        <a:latin typeface="Times New Roman" panose="02020603050405020304" pitchFamily="18" charset="0"/>
                        <a:cs typeface="Times New Roman" panose="02020603050405020304" pitchFamily="18" charset="0"/>
                      </a:endParaRPr>
                    </a:p>
                    <a:p>
                      <a:pPr>
                        <a:buNone/>
                      </a:pPr>
                      <a:endParaRPr lang="en-US" sz="1600" dirty="0">
                        <a:latin typeface="Times New Roman" panose="02020603050405020304" pitchFamily="18" charset="0"/>
                        <a:cs typeface="Times New Roman" panose="02020603050405020304" pitchFamily="18" charset="0"/>
                      </a:endParaRPr>
                    </a:p>
                    <a:p>
                      <a:pPr>
                        <a:buNone/>
                      </a:pPr>
                      <a:r>
                        <a:rPr lang="en-US" altLang="en-IN" sz="1600" dirty="0">
                          <a:latin typeface="Times New Roman" panose="02020603050405020304" pitchFamily="18" charset="0"/>
                          <a:cs typeface="Times New Roman" panose="02020603050405020304" pitchFamily="18" charset="0"/>
                          <a:sym typeface="+mn-ea"/>
                        </a:rPr>
                        <a:t>Journal of Irrigation and drainge engineering (ASCE)</a:t>
                      </a:r>
                      <a:endParaRPr lang="en-US" sz="1600" dirty="0">
                        <a:latin typeface="Times New Roman" panose="02020603050405020304" pitchFamily="18" charset="0"/>
                        <a:cs typeface="Times New Roman" panose="02020603050405020304" pitchFamily="18" charset="0"/>
                      </a:endParaRPr>
                    </a:p>
                  </a:txBody>
                  <a:tcPr/>
                </a:tc>
                <a:tc>
                  <a:txBody>
                    <a:bodyPr/>
                    <a:lstStyle/>
                    <a:p>
                      <a:pPr>
                        <a:buNone/>
                      </a:pPr>
                      <a:r>
                        <a:rPr lang="en-US" sz="1600" dirty="0">
                          <a:latin typeface="Times New Roman" panose="02020603050405020304" pitchFamily="18" charset="0"/>
                          <a:cs typeface="Times New Roman" panose="02020603050405020304" pitchFamily="18" charset="0"/>
                        </a:rPr>
                        <a:t>“Recent variations and trends in pan evaporation over India”</a:t>
                      </a:r>
                    </a:p>
                  </a:txBody>
                  <a:tcPr/>
                </a:tc>
                <a:tc>
                  <a:txBody>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Thirty years pan evaporation time series data (1971-2000) recorded from US class-A evaporation pans for twenty well distributed locations in India, have been utilized in the present study.</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For all the locations, basic statistical parameters of annual evaporation [minimum, maximum, range, mean, standard deviation (S.D.) and coefficient of variation (C.V.)] have been computed.</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Annual, seasonal and monthly trends have been studied using linear trend analysis technique.</a:t>
                      </a:r>
                    </a:p>
                  </a:txBody>
                  <a:tcPr/>
                </a:tc>
                <a:tc>
                  <a:txBody>
                    <a:bodyPr/>
                    <a:lstStyle/>
                    <a:p>
                      <a:pPr>
                        <a:buNone/>
                      </a:pPr>
                      <a:r>
                        <a:rPr lang="en-US" sz="1600" dirty="0">
                          <a:latin typeface="Times New Roman" panose="02020603050405020304" pitchFamily="18" charset="0"/>
                          <a:cs typeface="Times New Roman" panose="02020603050405020304" pitchFamily="18" charset="0"/>
                        </a:rPr>
                        <a:t>(i)The mean annual pan evaporation was found to be the lowest (1107 mm) at Buralikson and the highest (3004 mm) at Rajkot.</a:t>
                      </a:r>
                    </a:p>
                    <a:p>
                      <a:pPr>
                        <a:buNone/>
                      </a:pPr>
                      <a:r>
                        <a:rPr lang="en-US" sz="1600" dirty="0">
                          <a:latin typeface="Times New Roman" panose="02020603050405020304" pitchFamily="18" charset="0"/>
                          <a:cs typeface="Times New Roman" panose="02020603050405020304" pitchFamily="18" charset="0"/>
                        </a:rPr>
                        <a:t>(ii)The highest C.V. (11%) was observed at Rajahmundry, Jodhpur, Buralikson and Nellore while the lowest C.V. (2%) was observed at Ambikapur.</a:t>
                      </a:r>
                    </a:p>
                    <a:p>
                      <a:pPr>
                        <a:buNone/>
                      </a:pPr>
                      <a:r>
                        <a:rPr lang="en-US" sz="1600" dirty="0">
                          <a:latin typeface="Times New Roman" panose="02020603050405020304" pitchFamily="18" charset="0"/>
                          <a:cs typeface="Times New Roman" panose="02020603050405020304" pitchFamily="18" charset="0"/>
                        </a:rPr>
                        <a:t>(iii)Out of twenty locations, significant decreasing trend in annual pan evaporation was observed at fifteen locations and no significant trend at five locations.</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71475" y="633730"/>
            <a:ext cx="11588115" cy="5709285"/>
          </a:xfrm>
        </p:spPr>
        <p:txBody>
          <a:bodyPr/>
          <a:lstStyle/>
          <a:p>
            <a:endParaRPr lang="en-US"/>
          </a:p>
        </p:txBody>
      </p:sp>
      <p:sp>
        <p:nvSpPr>
          <p:cNvPr id="4" name="Footer Placeholder 3"/>
          <p:cNvSpPr>
            <a:spLocks noGrp="1"/>
          </p:cNvSpPr>
          <p:nvPr>
            <p:ph type="ftr" sz="quarter" idx="11"/>
          </p:nvPr>
        </p:nvSpPr>
        <p:spPr/>
        <p:txBody>
          <a:bodyPr/>
          <a:lstStyle/>
          <a:p>
            <a:r>
              <a:rPr lang="en-US"/>
              <a:t>Department of Civil Engineering, RNSIT Bengaluru.</a:t>
            </a:r>
          </a:p>
        </p:txBody>
      </p:sp>
      <p:sp>
        <p:nvSpPr>
          <p:cNvPr id="5" name="Slide Number Placeholder 4"/>
          <p:cNvSpPr>
            <a:spLocks noGrp="1"/>
          </p:cNvSpPr>
          <p:nvPr>
            <p:ph type="sldNum" sz="quarter" idx="12"/>
          </p:nvPr>
        </p:nvSpPr>
        <p:spPr/>
        <p:txBody>
          <a:bodyPr/>
          <a:lstStyle/>
          <a:p>
            <a:fld id="{D312DA27-FCD7-4BBA-ACC0-2A8A5370B724}" type="slidenum">
              <a:rPr lang="en-US" smtClean="0"/>
              <a:pPr/>
              <a:t>15</a:t>
            </a:fld>
            <a:endParaRPr lang="en-US"/>
          </a:p>
        </p:txBody>
      </p:sp>
      <p:sp>
        <p:nvSpPr>
          <p:cNvPr id="7" name="Footer Placeholder 5"/>
          <p:cNvSpPr txBox="1"/>
          <p:nvPr/>
        </p:nvSpPr>
        <p:spPr>
          <a:xfrm>
            <a:off x="372121" y="77747"/>
            <a:ext cx="11586797" cy="555712"/>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REVIEW</a:t>
            </a:r>
          </a:p>
        </p:txBody>
      </p:sp>
      <p:sp>
        <p:nvSpPr>
          <p:cNvPr id="8" name="Footer Placeholder 3"/>
          <p:cNvSpPr>
            <a:spLocks noGrp="1"/>
          </p:cNvSpPr>
          <p:nvPr/>
        </p:nvSpPr>
        <p:spPr>
          <a:xfrm>
            <a:off x="605158" y="6356350"/>
            <a:ext cx="10981680" cy="36512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r>
              <a:rPr lang="en-US" dirty="0" smtClean="0">
                <a:ln w="0"/>
                <a:solidFill>
                  <a:schemeClr val="tx1"/>
                </a:solidFill>
                <a:effectLst>
                  <a:outerShdw blurRad="38100" dist="19050" dir="2700000" algn="tl" rotWithShape="0">
                    <a:schemeClr val="dk1">
                      <a:alpha val="40000"/>
                    </a:schemeClr>
                  </a:outerShdw>
                </a:effectLst>
              </a:rPr>
              <a:t>14</a:t>
            </a:r>
            <a:endParaRPr lang="en-US" dirty="0">
              <a:ln w="0"/>
              <a:solidFill>
                <a:schemeClr val="tx1"/>
              </a:solidFill>
              <a:effectLst>
                <a:outerShdw blurRad="38100" dist="19050" dir="2700000" algn="tl" rotWithShape="0">
                  <a:schemeClr val="dk1">
                    <a:alpha val="40000"/>
                  </a:schemeClr>
                </a:outerShdw>
              </a:effectLst>
            </a:endParaRPr>
          </a:p>
        </p:txBody>
      </p:sp>
      <p:graphicFrame>
        <p:nvGraphicFramePr>
          <p:cNvPr id="9" name="Table 8"/>
          <p:cNvGraphicFramePr/>
          <p:nvPr/>
        </p:nvGraphicFramePr>
        <p:xfrm>
          <a:off x="371475" y="633730"/>
          <a:ext cx="11589385" cy="5593715"/>
        </p:xfrm>
        <a:graphic>
          <a:graphicData uri="http://schemas.openxmlformats.org/drawingml/2006/table">
            <a:tbl>
              <a:tblPr firstRow="1" bandRow="1">
                <a:tableStyleId>{5C22544A-7EE6-4342-B048-85BDC9FD1C3A}</a:tableStyleId>
              </a:tblPr>
              <a:tblGrid>
                <a:gridCol w="2284095">
                  <a:extLst>
                    <a:ext uri="{9D8B030D-6E8A-4147-A177-3AD203B41FA5}">
                      <a16:colId xmlns:a16="http://schemas.microsoft.com/office/drawing/2014/main" val="20000"/>
                    </a:ext>
                  </a:extLst>
                </a:gridCol>
                <a:gridCol w="3070860">
                  <a:extLst>
                    <a:ext uri="{9D8B030D-6E8A-4147-A177-3AD203B41FA5}">
                      <a16:colId xmlns:a16="http://schemas.microsoft.com/office/drawing/2014/main" val="20001"/>
                    </a:ext>
                  </a:extLst>
                </a:gridCol>
                <a:gridCol w="3068955">
                  <a:extLst>
                    <a:ext uri="{9D8B030D-6E8A-4147-A177-3AD203B41FA5}">
                      <a16:colId xmlns:a16="http://schemas.microsoft.com/office/drawing/2014/main" val="20002"/>
                    </a:ext>
                  </a:extLst>
                </a:gridCol>
                <a:gridCol w="3165475">
                  <a:extLst>
                    <a:ext uri="{9D8B030D-6E8A-4147-A177-3AD203B41FA5}">
                      <a16:colId xmlns:a16="http://schemas.microsoft.com/office/drawing/2014/main" val="20003"/>
                    </a:ext>
                  </a:extLst>
                </a:gridCol>
              </a:tblGrid>
              <a:tr h="408305">
                <a:tc>
                  <a:txBody>
                    <a:bodyPr/>
                    <a:lstStyle/>
                    <a:p>
                      <a:pPr algn="ctr"/>
                      <a:r>
                        <a:rPr lang="en-IN" dirty="0">
                          <a:latin typeface="Times New Roman" panose="02020603050405020304" pitchFamily="18" charset="0"/>
                          <a:cs typeface="Times New Roman" panose="02020603050405020304" pitchFamily="18" charset="0"/>
                        </a:rPr>
                        <a:t>AUTHORS</a:t>
                      </a:r>
                    </a:p>
                  </a:txBody>
                  <a:tcPr/>
                </a:tc>
                <a:tc>
                  <a:txBody>
                    <a:bodyPr/>
                    <a:lstStyle/>
                    <a:p>
                      <a:pPr algn="ctr"/>
                      <a:r>
                        <a:rPr lang="en-IN" dirty="0">
                          <a:latin typeface="Times New Roman" panose="02020603050405020304" pitchFamily="18" charset="0"/>
                          <a:cs typeface="Times New Roman" panose="02020603050405020304" pitchFamily="18" charset="0"/>
                        </a:rPr>
                        <a:t>TITLE OF THE PAPER</a:t>
                      </a:r>
                    </a:p>
                  </a:txBody>
                  <a:tcPr/>
                </a:tc>
                <a:tc>
                  <a:txBody>
                    <a:bodyPr/>
                    <a:lstStyle/>
                    <a:p>
                      <a:pPr algn="ctr"/>
                      <a:r>
                        <a:rPr lang="en-IN" dirty="0">
                          <a:latin typeface="Times New Roman" panose="02020603050405020304" pitchFamily="18" charset="0"/>
                          <a:cs typeface="Times New Roman" panose="02020603050405020304" pitchFamily="18" charset="0"/>
                        </a:rPr>
                        <a:t>DESCRIPTION</a:t>
                      </a:r>
                    </a:p>
                  </a:txBody>
                  <a:tcPr/>
                </a:tc>
                <a:tc>
                  <a:txBody>
                    <a:bodyPr/>
                    <a:lstStyle/>
                    <a:p>
                      <a:pPr algn="ctr"/>
                      <a:r>
                        <a:rPr lang="en-IN" dirty="0">
                          <a:latin typeface="Times New Roman" panose="02020603050405020304" pitchFamily="18" charset="0"/>
                          <a:cs typeface="Times New Roman" panose="02020603050405020304" pitchFamily="18" charset="0"/>
                        </a:rPr>
                        <a:t>CONCLUSIONS</a:t>
                      </a:r>
                    </a:p>
                  </a:txBody>
                  <a:tcPr/>
                </a:tc>
                <a:extLst>
                  <a:ext uri="{0D108BD9-81ED-4DB2-BD59-A6C34878D82A}">
                    <a16:rowId xmlns:a16="http://schemas.microsoft.com/office/drawing/2014/main" val="10000"/>
                  </a:ext>
                </a:extLst>
              </a:tr>
              <a:tr h="5185410">
                <a:tc>
                  <a:txBody>
                    <a:bodyPr/>
                    <a:lstStyle/>
                    <a:p>
                      <a:pPr>
                        <a:buNone/>
                      </a:pPr>
                      <a:r>
                        <a:rPr lang="en-US" sz="1600" dirty="0">
                          <a:latin typeface="Times New Roman" panose="02020603050405020304" pitchFamily="18" charset="0"/>
                          <a:cs typeface="Times New Roman" panose="02020603050405020304" pitchFamily="18" charset="0"/>
                        </a:rPr>
                        <a:t>6</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Hossein</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Tabard </a:t>
                      </a:r>
                      <a:r>
                        <a:rPr lang="en-US" sz="1600" dirty="0" err="1">
                          <a:latin typeface="Times New Roman" panose="02020603050405020304" pitchFamily="18" charset="0"/>
                          <a:cs typeface="Times New Roman" panose="02020603050405020304" pitchFamily="18" charset="0"/>
                        </a:rPr>
                        <a:t>et,al</a:t>
                      </a:r>
                      <a:r>
                        <a:rPr lang="en-US" sz="1600" dirty="0">
                          <a:latin typeface="Times New Roman" panose="02020603050405020304" pitchFamily="18" charset="0"/>
                          <a:cs typeface="Times New Roman" panose="02020603050405020304" pitchFamily="18" charset="0"/>
                        </a:rPr>
                        <a:t>(2010)</a:t>
                      </a:r>
                    </a:p>
                    <a:p>
                      <a:pPr>
                        <a:buNone/>
                      </a:pPr>
                      <a:endParaRPr lang="en-US" sz="1600" dirty="0">
                        <a:latin typeface="Times New Roman" panose="02020603050405020304" pitchFamily="18" charset="0"/>
                        <a:cs typeface="Times New Roman" panose="02020603050405020304" pitchFamily="18" charset="0"/>
                      </a:endParaRPr>
                    </a:p>
                    <a:p>
                      <a:pPr>
                        <a:buNone/>
                      </a:pPr>
                      <a:r>
                        <a:rPr lang="en-US" sz="1600" dirty="0">
                          <a:latin typeface="Times New Roman" panose="02020603050405020304" pitchFamily="18" charset="0"/>
                          <a:cs typeface="Times New Roman" panose="02020603050405020304" pitchFamily="18" charset="0"/>
                        </a:rPr>
                        <a:t>Water Resource Manager</a:t>
                      </a:r>
                    </a:p>
                    <a:p>
                      <a:pPr>
                        <a:buNone/>
                      </a:pPr>
                      <a:r>
                        <a:rPr lang="en-US" sz="1600" dirty="0">
                          <a:latin typeface="Times New Roman" panose="02020603050405020304" pitchFamily="18" charset="0"/>
                          <a:cs typeface="Times New Roman" panose="02020603050405020304" pitchFamily="18" charset="0"/>
                        </a:rPr>
                        <a:t>(Springer)</a:t>
                      </a:r>
                    </a:p>
                  </a:txBody>
                  <a:tcPr/>
                </a:tc>
                <a:tc>
                  <a:txBody>
                    <a:bodyPr/>
                    <a:lstStyle/>
                    <a:p>
                      <a:pPr>
                        <a:buNone/>
                      </a:pPr>
                      <a:r>
                        <a:rPr lang="en-US" sz="1600" dirty="0">
                          <a:latin typeface="Times New Roman" panose="02020603050405020304" pitchFamily="18" charset="0"/>
                          <a:cs typeface="Times New Roman" panose="02020603050405020304" pitchFamily="18" charset="0"/>
                        </a:rPr>
                        <a:t>Changes of Pan Evaporation in the West of Iran</a:t>
                      </a:r>
                    </a:p>
                  </a:txBody>
                  <a:tcPr/>
                </a:tc>
                <a:tc>
                  <a:txBody>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Evaporation is an important component of the hydrological cycle and its change would be of great significance for water resources planning, irrigation control and agricultural production.</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main purpose of this study was to investigate temporal variations in pan evaporation (Epan) and the associated changes in maximum (</a:t>
                      </a:r>
                      <a:r>
                        <a:rPr lang="en-US" sz="1600" dirty="0" err="1">
                          <a:latin typeface="Times New Roman" panose="02020603050405020304" pitchFamily="18" charset="0"/>
                          <a:cs typeface="Times New Roman" panose="02020603050405020304" pitchFamily="18" charset="0"/>
                        </a:rPr>
                        <a:t>Tmax</a:t>
                      </a:r>
                      <a:r>
                        <a:rPr lang="en-US" sz="1600" dirty="0">
                          <a:latin typeface="Times New Roman" panose="02020603050405020304" pitchFamily="18" charset="0"/>
                          <a:cs typeface="Times New Roman" panose="02020603050405020304" pitchFamily="18" charset="0"/>
                        </a:rPr>
                        <a:t>), mean (</a:t>
                      </a:r>
                      <a:r>
                        <a:rPr lang="en-US" sz="1600" dirty="0" err="1">
                          <a:latin typeface="Times New Roman" panose="02020603050405020304" pitchFamily="18" charset="0"/>
                          <a:cs typeface="Times New Roman" panose="02020603050405020304" pitchFamily="18" charset="0"/>
                        </a:rPr>
                        <a:t>Tmean</a:t>
                      </a:r>
                      <a:r>
                        <a:rPr lang="en-US" sz="1600" dirty="0">
                          <a:latin typeface="Times New Roman" panose="02020603050405020304" pitchFamily="18" charset="0"/>
                          <a:cs typeface="Times New Roman" panose="02020603050405020304" pitchFamily="18" charset="0"/>
                        </a:rPr>
                        <a:t>) and minimum (</a:t>
                      </a:r>
                      <a:r>
                        <a:rPr lang="en-US" sz="1600" dirty="0" err="1">
                          <a:latin typeface="Times New Roman" panose="02020603050405020304" pitchFamily="18" charset="0"/>
                          <a:cs typeface="Times New Roman" panose="02020603050405020304" pitchFamily="18" charset="0"/>
                        </a:rPr>
                        <a:t>Tmin</a:t>
                      </a:r>
                      <a:r>
                        <a:rPr lang="en-US" sz="1600" dirty="0">
                          <a:latin typeface="Times New Roman" panose="02020603050405020304" pitchFamily="18" charset="0"/>
                          <a:cs typeface="Times New Roman" panose="02020603050405020304" pitchFamily="18" charset="0"/>
                        </a:rPr>
                        <a:t>) air temperatures and precipitation (P) for 12 stations in </a:t>
                      </a:r>
                      <a:r>
                        <a:rPr lang="en-US" sz="1600" dirty="0" err="1">
                          <a:latin typeface="Times New Roman" panose="02020603050405020304" pitchFamily="18" charset="0"/>
                          <a:cs typeface="Times New Roman" panose="02020603050405020304" pitchFamily="18" charset="0"/>
                        </a:rPr>
                        <a:t>Hamedan</a:t>
                      </a:r>
                      <a:r>
                        <a:rPr lang="en-US" sz="1600" dirty="0">
                          <a:latin typeface="Times New Roman" panose="02020603050405020304" pitchFamily="18" charset="0"/>
                          <a:cs typeface="Times New Roman" panose="02020603050405020304" pitchFamily="18" charset="0"/>
                        </a:rPr>
                        <a:t> province in western Iran for the period 1982–2003.</a:t>
                      </a:r>
                    </a:p>
                    <a:p>
                      <a:pPr indent="0">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txBody>
                  <a:tcPr/>
                </a:tc>
                <a:tc>
                  <a:txBody>
                    <a:bodyPr/>
                    <a:lstStyle/>
                    <a:p>
                      <a:pPr>
                        <a:buNone/>
                      </a:pPr>
                      <a:r>
                        <a:rPr lang="en-US" sz="1600" dirty="0">
                          <a:latin typeface="Times New Roman" panose="02020603050405020304" pitchFamily="18" charset="0"/>
                          <a:cs typeface="Times New Roman" panose="02020603050405020304" pitchFamily="18" charset="0"/>
                        </a:rPr>
                        <a:t>In this study, we analyzed changes of observed Epan and the associated variations in </a:t>
                      </a:r>
                      <a:r>
                        <a:rPr lang="en-US" sz="1600" dirty="0" err="1">
                          <a:latin typeface="Times New Roman" panose="02020603050405020304" pitchFamily="18" charset="0"/>
                          <a:cs typeface="Times New Roman" panose="02020603050405020304" pitchFamily="18" charset="0"/>
                        </a:rPr>
                        <a:t>Tmax</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Tmean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Tmin</a:t>
                      </a:r>
                      <a:r>
                        <a:rPr lang="en-US" sz="1600" dirty="0">
                          <a:latin typeface="Times New Roman" panose="02020603050405020304" pitchFamily="18" charset="0"/>
                          <a:cs typeface="Times New Roman" panose="02020603050405020304" pitchFamily="18" charset="0"/>
                        </a:rPr>
                        <a:t> and P data for 12 stations in </a:t>
                      </a:r>
                      <a:r>
                        <a:rPr lang="en-US" sz="1600" dirty="0" err="1">
                          <a:latin typeface="Times New Roman" panose="02020603050405020304" pitchFamily="18" charset="0"/>
                          <a:cs typeface="Times New Roman" panose="02020603050405020304" pitchFamily="18" charset="0"/>
                        </a:rPr>
                        <a:t>Hamedan</a:t>
                      </a:r>
                      <a:r>
                        <a:rPr lang="en-US" sz="1600" dirty="0">
                          <a:latin typeface="Times New Roman" panose="02020603050405020304" pitchFamily="18" charset="0"/>
                          <a:cs typeface="Times New Roman" panose="02020603050405020304" pitchFamily="18" charset="0"/>
                        </a:rPr>
                        <a:t> province in western Iran from 1982 to 2003. Trend analysis was carried out by the Mann–Kendall test, the </a:t>
                      </a:r>
                      <a:r>
                        <a:rPr lang="en-US" sz="1600" dirty="0" err="1">
                          <a:latin typeface="Times New Roman" panose="02020603050405020304" pitchFamily="18" charset="0"/>
                          <a:cs typeface="Times New Roman" panose="02020603050405020304" pitchFamily="18" charset="0"/>
                        </a:rPr>
                        <a:t>Sen’s</a:t>
                      </a:r>
                      <a:r>
                        <a:rPr lang="en-US" sz="1600" dirty="0">
                          <a:latin typeface="Times New Roman" panose="02020603050405020304" pitchFamily="18" charset="0"/>
                          <a:cs typeface="Times New Roman" panose="02020603050405020304" pitchFamily="18" charset="0"/>
                        </a:rPr>
                        <a:t> slope estimator and the linear regression method. Significantly increasing Epan was observed in 67% of the stations at the 95% and 99% confidence levels.</a:t>
                      </a:r>
                    </a:p>
                    <a:p>
                      <a:pPr>
                        <a:buNone/>
                      </a:pPr>
                      <a:r>
                        <a:rPr lang="en-US" sz="1600" dirty="0">
                          <a:latin typeface="Times New Roman" panose="02020603050405020304" pitchFamily="18" charset="0"/>
                          <a:cs typeface="Times New Roman" panose="02020603050405020304" pitchFamily="18" charset="0"/>
                        </a:rPr>
                        <a:t>The results of this research revealed that the study area has become more arid in recent years.</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a:t>Department of Civil Engineering, RNSIT Bengaluru.</a:t>
            </a:r>
          </a:p>
        </p:txBody>
      </p:sp>
      <p:sp>
        <p:nvSpPr>
          <p:cNvPr id="5" name="Slide Number Placeholder 4"/>
          <p:cNvSpPr>
            <a:spLocks noGrp="1"/>
          </p:cNvSpPr>
          <p:nvPr>
            <p:ph type="sldNum" sz="quarter" idx="12"/>
          </p:nvPr>
        </p:nvSpPr>
        <p:spPr/>
        <p:txBody>
          <a:bodyPr/>
          <a:lstStyle/>
          <a:p>
            <a:fld id="{D312DA27-FCD7-4BBA-ACC0-2A8A5370B724}" type="slidenum">
              <a:rPr lang="en-US" smtClean="0"/>
              <a:pPr/>
              <a:t>16</a:t>
            </a:fld>
            <a:endParaRPr lang="en-US"/>
          </a:p>
        </p:txBody>
      </p:sp>
      <p:sp>
        <p:nvSpPr>
          <p:cNvPr id="7" name="Footer Placeholder 5"/>
          <p:cNvSpPr txBox="1"/>
          <p:nvPr/>
        </p:nvSpPr>
        <p:spPr>
          <a:xfrm>
            <a:off x="372121" y="77747"/>
            <a:ext cx="11586797" cy="555712"/>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REVIEW</a:t>
            </a:r>
          </a:p>
        </p:txBody>
      </p:sp>
      <p:sp>
        <p:nvSpPr>
          <p:cNvPr id="8" name="Footer Placeholder 3"/>
          <p:cNvSpPr>
            <a:spLocks noGrp="1"/>
          </p:cNvSpPr>
          <p:nvPr/>
        </p:nvSpPr>
        <p:spPr>
          <a:xfrm>
            <a:off x="605158" y="6356350"/>
            <a:ext cx="10981680" cy="36512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r>
              <a:rPr lang="en-US" dirty="0" smtClean="0">
                <a:ln w="0"/>
                <a:solidFill>
                  <a:schemeClr val="tx1"/>
                </a:solidFill>
                <a:effectLst>
                  <a:outerShdw blurRad="38100" dist="19050" dir="2700000" algn="tl" rotWithShape="0">
                    <a:schemeClr val="dk1">
                      <a:alpha val="40000"/>
                    </a:schemeClr>
                  </a:outerShdw>
                </a:effectLst>
              </a:rPr>
              <a:t>15</a:t>
            </a:r>
            <a:endParaRPr lang="en-US" dirty="0">
              <a:ln w="0"/>
              <a:solidFill>
                <a:schemeClr val="tx1"/>
              </a:solidFill>
              <a:effectLst>
                <a:outerShdw blurRad="38100" dist="19050" dir="2700000" algn="tl" rotWithShape="0">
                  <a:schemeClr val="dk1">
                    <a:alpha val="40000"/>
                  </a:schemeClr>
                </a:outerShdw>
              </a:effectLst>
            </a:endParaRPr>
          </a:p>
        </p:txBody>
      </p:sp>
      <p:graphicFrame>
        <p:nvGraphicFramePr>
          <p:cNvPr id="9" name="Table 8"/>
          <p:cNvGraphicFramePr/>
          <p:nvPr/>
        </p:nvGraphicFramePr>
        <p:xfrm>
          <a:off x="370840" y="528320"/>
          <a:ext cx="11587480" cy="5828030"/>
        </p:xfrm>
        <a:graphic>
          <a:graphicData uri="http://schemas.openxmlformats.org/drawingml/2006/table">
            <a:tbl>
              <a:tblPr firstRow="1" bandRow="1">
                <a:tableStyleId>{5C22544A-7EE6-4342-B048-85BDC9FD1C3A}</a:tableStyleId>
              </a:tblPr>
              <a:tblGrid>
                <a:gridCol w="2896870">
                  <a:extLst>
                    <a:ext uri="{9D8B030D-6E8A-4147-A177-3AD203B41FA5}">
                      <a16:colId xmlns:a16="http://schemas.microsoft.com/office/drawing/2014/main" val="20000"/>
                    </a:ext>
                  </a:extLst>
                </a:gridCol>
                <a:gridCol w="2896870">
                  <a:extLst>
                    <a:ext uri="{9D8B030D-6E8A-4147-A177-3AD203B41FA5}">
                      <a16:colId xmlns:a16="http://schemas.microsoft.com/office/drawing/2014/main" val="20001"/>
                    </a:ext>
                  </a:extLst>
                </a:gridCol>
                <a:gridCol w="2896870">
                  <a:extLst>
                    <a:ext uri="{9D8B030D-6E8A-4147-A177-3AD203B41FA5}">
                      <a16:colId xmlns:a16="http://schemas.microsoft.com/office/drawing/2014/main" val="20002"/>
                    </a:ext>
                  </a:extLst>
                </a:gridCol>
                <a:gridCol w="2896870">
                  <a:extLst>
                    <a:ext uri="{9D8B030D-6E8A-4147-A177-3AD203B41FA5}">
                      <a16:colId xmlns:a16="http://schemas.microsoft.com/office/drawing/2014/main" val="20003"/>
                    </a:ext>
                  </a:extLst>
                </a:gridCol>
              </a:tblGrid>
              <a:tr h="502285">
                <a:tc>
                  <a:txBody>
                    <a:bodyPr/>
                    <a:lstStyle/>
                    <a:p>
                      <a:pPr algn="ctr"/>
                      <a:r>
                        <a:rPr lang="en-IN" dirty="0">
                          <a:latin typeface="Times New Roman" panose="02020603050405020304" pitchFamily="18" charset="0"/>
                          <a:cs typeface="Times New Roman" panose="02020603050405020304" pitchFamily="18" charset="0"/>
                        </a:rPr>
                        <a:t>AUTHORS</a:t>
                      </a:r>
                    </a:p>
                  </a:txBody>
                  <a:tcPr/>
                </a:tc>
                <a:tc>
                  <a:txBody>
                    <a:bodyPr/>
                    <a:lstStyle/>
                    <a:p>
                      <a:pPr algn="ctr"/>
                      <a:r>
                        <a:rPr lang="en-IN" dirty="0">
                          <a:latin typeface="Times New Roman" panose="02020603050405020304" pitchFamily="18" charset="0"/>
                          <a:cs typeface="Times New Roman" panose="02020603050405020304" pitchFamily="18" charset="0"/>
                        </a:rPr>
                        <a:t>TITLE OF THE PAPER</a:t>
                      </a:r>
                    </a:p>
                  </a:txBody>
                  <a:tcPr/>
                </a:tc>
                <a:tc>
                  <a:txBody>
                    <a:bodyPr/>
                    <a:lstStyle/>
                    <a:p>
                      <a:pPr algn="ctr"/>
                      <a:r>
                        <a:rPr lang="en-IN" dirty="0">
                          <a:latin typeface="Times New Roman" panose="02020603050405020304" pitchFamily="18" charset="0"/>
                          <a:cs typeface="Times New Roman" panose="02020603050405020304" pitchFamily="18" charset="0"/>
                        </a:rPr>
                        <a:t>DESCRIPTION</a:t>
                      </a:r>
                    </a:p>
                  </a:txBody>
                  <a:tcPr/>
                </a:tc>
                <a:tc>
                  <a:txBody>
                    <a:bodyPr/>
                    <a:lstStyle/>
                    <a:p>
                      <a:pPr algn="ctr"/>
                      <a:r>
                        <a:rPr lang="en-IN" dirty="0">
                          <a:latin typeface="Times New Roman" panose="02020603050405020304" pitchFamily="18" charset="0"/>
                          <a:cs typeface="Times New Roman" panose="02020603050405020304" pitchFamily="18" charset="0"/>
                        </a:rPr>
                        <a:t>CONCLUSIONS</a:t>
                      </a:r>
                    </a:p>
                  </a:txBody>
                  <a:tcPr/>
                </a:tc>
                <a:extLst>
                  <a:ext uri="{0D108BD9-81ED-4DB2-BD59-A6C34878D82A}">
                    <a16:rowId xmlns:a16="http://schemas.microsoft.com/office/drawing/2014/main" val="10000"/>
                  </a:ext>
                </a:extLst>
              </a:tr>
              <a:tr h="5325745">
                <a:tc>
                  <a:txBody>
                    <a:bodyPr/>
                    <a:lstStyle/>
                    <a:p>
                      <a:pPr algn="l">
                        <a:buNone/>
                      </a:pPr>
                      <a:r>
                        <a:rPr lang="en-US" sz="1600" dirty="0" err="1">
                          <a:latin typeface="Times New Roman" panose="02020603050405020304" pitchFamily="18" charset="0"/>
                          <a:cs typeface="Times New Roman" panose="02020603050405020304" pitchFamily="18" charset="0"/>
                          <a:sym typeface="+mn-ea"/>
                        </a:rPr>
                        <a:t>7.Benzghta et. al. (2021), </a:t>
                      </a:r>
                    </a:p>
                    <a:p>
                      <a:pPr algn="l">
                        <a:buNone/>
                      </a:pPr>
                      <a:endParaRPr lang="en-US" sz="1600" dirty="0" err="1">
                        <a:highlight>
                          <a:srgbClr val="FFFF00"/>
                        </a:highlight>
                        <a:latin typeface="Times New Roman" panose="02020603050405020304" pitchFamily="18" charset="0"/>
                        <a:cs typeface="Times New Roman" panose="02020603050405020304" pitchFamily="18" charset="0"/>
                        <a:sym typeface="+mn-ea"/>
                      </a:endParaRPr>
                    </a:p>
                    <a:p>
                      <a:pPr algn="l">
                        <a:buNone/>
                      </a:pPr>
                      <a:r>
                        <a:rPr lang="en-US" sz="1600" dirty="0" err="1">
                          <a:latin typeface="Times New Roman" panose="02020603050405020304" pitchFamily="18" charset="0"/>
                          <a:cs typeface="Times New Roman" panose="02020603050405020304" pitchFamily="18" charset="0"/>
                          <a:sym typeface="+mn-ea"/>
                        </a:rPr>
                        <a:t>Scientific Research and Essays</a:t>
                      </a:r>
                      <a:endParaRPr lang="en-US" sz="1600" dirty="0" err="1">
                        <a:highlight>
                          <a:srgbClr val="FFFF00"/>
                        </a:highlight>
                        <a:latin typeface="Times New Roman" panose="02020603050405020304" pitchFamily="18" charset="0"/>
                        <a:cs typeface="Times New Roman" panose="02020603050405020304" pitchFamily="18" charset="0"/>
                      </a:endParaRPr>
                    </a:p>
                    <a:p>
                      <a:pPr algn="l">
                        <a:buNone/>
                      </a:pPr>
                      <a:endParaRPr lang="en-US" sz="1600" dirty="0">
                        <a:highlight>
                          <a:srgbClr val="FFFF00"/>
                        </a:highlight>
                        <a:latin typeface="Times New Roman" panose="02020603050405020304" pitchFamily="18" charset="0"/>
                        <a:cs typeface="Times New Roman" panose="02020603050405020304" pitchFamily="18" charset="0"/>
                      </a:endParaRPr>
                    </a:p>
                    <a:p>
                      <a:pPr>
                        <a:buNone/>
                      </a:pPr>
                      <a:endParaRPr lang="en-US" sz="1600" dirty="0">
                        <a:latin typeface="Times New Roman" panose="02020603050405020304" pitchFamily="18" charset="0"/>
                        <a:cs typeface="Times New Roman" panose="02020603050405020304" pitchFamily="18" charset="0"/>
                      </a:endParaRPr>
                    </a:p>
                  </a:txBody>
                  <a:tcPr/>
                </a:tc>
                <a:tc>
                  <a:txBody>
                    <a:bodyPr/>
                    <a:lstStyle/>
                    <a:p>
                      <a:pPr>
                        <a:buNone/>
                      </a:pPr>
                      <a:r>
                        <a:rPr lang="en-US" sz="1600" dirty="0">
                          <a:latin typeface="Times New Roman" panose="02020603050405020304" pitchFamily="18" charset="0"/>
                          <a:cs typeface="Times New Roman" panose="02020603050405020304" pitchFamily="18" charset="0"/>
                          <a:sym typeface="+mn-ea"/>
                        </a:rPr>
                        <a:t>“Prediction of evaporation in tropical climate using artificial neural network and climate based models”</a:t>
                      </a:r>
                      <a:endParaRPr lang="en-US" sz="1600" dirty="0">
                        <a:latin typeface="Times New Roman" panose="02020603050405020304" pitchFamily="18" charset="0"/>
                        <a:cs typeface="Times New Roman" panose="02020603050405020304" pitchFamily="18" charset="0"/>
                      </a:endParaRPr>
                    </a:p>
                    <a:p>
                      <a:pPr>
                        <a:buNone/>
                      </a:pPr>
                      <a:endParaRPr lang="en-US" sz="1600" dirty="0">
                        <a:latin typeface="Times New Roman" panose="02020603050405020304" pitchFamily="18" charset="0"/>
                        <a:cs typeface="Times New Roman" panose="02020603050405020304" pitchFamily="18" charset="0"/>
                      </a:endParaRPr>
                    </a:p>
                  </a:txBody>
                  <a:tcPr/>
                </a:tc>
                <a:tc>
                  <a:txBody>
                    <a:bodyPr/>
                    <a:lstStyle/>
                    <a:p>
                      <a:pPr algn="l">
                        <a:buNone/>
                      </a:pPr>
                      <a:r>
                        <a:rPr lang="en-US" sz="1600" dirty="0">
                          <a:latin typeface="Times New Roman" panose="02020603050405020304" pitchFamily="18" charset="0"/>
                          <a:cs typeface="Times New Roman" panose="02020603050405020304" pitchFamily="18" charset="0"/>
                        </a:rPr>
                        <a:t>The evaporation from </a:t>
                      </a:r>
                      <a:r>
                        <a:rPr lang="en-US" sz="1600" dirty="0" err="1">
                          <a:latin typeface="Times New Roman" panose="02020603050405020304" pitchFamily="18" charset="0"/>
                          <a:cs typeface="Times New Roman" panose="02020603050405020304" pitchFamily="18" charset="0"/>
                        </a:rPr>
                        <a:t>Batu</a:t>
                      </a:r>
                      <a:r>
                        <a:rPr lang="en-US" sz="1600" dirty="0">
                          <a:latin typeface="Times New Roman" panose="02020603050405020304" pitchFamily="18" charset="0"/>
                          <a:cs typeface="Times New Roman" panose="02020603050405020304" pitchFamily="18" charset="0"/>
                        </a:rPr>
                        <a:t> dam, located in Malaysia is estimated using selected models namely the artificial neural networks (ANN) models and climate based models (Penman and Priestly-Taylor). Data acquired from dam authority was used to run these models.</a:t>
                      </a:r>
                    </a:p>
                  </a:txBody>
                  <a:tcPr/>
                </a:tc>
                <a:tc>
                  <a:txBody>
                    <a:bodyPr/>
                    <a:lstStyle/>
                    <a:p>
                      <a:pPr algn="l">
                        <a:buNone/>
                      </a:pPr>
                      <a:r>
                        <a:rPr lang="en-US" sz="1600" dirty="0">
                          <a:latin typeface="Times New Roman" panose="02020603050405020304" pitchFamily="18" charset="0"/>
                          <a:cs typeface="Times New Roman" panose="02020603050405020304" pitchFamily="18" charset="0"/>
                        </a:rPr>
                        <a:t>Statistical tests conducted on the models output reveal that ANN-4 model is the best among the tested ANN models with coefficient of efficiency of 90%. However, Priestly-Taylor model gave better accuracy than Penman model with CE of 82%.</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71475" y="633730"/>
            <a:ext cx="11587480" cy="5721985"/>
          </a:xfrm>
        </p:spPr>
        <p:txBody>
          <a:bodyPr/>
          <a:lstStyle/>
          <a:p>
            <a:endParaRPr lang="en-US"/>
          </a:p>
        </p:txBody>
      </p:sp>
      <p:sp>
        <p:nvSpPr>
          <p:cNvPr id="4" name="Footer Placeholder 3"/>
          <p:cNvSpPr>
            <a:spLocks noGrp="1"/>
          </p:cNvSpPr>
          <p:nvPr>
            <p:ph type="ftr" sz="quarter" idx="11"/>
          </p:nvPr>
        </p:nvSpPr>
        <p:spPr/>
        <p:txBody>
          <a:bodyPr/>
          <a:lstStyle/>
          <a:p>
            <a:r>
              <a:rPr lang="en-US"/>
              <a:t>Department of Civil Engineering, RNSIT Bengaluru.</a:t>
            </a:r>
          </a:p>
        </p:txBody>
      </p:sp>
      <p:sp>
        <p:nvSpPr>
          <p:cNvPr id="5" name="Slide Number Placeholder 4"/>
          <p:cNvSpPr>
            <a:spLocks noGrp="1"/>
          </p:cNvSpPr>
          <p:nvPr>
            <p:ph type="sldNum" sz="quarter" idx="12"/>
          </p:nvPr>
        </p:nvSpPr>
        <p:spPr/>
        <p:txBody>
          <a:bodyPr/>
          <a:lstStyle/>
          <a:p>
            <a:fld id="{D312DA27-FCD7-4BBA-ACC0-2A8A5370B724}" type="slidenum">
              <a:rPr lang="en-US" smtClean="0"/>
              <a:pPr/>
              <a:t>17</a:t>
            </a:fld>
            <a:endParaRPr lang="en-US"/>
          </a:p>
        </p:txBody>
      </p:sp>
      <p:sp>
        <p:nvSpPr>
          <p:cNvPr id="7" name="Footer Placeholder 5"/>
          <p:cNvSpPr txBox="1"/>
          <p:nvPr/>
        </p:nvSpPr>
        <p:spPr>
          <a:xfrm>
            <a:off x="372121" y="77747"/>
            <a:ext cx="11586797" cy="555712"/>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REVIEW</a:t>
            </a:r>
          </a:p>
        </p:txBody>
      </p:sp>
      <p:sp>
        <p:nvSpPr>
          <p:cNvPr id="8" name="Footer Placeholder 3"/>
          <p:cNvSpPr>
            <a:spLocks noGrp="1"/>
          </p:cNvSpPr>
          <p:nvPr/>
        </p:nvSpPr>
        <p:spPr>
          <a:xfrm>
            <a:off x="605158" y="6356350"/>
            <a:ext cx="10981680" cy="36512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r>
              <a:rPr lang="en-US" dirty="0" smtClean="0">
                <a:ln w="0"/>
                <a:solidFill>
                  <a:schemeClr val="tx1"/>
                </a:solidFill>
                <a:effectLst>
                  <a:outerShdw blurRad="38100" dist="19050" dir="2700000" algn="tl" rotWithShape="0">
                    <a:schemeClr val="dk1">
                      <a:alpha val="40000"/>
                    </a:schemeClr>
                  </a:outerShdw>
                </a:effectLst>
              </a:rPr>
              <a:t>16</a:t>
            </a:r>
            <a:endParaRPr lang="en-US" dirty="0">
              <a:ln w="0"/>
              <a:solidFill>
                <a:schemeClr val="tx1"/>
              </a:solidFill>
              <a:effectLst>
                <a:outerShdw blurRad="38100" dist="19050" dir="2700000" algn="tl" rotWithShape="0">
                  <a:schemeClr val="dk1">
                    <a:alpha val="40000"/>
                  </a:schemeClr>
                </a:outerShdw>
              </a:effectLst>
            </a:endParaRPr>
          </a:p>
        </p:txBody>
      </p:sp>
      <p:graphicFrame>
        <p:nvGraphicFramePr>
          <p:cNvPr id="9" name="Table 8"/>
          <p:cNvGraphicFramePr/>
          <p:nvPr/>
        </p:nvGraphicFramePr>
        <p:xfrm>
          <a:off x="370840" y="633730"/>
          <a:ext cx="11590020" cy="5706745"/>
        </p:xfrm>
        <a:graphic>
          <a:graphicData uri="http://schemas.openxmlformats.org/drawingml/2006/table">
            <a:tbl>
              <a:tblPr firstRow="1" bandRow="1">
                <a:tableStyleId>{5C22544A-7EE6-4342-B048-85BDC9FD1C3A}</a:tableStyleId>
              </a:tblPr>
              <a:tblGrid>
                <a:gridCol w="2897505">
                  <a:extLst>
                    <a:ext uri="{9D8B030D-6E8A-4147-A177-3AD203B41FA5}">
                      <a16:colId xmlns:a16="http://schemas.microsoft.com/office/drawing/2014/main" val="20000"/>
                    </a:ext>
                  </a:extLst>
                </a:gridCol>
                <a:gridCol w="2897505">
                  <a:extLst>
                    <a:ext uri="{9D8B030D-6E8A-4147-A177-3AD203B41FA5}">
                      <a16:colId xmlns:a16="http://schemas.microsoft.com/office/drawing/2014/main" val="20001"/>
                    </a:ext>
                  </a:extLst>
                </a:gridCol>
                <a:gridCol w="2897505">
                  <a:extLst>
                    <a:ext uri="{9D8B030D-6E8A-4147-A177-3AD203B41FA5}">
                      <a16:colId xmlns:a16="http://schemas.microsoft.com/office/drawing/2014/main" val="20002"/>
                    </a:ext>
                  </a:extLst>
                </a:gridCol>
                <a:gridCol w="2897505">
                  <a:extLst>
                    <a:ext uri="{9D8B030D-6E8A-4147-A177-3AD203B41FA5}">
                      <a16:colId xmlns:a16="http://schemas.microsoft.com/office/drawing/2014/main" val="20003"/>
                    </a:ext>
                  </a:extLst>
                </a:gridCol>
              </a:tblGrid>
              <a:tr h="530860">
                <a:tc>
                  <a:txBody>
                    <a:bodyPr/>
                    <a:lstStyle/>
                    <a:p>
                      <a:pPr algn="ctr"/>
                      <a:r>
                        <a:rPr lang="en-IN" dirty="0">
                          <a:latin typeface="Times New Roman" panose="02020603050405020304" pitchFamily="18" charset="0"/>
                          <a:cs typeface="Times New Roman" panose="02020603050405020304" pitchFamily="18" charset="0"/>
                        </a:rPr>
                        <a:t>AUTHORS</a:t>
                      </a:r>
                    </a:p>
                  </a:txBody>
                  <a:tcPr/>
                </a:tc>
                <a:tc>
                  <a:txBody>
                    <a:bodyPr/>
                    <a:lstStyle/>
                    <a:p>
                      <a:pPr algn="ctr"/>
                      <a:r>
                        <a:rPr lang="en-IN" dirty="0">
                          <a:latin typeface="Times New Roman" panose="02020603050405020304" pitchFamily="18" charset="0"/>
                          <a:cs typeface="Times New Roman" panose="02020603050405020304" pitchFamily="18" charset="0"/>
                        </a:rPr>
                        <a:t>TITLE OF THE PAPER</a:t>
                      </a:r>
                    </a:p>
                  </a:txBody>
                  <a:tcPr/>
                </a:tc>
                <a:tc>
                  <a:txBody>
                    <a:bodyPr/>
                    <a:lstStyle/>
                    <a:p>
                      <a:pPr algn="ctr"/>
                      <a:r>
                        <a:rPr lang="en-IN" dirty="0">
                          <a:latin typeface="Times New Roman" panose="02020603050405020304" pitchFamily="18" charset="0"/>
                          <a:cs typeface="Times New Roman" panose="02020603050405020304" pitchFamily="18" charset="0"/>
                        </a:rPr>
                        <a:t>DESCRIPTION</a:t>
                      </a:r>
                    </a:p>
                  </a:txBody>
                  <a:tcPr/>
                </a:tc>
                <a:tc>
                  <a:txBody>
                    <a:bodyPr/>
                    <a:lstStyle/>
                    <a:p>
                      <a:pPr algn="ctr"/>
                      <a:r>
                        <a:rPr lang="en-IN" dirty="0">
                          <a:latin typeface="Times New Roman" panose="02020603050405020304" pitchFamily="18" charset="0"/>
                          <a:cs typeface="Times New Roman" panose="02020603050405020304" pitchFamily="18" charset="0"/>
                        </a:rPr>
                        <a:t>CONCLUSIONS</a:t>
                      </a:r>
                    </a:p>
                  </a:txBody>
                  <a:tcPr/>
                </a:tc>
                <a:extLst>
                  <a:ext uri="{0D108BD9-81ED-4DB2-BD59-A6C34878D82A}">
                    <a16:rowId xmlns:a16="http://schemas.microsoft.com/office/drawing/2014/main" val="10000"/>
                  </a:ext>
                </a:extLst>
              </a:tr>
              <a:tr h="5175885">
                <a:tc>
                  <a:txBody>
                    <a:bodyPr/>
                    <a:lstStyle/>
                    <a:p>
                      <a:pPr>
                        <a:buNone/>
                      </a:pPr>
                      <a:r>
                        <a:rPr lang="en-US" sz="1600" dirty="0">
                          <a:latin typeface="Times New Roman" panose="02020603050405020304" pitchFamily="18" charset="0"/>
                          <a:cs typeface="Times New Roman" panose="02020603050405020304" pitchFamily="18" charset="0"/>
                          <a:sym typeface="+mn-ea"/>
                        </a:rPr>
                        <a:t>8. </a:t>
                      </a:r>
                      <a:r>
                        <a:rPr lang="en-US" sz="1600" dirty="0" err="1">
                          <a:latin typeface="Times New Roman" panose="02020603050405020304" pitchFamily="18" charset="0"/>
                          <a:cs typeface="Times New Roman" panose="02020603050405020304" pitchFamily="18" charset="0"/>
                          <a:sym typeface="+mn-ea"/>
                        </a:rPr>
                        <a:t>Pankaj</a:t>
                      </a:r>
                      <a:r>
                        <a:rPr lang="en-US" sz="1600" dirty="0">
                          <a:latin typeface="Times New Roman" panose="02020603050405020304" pitchFamily="18" charset="0"/>
                          <a:cs typeface="Times New Roman" panose="02020603050405020304" pitchFamily="18" charset="0"/>
                          <a:sym typeface="+mn-ea"/>
                        </a:rPr>
                        <a:t> Kumar and </a:t>
                      </a:r>
                      <a:r>
                        <a:rPr lang="en-US" sz="1600" dirty="0" err="1">
                          <a:latin typeface="Times New Roman" panose="02020603050405020304" pitchFamily="18" charset="0"/>
                          <a:cs typeface="Times New Roman" panose="02020603050405020304" pitchFamily="18" charset="0"/>
                          <a:sym typeface="+mn-ea"/>
                        </a:rPr>
                        <a:t>Ajai</a:t>
                      </a:r>
                      <a:r>
                        <a:rPr lang="en-US" sz="1600" dirty="0">
                          <a:latin typeface="Times New Roman" panose="02020603050405020304" pitchFamily="18" charset="0"/>
                          <a:cs typeface="Times New Roman" panose="02020603050405020304" pitchFamily="18" charset="0"/>
                          <a:sym typeface="+mn-ea"/>
                        </a:rPr>
                        <a:t> Kumar </a:t>
                      </a:r>
                      <a:r>
                        <a:rPr lang="en-US" sz="1600" dirty="0" err="1">
                          <a:latin typeface="Times New Roman" panose="02020603050405020304" pitchFamily="18" charset="0"/>
                          <a:cs typeface="Times New Roman" panose="02020603050405020304" pitchFamily="18" charset="0"/>
                          <a:sym typeface="+mn-ea"/>
                        </a:rPr>
                        <a:t>Tiwari(2012),</a:t>
                      </a:r>
                    </a:p>
                    <a:p>
                      <a:pPr>
                        <a:buNone/>
                      </a:pPr>
                      <a:endParaRPr lang="en-US" sz="1600" dirty="0">
                        <a:latin typeface="Times New Roman" panose="02020603050405020304" pitchFamily="18" charset="0"/>
                        <a:cs typeface="Times New Roman" panose="02020603050405020304" pitchFamily="18" charset="0"/>
                      </a:endParaRPr>
                    </a:p>
                    <a:p>
                      <a:pPr>
                        <a:buNone/>
                      </a:pPr>
                      <a:r>
                        <a:rPr lang="en-US" sz="1600" dirty="0">
                          <a:latin typeface="Times New Roman" panose="02020603050405020304" pitchFamily="18" charset="0"/>
                          <a:cs typeface="Times New Roman" panose="02020603050405020304" pitchFamily="18" charset="0"/>
                        </a:rPr>
                        <a:t>International Journal of omputer Theory And Engineering.</a:t>
                      </a:r>
                    </a:p>
                  </a:txBody>
                  <a:tcPr/>
                </a:tc>
                <a:tc>
                  <a:txBody>
                    <a:bodyPr/>
                    <a:lstStyle/>
                    <a:p>
                      <a:pPr>
                        <a:buNone/>
                      </a:pPr>
                      <a:r>
                        <a:rPr lang="en-US" sz="1600" dirty="0">
                          <a:latin typeface="Times New Roman" panose="02020603050405020304" pitchFamily="18" charset="0"/>
                          <a:cs typeface="Times New Roman" panose="02020603050405020304" pitchFamily="18" charset="0"/>
                        </a:rPr>
                        <a:t>Evaporation Estimation using Artificial Neural Network</a:t>
                      </a:r>
                    </a:p>
                  </a:txBody>
                  <a:tcPr/>
                </a:tc>
                <a:tc>
                  <a:txBody>
                    <a:bodyPr/>
                    <a:lstStyle/>
                    <a:p>
                      <a:pPr>
                        <a:buNone/>
                      </a:pPr>
                      <a:r>
                        <a:rPr lang="en-US" sz="1600" dirty="0">
                          <a:latin typeface="Times New Roman" panose="02020603050405020304" pitchFamily="18" charset="0"/>
                          <a:cs typeface="Times New Roman" panose="02020603050405020304" pitchFamily="18" charset="0"/>
                        </a:rPr>
                        <a:t>The empirical formulas available for evaporation estimation are not satisfactory due to the complex nature of </a:t>
                      </a:r>
                    </a:p>
                    <a:p>
                      <a:pPr marL="0" marR="0" indent="0" algn="l" defTabSz="914400" rtl="0" eaLnBrk="1" fontAlgn="auto" latinLnBrk="0" hangingPunct="1">
                        <a:lnSpc>
                          <a:spcPct val="100000"/>
                        </a:lnSpc>
                        <a:spcBef>
                          <a:spcPts val="0"/>
                        </a:spcBef>
                        <a:spcAft>
                          <a:spcPts val="0"/>
                        </a:spcAft>
                        <a:buClrTx/>
                        <a:buSzTx/>
                        <a:buFontTx/>
                        <a:buNone/>
                        <a:defRPr/>
                      </a:pPr>
                      <a:r>
                        <a:rPr lang="en-US" sz="1600" dirty="0">
                          <a:latin typeface="Times New Roman" panose="02020603050405020304" pitchFamily="18" charset="0"/>
                          <a:cs typeface="Times New Roman" panose="02020603050405020304" pitchFamily="18" charset="0"/>
                        </a:rPr>
                        <a:t>the evaporation process and the data availability. For this purpose, artificial neural networks (ANN) models was developed to estimate monthly potential evaporation in </a:t>
                      </a:r>
                      <a:r>
                        <a:rPr lang="en-US" sz="1600" dirty="0" err="1">
                          <a:latin typeface="Times New Roman" panose="02020603050405020304" pitchFamily="18" charset="0"/>
                          <a:cs typeface="Times New Roman" panose="02020603050405020304" pitchFamily="18" charset="0"/>
                        </a:rPr>
                        <a:t>Pantagar</a:t>
                      </a:r>
                      <a:r>
                        <a:rPr lang="en-US" sz="1600" dirty="0">
                          <a:latin typeface="Times New Roman" panose="02020603050405020304" pitchFamily="18" charset="0"/>
                          <a:cs typeface="Times New Roman" panose="02020603050405020304" pitchFamily="18" charset="0"/>
                        </a:rPr>
                        <a:t>, US Nagar (India) based on four instructive climatic factors. Observations of relative humidity, solar radiation, temperature, wind speed and evaporation for the past 19 years and 8 months</a:t>
                      </a:r>
                    </a:p>
                    <a:p>
                      <a:pPr>
                        <a:buNone/>
                      </a:pPr>
                      <a:endParaRPr lang="en-US" sz="1600" dirty="0">
                        <a:latin typeface="Times New Roman" panose="02020603050405020304" pitchFamily="18" charset="0"/>
                        <a:cs typeface="Times New Roman" panose="02020603050405020304" pitchFamily="18" charset="0"/>
                      </a:endParaRPr>
                    </a:p>
                  </a:txBody>
                  <a:tcPr/>
                </a:tc>
                <a:tc>
                  <a:txBody>
                    <a:bodyPr/>
                    <a:lstStyle/>
                    <a:p>
                      <a:pPr>
                        <a:buNone/>
                      </a:pPr>
                      <a:r>
                        <a:rPr lang="en-US" sz="1600" dirty="0">
                          <a:latin typeface="Times New Roman" panose="02020603050405020304" pitchFamily="18" charset="0"/>
                          <a:cs typeface="Times New Roman" panose="02020603050405020304" pitchFamily="18" charset="0"/>
                        </a:rPr>
                        <a:t>The results are quite encouraging and suggest the usefulness of neural network based </a:t>
                      </a:r>
                      <a:r>
                        <a:rPr lang="en-US" sz="1600" dirty="0">
                          <a:latin typeface="Times New Roman" panose="02020603050405020304" pitchFamily="18" charset="0"/>
                          <a:cs typeface="Times New Roman" panose="02020603050405020304" pitchFamily="18" charset="0"/>
                          <a:sym typeface="+mn-ea"/>
                        </a:rPr>
                        <a:t>modeling technique</a:t>
                      </a:r>
                      <a:endParaRPr lang="en-US" sz="1600" dirty="0">
                        <a:latin typeface="Times New Roman" panose="02020603050405020304" pitchFamily="18" charset="0"/>
                        <a:cs typeface="Times New Roman" panose="02020603050405020304" pitchFamily="18" charset="0"/>
                      </a:endParaRPr>
                    </a:p>
                    <a:p>
                      <a:pPr>
                        <a:buNone/>
                      </a:pPr>
                      <a:r>
                        <a:rPr lang="en-US" sz="1600" dirty="0">
                          <a:latin typeface="Times New Roman" panose="02020603050405020304" pitchFamily="18" charset="0"/>
                          <a:cs typeface="Times New Roman" panose="02020603050405020304" pitchFamily="18" charset="0"/>
                        </a:rPr>
                        <a:t>in accurate prediction of the evaporation. </a:t>
                      </a:r>
                    </a:p>
                    <a:p>
                      <a:pPr>
                        <a:buNone/>
                      </a:pPr>
                      <a:r>
                        <a:rPr lang="en-US" sz="1600" dirty="0">
                          <a:latin typeface="Times New Roman" panose="02020603050405020304" pitchFamily="18" charset="0"/>
                          <a:cs typeface="Times New Roman" panose="02020603050405020304" pitchFamily="18" charset="0"/>
                        </a:rPr>
                        <a:t>Combination of mean air temperature, wind speed, sunshine hour and mean relative humidity provides better performance in predicting the evaporation losses.</a:t>
                      </a:r>
                    </a:p>
                    <a:p>
                      <a:pPr>
                        <a:buNone/>
                      </a:pP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71475" y="633730"/>
            <a:ext cx="11587480" cy="5709285"/>
          </a:xfrm>
        </p:spPr>
        <p:txBody>
          <a:bodyPr/>
          <a:lstStyle/>
          <a:p>
            <a:endParaRPr lang="en-US"/>
          </a:p>
        </p:txBody>
      </p:sp>
      <p:sp>
        <p:nvSpPr>
          <p:cNvPr id="4" name="Footer Placeholder 3"/>
          <p:cNvSpPr>
            <a:spLocks noGrp="1"/>
          </p:cNvSpPr>
          <p:nvPr>
            <p:ph type="ftr" sz="quarter" idx="11"/>
          </p:nvPr>
        </p:nvSpPr>
        <p:spPr/>
        <p:txBody>
          <a:bodyPr/>
          <a:lstStyle/>
          <a:p>
            <a:r>
              <a:rPr lang="en-US"/>
              <a:t>Department of Civil Engineering, RNSIT Bengaluru.</a:t>
            </a:r>
          </a:p>
        </p:txBody>
      </p:sp>
      <p:sp>
        <p:nvSpPr>
          <p:cNvPr id="5" name="Slide Number Placeholder 4"/>
          <p:cNvSpPr>
            <a:spLocks noGrp="1"/>
          </p:cNvSpPr>
          <p:nvPr>
            <p:ph type="sldNum" sz="quarter" idx="12"/>
          </p:nvPr>
        </p:nvSpPr>
        <p:spPr/>
        <p:txBody>
          <a:bodyPr/>
          <a:lstStyle/>
          <a:p>
            <a:fld id="{D312DA27-FCD7-4BBA-ACC0-2A8A5370B724}" type="slidenum">
              <a:rPr lang="en-US" smtClean="0"/>
              <a:pPr/>
              <a:t>18</a:t>
            </a:fld>
            <a:endParaRPr lang="en-US"/>
          </a:p>
        </p:txBody>
      </p:sp>
      <p:sp>
        <p:nvSpPr>
          <p:cNvPr id="7" name="Footer Placeholder 5"/>
          <p:cNvSpPr txBox="1"/>
          <p:nvPr/>
        </p:nvSpPr>
        <p:spPr>
          <a:xfrm>
            <a:off x="372121" y="77747"/>
            <a:ext cx="11586797" cy="555712"/>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REVIEW</a:t>
            </a:r>
          </a:p>
        </p:txBody>
      </p:sp>
      <p:sp>
        <p:nvSpPr>
          <p:cNvPr id="8" name="Footer Placeholder 3"/>
          <p:cNvSpPr>
            <a:spLocks noGrp="1"/>
          </p:cNvSpPr>
          <p:nvPr/>
        </p:nvSpPr>
        <p:spPr>
          <a:xfrm>
            <a:off x="372110" y="6341110"/>
            <a:ext cx="11586210" cy="38036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r>
              <a:rPr lang="en-US" dirty="0" smtClean="0">
                <a:ln w="0"/>
                <a:solidFill>
                  <a:schemeClr val="tx1"/>
                </a:solidFill>
                <a:effectLst>
                  <a:outerShdw blurRad="38100" dist="19050" dir="2700000" algn="tl" rotWithShape="0">
                    <a:schemeClr val="dk1">
                      <a:alpha val="40000"/>
                    </a:schemeClr>
                  </a:outerShdw>
                </a:effectLst>
              </a:rPr>
              <a:t>17</a:t>
            </a:r>
            <a:endParaRPr lang="en-US" dirty="0">
              <a:ln w="0"/>
              <a:solidFill>
                <a:schemeClr val="tx1"/>
              </a:solidFill>
              <a:effectLst>
                <a:outerShdw blurRad="38100" dist="19050" dir="2700000" algn="tl" rotWithShape="0">
                  <a:schemeClr val="dk1">
                    <a:alpha val="40000"/>
                  </a:schemeClr>
                </a:outerShdw>
              </a:effectLst>
            </a:endParaRPr>
          </a:p>
        </p:txBody>
      </p:sp>
      <p:graphicFrame>
        <p:nvGraphicFramePr>
          <p:cNvPr id="9" name="Table 8"/>
          <p:cNvGraphicFramePr/>
          <p:nvPr/>
        </p:nvGraphicFramePr>
        <p:xfrm>
          <a:off x="370840" y="633730"/>
          <a:ext cx="11590020" cy="5708015"/>
        </p:xfrm>
        <a:graphic>
          <a:graphicData uri="http://schemas.openxmlformats.org/drawingml/2006/table">
            <a:tbl>
              <a:tblPr firstRow="1" bandRow="1">
                <a:tableStyleId>{5C22544A-7EE6-4342-B048-85BDC9FD1C3A}</a:tableStyleId>
              </a:tblPr>
              <a:tblGrid>
                <a:gridCol w="2897505">
                  <a:extLst>
                    <a:ext uri="{9D8B030D-6E8A-4147-A177-3AD203B41FA5}">
                      <a16:colId xmlns:a16="http://schemas.microsoft.com/office/drawing/2014/main" val="20000"/>
                    </a:ext>
                  </a:extLst>
                </a:gridCol>
                <a:gridCol w="2897505">
                  <a:extLst>
                    <a:ext uri="{9D8B030D-6E8A-4147-A177-3AD203B41FA5}">
                      <a16:colId xmlns:a16="http://schemas.microsoft.com/office/drawing/2014/main" val="20001"/>
                    </a:ext>
                  </a:extLst>
                </a:gridCol>
                <a:gridCol w="2897505">
                  <a:extLst>
                    <a:ext uri="{9D8B030D-6E8A-4147-A177-3AD203B41FA5}">
                      <a16:colId xmlns:a16="http://schemas.microsoft.com/office/drawing/2014/main" val="20002"/>
                    </a:ext>
                  </a:extLst>
                </a:gridCol>
                <a:gridCol w="2897505">
                  <a:extLst>
                    <a:ext uri="{9D8B030D-6E8A-4147-A177-3AD203B41FA5}">
                      <a16:colId xmlns:a16="http://schemas.microsoft.com/office/drawing/2014/main" val="20003"/>
                    </a:ext>
                  </a:extLst>
                </a:gridCol>
              </a:tblGrid>
              <a:tr h="380365">
                <a:tc>
                  <a:txBody>
                    <a:bodyPr/>
                    <a:lstStyle/>
                    <a:p>
                      <a:pPr algn="ctr"/>
                      <a:r>
                        <a:rPr lang="en-IN" dirty="0">
                          <a:latin typeface="Times New Roman" panose="02020603050405020304" pitchFamily="18" charset="0"/>
                          <a:cs typeface="Times New Roman" panose="02020603050405020304" pitchFamily="18" charset="0"/>
                        </a:rPr>
                        <a:t>AUTHORS</a:t>
                      </a:r>
                    </a:p>
                  </a:txBody>
                  <a:tcPr/>
                </a:tc>
                <a:tc>
                  <a:txBody>
                    <a:bodyPr/>
                    <a:lstStyle/>
                    <a:p>
                      <a:pPr algn="ctr"/>
                      <a:r>
                        <a:rPr lang="en-IN" dirty="0">
                          <a:latin typeface="Times New Roman" panose="02020603050405020304" pitchFamily="18" charset="0"/>
                          <a:cs typeface="Times New Roman" panose="02020603050405020304" pitchFamily="18" charset="0"/>
                        </a:rPr>
                        <a:t>TITLE OF THE PAPER</a:t>
                      </a:r>
                    </a:p>
                  </a:txBody>
                  <a:tcPr/>
                </a:tc>
                <a:tc>
                  <a:txBody>
                    <a:bodyPr/>
                    <a:lstStyle/>
                    <a:p>
                      <a:pPr algn="ctr"/>
                      <a:r>
                        <a:rPr lang="en-IN" dirty="0">
                          <a:latin typeface="Times New Roman" panose="02020603050405020304" pitchFamily="18" charset="0"/>
                          <a:cs typeface="Times New Roman" panose="02020603050405020304" pitchFamily="18" charset="0"/>
                        </a:rPr>
                        <a:t>DESCRIPTION</a:t>
                      </a:r>
                    </a:p>
                  </a:txBody>
                  <a:tcPr/>
                </a:tc>
                <a:tc>
                  <a:txBody>
                    <a:bodyPr/>
                    <a:lstStyle/>
                    <a:p>
                      <a:pPr algn="ctr"/>
                      <a:r>
                        <a:rPr lang="en-IN" dirty="0">
                          <a:latin typeface="Times New Roman" panose="02020603050405020304" pitchFamily="18" charset="0"/>
                          <a:cs typeface="Times New Roman" panose="02020603050405020304" pitchFamily="18" charset="0"/>
                        </a:rPr>
                        <a:t>CONCLUSIONS</a:t>
                      </a:r>
                    </a:p>
                  </a:txBody>
                  <a:tcPr/>
                </a:tc>
                <a:extLst>
                  <a:ext uri="{0D108BD9-81ED-4DB2-BD59-A6C34878D82A}">
                    <a16:rowId xmlns:a16="http://schemas.microsoft.com/office/drawing/2014/main" val="10000"/>
                  </a:ext>
                </a:extLst>
              </a:tr>
              <a:tr h="5327650">
                <a:tc>
                  <a:txBody>
                    <a:bodyPr/>
                    <a:lstStyle/>
                    <a:p>
                      <a:pPr>
                        <a:buNone/>
                      </a:pPr>
                      <a:r>
                        <a:rPr lang="en-US" sz="1600" dirty="0">
                          <a:solidFill>
                            <a:schemeClr val="tx1"/>
                          </a:solidFill>
                          <a:latin typeface="Times New Roman" panose="02020603050405020304" pitchFamily="18" charset="0"/>
                          <a:cs typeface="Times New Roman" panose="02020603050405020304" pitchFamily="18" charset="0"/>
                          <a:sym typeface="+mn-ea"/>
                        </a:rPr>
                        <a:t>9. </a:t>
                      </a:r>
                      <a:r>
                        <a:rPr lang="en-US" sz="1600" dirty="0" err="1">
                          <a:solidFill>
                            <a:schemeClr val="tx1"/>
                          </a:solidFill>
                          <a:latin typeface="Times New Roman" panose="02020603050405020304" pitchFamily="18" charset="0"/>
                          <a:cs typeface="Times New Roman" panose="02020603050405020304" pitchFamily="18" charset="0"/>
                          <a:sym typeface="+mn-ea"/>
                        </a:rPr>
                        <a:t>Surinder</a:t>
                      </a:r>
                      <a:r>
                        <a:rPr lang="en-US" sz="1600" dirty="0">
                          <a:solidFill>
                            <a:schemeClr val="tx1"/>
                          </a:solidFill>
                          <a:latin typeface="Times New Roman" panose="02020603050405020304" pitchFamily="18" charset="0"/>
                          <a:cs typeface="Times New Roman" panose="02020603050405020304" pitchFamily="18" charset="0"/>
                          <a:sym typeface="+mn-ea"/>
                        </a:rPr>
                        <a:t> </a:t>
                      </a:r>
                      <a:r>
                        <a:rPr lang="en-US" sz="1600" dirty="0" err="1">
                          <a:solidFill>
                            <a:schemeClr val="tx1"/>
                          </a:solidFill>
                          <a:latin typeface="Times New Roman" panose="02020603050405020304" pitchFamily="18" charset="0"/>
                          <a:cs typeface="Times New Roman" panose="02020603050405020304" pitchFamily="18" charset="0"/>
                          <a:sym typeface="+mn-ea"/>
                        </a:rPr>
                        <a:t>Deswal</a:t>
                      </a:r>
                      <a:r>
                        <a:rPr lang="en-US" sz="1600" dirty="0">
                          <a:solidFill>
                            <a:schemeClr val="tx1"/>
                          </a:solidFill>
                          <a:latin typeface="Times New Roman" panose="02020603050405020304" pitchFamily="18" charset="0"/>
                          <a:cs typeface="Times New Roman" panose="02020603050405020304" pitchFamily="18" charset="0"/>
                          <a:sym typeface="+mn-ea"/>
                        </a:rPr>
                        <a:t> and Mahesh Pal(2008),</a:t>
                      </a:r>
                    </a:p>
                    <a:p>
                      <a:pPr>
                        <a:buNone/>
                      </a:pPr>
                      <a:endParaRPr lang="en-US" sz="1600" b="0" dirty="0">
                        <a:solidFill>
                          <a:schemeClr val="tx1"/>
                        </a:solidFill>
                        <a:latin typeface="Times New Roman" panose="02020603050405020304" pitchFamily="18" charset="0"/>
                        <a:cs typeface="Times New Roman" panose="02020603050405020304" pitchFamily="18" charset="0"/>
                        <a:sym typeface="+mn-ea"/>
                      </a:endParaRPr>
                    </a:p>
                    <a:p>
                      <a:pPr>
                        <a:buNone/>
                      </a:pPr>
                      <a:endParaRPr lang="en-US" sz="1600" b="0" dirty="0">
                        <a:solidFill>
                          <a:schemeClr val="tx1"/>
                        </a:solidFill>
                        <a:latin typeface="Times New Roman" panose="02020603050405020304" pitchFamily="18" charset="0"/>
                        <a:cs typeface="Times New Roman" panose="02020603050405020304" pitchFamily="18" charset="0"/>
                        <a:sym typeface="+mn-ea"/>
                      </a:endParaRPr>
                    </a:p>
                    <a:p>
                      <a:pPr>
                        <a:buNone/>
                      </a:pPr>
                      <a:r>
                        <a:rPr lang="en-US" sz="1600" dirty="0">
                          <a:solidFill>
                            <a:schemeClr val="tx1"/>
                          </a:solidFill>
                          <a:latin typeface="Times New Roman" panose="02020603050405020304" pitchFamily="18" charset="0"/>
                          <a:cs typeface="Times New Roman" panose="02020603050405020304" pitchFamily="18" charset="0"/>
                          <a:sym typeface="+mn-ea"/>
                        </a:rPr>
                        <a:t>World Academy of Science</a:t>
                      </a:r>
                      <a:endParaRPr lang="en-US" sz="1600" b="0" dirty="0">
                        <a:solidFill>
                          <a:schemeClr val="tx1"/>
                        </a:solidFill>
                        <a:latin typeface="Times New Roman" panose="02020603050405020304" pitchFamily="18" charset="0"/>
                        <a:cs typeface="Times New Roman" panose="02020603050405020304" pitchFamily="18" charset="0"/>
                      </a:endParaRPr>
                    </a:p>
                    <a:p>
                      <a:pPr>
                        <a:buNone/>
                      </a:pPr>
                      <a:endParaRPr lang="en-US" sz="1600">
                        <a:latin typeface="Times New Roman" panose="02020603050405020304" pitchFamily="18" charset="0"/>
                        <a:cs typeface="Times New Roman" panose="02020603050405020304" pitchFamily="18" charset="0"/>
                      </a:endParaRPr>
                    </a:p>
                  </a:txBody>
                  <a:tcPr/>
                </a:tc>
                <a:tc>
                  <a:txBody>
                    <a:bodyPr/>
                    <a:lstStyle/>
                    <a:p>
                      <a:pPr>
                        <a:buNone/>
                      </a:pPr>
                      <a:r>
                        <a:rPr lang="en-US" sz="1600" dirty="0">
                          <a:solidFill>
                            <a:schemeClr val="tx1"/>
                          </a:solidFill>
                          <a:latin typeface="Times New Roman" panose="02020603050405020304" pitchFamily="18" charset="0"/>
                          <a:cs typeface="Times New Roman" panose="02020603050405020304" pitchFamily="18" charset="0"/>
                          <a:sym typeface="+mn-ea"/>
                        </a:rPr>
                        <a:t>Artificial Neural Network based Modeling of Evaporation Losses in Reservoirs</a:t>
                      </a:r>
                      <a:endParaRPr lang="en-US" sz="1600" b="0" dirty="0">
                        <a:solidFill>
                          <a:schemeClr val="tx1"/>
                        </a:solidFill>
                        <a:latin typeface="Times New Roman" panose="02020603050405020304" pitchFamily="18" charset="0"/>
                        <a:cs typeface="Times New Roman" panose="02020603050405020304" pitchFamily="18" charset="0"/>
                      </a:endParaRPr>
                    </a:p>
                    <a:p>
                      <a:pPr>
                        <a:buNone/>
                      </a:pPr>
                      <a:endParaRPr lang="en-US" sz="1600">
                        <a:latin typeface="Times New Roman" panose="02020603050405020304" pitchFamily="18" charset="0"/>
                        <a:cs typeface="Times New Roman" panose="02020603050405020304" pitchFamily="18" charset="0"/>
                      </a:endParaRPr>
                    </a:p>
                  </a:txBody>
                  <a:tcPr/>
                </a:tc>
                <a:tc>
                  <a:txBody>
                    <a:bodyPr/>
                    <a:lstStyle/>
                    <a:p>
                      <a:pPr>
                        <a:buNone/>
                      </a:pPr>
                      <a:r>
                        <a:rPr lang="en-US" sz="1600" b="0" dirty="0">
                          <a:solidFill>
                            <a:schemeClr val="tx1"/>
                          </a:solidFill>
                          <a:latin typeface="Times New Roman" panose="02020603050405020304" pitchFamily="18" charset="0"/>
                          <a:cs typeface="Times New Roman" panose="02020603050405020304" pitchFamily="18" charset="0"/>
                        </a:rPr>
                        <a:t>The prediction accuracy of artificial neural network</a:t>
                      </a:r>
                      <a:r>
                        <a:rPr lang="en-US" sz="1600" b="0" baseline="0" dirty="0">
                          <a:solidFill>
                            <a:schemeClr val="tx1"/>
                          </a:solidFill>
                          <a:latin typeface="Times New Roman" panose="02020603050405020304" pitchFamily="18" charset="0"/>
                          <a:cs typeface="Times New Roman" panose="02020603050405020304" pitchFamily="18" charset="0"/>
                        </a:rPr>
                        <a:t> has been compared with the accuracy of linear regression approach.</a:t>
                      </a:r>
                      <a:endParaRPr lang="en-US" sz="1600" b="0" dirty="0">
                        <a:solidFill>
                          <a:schemeClr val="tx1"/>
                        </a:solidFill>
                        <a:latin typeface="Times New Roman" panose="02020603050405020304" pitchFamily="18" charset="0"/>
                        <a:cs typeface="Times New Roman" panose="02020603050405020304" pitchFamily="18" charset="0"/>
                      </a:endParaRPr>
                    </a:p>
                    <a:p>
                      <a:pPr>
                        <a:buNone/>
                      </a:pPr>
                      <a:endParaRPr lang="en-US" sz="1600" b="0" dirty="0">
                        <a:solidFill>
                          <a:schemeClr val="tx1"/>
                        </a:solidFill>
                        <a:latin typeface="Times New Roman" panose="02020603050405020304" pitchFamily="18" charset="0"/>
                        <a:cs typeface="Times New Roman" panose="02020603050405020304" pitchFamily="18" charset="0"/>
                      </a:endParaRPr>
                    </a:p>
                    <a:p>
                      <a:pPr>
                        <a:buNone/>
                      </a:pPr>
                      <a:endParaRPr lang="en-US"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buNone/>
                      </a:pPr>
                      <a:r>
                        <a:rPr lang="en-US" sz="1600" b="0" dirty="0">
                          <a:solidFill>
                            <a:schemeClr val="tx1"/>
                          </a:solidFill>
                          <a:latin typeface="Times New Roman" panose="02020603050405020304" pitchFamily="18" charset="0"/>
                          <a:cs typeface="Times New Roman" panose="02020603050405020304" pitchFamily="18" charset="0"/>
                        </a:rPr>
                        <a:t>The results suggest</a:t>
                      </a:r>
                      <a:r>
                        <a:rPr lang="en-US" sz="1600" b="0" baseline="0" dirty="0">
                          <a:solidFill>
                            <a:schemeClr val="tx1"/>
                          </a:solidFill>
                          <a:latin typeface="Times New Roman" panose="02020603050405020304" pitchFamily="18" charset="0"/>
                          <a:cs typeface="Times New Roman" panose="02020603050405020304" pitchFamily="18" charset="0"/>
                        </a:rPr>
                        <a:t> the usefulness of neural network based modeling technique in accurate prediction of the evaporation</a:t>
                      </a:r>
                      <a:endParaRPr lang="en-US" sz="16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71475" y="633730"/>
            <a:ext cx="11587480" cy="5709285"/>
          </a:xfrm>
        </p:spPr>
        <p:txBody>
          <a:bodyPr/>
          <a:lstStyle/>
          <a:p>
            <a:endParaRPr lang="en-US"/>
          </a:p>
        </p:txBody>
      </p:sp>
      <p:sp>
        <p:nvSpPr>
          <p:cNvPr id="4" name="Footer Placeholder 3"/>
          <p:cNvSpPr>
            <a:spLocks noGrp="1"/>
          </p:cNvSpPr>
          <p:nvPr>
            <p:ph type="ftr" sz="quarter" idx="11"/>
          </p:nvPr>
        </p:nvSpPr>
        <p:spPr/>
        <p:txBody>
          <a:bodyPr/>
          <a:lstStyle/>
          <a:p>
            <a:r>
              <a:rPr lang="en-US"/>
              <a:t>Department of Civil Engineering, RNSIT Bengaluru.</a:t>
            </a:r>
          </a:p>
        </p:txBody>
      </p:sp>
      <p:sp>
        <p:nvSpPr>
          <p:cNvPr id="5" name="Slide Number Placeholder 4"/>
          <p:cNvSpPr>
            <a:spLocks noGrp="1"/>
          </p:cNvSpPr>
          <p:nvPr>
            <p:ph type="sldNum" sz="quarter" idx="12"/>
          </p:nvPr>
        </p:nvSpPr>
        <p:spPr/>
        <p:txBody>
          <a:bodyPr/>
          <a:lstStyle/>
          <a:p>
            <a:fld id="{D312DA27-FCD7-4BBA-ACC0-2A8A5370B724}" type="slidenum">
              <a:rPr lang="en-US" smtClean="0"/>
              <a:pPr/>
              <a:t>19</a:t>
            </a:fld>
            <a:endParaRPr lang="en-US"/>
          </a:p>
        </p:txBody>
      </p:sp>
      <p:sp>
        <p:nvSpPr>
          <p:cNvPr id="7" name="Footer Placeholder 5"/>
          <p:cNvSpPr txBox="1"/>
          <p:nvPr/>
        </p:nvSpPr>
        <p:spPr>
          <a:xfrm>
            <a:off x="372121" y="77747"/>
            <a:ext cx="11586797" cy="555712"/>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REVIEW</a:t>
            </a:r>
          </a:p>
        </p:txBody>
      </p:sp>
      <p:sp>
        <p:nvSpPr>
          <p:cNvPr id="8" name="Footer Placeholder 3"/>
          <p:cNvSpPr>
            <a:spLocks noGrp="1"/>
          </p:cNvSpPr>
          <p:nvPr/>
        </p:nvSpPr>
        <p:spPr>
          <a:xfrm>
            <a:off x="372110" y="6341110"/>
            <a:ext cx="11586210" cy="38036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r>
              <a:rPr lang="en-US" dirty="0" smtClean="0">
                <a:ln w="0"/>
                <a:solidFill>
                  <a:schemeClr val="tx1"/>
                </a:solidFill>
                <a:effectLst>
                  <a:outerShdw blurRad="38100" dist="19050" dir="2700000" algn="tl" rotWithShape="0">
                    <a:schemeClr val="dk1">
                      <a:alpha val="40000"/>
                    </a:schemeClr>
                  </a:outerShdw>
                </a:effectLst>
              </a:rPr>
              <a:t>18</a:t>
            </a:r>
            <a:endParaRPr lang="en-US" dirty="0">
              <a:ln w="0"/>
              <a:solidFill>
                <a:schemeClr val="tx1"/>
              </a:solidFill>
              <a:effectLst>
                <a:outerShdw blurRad="38100" dist="19050" dir="2700000" algn="tl" rotWithShape="0">
                  <a:schemeClr val="dk1">
                    <a:alpha val="40000"/>
                  </a:schemeClr>
                </a:outerShdw>
              </a:effectLst>
            </a:endParaRPr>
          </a:p>
        </p:txBody>
      </p:sp>
      <p:graphicFrame>
        <p:nvGraphicFramePr>
          <p:cNvPr id="9" name="Table 8"/>
          <p:cNvGraphicFramePr/>
          <p:nvPr/>
        </p:nvGraphicFramePr>
        <p:xfrm>
          <a:off x="370840" y="633730"/>
          <a:ext cx="11590020" cy="5708015"/>
        </p:xfrm>
        <a:graphic>
          <a:graphicData uri="http://schemas.openxmlformats.org/drawingml/2006/table">
            <a:tbl>
              <a:tblPr firstRow="1" bandRow="1">
                <a:tableStyleId>{5C22544A-7EE6-4342-B048-85BDC9FD1C3A}</a:tableStyleId>
              </a:tblPr>
              <a:tblGrid>
                <a:gridCol w="2897505">
                  <a:extLst>
                    <a:ext uri="{9D8B030D-6E8A-4147-A177-3AD203B41FA5}">
                      <a16:colId xmlns:a16="http://schemas.microsoft.com/office/drawing/2014/main" val="20000"/>
                    </a:ext>
                  </a:extLst>
                </a:gridCol>
                <a:gridCol w="2897505">
                  <a:extLst>
                    <a:ext uri="{9D8B030D-6E8A-4147-A177-3AD203B41FA5}">
                      <a16:colId xmlns:a16="http://schemas.microsoft.com/office/drawing/2014/main" val="20001"/>
                    </a:ext>
                  </a:extLst>
                </a:gridCol>
                <a:gridCol w="2897505">
                  <a:extLst>
                    <a:ext uri="{9D8B030D-6E8A-4147-A177-3AD203B41FA5}">
                      <a16:colId xmlns:a16="http://schemas.microsoft.com/office/drawing/2014/main" val="20002"/>
                    </a:ext>
                  </a:extLst>
                </a:gridCol>
                <a:gridCol w="2897505">
                  <a:extLst>
                    <a:ext uri="{9D8B030D-6E8A-4147-A177-3AD203B41FA5}">
                      <a16:colId xmlns:a16="http://schemas.microsoft.com/office/drawing/2014/main" val="20003"/>
                    </a:ext>
                  </a:extLst>
                </a:gridCol>
              </a:tblGrid>
              <a:tr h="380365">
                <a:tc>
                  <a:txBody>
                    <a:bodyPr/>
                    <a:lstStyle/>
                    <a:p>
                      <a:pPr algn="ctr"/>
                      <a:r>
                        <a:rPr lang="en-IN" dirty="0">
                          <a:latin typeface="Times New Roman" panose="02020603050405020304" pitchFamily="18" charset="0"/>
                          <a:cs typeface="Times New Roman" panose="02020603050405020304" pitchFamily="18" charset="0"/>
                        </a:rPr>
                        <a:t>AUTHORS</a:t>
                      </a:r>
                    </a:p>
                  </a:txBody>
                  <a:tcPr/>
                </a:tc>
                <a:tc>
                  <a:txBody>
                    <a:bodyPr/>
                    <a:lstStyle/>
                    <a:p>
                      <a:pPr algn="ctr"/>
                      <a:r>
                        <a:rPr lang="en-IN" dirty="0">
                          <a:latin typeface="Times New Roman" panose="02020603050405020304" pitchFamily="18" charset="0"/>
                          <a:cs typeface="Times New Roman" panose="02020603050405020304" pitchFamily="18" charset="0"/>
                        </a:rPr>
                        <a:t>TITLE OF THE PAPER</a:t>
                      </a:r>
                    </a:p>
                  </a:txBody>
                  <a:tcPr/>
                </a:tc>
                <a:tc>
                  <a:txBody>
                    <a:bodyPr/>
                    <a:lstStyle/>
                    <a:p>
                      <a:pPr algn="ctr"/>
                      <a:r>
                        <a:rPr lang="en-IN" dirty="0">
                          <a:latin typeface="Times New Roman" panose="02020603050405020304" pitchFamily="18" charset="0"/>
                          <a:cs typeface="Times New Roman" panose="02020603050405020304" pitchFamily="18" charset="0"/>
                        </a:rPr>
                        <a:t>DESCRIPTION</a:t>
                      </a:r>
                    </a:p>
                  </a:txBody>
                  <a:tcPr/>
                </a:tc>
                <a:tc>
                  <a:txBody>
                    <a:bodyPr/>
                    <a:lstStyle/>
                    <a:p>
                      <a:pPr algn="ctr"/>
                      <a:r>
                        <a:rPr lang="en-IN" dirty="0">
                          <a:latin typeface="Times New Roman" panose="02020603050405020304" pitchFamily="18" charset="0"/>
                          <a:cs typeface="Times New Roman" panose="02020603050405020304" pitchFamily="18" charset="0"/>
                        </a:rPr>
                        <a:t>CONCLUSIONS</a:t>
                      </a:r>
                    </a:p>
                  </a:txBody>
                  <a:tcPr/>
                </a:tc>
                <a:extLst>
                  <a:ext uri="{0D108BD9-81ED-4DB2-BD59-A6C34878D82A}">
                    <a16:rowId xmlns:a16="http://schemas.microsoft.com/office/drawing/2014/main" val="10000"/>
                  </a:ext>
                </a:extLst>
              </a:tr>
              <a:tr h="5327650">
                <a:tc>
                  <a:txBody>
                    <a:bodyPr/>
                    <a:lstStyle/>
                    <a:p>
                      <a:pPr algn="just">
                        <a:buNone/>
                      </a:pPr>
                      <a:r>
                        <a:rPr lang="en-US" sz="1600">
                          <a:latin typeface="Times New Roman" panose="02020603050405020304" pitchFamily="18" charset="0"/>
                          <a:cs typeface="Times New Roman" panose="02020603050405020304" pitchFamily="18" charset="0"/>
                        </a:rPr>
                        <a:t>10. Anurag Malik, Anil Kumar and Ozgur Kisi(2018)</a:t>
                      </a:r>
                    </a:p>
                    <a:p>
                      <a:pPr algn="just">
                        <a:buNone/>
                      </a:pPr>
                      <a:endParaRPr lang="en-US" sz="1600">
                        <a:latin typeface="Times New Roman" panose="02020603050405020304" pitchFamily="18" charset="0"/>
                        <a:cs typeface="Times New Roman" panose="02020603050405020304" pitchFamily="18" charset="0"/>
                      </a:endParaRPr>
                    </a:p>
                    <a:p>
                      <a:pPr algn="just">
                        <a:buNone/>
                      </a:pPr>
                      <a:r>
                        <a:rPr lang="en-US" sz="1600">
                          <a:latin typeface="Times New Roman" panose="02020603050405020304" pitchFamily="18" charset="0"/>
                          <a:cs typeface="Times New Roman" panose="02020603050405020304" pitchFamily="18" charset="0"/>
                        </a:rPr>
                        <a:t>J. Irrig. Drain. Eng.</a:t>
                      </a:r>
                    </a:p>
                  </a:txBody>
                  <a:tcPr/>
                </a:tc>
                <a:tc>
                  <a:txBody>
                    <a:bodyPr/>
                    <a:lstStyle/>
                    <a:p>
                      <a:pPr algn="just">
                        <a:buNone/>
                      </a:pPr>
                      <a:r>
                        <a:rPr lang="en-US" sz="1600" dirty="0">
                          <a:latin typeface="Times New Roman" panose="02020603050405020304" pitchFamily="18" charset="0"/>
                          <a:cs typeface="Times New Roman" panose="02020603050405020304" pitchFamily="18" charset="0"/>
                        </a:rPr>
                        <a:t>Daily Pan Evaporation Estimation Using Heuristic </a:t>
                      </a:r>
                      <a:r>
                        <a:rPr lang="en-US" sz="1600" dirty="0" smtClean="0">
                          <a:latin typeface="Times New Roman" panose="02020603050405020304" pitchFamily="18" charset="0"/>
                          <a:cs typeface="Times New Roman" panose="02020603050405020304" pitchFamily="18" charset="0"/>
                        </a:rPr>
                        <a:t>Methods</a:t>
                      </a:r>
                      <a:endParaRPr lang="en-US" sz="1600" dirty="0">
                        <a:latin typeface="Times New Roman" panose="02020603050405020304" pitchFamily="18" charset="0"/>
                        <a:cs typeface="Times New Roman" panose="02020603050405020304" pitchFamily="18" charset="0"/>
                      </a:endParaRPr>
                    </a:p>
                  </a:txBody>
                  <a:tcPr/>
                </a:tc>
                <a:tc>
                  <a:txBody>
                    <a:bodyPr/>
                    <a:lstStyle/>
                    <a:p>
                      <a:pPr algn="just">
                        <a:buNone/>
                      </a:pPr>
                      <a:r>
                        <a:rPr lang="en-US" sz="1600" b="0" dirty="0">
                          <a:solidFill>
                            <a:schemeClr val="tx1"/>
                          </a:solidFill>
                          <a:latin typeface="Times New Roman" panose="02020603050405020304" pitchFamily="18" charset="0"/>
                          <a:cs typeface="Times New Roman" panose="02020603050405020304" pitchFamily="18" charset="0"/>
                        </a:rPr>
                        <a:t>Climate-based emperical models such as Penmann, Stephens-Stewart, Griffiths, Christiansen, Preistely-Taylor and Jensen-Burman-Allen were borrowed. </a:t>
                      </a:r>
                    </a:p>
                  </a:txBody>
                  <a:tcPr/>
                </a:tc>
                <a:tc>
                  <a:txBody>
                    <a:bodyPr/>
                    <a:lstStyle/>
                    <a:p>
                      <a:pPr algn="just">
                        <a:buNone/>
                      </a:pPr>
                      <a:r>
                        <a:rPr lang="en-US" sz="1600" b="0" dirty="0">
                          <a:solidFill>
                            <a:schemeClr val="tx1"/>
                          </a:solidFill>
                          <a:latin typeface="Times New Roman" panose="02020603050405020304" pitchFamily="18" charset="0"/>
                          <a:cs typeface="Times New Roman" panose="02020603050405020304" pitchFamily="18" charset="0"/>
                        </a:rPr>
                        <a:t>Penmann and Stephens-Stewart models were the most accurate. </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5155" y="1295400"/>
            <a:ext cx="10962640" cy="4385310"/>
          </a:xfrm>
        </p:spPr>
        <p:txBody>
          <a:bodyPr>
            <a:normAutofit/>
          </a:bodyPr>
          <a:lstStyle/>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Evaporation is the process </a:t>
            </a:r>
            <a:r>
              <a:rPr lang="en-IN" sz="2000" dirty="0" smtClean="0">
                <a:latin typeface="Times New Roman" panose="02020603050405020304" pitchFamily="18" charset="0"/>
                <a:cs typeface="Times New Roman" panose="02020603050405020304" pitchFamily="18" charset="0"/>
              </a:rPr>
              <a:t>where </a:t>
            </a:r>
            <a:r>
              <a:rPr lang="en-IN" sz="2000" dirty="0">
                <a:latin typeface="Times New Roman" panose="02020603050405020304" pitchFamily="18" charset="0"/>
                <a:cs typeface="Times New Roman" panose="02020603050405020304" pitchFamily="18" charset="0"/>
              </a:rPr>
              <a:t>liquid water is converted to </a:t>
            </a:r>
            <a:r>
              <a:rPr lang="en-IN" sz="2000" dirty="0">
                <a:solidFill>
                  <a:srgbClr val="FF0000"/>
                </a:solidFill>
                <a:latin typeface="Times New Roman" panose="02020603050405020304" pitchFamily="18" charset="0"/>
                <a:cs typeface="Times New Roman" panose="02020603050405020304" pitchFamily="18" charset="0"/>
              </a:rPr>
              <a:t>water vapour</a:t>
            </a:r>
            <a:r>
              <a:rPr lang="en-IN" sz="2000" dirty="0">
                <a:latin typeface="Times New Roman" panose="02020603050405020304" pitchFamily="18" charset="0"/>
                <a:cs typeface="Times New Roman" panose="02020603050405020304" pitchFamily="18" charset="0"/>
              </a:rPr>
              <a:t> (vaporization) and removed from the evaporating surface (vapour removal). </a:t>
            </a: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Water evaporates from a variety of surfaces, such as lakes, rivers, pavements, soils and wet vegetation.</a:t>
            </a:r>
          </a:p>
          <a:p>
            <a:pPr marL="0" indent="0" algn="just">
              <a:buNone/>
            </a:pP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 </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sym typeface="+mn-ea"/>
              </a:rPr>
              <a:t>Fig</a:t>
            </a:r>
            <a:r>
              <a:rPr lang="en-US" altLang="en-IN" sz="2000" b="1" dirty="0">
                <a:latin typeface="Times New Roman" panose="02020603050405020304" pitchFamily="18" charset="0"/>
                <a:cs typeface="Times New Roman" panose="02020603050405020304" pitchFamily="18" charset="0"/>
                <a:sym typeface="+mn-ea"/>
              </a:rPr>
              <a:t>.1</a:t>
            </a:r>
            <a:r>
              <a:rPr lang="en-IN" sz="2000" dirty="0">
                <a:latin typeface="Times New Roman" panose="02020603050405020304" pitchFamily="18" charset="0"/>
                <a:cs typeface="Times New Roman" panose="02020603050405020304" pitchFamily="18" charset="0"/>
                <a:sym typeface="+mn-ea"/>
              </a:rPr>
              <a:t>: </a:t>
            </a:r>
            <a:r>
              <a:rPr lang="en-US" altLang="en-IN" sz="2000" dirty="0">
                <a:latin typeface="Times New Roman" panose="02020603050405020304" pitchFamily="18" charset="0"/>
                <a:cs typeface="Times New Roman" panose="02020603050405020304" pitchFamily="18" charset="0"/>
                <a:sym typeface="+mn-ea"/>
              </a:rPr>
              <a:t>Hydrological </a:t>
            </a:r>
            <a:r>
              <a:rPr lang="en-IN" sz="2000" dirty="0">
                <a:latin typeface="Times New Roman" panose="02020603050405020304" pitchFamily="18" charset="0"/>
                <a:cs typeface="Times New Roman" panose="02020603050405020304" pitchFamily="18" charset="0"/>
                <a:sym typeface="+mn-ea"/>
              </a:rPr>
              <a:t>cycle</a:t>
            </a:r>
            <a:r>
              <a:rPr lang="en-US" altLang="en-IN" sz="2000" dirty="0">
                <a:latin typeface="Times New Roman" panose="02020603050405020304" pitchFamily="18" charset="0"/>
                <a:cs typeface="Times New Roman" panose="02020603050405020304" pitchFamily="18" charset="0"/>
                <a:sym typeface="+mn-ea"/>
              </a:rPr>
              <a:t>   </a:t>
            </a:r>
            <a:r>
              <a:rPr lang="en-IN" sz="2000" dirty="0">
                <a:latin typeface="Times New Roman" panose="02020603050405020304" pitchFamily="18" charset="0"/>
                <a:cs typeface="Times New Roman" panose="02020603050405020304" pitchFamily="18" charset="0"/>
              </a:rPr>
              <a:t>  </a:t>
            </a:r>
            <a:r>
              <a:rPr lang="en-US" alt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Fig</a:t>
            </a:r>
            <a:r>
              <a:rPr lang="en-US" altLang="en-IN" sz="2000" b="1" dirty="0">
                <a:latin typeface="Times New Roman" panose="02020603050405020304" pitchFamily="18" charset="0"/>
                <a:cs typeface="Times New Roman" panose="02020603050405020304" pitchFamily="18" charset="0"/>
              </a:rPr>
              <a:t>. 2</a:t>
            </a:r>
            <a:r>
              <a:rPr lang="en-IN" sz="2000" dirty="0">
                <a:latin typeface="Times New Roman" panose="02020603050405020304" pitchFamily="18" charset="0"/>
                <a:cs typeface="Times New Roman" panose="02020603050405020304" pitchFamily="18" charset="0"/>
              </a:rPr>
              <a:t>: Evaporation                                                               </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a:xfrm>
            <a:off x="585924" y="6313874"/>
            <a:ext cx="10981679" cy="365125"/>
          </a:xfrm>
          <a:solidFill>
            <a:srgbClr val="FFFF00"/>
          </a:solidFill>
        </p:spPr>
        <p:txBody>
          <a:bodyPr/>
          <a:lstStyle/>
          <a:p>
            <a:pPr algn="l"/>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Department of Civil Engineering, RNSIT Bengaluru.</a:t>
            </a:r>
          </a:p>
        </p:txBody>
      </p:sp>
      <p:sp>
        <p:nvSpPr>
          <p:cNvPr id="7" name="Slide Number Placeholder 6"/>
          <p:cNvSpPr>
            <a:spLocks noGrp="1"/>
          </p:cNvSpPr>
          <p:nvPr>
            <p:ph type="sldNum" sz="quarter" idx="12"/>
          </p:nvPr>
        </p:nvSpPr>
        <p:spPr/>
        <p:txBody>
          <a:bodyPr/>
          <a:lstStyle/>
          <a:p>
            <a:fld id="{D312DA27-FCD7-4BBA-ACC0-2A8A5370B724}" type="slidenum">
              <a:rPr lang="en-US" smtClean="0">
                <a:ln w="0"/>
                <a:solidFill>
                  <a:schemeClr val="tx1"/>
                </a:solidFill>
                <a:effectLst>
                  <a:outerShdw blurRad="38100" dist="19050" dir="2700000" algn="tl" rotWithShape="0">
                    <a:schemeClr val="dk1">
                      <a:alpha val="40000"/>
                    </a:schemeClr>
                  </a:outerShdw>
                </a:effectLst>
              </a:rPr>
              <a:pPr/>
              <a:t>2</a:t>
            </a:fld>
            <a:endParaRPr lang="en-US" dirty="0">
              <a:ln w="0"/>
              <a:solidFill>
                <a:schemeClr val="tx1"/>
              </a:solidFill>
              <a:effectLst>
                <a:outerShdw blurRad="38100" dist="19050" dir="2700000" algn="tl" rotWithShape="0">
                  <a:schemeClr val="dk1">
                    <a:alpha val="40000"/>
                  </a:schemeClr>
                </a:outerShdw>
              </a:effectLst>
            </a:endParaRPr>
          </a:p>
        </p:txBody>
      </p:sp>
      <p:sp>
        <p:nvSpPr>
          <p:cNvPr id="10" name="Footer Placeholder 5"/>
          <p:cNvSpPr txBox="1"/>
          <p:nvPr/>
        </p:nvSpPr>
        <p:spPr>
          <a:xfrm>
            <a:off x="605160" y="445300"/>
            <a:ext cx="10981679" cy="637776"/>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p>
        </p:txBody>
      </p:sp>
      <p:pic>
        <p:nvPicPr>
          <p:cNvPr id="8" name="Picture 7" descr="Evaporation"/>
          <p:cNvPicPr/>
          <p:nvPr/>
        </p:nvPicPr>
        <p:blipFill>
          <a:blip r:embed="rId2">
            <a:extLst>
              <a:ext uri="{28A0092B-C50C-407E-A947-70E740481C1C}">
                <a14:useLocalDpi xmlns:a14="http://schemas.microsoft.com/office/drawing/2010/main" val="0"/>
              </a:ext>
            </a:extLst>
          </a:blip>
          <a:srcRect/>
          <a:stretch>
            <a:fillRect/>
          </a:stretch>
        </p:blipFill>
        <p:spPr>
          <a:xfrm>
            <a:off x="6959488" y="2480670"/>
            <a:ext cx="3975653" cy="2512002"/>
          </a:xfrm>
          <a:prstGeom prst="rect">
            <a:avLst/>
          </a:prstGeom>
          <a:noFill/>
          <a:ln>
            <a:noFill/>
          </a:ln>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0593" y="2480036"/>
            <a:ext cx="4181767" cy="2512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71475" y="633730"/>
            <a:ext cx="11587480" cy="5709285"/>
          </a:xfrm>
        </p:spPr>
        <p:txBody>
          <a:bodyPr/>
          <a:lstStyle/>
          <a:p>
            <a:endParaRPr lang="en-US"/>
          </a:p>
        </p:txBody>
      </p:sp>
      <p:sp>
        <p:nvSpPr>
          <p:cNvPr id="4" name="Footer Placeholder 3"/>
          <p:cNvSpPr>
            <a:spLocks noGrp="1"/>
          </p:cNvSpPr>
          <p:nvPr>
            <p:ph type="ftr" sz="quarter" idx="11"/>
          </p:nvPr>
        </p:nvSpPr>
        <p:spPr/>
        <p:txBody>
          <a:bodyPr/>
          <a:lstStyle/>
          <a:p>
            <a:r>
              <a:rPr lang="en-US"/>
              <a:t>Department of Civil Engineering, RNSIT Bengaluru.</a:t>
            </a:r>
          </a:p>
        </p:txBody>
      </p:sp>
      <p:sp>
        <p:nvSpPr>
          <p:cNvPr id="5" name="Slide Number Placeholder 4"/>
          <p:cNvSpPr>
            <a:spLocks noGrp="1"/>
          </p:cNvSpPr>
          <p:nvPr>
            <p:ph type="sldNum" sz="quarter" idx="12"/>
          </p:nvPr>
        </p:nvSpPr>
        <p:spPr/>
        <p:txBody>
          <a:bodyPr/>
          <a:lstStyle/>
          <a:p>
            <a:fld id="{D312DA27-FCD7-4BBA-ACC0-2A8A5370B724}" type="slidenum">
              <a:rPr lang="en-US" smtClean="0"/>
              <a:pPr/>
              <a:t>20</a:t>
            </a:fld>
            <a:endParaRPr lang="en-US"/>
          </a:p>
        </p:txBody>
      </p:sp>
      <p:sp>
        <p:nvSpPr>
          <p:cNvPr id="7" name="Footer Placeholder 5"/>
          <p:cNvSpPr txBox="1"/>
          <p:nvPr/>
        </p:nvSpPr>
        <p:spPr>
          <a:xfrm>
            <a:off x="372121" y="77747"/>
            <a:ext cx="11586797" cy="555712"/>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REVIEW</a:t>
            </a:r>
          </a:p>
        </p:txBody>
      </p:sp>
      <p:sp>
        <p:nvSpPr>
          <p:cNvPr id="8" name="Footer Placeholder 3"/>
          <p:cNvSpPr>
            <a:spLocks noGrp="1"/>
          </p:cNvSpPr>
          <p:nvPr/>
        </p:nvSpPr>
        <p:spPr>
          <a:xfrm>
            <a:off x="372110" y="6341110"/>
            <a:ext cx="11586210" cy="38036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r>
              <a:rPr lang="en-US" dirty="0" smtClean="0">
                <a:ln w="0"/>
                <a:solidFill>
                  <a:schemeClr val="tx1"/>
                </a:solidFill>
                <a:effectLst>
                  <a:outerShdw blurRad="38100" dist="19050" dir="2700000" algn="tl" rotWithShape="0">
                    <a:schemeClr val="dk1">
                      <a:alpha val="40000"/>
                    </a:schemeClr>
                  </a:outerShdw>
                </a:effectLst>
              </a:rPr>
              <a:t>25</a:t>
            </a:r>
            <a:endParaRPr lang="en-US" dirty="0">
              <a:ln w="0"/>
              <a:solidFill>
                <a:schemeClr val="tx1"/>
              </a:solidFill>
              <a:effectLst>
                <a:outerShdw blurRad="38100" dist="19050" dir="2700000" algn="tl" rotWithShape="0">
                  <a:schemeClr val="dk1">
                    <a:alpha val="40000"/>
                  </a:schemeClr>
                </a:outerShdw>
              </a:effectLst>
            </a:endParaRPr>
          </a:p>
        </p:txBody>
      </p:sp>
      <p:graphicFrame>
        <p:nvGraphicFramePr>
          <p:cNvPr id="9" name="Table 8"/>
          <p:cNvGraphicFramePr/>
          <p:nvPr/>
        </p:nvGraphicFramePr>
        <p:xfrm>
          <a:off x="370840" y="633730"/>
          <a:ext cx="11590020" cy="5708015"/>
        </p:xfrm>
        <a:graphic>
          <a:graphicData uri="http://schemas.openxmlformats.org/drawingml/2006/table">
            <a:tbl>
              <a:tblPr firstRow="1" bandRow="1">
                <a:tableStyleId>{5C22544A-7EE6-4342-B048-85BDC9FD1C3A}</a:tableStyleId>
              </a:tblPr>
              <a:tblGrid>
                <a:gridCol w="2897505">
                  <a:extLst>
                    <a:ext uri="{9D8B030D-6E8A-4147-A177-3AD203B41FA5}">
                      <a16:colId xmlns:a16="http://schemas.microsoft.com/office/drawing/2014/main" val="20000"/>
                    </a:ext>
                  </a:extLst>
                </a:gridCol>
                <a:gridCol w="2897505">
                  <a:extLst>
                    <a:ext uri="{9D8B030D-6E8A-4147-A177-3AD203B41FA5}">
                      <a16:colId xmlns:a16="http://schemas.microsoft.com/office/drawing/2014/main" val="20001"/>
                    </a:ext>
                  </a:extLst>
                </a:gridCol>
                <a:gridCol w="2897505">
                  <a:extLst>
                    <a:ext uri="{9D8B030D-6E8A-4147-A177-3AD203B41FA5}">
                      <a16:colId xmlns:a16="http://schemas.microsoft.com/office/drawing/2014/main" val="20002"/>
                    </a:ext>
                  </a:extLst>
                </a:gridCol>
                <a:gridCol w="2897505">
                  <a:extLst>
                    <a:ext uri="{9D8B030D-6E8A-4147-A177-3AD203B41FA5}">
                      <a16:colId xmlns:a16="http://schemas.microsoft.com/office/drawing/2014/main" val="20003"/>
                    </a:ext>
                  </a:extLst>
                </a:gridCol>
              </a:tblGrid>
              <a:tr h="380365">
                <a:tc>
                  <a:txBody>
                    <a:bodyPr/>
                    <a:lstStyle/>
                    <a:p>
                      <a:pPr algn="ctr"/>
                      <a:r>
                        <a:rPr lang="en-IN" dirty="0">
                          <a:latin typeface="Times New Roman" panose="02020603050405020304" pitchFamily="18" charset="0"/>
                          <a:cs typeface="Times New Roman" panose="02020603050405020304" pitchFamily="18" charset="0"/>
                        </a:rPr>
                        <a:t>AUTHORS</a:t>
                      </a:r>
                    </a:p>
                  </a:txBody>
                  <a:tcPr/>
                </a:tc>
                <a:tc>
                  <a:txBody>
                    <a:bodyPr/>
                    <a:lstStyle/>
                    <a:p>
                      <a:pPr algn="ctr"/>
                      <a:r>
                        <a:rPr lang="en-IN" dirty="0">
                          <a:latin typeface="Times New Roman" panose="02020603050405020304" pitchFamily="18" charset="0"/>
                          <a:cs typeface="Times New Roman" panose="02020603050405020304" pitchFamily="18" charset="0"/>
                        </a:rPr>
                        <a:t>TITLE OF THE PAPER</a:t>
                      </a:r>
                    </a:p>
                  </a:txBody>
                  <a:tcPr/>
                </a:tc>
                <a:tc>
                  <a:txBody>
                    <a:bodyPr/>
                    <a:lstStyle/>
                    <a:p>
                      <a:pPr algn="ctr"/>
                      <a:r>
                        <a:rPr lang="en-IN" dirty="0">
                          <a:latin typeface="Times New Roman" panose="02020603050405020304" pitchFamily="18" charset="0"/>
                          <a:cs typeface="Times New Roman" panose="02020603050405020304" pitchFamily="18" charset="0"/>
                        </a:rPr>
                        <a:t>DESCRIPTION</a:t>
                      </a:r>
                    </a:p>
                  </a:txBody>
                  <a:tcPr/>
                </a:tc>
                <a:tc>
                  <a:txBody>
                    <a:bodyPr/>
                    <a:lstStyle/>
                    <a:p>
                      <a:pPr algn="ctr"/>
                      <a:r>
                        <a:rPr lang="en-IN" dirty="0">
                          <a:latin typeface="Times New Roman" panose="02020603050405020304" pitchFamily="18" charset="0"/>
                          <a:cs typeface="Times New Roman" panose="02020603050405020304" pitchFamily="18" charset="0"/>
                        </a:rPr>
                        <a:t>CONCLUSIONS</a:t>
                      </a:r>
                    </a:p>
                  </a:txBody>
                  <a:tcPr/>
                </a:tc>
                <a:extLst>
                  <a:ext uri="{0D108BD9-81ED-4DB2-BD59-A6C34878D82A}">
                    <a16:rowId xmlns:a16="http://schemas.microsoft.com/office/drawing/2014/main" val="10000"/>
                  </a:ext>
                </a:extLst>
              </a:tr>
              <a:tr h="5327650">
                <a:tc>
                  <a:txBody>
                    <a:bodyPr/>
                    <a:lstStyle/>
                    <a:p>
                      <a:pPr>
                        <a:buNone/>
                      </a:pPr>
                      <a:r>
                        <a:rPr lang="en-US" sz="1600">
                          <a:latin typeface="Times New Roman" panose="02020603050405020304" pitchFamily="18" charset="0"/>
                          <a:cs typeface="Times New Roman" panose="02020603050405020304" pitchFamily="18" charset="0"/>
                        </a:rPr>
                        <a:t>11. Subhankar Debnath, Sirisha Adamala and N. S. Raghuwanshi</a:t>
                      </a:r>
                    </a:p>
                    <a:p>
                      <a:pPr>
                        <a:buNone/>
                      </a:pPr>
                      <a:r>
                        <a:rPr lang="en-US" sz="1600">
                          <a:latin typeface="Times New Roman" panose="02020603050405020304" pitchFamily="18" charset="0"/>
                          <a:cs typeface="Times New Roman" panose="02020603050405020304" pitchFamily="18" charset="0"/>
                        </a:rPr>
                        <a:t>(2015)</a:t>
                      </a:r>
                    </a:p>
                    <a:p>
                      <a:pPr>
                        <a:buNone/>
                      </a:pPr>
                      <a:endParaRPr lang="en-US" sz="1600">
                        <a:latin typeface="Times New Roman" panose="02020603050405020304" pitchFamily="18" charset="0"/>
                        <a:cs typeface="Times New Roman" panose="02020603050405020304" pitchFamily="18" charset="0"/>
                      </a:endParaRPr>
                    </a:p>
                    <a:p>
                      <a:pPr>
                        <a:buNone/>
                      </a:pPr>
                      <a:r>
                        <a:rPr lang="en-US" sz="1600">
                          <a:latin typeface="Times New Roman" panose="02020603050405020304" pitchFamily="18" charset="0"/>
                          <a:cs typeface="Times New Roman" panose="02020603050405020304" pitchFamily="18" charset="0"/>
                        </a:rPr>
                        <a:t>Springer International Publishing Switzerland</a:t>
                      </a:r>
                    </a:p>
                  </a:txBody>
                  <a:tcPr/>
                </a:tc>
                <a:tc>
                  <a:txBody>
                    <a:bodyPr/>
                    <a:lstStyle/>
                    <a:p>
                      <a:pPr algn="just">
                        <a:buNone/>
                      </a:pPr>
                      <a:r>
                        <a:rPr lang="en-US" sz="1600">
                          <a:latin typeface="Times New Roman" panose="02020603050405020304" pitchFamily="18" charset="0"/>
                          <a:cs typeface="Times New Roman" panose="02020603050405020304" pitchFamily="18" charset="0"/>
                        </a:rPr>
                        <a:t>Sensitivity Analysis of FAO-56 Penman-Monteith Method</a:t>
                      </a:r>
                    </a:p>
                    <a:p>
                      <a:pPr algn="just">
                        <a:buNone/>
                      </a:pPr>
                      <a:r>
                        <a:rPr lang="en-US" sz="1600">
                          <a:latin typeface="Times New Roman" panose="02020603050405020304" pitchFamily="18" charset="0"/>
                          <a:cs typeface="Times New Roman" panose="02020603050405020304" pitchFamily="18" charset="0"/>
                        </a:rPr>
                        <a:t>for Different Agro-ecological Regions of India</a:t>
                      </a:r>
                    </a:p>
                  </a:txBody>
                  <a:tcPr/>
                </a:tc>
                <a:tc>
                  <a:txBody>
                    <a:bodyPr/>
                    <a:lstStyle/>
                    <a:p>
                      <a:pPr algn="just">
                        <a:buNone/>
                      </a:pPr>
                      <a:r>
                        <a:rPr lang="en-US" sz="1600" b="0" dirty="0">
                          <a:solidFill>
                            <a:schemeClr val="tx1"/>
                          </a:solidFill>
                          <a:latin typeface="Times New Roman" panose="02020603050405020304" pitchFamily="18" charset="0"/>
                          <a:cs typeface="Times New Roman" panose="02020603050405020304" pitchFamily="18" charset="0"/>
                        </a:rPr>
                        <a:t>Sensitivity Analysis and Sensitivity Coefficients: A common approach for analyzing sensitivity is to explore the effects of change in input variables, one at a time, on an output variable. The sensitivity coefficients for each climatic variable (i.e., Tmax, Tmin, Rs, RHavg, and Ws) were derived from the ratio of change in ETo to the unit of change (either increase or decrease) in each climatic variable on a daily basis.</a:t>
                      </a:r>
                    </a:p>
                    <a:p>
                      <a:pPr algn="just">
                        <a:buNone/>
                      </a:pPr>
                      <a:endParaRPr lang="en-US" sz="1600" b="0" dirty="0">
                        <a:solidFill>
                          <a:schemeClr val="tx1"/>
                        </a:solidFill>
                        <a:latin typeface="Times New Roman" panose="02020603050405020304" pitchFamily="18" charset="0"/>
                        <a:cs typeface="Times New Roman" panose="02020603050405020304" pitchFamily="18" charset="0"/>
                      </a:endParaRPr>
                    </a:p>
                    <a:p>
                      <a:pPr algn="just">
                        <a:buNone/>
                      </a:pPr>
                      <a:r>
                        <a:rPr lang="en-US" sz="1600" b="0" dirty="0">
                          <a:solidFill>
                            <a:schemeClr val="tx1"/>
                          </a:solidFill>
                          <a:latin typeface="Times New Roman" panose="02020603050405020304" pitchFamily="18" charset="0"/>
                          <a:cs typeface="Times New Roman" panose="02020603050405020304" pitchFamily="18" charset="0"/>
                        </a:rPr>
                        <a:t>Cs=CH</a:t>
                      </a:r>
                      <a:r>
                        <a:rPr lang="en-US" sz="1600" b="0" baseline="-25000" dirty="0">
                          <a:solidFill>
                            <a:schemeClr val="tx1"/>
                          </a:solidFill>
                          <a:latin typeface="Times New Roman" panose="02020603050405020304" pitchFamily="18" charset="0"/>
                          <a:cs typeface="Times New Roman" panose="02020603050405020304" pitchFamily="18" charset="0"/>
                        </a:rPr>
                        <a:t>ETo</a:t>
                      </a:r>
                      <a:r>
                        <a:rPr lang="en-US" sz="1600" b="0" dirty="0">
                          <a:solidFill>
                            <a:schemeClr val="tx1"/>
                          </a:solidFill>
                          <a:latin typeface="Times New Roman" panose="02020603050405020304" pitchFamily="18" charset="0"/>
                          <a:cs typeface="Times New Roman" panose="02020603050405020304" pitchFamily="18" charset="0"/>
                        </a:rPr>
                        <a:t>/CH</a:t>
                      </a:r>
                      <a:r>
                        <a:rPr lang="en-US" sz="1800" b="0" baseline="-25000" dirty="0">
                          <a:solidFill>
                            <a:schemeClr val="tx1"/>
                          </a:solidFill>
                          <a:latin typeface="Times New Roman" panose="02020603050405020304" pitchFamily="18" charset="0"/>
                          <a:cs typeface="Times New Roman" panose="02020603050405020304" pitchFamily="18" charset="0"/>
                        </a:rPr>
                        <a:t>CV</a:t>
                      </a:r>
                    </a:p>
                  </a:txBody>
                  <a:tcPr/>
                </a:tc>
                <a:tc>
                  <a:txBody>
                    <a:bodyPr/>
                    <a:lstStyle/>
                    <a:p>
                      <a:pPr>
                        <a:buNone/>
                      </a:pPr>
                      <a:r>
                        <a:rPr lang="en-US" sz="1600" b="0" dirty="0">
                          <a:solidFill>
                            <a:schemeClr val="tx1"/>
                          </a:solidFill>
                          <a:latin typeface="Times New Roman" panose="02020603050405020304" pitchFamily="18" charset="0"/>
                          <a:cs typeface="Times New Roman" panose="02020603050405020304" pitchFamily="18" charset="0"/>
                        </a:rPr>
                        <a:t>It was found that wind speed and net radiation are the most and the second most affecting factors for evaporation respectively.  </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71475" y="633730"/>
            <a:ext cx="11587480" cy="5709285"/>
          </a:xfrm>
        </p:spPr>
        <p:txBody>
          <a:bodyPr/>
          <a:lstStyle/>
          <a:p>
            <a:r>
              <a:rPr lang="en-US"/>
              <a:t>m</a:t>
            </a:r>
          </a:p>
        </p:txBody>
      </p:sp>
      <p:sp>
        <p:nvSpPr>
          <p:cNvPr id="4" name="Footer Placeholder 3"/>
          <p:cNvSpPr>
            <a:spLocks noGrp="1"/>
          </p:cNvSpPr>
          <p:nvPr>
            <p:ph type="ftr" sz="quarter" idx="11"/>
          </p:nvPr>
        </p:nvSpPr>
        <p:spPr/>
        <p:txBody>
          <a:bodyPr/>
          <a:lstStyle/>
          <a:p>
            <a:r>
              <a:rPr lang="en-US"/>
              <a:t>Department of Civil Engineering, RNSIT Bengaluru.</a:t>
            </a:r>
          </a:p>
        </p:txBody>
      </p:sp>
      <p:sp>
        <p:nvSpPr>
          <p:cNvPr id="5" name="Slide Number Placeholder 4"/>
          <p:cNvSpPr>
            <a:spLocks noGrp="1"/>
          </p:cNvSpPr>
          <p:nvPr>
            <p:ph type="sldNum" sz="quarter" idx="12"/>
          </p:nvPr>
        </p:nvSpPr>
        <p:spPr/>
        <p:txBody>
          <a:bodyPr/>
          <a:lstStyle/>
          <a:p>
            <a:fld id="{D312DA27-FCD7-4BBA-ACC0-2A8A5370B724}" type="slidenum">
              <a:rPr lang="en-US" smtClean="0"/>
              <a:pPr/>
              <a:t>21</a:t>
            </a:fld>
            <a:endParaRPr lang="en-US"/>
          </a:p>
        </p:txBody>
      </p:sp>
      <p:sp>
        <p:nvSpPr>
          <p:cNvPr id="7" name="Footer Placeholder 5"/>
          <p:cNvSpPr txBox="1"/>
          <p:nvPr/>
        </p:nvSpPr>
        <p:spPr>
          <a:xfrm>
            <a:off x="372121" y="77747"/>
            <a:ext cx="11586797" cy="555712"/>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REVIEW</a:t>
            </a:r>
          </a:p>
        </p:txBody>
      </p:sp>
      <p:sp>
        <p:nvSpPr>
          <p:cNvPr id="8" name="Footer Placeholder 3"/>
          <p:cNvSpPr>
            <a:spLocks noGrp="1"/>
          </p:cNvSpPr>
          <p:nvPr/>
        </p:nvSpPr>
        <p:spPr>
          <a:xfrm>
            <a:off x="372110" y="6341110"/>
            <a:ext cx="11586210" cy="38036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r>
              <a:rPr lang="en-US" dirty="0" smtClean="0">
                <a:ln w="0"/>
                <a:solidFill>
                  <a:schemeClr val="tx1"/>
                </a:solidFill>
                <a:effectLst>
                  <a:outerShdw blurRad="38100" dist="19050" dir="2700000" algn="tl" rotWithShape="0">
                    <a:schemeClr val="dk1">
                      <a:alpha val="40000"/>
                    </a:schemeClr>
                  </a:outerShdw>
                </a:effectLst>
              </a:rPr>
              <a:t>     29</a:t>
            </a:r>
            <a:endParaRPr lang="en-US" dirty="0">
              <a:ln w="0"/>
              <a:solidFill>
                <a:schemeClr val="tx1"/>
              </a:solidFill>
              <a:effectLst>
                <a:outerShdw blurRad="38100" dist="19050" dir="2700000" algn="tl" rotWithShape="0">
                  <a:schemeClr val="dk1">
                    <a:alpha val="40000"/>
                  </a:schemeClr>
                </a:outerShdw>
              </a:effectLst>
            </a:endParaRPr>
          </a:p>
        </p:txBody>
      </p:sp>
      <p:graphicFrame>
        <p:nvGraphicFramePr>
          <p:cNvPr id="9" name="Table 8"/>
          <p:cNvGraphicFramePr/>
          <p:nvPr/>
        </p:nvGraphicFramePr>
        <p:xfrm>
          <a:off x="370840" y="633730"/>
          <a:ext cx="11590020" cy="5708015"/>
        </p:xfrm>
        <a:graphic>
          <a:graphicData uri="http://schemas.openxmlformats.org/drawingml/2006/table">
            <a:tbl>
              <a:tblPr firstRow="1" bandRow="1">
                <a:tableStyleId>{5C22544A-7EE6-4342-B048-85BDC9FD1C3A}</a:tableStyleId>
              </a:tblPr>
              <a:tblGrid>
                <a:gridCol w="2897505">
                  <a:extLst>
                    <a:ext uri="{9D8B030D-6E8A-4147-A177-3AD203B41FA5}">
                      <a16:colId xmlns:a16="http://schemas.microsoft.com/office/drawing/2014/main" val="20000"/>
                    </a:ext>
                  </a:extLst>
                </a:gridCol>
                <a:gridCol w="2897505">
                  <a:extLst>
                    <a:ext uri="{9D8B030D-6E8A-4147-A177-3AD203B41FA5}">
                      <a16:colId xmlns:a16="http://schemas.microsoft.com/office/drawing/2014/main" val="20001"/>
                    </a:ext>
                  </a:extLst>
                </a:gridCol>
                <a:gridCol w="2897505">
                  <a:extLst>
                    <a:ext uri="{9D8B030D-6E8A-4147-A177-3AD203B41FA5}">
                      <a16:colId xmlns:a16="http://schemas.microsoft.com/office/drawing/2014/main" val="20002"/>
                    </a:ext>
                  </a:extLst>
                </a:gridCol>
                <a:gridCol w="2897505">
                  <a:extLst>
                    <a:ext uri="{9D8B030D-6E8A-4147-A177-3AD203B41FA5}">
                      <a16:colId xmlns:a16="http://schemas.microsoft.com/office/drawing/2014/main" val="20003"/>
                    </a:ext>
                  </a:extLst>
                </a:gridCol>
              </a:tblGrid>
              <a:tr h="380365">
                <a:tc>
                  <a:txBody>
                    <a:bodyPr/>
                    <a:lstStyle/>
                    <a:p>
                      <a:pPr algn="ctr"/>
                      <a:r>
                        <a:rPr lang="en-IN" dirty="0">
                          <a:latin typeface="Times New Roman" panose="02020603050405020304" pitchFamily="18" charset="0"/>
                          <a:cs typeface="Times New Roman" panose="02020603050405020304" pitchFamily="18" charset="0"/>
                        </a:rPr>
                        <a:t>AUTHORS</a:t>
                      </a:r>
                    </a:p>
                  </a:txBody>
                  <a:tcPr/>
                </a:tc>
                <a:tc>
                  <a:txBody>
                    <a:bodyPr/>
                    <a:lstStyle/>
                    <a:p>
                      <a:pPr algn="ctr"/>
                      <a:r>
                        <a:rPr lang="en-IN" dirty="0">
                          <a:latin typeface="Times New Roman" panose="02020603050405020304" pitchFamily="18" charset="0"/>
                          <a:cs typeface="Times New Roman" panose="02020603050405020304" pitchFamily="18" charset="0"/>
                        </a:rPr>
                        <a:t>TITLE OF THE PAPER</a:t>
                      </a:r>
                    </a:p>
                  </a:txBody>
                  <a:tcPr/>
                </a:tc>
                <a:tc>
                  <a:txBody>
                    <a:bodyPr/>
                    <a:lstStyle/>
                    <a:p>
                      <a:pPr algn="ctr"/>
                      <a:r>
                        <a:rPr lang="en-IN" dirty="0">
                          <a:latin typeface="Times New Roman" panose="02020603050405020304" pitchFamily="18" charset="0"/>
                          <a:cs typeface="Times New Roman" panose="02020603050405020304" pitchFamily="18" charset="0"/>
                        </a:rPr>
                        <a:t>DESCRIPTION</a:t>
                      </a:r>
                    </a:p>
                  </a:txBody>
                  <a:tcPr/>
                </a:tc>
                <a:tc>
                  <a:txBody>
                    <a:bodyPr/>
                    <a:lstStyle/>
                    <a:p>
                      <a:pPr algn="ctr"/>
                      <a:r>
                        <a:rPr lang="en-IN" dirty="0">
                          <a:latin typeface="Times New Roman" panose="02020603050405020304" pitchFamily="18" charset="0"/>
                          <a:cs typeface="Times New Roman" panose="02020603050405020304" pitchFamily="18" charset="0"/>
                        </a:rPr>
                        <a:t>CONCLUSIONS</a:t>
                      </a:r>
                    </a:p>
                  </a:txBody>
                  <a:tcPr/>
                </a:tc>
                <a:extLst>
                  <a:ext uri="{0D108BD9-81ED-4DB2-BD59-A6C34878D82A}">
                    <a16:rowId xmlns:a16="http://schemas.microsoft.com/office/drawing/2014/main" val="10000"/>
                  </a:ext>
                </a:extLst>
              </a:tr>
              <a:tr h="5327650">
                <a:tc>
                  <a:txBody>
                    <a:bodyPr/>
                    <a:lstStyle/>
                    <a:p>
                      <a:pPr>
                        <a:buNone/>
                      </a:pPr>
                      <a:r>
                        <a:rPr lang="en-US" sz="1600" dirty="0">
                          <a:latin typeface="Times New Roman" panose="02020603050405020304" pitchFamily="18" charset="0"/>
                          <a:cs typeface="Times New Roman" panose="02020603050405020304" pitchFamily="18" charset="0"/>
                        </a:rPr>
                        <a:t>12. Milan Gocic and Slavisa Trajkovic(2013)</a:t>
                      </a:r>
                    </a:p>
                    <a:p>
                      <a:pPr>
                        <a:buNone/>
                      </a:pPr>
                      <a:endParaRPr lang="en-US" sz="1600" dirty="0">
                        <a:latin typeface="Times New Roman" panose="02020603050405020304" pitchFamily="18" charset="0"/>
                        <a:cs typeface="Times New Roman" panose="02020603050405020304" pitchFamily="18" charset="0"/>
                      </a:endParaRPr>
                    </a:p>
                    <a:p>
                      <a:pPr>
                        <a:buNone/>
                      </a:pPr>
                      <a:r>
                        <a:rPr lang="en-US" sz="1600" dirty="0">
                          <a:latin typeface="Times New Roman" panose="02020603050405020304" pitchFamily="18" charset="0"/>
                          <a:cs typeface="Times New Roman" panose="02020603050405020304" pitchFamily="18" charset="0"/>
                        </a:rPr>
                        <a:t>Global and planetary change</a:t>
                      </a:r>
                    </a:p>
                  </a:txBody>
                  <a:tcPr/>
                </a:tc>
                <a:tc>
                  <a:txBody>
                    <a:bodyPr/>
                    <a:lstStyle/>
                    <a:p>
                      <a:pPr algn="just">
                        <a:buNone/>
                      </a:pPr>
                      <a:r>
                        <a:rPr lang="en-US" sz="1600" dirty="0">
                          <a:latin typeface="Times New Roman" panose="02020603050405020304" pitchFamily="18" charset="0"/>
                          <a:cs typeface="Times New Roman" panose="02020603050405020304" pitchFamily="18" charset="0"/>
                        </a:rPr>
                        <a:t>Analysis of changes in meteorological variables using Mann-Kendall and Sen's slope</a:t>
                      </a:r>
                    </a:p>
                    <a:p>
                      <a:pPr algn="just">
                        <a:buNone/>
                      </a:pPr>
                      <a:r>
                        <a:rPr lang="en-US" sz="1600" dirty="0">
                          <a:latin typeface="Times New Roman" panose="02020603050405020304" pitchFamily="18" charset="0"/>
                          <a:cs typeface="Times New Roman" panose="02020603050405020304" pitchFamily="18" charset="0"/>
                        </a:rPr>
                        <a:t>estimator statistical tests in Serbia</a:t>
                      </a:r>
                    </a:p>
                  </a:txBody>
                  <a:tcPr/>
                </a:tc>
                <a:tc>
                  <a:txBody>
                    <a:bodyPr/>
                    <a:lstStyle/>
                    <a:p>
                      <a:pPr>
                        <a:buNone/>
                      </a:pPr>
                      <a:r>
                        <a:rPr lang="en-US" sz="1600" dirty="0">
                          <a:solidFill>
                            <a:schemeClr val="tx1"/>
                          </a:solidFill>
                          <a:latin typeface="Times New Roman" panose="02020603050405020304" pitchFamily="18" charset="0"/>
                          <a:cs typeface="Times New Roman" panose="02020603050405020304" pitchFamily="18" charset="0"/>
                          <a:sym typeface="+mn-ea"/>
                        </a:rPr>
                        <a:t>Mann-Kendall method was used to determine</a:t>
                      </a:r>
                      <a:endParaRPr lang="en-US" sz="1600" b="0" dirty="0">
                        <a:solidFill>
                          <a:schemeClr val="tx1"/>
                        </a:solidFill>
                        <a:latin typeface="Times New Roman" panose="02020603050405020304" pitchFamily="18" charset="0"/>
                        <a:cs typeface="Times New Roman" panose="02020603050405020304" pitchFamily="18" charset="0"/>
                      </a:endParaRPr>
                    </a:p>
                    <a:p>
                      <a:pPr>
                        <a:buNone/>
                      </a:pPr>
                      <a:r>
                        <a:rPr lang="en-US" sz="1600" dirty="0">
                          <a:solidFill>
                            <a:schemeClr val="tx1"/>
                          </a:solidFill>
                          <a:latin typeface="Times New Roman" panose="02020603050405020304" pitchFamily="18" charset="0"/>
                          <a:cs typeface="Times New Roman" panose="02020603050405020304" pitchFamily="18" charset="0"/>
                          <a:sym typeface="+mn-ea"/>
                        </a:rPr>
                        <a:t>whether there was a positive or negative trend in weather data with their statistical significance</a:t>
                      </a:r>
                      <a:endParaRPr lang="en-US" sz="1600" b="0" dirty="0">
                        <a:solidFill>
                          <a:schemeClr val="tx1"/>
                        </a:solidFill>
                        <a:latin typeface="Times New Roman" panose="02020603050405020304" pitchFamily="18" charset="0"/>
                        <a:cs typeface="Times New Roman" panose="02020603050405020304" pitchFamily="18" charset="0"/>
                      </a:endParaRPr>
                    </a:p>
                    <a:p>
                      <a:pPr>
                        <a:buNone/>
                      </a:pPr>
                      <a:endParaRPr lang="en-US" sz="1600" b="0" baseline="-25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buNone/>
                      </a:pPr>
                      <a:r>
                        <a:rPr lang="en-US" sz="1600" b="0" dirty="0">
                          <a:solidFill>
                            <a:schemeClr val="tx1"/>
                          </a:solidFill>
                          <a:latin typeface="Times New Roman" panose="02020603050405020304" pitchFamily="18" charset="0"/>
                          <a:cs typeface="Times New Roman" panose="02020603050405020304" pitchFamily="18" charset="0"/>
                        </a:rPr>
                        <a:t>A positive trend was observed in climate variables. Those are Tmax, Tmin, RH.</a:t>
                      </a:r>
                    </a:p>
                    <a:p>
                      <a:pPr>
                        <a:buNone/>
                      </a:pPr>
                      <a:r>
                        <a:rPr lang="en-US" sz="1600" b="0" dirty="0">
                          <a:solidFill>
                            <a:schemeClr val="tx1"/>
                          </a:solidFill>
                          <a:latin typeface="Times New Roman" panose="02020603050405020304" pitchFamily="18" charset="0"/>
                          <a:cs typeface="Times New Roman" panose="02020603050405020304" pitchFamily="18" charset="0"/>
                        </a:rPr>
                        <a:t>a negative trend was observed in wind speed and sun shine hours.</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s 5"/>
          <p:cNvSpPr/>
          <p:nvPr/>
        </p:nvSpPr>
        <p:spPr>
          <a:xfrm>
            <a:off x="3823335" y="1727200"/>
            <a:ext cx="4821555" cy="1102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p:cNvPicPr>
            <a:picLocks noGrp="1" noChangeAspect="1"/>
          </p:cNvPicPr>
          <p:nvPr>
            <p:ph idx="1"/>
          </p:nvPr>
        </p:nvPicPr>
        <p:blipFill>
          <a:blip r:embed="rId2"/>
          <a:stretch>
            <a:fillRect/>
          </a:stretch>
        </p:blipFill>
        <p:spPr>
          <a:xfrm>
            <a:off x="3731895" y="1691005"/>
            <a:ext cx="5116195" cy="1182370"/>
          </a:xfrm>
          <a:prstGeom prst="rect">
            <a:avLst/>
          </a:prstGeom>
        </p:spPr>
      </p:pic>
      <p:sp>
        <p:nvSpPr>
          <p:cNvPr id="2" name="Title 1"/>
          <p:cNvSpPr>
            <a:spLocks noGrp="1"/>
          </p:cNvSpPr>
          <p:nvPr>
            <p:ph type="title"/>
          </p:nvPr>
        </p:nvSpPr>
        <p:spPr>
          <a:xfrm>
            <a:off x="371475" y="365125"/>
            <a:ext cx="10982325" cy="1325880"/>
          </a:xfrm>
        </p:spPr>
        <p:txBody>
          <a:bodyPr>
            <a:normAutofit/>
          </a:bodyPr>
          <a:lstStyle/>
          <a:p>
            <a:r>
              <a:rPr lang="en-US" altLang="en-IN" sz="2800" b="1" dirty="0">
                <a:solidFill>
                  <a:srgbClr val="7030A0"/>
                </a:solidFill>
                <a:latin typeface="Times New Roman" panose="02020603050405020304" pitchFamily="18" charset="0"/>
                <a:cs typeface="Times New Roman" panose="02020603050405020304" pitchFamily="18" charset="0"/>
              </a:rPr>
              <a:t>Objective: To find the reference Evaporation values</a:t>
            </a:r>
            <a:r>
              <a:rPr lang="en-US" altLang="en-IN" sz="3000" dirty="0">
                <a:latin typeface="Times New Roman" panose="02020603050405020304" pitchFamily="18" charset="0"/>
                <a:cs typeface="Times New Roman" panose="02020603050405020304" pitchFamily="18" charset="0"/>
              </a:rPr>
              <a:t/>
            </a:r>
            <a:br>
              <a:rPr lang="en-US" altLang="en-IN" sz="3000" dirty="0">
                <a:latin typeface="Times New Roman" panose="02020603050405020304" pitchFamily="18" charset="0"/>
                <a:cs typeface="Times New Roman" panose="02020603050405020304" pitchFamily="18" charset="0"/>
              </a:rPr>
            </a:br>
            <a:r>
              <a:rPr lang="en-US" altLang="en-IN" sz="3000" dirty="0">
                <a:latin typeface="Times New Roman" panose="02020603050405020304" pitchFamily="18" charset="0"/>
                <a:cs typeface="Times New Roman" panose="02020603050405020304" pitchFamily="18" charset="0"/>
              </a:rPr>
              <a:t>                 </a:t>
            </a:r>
            <a:r>
              <a:rPr lang="en-US" altLang="en-IN" sz="2800" b="1" dirty="0">
                <a:solidFill>
                  <a:schemeClr val="accent2"/>
                </a:solidFill>
                <a:latin typeface="Times New Roman" panose="02020603050405020304" pitchFamily="18" charset="0"/>
                <a:cs typeface="Times New Roman" panose="02020603050405020304" pitchFamily="18" charset="0"/>
              </a:rPr>
              <a:t>1.Penman-Monteith Equation</a:t>
            </a:r>
          </a:p>
        </p:txBody>
      </p:sp>
      <p:sp>
        <p:nvSpPr>
          <p:cNvPr id="3" name="Footer Placeholder 2"/>
          <p:cNvSpPr>
            <a:spLocks noGrp="1"/>
          </p:cNvSpPr>
          <p:nvPr>
            <p:ph type="ftr" sz="quarter" idx="11"/>
          </p:nvPr>
        </p:nvSpPr>
        <p:spPr/>
        <p:txBody>
          <a:bodyPr/>
          <a:lstStyle/>
          <a:p>
            <a:r>
              <a:rPr lang="en-US"/>
              <a:t>Department of Civil Engineering, RNSIT Bengaluru.</a:t>
            </a:r>
          </a:p>
        </p:txBody>
      </p:sp>
      <p:sp>
        <p:nvSpPr>
          <p:cNvPr id="4" name="Slide Number Placeholder 3"/>
          <p:cNvSpPr>
            <a:spLocks noGrp="1"/>
          </p:cNvSpPr>
          <p:nvPr>
            <p:ph type="sldNum" sz="quarter" idx="12"/>
          </p:nvPr>
        </p:nvSpPr>
        <p:spPr/>
        <p:txBody>
          <a:bodyPr/>
          <a:lstStyle/>
          <a:p>
            <a:fld id="{D312DA27-FCD7-4BBA-ACC0-2A8A5370B724}" type="slidenum">
              <a:rPr lang="en-US" smtClean="0"/>
              <a:pPr/>
              <a:t>22</a:t>
            </a:fld>
            <a:endParaRPr lang="en-US"/>
          </a:p>
        </p:txBody>
      </p:sp>
      <p:sp>
        <p:nvSpPr>
          <p:cNvPr id="7" name="Text Box 6"/>
          <p:cNvSpPr txBox="1"/>
          <p:nvPr/>
        </p:nvSpPr>
        <p:spPr>
          <a:xfrm>
            <a:off x="3387725" y="2833370"/>
            <a:ext cx="6029960" cy="2861310"/>
          </a:xfrm>
          <a:prstGeom prst="rect">
            <a:avLst/>
          </a:prstGeom>
          <a:noFill/>
        </p:spPr>
        <p:txBody>
          <a:bodyPr wrap="square" rtlCol="0" anchor="t">
            <a:spAutoFit/>
          </a:bodyPr>
          <a:lstStyle/>
          <a:p>
            <a:r>
              <a:rPr lang="en-US" dirty="0">
                <a:latin typeface="Times New Roman" panose="02020603050405020304" pitchFamily="18" charset="0"/>
                <a:cs typeface="Times New Roman" panose="02020603050405020304" pitchFamily="18" charset="0"/>
              </a:rPr>
              <a:t>ET  = reference evaporation [mm], </a:t>
            </a:r>
          </a:p>
          <a:p>
            <a:r>
              <a:rPr lang="en-US" dirty="0" err="1">
                <a:latin typeface="Times New Roman" panose="02020603050405020304" pitchFamily="18" charset="0"/>
                <a:cs typeface="Times New Roman" panose="02020603050405020304" pitchFamily="18" charset="0"/>
              </a:rPr>
              <a:t>Rn</a:t>
            </a:r>
            <a:r>
              <a:rPr lang="en-US" dirty="0">
                <a:latin typeface="Times New Roman" panose="02020603050405020304" pitchFamily="18" charset="0"/>
                <a:cs typeface="Times New Roman" panose="02020603050405020304" pitchFamily="18" charset="0"/>
              </a:rPr>
              <a:t>    = net radiation at the crop surface [MJ m-2 day-1], </a:t>
            </a:r>
          </a:p>
          <a:p>
            <a:r>
              <a:rPr lang="en-US" dirty="0">
                <a:latin typeface="Times New Roman" panose="02020603050405020304" pitchFamily="18" charset="0"/>
                <a:cs typeface="Times New Roman" panose="02020603050405020304" pitchFamily="18" charset="0"/>
              </a:rPr>
              <a:t>G      = soil heat flux density [MJ m-2 day-1], </a:t>
            </a:r>
          </a:p>
          <a:p>
            <a:r>
              <a:rPr lang="en-US" dirty="0">
                <a:latin typeface="Times New Roman" panose="02020603050405020304" pitchFamily="18" charset="0"/>
                <a:cs typeface="Times New Roman" panose="02020603050405020304" pitchFamily="18" charset="0"/>
              </a:rPr>
              <a:t>T       =mean daily air temperature at 2 m height [°C], </a:t>
            </a:r>
          </a:p>
          <a:p>
            <a:r>
              <a:rPr lang="en-US" dirty="0">
                <a:latin typeface="Times New Roman" panose="02020603050405020304" pitchFamily="18" charset="0"/>
                <a:cs typeface="Times New Roman" panose="02020603050405020304" pitchFamily="18" charset="0"/>
              </a:rPr>
              <a:t>u2    =wind speed at 2 m height [m s-1], </a:t>
            </a:r>
          </a:p>
          <a:p>
            <a:r>
              <a:rPr lang="en-US" dirty="0" err="1">
                <a:latin typeface="Times New Roman" panose="02020603050405020304" pitchFamily="18" charset="0"/>
                <a:cs typeface="Times New Roman" panose="02020603050405020304" pitchFamily="18" charset="0"/>
              </a:rPr>
              <a:t>es</a:t>
            </a:r>
            <a:r>
              <a:rPr lang="en-US" dirty="0">
                <a:latin typeface="Times New Roman" panose="02020603050405020304" pitchFamily="18" charset="0"/>
                <a:cs typeface="Times New Roman" panose="02020603050405020304" pitchFamily="18" charset="0"/>
              </a:rPr>
              <a:t>     =saturation </a:t>
            </a:r>
            <a:r>
              <a:rPr lang="en-US" dirty="0" err="1">
                <a:latin typeface="Times New Roman" panose="02020603050405020304" pitchFamily="18" charset="0"/>
                <a:cs typeface="Times New Roman" panose="02020603050405020304" pitchFamily="18" charset="0"/>
              </a:rPr>
              <a:t>vapour</a:t>
            </a:r>
            <a:r>
              <a:rPr lang="en-US" dirty="0">
                <a:latin typeface="Times New Roman" panose="02020603050405020304" pitchFamily="18" charset="0"/>
                <a:cs typeface="Times New Roman" panose="02020603050405020304" pitchFamily="18" charset="0"/>
              </a:rPr>
              <a:t> pressure [</a:t>
            </a:r>
            <a:r>
              <a:rPr lang="en-US" dirty="0" err="1">
                <a:latin typeface="Times New Roman" panose="02020603050405020304" pitchFamily="18" charset="0"/>
                <a:cs typeface="Times New Roman" panose="02020603050405020304" pitchFamily="18" charset="0"/>
              </a:rPr>
              <a:t>kPa</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ea     = actual </a:t>
            </a:r>
            <a:r>
              <a:rPr lang="en-US" dirty="0" err="1">
                <a:latin typeface="Times New Roman" panose="02020603050405020304" pitchFamily="18" charset="0"/>
                <a:cs typeface="Times New Roman" panose="02020603050405020304" pitchFamily="18" charset="0"/>
              </a:rPr>
              <a:t>vapour</a:t>
            </a:r>
            <a:r>
              <a:rPr lang="en-US" dirty="0">
                <a:latin typeface="Times New Roman" panose="02020603050405020304" pitchFamily="18" charset="0"/>
                <a:cs typeface="Times New Roman" panose="02020603050405020304" pitchFamily="18" charset="0"/>
              </a:rPr>
              <a:t> pressure [</a:t>
            </a:r>
            <a:r>
              <a:rPr lang="en-US" dirty="0" err="1">
                <a:latin typeface="Times New Roman" panose="02020603050405020304" pitchFamily="18" charset="0"/>
                <a:cs typeface="Times New Roman" panose="02020603050405020304" pitchFamily="18" charset="0"/>
              </a:rPr>
              <a:t>kPa</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es</a:t>
            </a:r>
            <a:r>
              <a:rPr lang="en-US" dirty="0">
                <a:latin typeface="Times New Roman" panose="02020603050405020304" pitchFamily="18" charset="0"/>
                <a:cs typeface="Times New Roman" panose="02020603050405020304" pitchFamily="18" charset="0"/>
              </a:rPr>
              <a:t>-ea= saturation </a:t>
            </a:r>
            <a:r>
              <a:rPr lang="en-US" dirty="0" err="1">
                <a:latin typeface="Times New Roman" panose="02020603050405020304" pitchFamily="18" charset="0"/>
                <a:cs typeface="Times New Roman" panose="02020603050405020304" pitchFamily="18" charset="0"/>
              </a:rPr>
              <a:t>vapour</a:t>
            </a:r>
            <a:r>
              <a:rPr lang="en-US" dirty="0">
                <a:latin typeface="Times New Roman" panose="02020603050405020304" pitchFamily="18" charset="0"/>
                <a:cs typeface="Times New Roman" panose="02020603050405020304" pitchFamily="18" charset="0"/>
              </a:rPr>
              <a:t> pressure deficit [</a:t>
            </a:r>
            <a:r>
              <a:rPr lang="en-US" dirty="0" err="1">
                <a:latin typeface="Times New Roman" panose="02020603050405020304" pitchFamily="18" charset="0"/>
                <a:cs typeface="Times New Roman" panose="02020603050405020304" pitchFamily="18" charset="0"/>
              </a:rPr>
              <a:t>kPa</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 slope </a:t>
            </a:r>
            <a:r>
              <a:rPr lang="en-US" dirty="0" err="1">
                <a:latin typeface="Times New Roman" panose="02020603050405020304" pitchFamily="18" charset="0"/>
                <a:cs typeface="Times New Roman" panose="02020603050405020304" pitchFamily="18" charset="0"/>
              </a:rPr>
              <a:t>vapour</a:t>
            </a:r>
            <a:r>
              <a:rPr lang="en-US" dirty="0">
                <a:latin typeface="Times New Roman" panose="02020603050405020304" pitchFamily="18" charset="0"/>
                <a:cs typeface="Times New Roman" panose="02020603050405020304" pitchFamily="18" charset="0"/>
              </a:rPr>
              <a:t> pressure curve [</a:t>
            </a:r>
            <a:r>
              <a:rPr lang="en-US" dirty="0" err="1">
                <a:latin typeface="Times New Roman" panose="02020603050405020304" pitchFamily="18" charset="0"/>
                <a:cs typeface="Times New Roman" panose="02020603050405020304" pitchFamily="18" charset="0"/>
              </a:rPr>
              <a:t>kPa</a:t>
            </a:r>
            <a:r>
              <a:rPr lang="en-US" dirty="0">
                <a:latin typeface="Times New Roman" panose="02020603050405020304" pitchFamily="18" charset="0"/>
                <a:cs typeface="Times New Roman" panose="02020603050405020304" pitchFamily="18" charset="0"/>
              </a:rPr>
              <a:t> °C-1], </a:t>
            </a:r>
          </a:p>
          <a:p>
            <a:r>
              <a:rPr lang="en-US" dirty="0">
                <a:latin typeface="Times New Roman" panose="02020603050405020304" pitchFamily="18" charset="0"/>
                <a:cs typeface="Times New Roman" panose="02020603050405020304" pitchFamily="18" charset="0"/>
              </a:rPr>
              <a:t>γ       = </a:t>
            </a:r>
            <a:r>
              <a:rPr lang="en-US" dirty="0" err="1">
                <a:latin typeface="Times New Roman" panose="02020603050405020304" pitchFamily="18" charset="0"/>
                <a:cs typeface="Times New Roman" panose="02020603050405020304" pitchFamily="18" charset="0"/>
              </a:rPr>
              <a:t>psychrometric</a:t>
            </a:r>
            <a:r>
              <a:rPr lang="en-US" dirty="0">
                <a:latin typeface="Times New Roman" panose="02020603050405020304" pitchFamily="18" charset="0"/>
                <a:cs typeface="Times New Roman" panose="02020603050405020304" pitchFamily="18" charset="0"/>
              </a:rPr>
              <a:t> constant [</a:t>
            </a:r>
            <a:r>
              <a:rPr lang="en-US" dirty="0" err="1">
                <a:latin typeface="Times New Roman" panose="02020603050405020304" pitchFamily="18" charset="0"/>
                <a:cs typeface="Times New Roman" panose="02020603050405020304" pitchFamily="18" charset="0"/>
              </a:rPr>
              <a:t>kPa</a:t>
            </a:r>
            <a:r>
              <a:rPr lang="en-US" dirty="0">
                <a:latin typeface="Times New Roman" panose="02020603050405020304" pitchFamily="18" charset="0"/>
                <a:cs typeface="Times New Roman" panose="02020603050405020304" pitchFamily="18" charset="0"/>
              </a:rPr>
              <a:t> °C-1].</a:t>
            </a:r>
          </a:p>
        </p:txBody>
      </p:sp>
      <p:cxnSp>
        <p:nvCxnSpPr>
          <p:cNvPr id="9" name="Straight Connector 8"/>
          <p:cNvCxnSpPr/>
          <p:nvPr/>
        </p:nvCxnSpPr>
        <p:spPr>
          <a:xfrm flipV="1">
            <a:off x="3736975" y="1717675"/>
            <a:ext cx="0" cy="948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727450" y="1717675"/>
            <a:ext cx="5013325" cy="19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8731250" y="1744345"/>
            <a:ext cx="9525" cy="96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727450" y="2675890"/>
            <a:ext cx="5032375" cy="29210"/>
          </a:xfrm>
          <a:prstGeom prst="line">
            <a:avLst/>
          </a:prstGeom>
        </p:spPr>
        <p:style>
          <a:lnRef idx="1">
            <a:schemeClr val="accent1"/>
          </a:lnRef>
          <a:fillRef idx="0">
            <a:schemeClr val="accent1"/>
          </a:fillRef>
          <a:effectRef idx="0">
            <a:schemeClr val="accent1"/>
          </a:effectRef>
          <a:fontRef idx="minor">
            <a:schemeClr val="tx1"/>
          </a:fontRef>
        </p:style>
      </p:cxnSp>
      <p:sp>
        <p:nvSpPr>
          <p:cNvPr id="13" name="Footer Placeholder 3"/>
          <p:cNvSpPr>
            <a:spLocks noGrp="1"/>
          </p:cNvSpPr>
          <p:nvPr/>
        </p:nvSpPr>
        <p:spPr>
          <a:xfrm>
            <a:off x="372110" y="6341110"/>
            <a:ext cx="11586210" cy="38036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r>
              <a:rPr lang="en-US" dirty="0" smtClean="0">
                <a:ln w="0"/>
                <a:solidFill>
                  <a:schemeClr val="tx1"/>
                </a:solidFill>
                <a:effectLst>
                  <a:outerShdw blurRad="38100" dist="19050" dir="2700000" algn="tl" rotWithShape="0">
                    <a:schemeClr val="dk1">
                      <a:alpha val="40000"/>
                    </a:schemeClr>
                  </a:outerShdw>
                </a:effectLst>
              </a:rPr>
              <a:t>19</a:t>
            </a:r>
            <a:endParaRPr lang="en-US" dirty="0">
              <a:ln w="0"/>
              <a:solidFill>
                <a:schemeClr val="tx1"/>
              </a:solidFill>
              <a:effectLst>
                <a:outerShdw blurRad="38100" dist="19050" dir="2700000" algn="tl" rotWithShape="0">
                  <a:schemeClr val="dk1">
                    <a:alpha val="40000"/>
                  </a:schemeClr>
                </a:outerShdw>
              </a:effectLst>
            </a:endParaRPr>
          </a:p>
        </p:txBody>
      </p:sp>
      <p:sp>
        <p:nvSpPr>
          <p:cNvPr id="8" name="Footer Placeholder 5"/>
          <p:cNvSpPr txBox="1"/>
          <p:nvPr/>
        </p:nvSpPr>
        <p:spPr>
          <a:xfrm>
            <a:off x="372121" y="77747"/>
            <a:ext cx="11586797" cy="555712"/>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METHODOLOGY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63550" y="365125"/>
            <a:ext cx="10890250" cy="1325880"/>
          </a:xfrm>
        </p:spPr>
        <p:txBody>
          <a:bodyPr>
            <a:normAutofit/>
          </a:bodyPr>
          <a:lstStyle/>
          <a:p>
            <a:r>
              <a:rPr lang="en-US" altLang="en-IN" dirty="0"/>
              <a:t/>
            </a:r>
            <a:br>
              <a:rPr lang="en-US" altLang="en-IN" dirty="0"/>
            </a:br>
            <a:endParaRPr lang="en-US" dirty="0"/>
          </a:p>
        </p:txBody>
      </p:sp>
      <p:sp>
        <p:nvSpPr>
          <p:cNvPr id="3" name="Footer Placeholder 2"/>
          <p:cNvSpPr>
            <a:spLocks noGrp="1"/>
          </p:cNvSpPr>
          <p:nvPr>
            <p:ph type="ftr" sz="quarter" idx="11"/>
          </p:nvPr>
        </p:nvSpPr>
        <p:spPr/>
        <p:txBody>
          <a:bodyPr/>
          <a:lstStyle/>
          <a:p>
            <a:r>
              <a:rPr lang="en-US"/>
              <a:t>Department of Civil Engineering, RNSIT Bengaluru.</a:t>
            </a:r>
          </a:p>
        </p:txBody>
      </p:sp>
      <p:sp>
        <p:nvSpPr>
          <p:cNvPr id="4" name="Slide Number Placeholder 3"/>
          <p:cNvSpPr>
            <a:spLocks noGrp="1"/>
          </p:cNvSpPr>
          <p:nvPr>
            <p:ph type="sldNum" sz="quarter" idx="12"/>
          </p:nvPr>
        </p:nvSpPr>
        <p:spPr/>
        <p:txBody>
          <a:bodyPr/>
          <a:lstStyle/>
          <a:p>
            <a:fld id="{D312DA27-FCD7-4BBA-ACC0-2A8A5370B724}" type="slidenum">
              <a:rPr lang="en-US" smtClean="0"/>
              <a:pPr/>
              <a:t>23</a:t>
            </a:fld>
            <a:endParaRPr lang="en-US"/>
          </a:p>
        </p:txBody>
      </p:sp>
      <p:sp>
        <p:nvSpPr>
          <p:cNvPr id="13" name="Footer Placeholder 3"/>
          <p:cNvSpPr>
            <a:spLocks noGrp="1"/>
          </p:cNvSpPr>
          <p:nvPr/>
        </p:nvSpPr>
        <p:spPr>
          <a:xfrm>
            <a:off x="372110" y="6341110"/>
            <a:ext cx="11586210" cy="38036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r>
              <a:rPr lang="en-US" dirty="0" smtClean="0">
                <a:ln w="0"/>
                <a:solidFill>
                  <a:schemeClr val="tx1"/>
                </a:solidFill>
                <a:effectLst>
                  <a:outerShdw blurRad="38100" dist="19050" dir="2700000" algn="tl" rotWithShape="0">
                    <a:schemeClr val="dk1">
                      <a:alpha val="40000"/>
                    </a:schemeClr>
                  </a:outerShdw>
                </a:effectLst>
              </a:rPr>
              <a:t>20</a:t>
            </a:r>
            <a:endParaRPr lang="en-US" dirty="0">
              <a:ln w="0"/>
              <a:solidFill>
                <a:schemeClr val="tx1"/>
              </a:solidFill>
              <a:effectLst>
                <a:outerShdw blurRad="38100" dist="19050" dir="2700000" algn="tl" rotWithShape="0">
                  <a:schemeClr val="dk1">
                    <a:alpha val="40000"/>
                  </a:schemeClr>
                </a:outerShdw>
              </a:effectLst>
            </a:endParaRPr>
          </a:p>
        </p:txBody>
      </p:sp>
      <p:pic>
        <p:nvPicPr>
          <p:cNvPr id="8" name="Content Placeholder 7"/>
          <p:cNvPicPr>
            <a:picLocks noGrp="1" noChangeAspect="1"/>
          </p:cNvPicPr>
          <p:nvPr>
            <p:ph idx="1"/>
          </p:nvPr>
        </p:nvPicPr>
        <p:blipFill>
          <a:blip r:embed="rId2"/>
          <a:stretch>
            <a:fillRect/>
          </a:stretch>
        </p:blipFill>
        <p:spPr>
          <a:xfrm>
            <a:off x="463550" y="1919605"/>
            <a:ext cx="11494770" cy="3393440"/>
          </a:xfrm>
          <a:prstGeom prst="rect">
            <a:avLst/>
          </a:prstGeom>
        </p:spPr>
      </p:pic>
      <p:sp>
        <p:nvSpPr>
          <p:cNvPr id="2" name="Title 1"/>
          <p:cNvSpPr>
            <a:spLocks noGrp="1"/>
          </p:cNvSpPr>
          <p:nvPr/>
        </p:nvSpPr>
        <p:spPr>
          <a:xfrm>
            <a:off x="0" y="862330"/>
            <a:ext cx="12192000" cy="603250"/>
          </a:xfrm>
          <a:prstGeom prst="rect">
            <a:avLst/>
          </a:prstGeom>
        </p:spPr>
        <p:txBody>
          <a:bodyPr vert="horz" lIns="91440" tIns="45720" rIns="91440" bIns="45720" rtlCol="0" anchor="ctr">
            <a:normAutofit fontScale="7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altLang="en-IN" sz="3000" dirty="0">
                <a:latin typeface="Times New Roman" panose="02020603050405020304" pitchFamily="18" charset="0"/>
                <a:cs typeface="Times New Roman" panose="02020603050405020304" pitchFamily="18" charset="0"/>
              </a:rPr>
              <a:t>Estimation of ET (PM Method) using Excel </a:t>
            </a:r>
            <a:r>
              <a:rPr lang="en-US" altLang="en-IN" sz="3000" dirty="0" smtClean="0">
                <a:latin typeface="Times New Roman" panose="02020603050405020304" pitchFamily="18" charset="0"/>
                <a:cs typeface="Times New Roman" panose="02020603050405020304" pitchFamily="18" charset="0"/>
              </a:rPr>
              <a:t>sheet </a:t>
            </a:r>
            <a:r>
              <a:rPr lang="en-US" altLang="en-IN" sz="3000" dirty="0" err="1" smtClean="0">
                <a:latin typeface="Times New Roman" panose="02020603050405020304" pitchFamily="18" charset="0"/>
                <a:cs typeface="Times New Roman" panose="02020603050405020304" pitchFamily="18" charset="0"/>
              </a:rPr>
              <a:t>w.r.t</a:t>
            </a:r>
            <a:r>
              <a:rPr lang="en-US" altLang="en-IN" sz="3000" dirty="0" smtClean="0">
                <a:latin typeface="Times New Roman" panose="02020603050405020304" pitchFamily="18" charset="0"/>
                <a:cs typeface="Times New Roman" panose="02020603050405020304" pitchFamily="18" charset="0"/>
              </a:rPr>
              <a:t>. FAO-56 </a:t>
            </a:r>
            <a:r>
              <a:rPr lang="en-US" altLang="en-IN" sz="3000" dirty="0">
                <a:latin typeface="Times New Roman" panose="02020603050405020304" pitchFamily="18" charset="0"/>
                <a:cs typeface="Times New Roman" panose="02020603050405020304" pitchFamily="18" charset="0"/>
              </a:rPr>
              <a:t>(Prepared)                                     </a:t>
            </a:r>
            <a:r>
              <a:rPr lang="en-US" altLang="en-IN" sz="3000" dirty="0" smtClean="0">
                <a:latin typeface="Times New Roman" panose="02020603050405020304" pitchFamily="18" charset="0"/>
                <a:cs typeface="Times New Roman" panose="02020603050405020304" pitchFamily="18" charset="0"/>
              </a:rPr>
              <a:t>Conti</a:t>
            </a:r>
            <a:r>
              <a:rPr lang="en-US" altLang="en-IN" sz="3000" dirty="0">
                <a:latin typeface="Times New Roman" panose="02020603050405020304" pitchFamily="18" charset="0"/>
                <a:cs typeface="Times New Roman" panose="02020603050405020304" pitchFamily="18" charset="0"/>
              </a:rPr>
              <a:t>...</a:t>
            </a:r>
          </a:p>
        </p:txBody>
      </p:sp>
      <p:sp>
        <p:nvSpPr>
          <p:cNvPr id="5" name="Footer Placeholder 5"/>
          <p:cNvSpPr txBox="1"/>
          <p:nvPr/>
        </p:nvSpPr>
        <p:spPr>
          <a:xfrm>
            <a:off x="372121" y="77747"/>
            <a:ext cx="11586797" cy="555712"/>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METHODOLOGY</a:t>
            </a:r>
            <a:endParaRPr lang="en-US"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4993005" y="1804035"/>
            <a:ext cx="3325495" cy="565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p:cNvPicPr>
            <a:picLocks noGrp="1" noChangeAspect="1"/>
          </p:cNvPicPr>
          <p:nvPr>
            <p:ph idx="1"/>
          </p:nvPr>
        </p:nvPicPr>
        <p:blipFill>
          <a:blip r:embed="rId2"/>
          <a:stretch>
            <a:fillRect/>
          </a:stretch>
        </p:blipFill>
        <p:spPr>
          <a:xfrm>
            <a:off x="5140057" y="1761362"/>
            <a:ext cx="3516239" cy="783875"/>
          </a:xfrm>
        </p:spPr>
      </p:pic>
      <p:sp>
        <p:nvSpPr>
          <p:cNvPr id="4" name="Footer Placeholder 3"/>
          <p:cNvSpPr>
            <a:spLocks noGrp="1"/>
          </p:cNvSpPr>
          <p:nvPr>
            <p:ph type="ftr" sz="quarter" idx="11"/>
          </p:nvPr>
        </p:nvSpPr>
        <p:spPr/>
        <p:txBody>
          <a:bodyPr/>
          <a:lstStyle/>
          <a:p>
            <a:r>
              <a:rPr lang="en-US"/>
              <a:t>Department of Civil Engineering, RNSIT Bengaluru.</a:t>
            </a:r>
          </a:p>
        </p:txBody>
      </p:sp>
      <p:sp>
        <p:nvSpPr>
          <p:cNvPr id="5" name="Slide Number Placeholder 4"/>
          <p:cNvSpPr>
            <a:spLocks noGrp="1"/>
          </p:cNvSpPr>
          <p:nvPr>
            <p:ph type="sldNum" sz="quarter" idx="12"/>
          </p:nvPr>
        </p:nvSpPr>
        <p:spPr/>
        <p:txBody>
          <a:bodyPr/>
          <a:lstStyle/>
          <a:p>
            <a:fld id="{D312DA27-FCD7-4BBA-ACC0-2A8A5370B724}" type="slidenum">
              <a:rPr lang="en-US" smtClean="0"/>
              <a:pPr/>
              <a:t>24</a:t>
            </a:fld>
            <a:endParaRPr lang="en-US"/>
          </a:p>
        </p:txBody>
      </p:sp>
      <p:sp>
        <p:nvSpPr>
          <p:cNvPr id="6" name="Title 5"/>
          <p:cNvSpPr>
            <a:spLocks noGrp="1"/>
          </p:cNvSpPr>
          <p:nvPr>
            <p:ph type="title"/>
          </p:nvPr>
        </p:nvSpPr>
        <p:spPr>
          <a:xfrm>
            <a:off x="1604645" y="633730"/>
            <a:ext cx="9749155" cy="722630"/>
          </a:xfrm>
        </p:spPr>
        <p:txBody>
          <a:bodyPr/>
          <a:lstStyle/>
          <a:p>
            <a:r>
              <a:rPr lang="en-US" sz="3000" b="1" dirty="0">
                <a:solidFill>
                  <a:schemeClr val="accent2"/>
                </a:solidFill>
                <a:latin typeface="Times New Roman" panose="02020603050405020304" pitchFamily="18" charset="0"/>
                <a:cs typeface="Times New Roman" panose="02020603050405020304" pitchFamily="18" charset="0"/>
              </a:rPr>
              <a:t>2. Stephen-Stewart model</a:t>
            </a:r>
          </a:p>
        </p:txBody>
      </p:sp>
      <p:sp>
        <p:nvSpPr>
          <p:cNvPr id="9" name="Content Placeholder 4"/>
          <p:cNvSpPr txBox="1"/>
          <p:nvPr/>
        </p:nvSpPr>
        <p:spPr>
          <a:xfrm>
            <a:off x="838200" y="1761490"/>
            <a:ext cx="10846435" cy="4448175"/>
          </a:xfrm>
          <a:prstGeom prst="rect">
            <a:avLst/>
          </a:prstGeom>
          <a:ln>
            <a:no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US" sz="2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Ep=Rs(a + </a:t>
            </a:r>
            <a:r>
              <a:rPr lang="en-US" dirty="0" err="1">
                <a:latin typeface="Times New Roman" panose="02020603050405020304" pitchFamily="18" charset="0"/>
                <a:cs typeface="Times New Roman" panose="02020603050405020304" pitchFamily="18" charset="0"/>
              </a:rPr>
              <a:t>b*Tmean</a:t>
            </a:r>
            <a:r>
              <a:rPr lang="en-US"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26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where    Ep= predicted pan evaporation</a:t>
            </a:r>
          </a:p>
          <a:p>
            <a:pPr marL="0" indent="0">
              <a:buFont typeface="Arial" panose="020B0604020202020204" pitchFamily="34" charset="0"/>
              <a:buNone/>
            </a:pPr>
            <a:r>
              <a:rPr lang="en-US" sz="2200" dirty="0">
                <a:latin typeface="Times New Roman" panose="02020603050405020304" pitchFamily="18" charset="0"/>
                <a:cs typeface="Times New Roman" panose="02020603050405020304" pitchFamily="18" charset="0"/>
              </a:rPr>
              <a:t>                                                                  a= fitting coefficient</a:t>
            </a:r>
          </a:p>
          <a:p>
            <a:pPr marL="0" indent="0">
              <a:buFont typeface="Arial" panose="020B0604020202020204" pitchFamily="34" charset="0"/>
              <a:buNone/>
            </a:pPr>
            <a:r>
              <a:rPr lang="en-US" sz="2200" dirty="0">
                <a:latin typeface="Times New Roman" panose="02020603050405020304" pitchFamily="18" charset="0"/>
                <a:cs typeface="Times New Roman" panose="02020603050405020304" pitchFamily="18" charset="0"/>
              </a:rPr>
              <a:t>                                                                  b= fitting coefficient</a:t>
            </a:r>
          </a:p>
          <a:p>
            <a:pPr marL="0" indent="0">
              <a:buFont typeface="Arial" panose="020B0604020202020204" pitchFamily="34" charset="0"/>
              <a:buNone/>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Tmean</a:t>
            </a:r>
            <a:r>
              <a:rPr lang="en-US" sz="2200" dirty="0">
                <a:latin typeface="Times New Roman" panose="02020603050405020304" pitchFamily="18" charset="0"/>
                <a:cs typeface="Times New Roman" panose="02020603050405020304" pitchFamily="18" charset="0"/>
              </a:rPr>
              <a:t>= Mean temperature</a:t>
            </a:r>
          </a:p>
          <a:p>
            <a:pPr marL="0" indent="0">
              <a:buFont typeface="Arial" panose="020B0604020202020204" pitchFamily="34" charset="0"/>
              <a:buNone/>
            </a:pPr>
            <a:r>
              <a:rPr lang="en-US" sz="2200" dirty="0">
                <a:latin typeface="Times New Roman" panose="02020603050405020304" pitchFamily="18" charset="0"/>
                <a:cs typeface="Times New Roman" panose="02020603050405020304" pitchFamily="18" charset="0"/>
              </a:rPr>
              <a:t>					Rs=Solar radiation.</a:t>
            </a:r>
          </a:p>
          <a:p>
            <a:pPr marL="0" indent="0">
              <a:buFont typeface="Arial" panose="020B0604020202020204" pitchFamily="34" charset="0"/>
              <a:buNone/>
            </a:pPr>
            <a:endParaRPr lang="en-US" sz="2600" dirty="0">
              <a:latin typeface="Times New Roman" panose="02020603050405020304" pitchFamily="18" charset="0"/>
              <a:cs typeface="Times New Roman" panose="02020603050405020304" pitchFamily="18" charset="0"/>
            </a:endParaRPr>
          </a:p>
        </p:txBody>
      </p:sp>
      <p:sp>
        <p:nvSpPr>
          <p:cNvPr id="13" name="Footer Placeholder 3"/>
          <p:cNvSpPr>
            <a:spLocks noGrp="1"/>
          </p:cNvSpPr>
          <p:nvPr/>
        </p:nvSpPr>
        <p:spPr>
          <a:xfrm>
            <a:off x="372110" y="6341110"/>
            <a:ext cx="11586210" cy="38036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r>
              <a:rPr lang="en-US" dirty="0" smtClean="0">
                <a:ln w="0"/>
                <a:solidFill>
                  <a:schemeClr val="tx1"/>
                </a:solidFill>
                <a:effectLst>
                  <a:outerShdw blurRad="38100" dist="19050" dir="2700000" algn="tl" rotWithShape="0">
                    <a:schemeClr val="dk1">
                      <a:alpha val="40000"/>
                    </a:schemeClr>
                  </a:outerShdw>
                </a:effectLst>
              </a:rPr>
              <a:t>21</a:t>
            </a:r>
            <a:endParaRPr lang="en-US" dirty="0">
              <a:ln w="0"/>
              <a:solidFill>
                <a:schemeClr val="tx1"/>
              </a:solidFill>
              <a:effectLst>
                <a:outerShdw blurRad="38100" dist="19050" dir="2700000" algn="tl" rotWithShape="0">
                  <a:schemeClr val="dk1">
                    <a:alpha val="40000"/>
                  </a:schemeClr>
                </a:outerShdw>
              </a:effectLst>
            </a:endParaRPr>
          </a:p>
        </p:txBody>
      </p:sp>
      <p:cxnSp>
        <p:nvCxnSpPr>
          <p:cNvPr id="3" name="Straight Connector 2"/>
          <p:cNvCxnSpPr/>
          <p:nvPr/>
        </p:nvCxnSpPr>
        <p:spPr>
          <a:xfrm>
            <a:off x="4868545" y="1689100"/>
            <a:ext cx="19050" cy="555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897120" y="2254250"/>
            <a:ext cx="36899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87595" y="1717675"/>
            <a:ext cx="3670935"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8549005" y="1708150"/>
            <a:ext cx="9525" cy="527050"/>
          </a:xfrm>
          <a:prstGeom prst="line">
            <a:avLst/>
          </a:prstGeom>
        </p:spPr>
        <p:style>
          <a:lnRef idx="1">
            <a:schemeClr val="accent1"/>
          </a:lnRef>
          <a:fillRef idx="0">
            <a:schemeClr val="accent1"/>
          </a:fillRef>
          <a:effectRef idx="0">
            <a:schemeClr val="accent1"/>
          </a:effectRef>
          <a:fontRef idx="minor">
            <a:schemeClr val="tx1"/>
          </a:fontRef>
        </p:style>
      </p:cxnSp>
      <p:sp>
        <p:nvSpPr>
          <p:cNvPr id="15" name="Footer Placeholder 5"/>
          <p:cNvSpPr txBox="1"/>
          <p:nvPr/>
        </p:nvSpPr>
        <p:spPr>
          <a:xfrm>
            <a:off x="372121" y="77747"/>
            <a:ext cx="11586797" cy="555712"/>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METHODOLOGY</a:t>
            </a:r>
            <a:endParaRPr lang="en-US"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Civil Engineering, RNSIT Bengaluru.</a:t>
            </a:r>
          </a:p>
        </p:txBody>
      </p:sp>
      <p:sp>
        <p:nvSpPr>
          <p:cNvPr id="5" name="Slide Number Placeholder 4"/>
          <p:cNvSpPr>
            <a:spLocks noGrp="1"/>
          </p:cNvSpPr>
          <p:nvPr>
            <p:ph type="sldNum" sz="quarter" idx="12"/>
          </p:nvPr>
        </p:nvSpPr>
        <p:spPr/>
        <p:txBody>
          <a:bodyPr/>
          <a:lstStyle/>
          <a:p>
            <a:fld id="{D312DA27-FCD7-4BBA-ACC0-2A8A5370B724}" type="slidenum">
              <a:rPr lang="en-US" smtClean="0"/>
              <a:pPr/>
              <a:t>25</a:t>
            </a:fld>
            <a:endParaRPr lang="en-US"/>
          </a:p>
        </p:txBody>
      </p:sp>
      <p:sp>
        <p:nvSpPr>
          <p:cNvPr id="13" name="Footer Placeholder 3"/>
          <p:cNvSpPr>
            <a:spLocks noGrp="1"/>
          </p:cNvSpPr>
          <p:nvPr/>
        </p:nvSpPr>
        <p:spPr>
          <a:xfrm>
            <a:off x="372110" y="6341110"/>
            <a:ext cx="11586210" cy="38036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r>
              <a:rPr lang="en-US" dirty="0" smtClean="0">
                <a:ln w="0"/>
                <a:solidFill>
                  <a:schemeClr val="tx1"/>
                </a:solidFill>
                <a:effectLst>
                  <a:outerShdw blurRad="38100" dist="19050" dir="2700000" algn="tl" rotWithShape="0">
                    <a:schemeClr val="dk1">
                      <a:alpha val="40000"/>
                    </a:schemeClr>
                  </a:outerShdw>
                </a:effectLst>
              </a:rPr>
              <a:t>22</a:t>
            </a:r>
            <a:endParaRPr lang="en-US" dirty="0">
              <a:ln w="0"/>
              <a:solidFill>
                <a:schemeClr val="tx1"/>
              </a:solidFill>
              <a:effectLst>
                <a:outerShdw blurRad="38100" dist="19050" dir="2700000" algn="tl" rotWithShape="0">
                  <a:schemeClr val="dk1">
                    <a:alpha val="40000"/>
                  </a:schemeClr>
                </a:outerShdw>
              </a:effectLst>
            </a:endParaRPr>
          </a:p>
        </p:txBody>
      </p:sp>
      <p:pic>
        <p:nvPicPr>
          <p:cNvPr id="10" name="Content Placeholder 4"/>
          <p:cNvPicPr>
            <a:picLocks noGrp="1" noChangeAspect="1"/>
          </p:cNvPicPr>
          <p:nvPr>
            <p:ph idx="1"/>
          </p:nvPr>
        </p:nvPicPr>
        <p:blipFill>
          <a:blip r:embed="rId2"/>
          <a:stretch>
            <a:fillRect/>
          </a:stretch>
        </p:blipFill>
        <p:spPr>
          <a:xfrm>
            <a:off x="372745" y="1786255"/>
            <a:ext cx="11316970" cy="3401695"/>
          </a:xfrm>
          <a:prstGeom prst="rect">
            <a:avLst/>
          </a:prstGeom>
        </p:spPr>
      </p:pic>
      <p:sp>
        <p:nvSpPr>
          <p:cNvPr id="8" name="Footer Placeholder 5"/>
          <p:cNvSpPr txBox="1"/>
          <p:nvPr/>
        </p:nvSpPr>
        <p:spPr>
          <a:xfrm>
            <a:off x="372121" y="77747"/>
            <a:ext cx="11586797" cy="555712"/>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METHODOLOGY</a:t>
            </a:r>
          </a:p>
        </p:txBody>
      </p:sp>
      <p:sp>
        <p:nvSpPr>
          <p:cNvPr id="7" name="Text Box 6"/>
          <p:cNvSpPr txBox="1"/>
          <p:nvPr/>
        </p:nvSpPr>
        <p:spPr>
          <a:xfrm>
            <a:off x="372110" y="962025"/>
            <a:ext cx="14392275" cy="460375"/>
          </a:xfrm>
          <a:prstGeom prst="rect">
            <a:avLst/>
          </a:prstGeom>
          <a:noFill/>
        </p:spPr>
        <p:txBody>
          <a:bodyPr wrap="square" rtlCol="0" anchor="t">
            <a:spAutoFit/>
          </a:bodyPr>
          <a:lstStyle/>
          <a:p>
            <a:pPr algn="l"/>
            <a:r>
              <a:rPr lang="en-US" altLang="en-IN" sz="2400" dirty="0">
                <a:latin typeface="Times New Roman" panose="02020603050405020304" pitchFamily="18" charset="0"/>
                <a:cs typeface="Times New Roman" panose="02020603050405020304" pitchFamily="18" charset="0"/>
                <a:sym typeface="+mn-ea"/>
              </a:rPr>
              <a:t>Estimation of ET (</a:t>
            </a:r>
            <a:r>
              <a:rPr lang="en-US" sz="2400" dirty="0">
                <a:latin typeface="Times New Roman" panose="02020603050405020304" pitchFamily="18" charset="0"/>
                <a:cs typeface="Times New Roman" panose="02020603050405020304" pitchFamily="18" charset="0"/>
                <a:sym typeface="+mn-ea"/>
              </a:rPr>
              <a:t>Stephen-Stewart model</a:t>
            </a:r>
            <a:r>
              <a:rPr lang="en-US" altLang="en-IN" sz="2400" dirty="0">
                <a:latin typeface="Times New Roman" panose="02020603050405020304" pitchFamily="18" charset="0"/>
                <a:cs typeface="Times New Roman" panose="02020603050405020304" pitchFamily="18" charset="0"/>
                <a:sym typeface="+mn-ea"/>
              </a:rPr>
              <a:t>) using Excel sheet (Prepared)                       Conti...</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Civil Engineering, RNSIT Bengaluru.</a:t>
            </a:r>
          </a:p>
        </p:txBody>
      </p:sp>
      <p:sp>
        <p:nvSpPr>
          <p:cNvPr id="5" name="Slide Number Placeholder 4"/>
          <p:cNvSpPr>
            <a:spLocks noGrp="1"/>
          </p:cNvSpPr>
          <p:nvPr>
            <p:ph type="sldNum" sz="quarter" idx="12"/>
          </p:nvPr>
        </p:nvSpPr>
        <p:spPr/>
        <p:txBody>
          <a:bodyPr/>
          <a:lstStyle/>
          <a:p>
            <a:fld id="{D312DA27-FCD7-4BBA-ACC0-2A8A5370B724}" type="slidenum">
              <a:rPr lang="en-US" smtClean="0"/>
              <a:pPr/>
              <a:t>26</a:t>
            </a:fld>
            <a:endParaRPr lang="en-US"/>
          </a:p>
        </p:txBody>
      </p:sp>
      <p:sp>
        <p:nvSpPr>
          <p:cNvPr id="2" name="Text Box 1"/>
          <p:cNvSpPr txBox="1"/>
          <p:nvPr/>
        </p:nvSpPr>
        <p:spPr>
          <a:xfrm>
            <a:off x="1736725" y="5668645"/>
            <a:ext cx="2862580" cy="645160"/>
          </a:xfrm>
          <a:prstGeom prst="rect">
            <a:avLst/>
          </a:prstGeom>
          <a:noFill/>
        </p:spPr>
        <p:txBody>
          <a:bodyPr wrap="none" rtlCol="0" anchor="t">
            <a:spAutoFit/>
          </a:bodyPr>
          <a:lstStyle/>
          <a:p>
            <a:pPr algn="ctr"/>
            <a:r>
              <a:rPr lang="en-US" altLang="en-IN" dirty="0">
                <a:latin typeface="Times New Roman" panose="02020603050405020304" pitchFamily="18" charset="0"/>
                <a:cs typeface="Times New Roman" panose="02020603050405020304" pitchFamily="18" charset="0"/>
                <a:sym typeface="+mn-ea"/>
              </a:rPr>
              <a:t>Penman-Monteith method </a:t>
            </a:r>
          </a:p>
          <a:p>
            <a:pPr algn="ctr"/>
            <a:r>
              <a:rPr lang="en-US">
                <a:latin typeface="Times New Roman" panose="02020603050405020304" pitchFamily="18" charset="0"/>
                <a:cs typeface="Times New Roman" panose="02020603050405020304" pitchFamily="18" charset="0"/>
              </a:rPr>
              <a:t>with an RMSE error of 0.121</a:t>
            </a:r>
          </a:p>
        </p:txBody>
      </p:sp>
      <p:sp>
        <p:nvSpPr>
          <p:cNvPr id="8" name="Text Box 7"/>
          <p:cNvSpPr txBox="1"/>
          <p:nvPr/>
        </p:nvSpPr>
        <p:spPr>
          <a:xfrm>
            <a:off x="7296150" y="5599430"/>
            <a:ext cx="2862580" cy="645160"/>
          </a:xfrm>
          <a:prstGeom prst="rect">
            <a:avLst/>
          </a:prstGeom>
          <a:noFill/>
        </p:spPr>
        <p:txBody>
          <a:bodyPr wrap="none" rtlCol="0" anchor="t">
            <a:spAutoFit/>
          </a:bodyPr>
          <a:lstStyle/>
          <a:p>
            <a:pPr algn="ctr"/>
            <a:r>
              <a:rPr lang="en-US" dirty="0">
                <a:latin typeface="Times New Roman" panose="02020603050405020304" pitchFamily="18" charset="0"/>
                <a:cs typeface="Times New Roman" panose="02020603050405020304" pitchFamily="18" charset="0"/>
                <a:sym typeface="+mn-ea"/>
              </a:rPr>
              <a:t>Stephen-Stewart model </a:t>
            </a:r>
          </a:p>
          <a:p>
            <a:pPr algn="ctr"/>
            <a:r>
              <a:rPr lang="en-US" dirty="0">
                <a:latin typeface="Times New Roman" panose="02020603050405020304" pitchFamily="18" charset="0"/>
                <a:cs typeface="Times New Roman" panose="02020603050405020304" pitchFamily="18" charset="0"/>
                <a:sym typeface="+mn-ea"/>
              </a:rPr>
              <a:t>with an RMSE error of 0.035</a:t>
            </a:r>
            <a:endParaRPr lang="en-US"/>
          </a:p>
        </p:txBody>
      </p:sp>
      <p:sp>
        <p:nvSpPr>
          <p:cNvPr id="13" name="Footer Placeholder 3"/>
          <p:cNvSpPr>
            <a:spLocks noGrp="1"/>
          </p:cNvSpPr>
          <p:nvPr/>
        </p:nvSpPr>
        <p:spPr>
          <a:xfrm>
            <a:off x="372110" y="6341110"/>
            <a:ext cx="11586210" cy="38036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r>
              <a:rPr lang="en-US" dirty="0" smtClean="0">
                <a:ln w="0"/>
                <a:solidFill>
                  <a:schemeClr val="tx1"/>
                </a:solidFill>
                <a:effectLst>
                  <a:outerShdw blurRad="38100" dist="19050" dir="2700000" algn="tl" rotWithShape="0">
                    <a:schemeClr val="dk1">
                      <a:alpha val="40000"/>
                    </a:schemeClr>
                  </a:outerShdw>
                </a:effectLst>
              </a:rPr>
              <a:t>23</a:t>
            </a:r>
            <a:endParaRPr lang="en-US" dirty="0">
              <a:ln w="0"/>
              <a:solidFill>
                <a:schemeClr val="tx1"/>
              </a:solidFill>
              <a:effectLst>
                <a:outerShdw blurRad="38100" dist="19050" dir="2700000" algn="tl" rotWithShape="0">
                  <a:schemeClr val="dk1">
                    <a:alpha val="40000"/>
                  </a:schemeClr>
                </a:outerShdw>
              </a:effectLst>
            </a:endParaRPr>
          </a:p>
        </p:txBody>
      </p:sp>
      <p:graphicFrame>
        <p:nvGraphicFramePr>
          <p:cNvPr id="290817" name="Chart 1"/>
          <p:cNvGraphicFramePr>
            <a:graphicFrameLocks noGrp="1"/>
          </p:cNvGraphicFramePr>
          <p:nvPr>
            <p:ph sz="half" idx="2"/>
          </p:nvPr>
        </p:nvGraphicFramePr>
        <p:xfrm>
          <a:off x="6316980" y="843915"/>
          <a:ext cx="5353050" cy="47967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
          <p:cNvGraphicFramePr>
            <a:graphicFrameLocks noGrp="1"/>
          </p:cNvGraphicFramePr>
          <p:nvPr>
            <p:ph sz="half" idx="1"/>
          </p:nvPr>
        </p:nvGraphicFramePr>
        <p:xfrm>
          <a:off x="655955" y="843915"/>
          <a:ext cx="5487670" cy="4797425"/>
        </p:xfrm>
        <a:graphic>
          <a:graphicData uri="http://schemas.openxmlformats.org/drawingml/2006/chart">
            <c:chart xmlns:c="http://schemas.openxmlformats.org/drawingml/2006/chart" xmlns:r="http://schemas.openxmlformats.org/officeDocument/2006/relationships" r:id="rId3"/>
          </a:graphicData>
        </a:graphic>
      </p:graphicFrame>
      <p:sp>
        <p:nvSpPr>
          <p:cNvPr id="16" name="Footer Placeholder 5"/>
          <p:cNvSpPr txBox="1"/>
          <p:nvPr/>
        </p:nvSpPr>
        <p:spPr>
          <a:xfrm>
            <a:off x="372121" y="77747"/>
            <a:ext cx="11586797" cy="555712"/>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solidFill>
                  <a:schemeClr val="bg1"/>
                </a:solidFill>
                <a:latin typeface="Times New Roman" panose="02020603050405020304" pitchFamily="18" charset="0"/>
                <a:cs typeface="Times New Roman" panose="02020603050405020304" pitchFamily="18" charset="0"/>
                <a:sym typeface="+mn-ea"/>
              </a:rPr>
              <a:t>Comparison between Conventional methods and Actual evaporation</a:t>
            </a:r>
            <a:endPar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s 8"/>
          <p:cNvSpPr/>
          <p:nvPr/>
        </p:nvSpPr>
        <p:spPr>
          <a:xfrm>
            <a:off x="3669665" y="2484755"/>
            <a:ext cx="2310130" cy="421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a:t>Department of Civil Engineering, RNSIT Bengaluru.</a:t>
            </a:r>
          </a:p>
        </p:txBody>
      </p:sp>
      <p:sp>
        <p:nvSpPr>
          <p:cNvPr id="4" name="Slide Number Placeholder 3"/>
          <p:cNvSpPr>
            <a:spLocks noGrp="1"/>
          </p:cNvSpPr>
          <p:nvPr>
            <p:ph type="sldNum" sz="quarter" idx="12"/>
          </p:nvPr>
        </p:nvSpPr>
        <p:spPr/>
        <p:txBody>
          <a:bodyPr/>
          <a:lstStyle/>
          <a:p>
            <a:fld id="{D312DA27-FCD7-4BBA-ACC0-2A8A5370B724}" type="slidenum">
              <a:rPr lang="en-US" smtClean="0"/>
              <a:pPr/>
              <a:t>27</a:t>
            </a:fld>
            <a:endParaRPr lang="en-US"/>
          </a:p>
        </p:txBody>
      </p:sp>
      <p:sp>
        <p:nvSpPr>
          <p:cNvPr id="5" name="Content Placeholder 4"/>
          <p:cNvSpPr>
            <a:spLocks noGrp="1"/>
          </p:cNvSpPr>
          <p:nvPr>
            <p:ph sz="half" idx="1"/>
          </p:nvPr>
        </p:nvSpPr>
        <p:spPr>
          <a:xfrm>
            <a:off x="605155" y="1184275"/>
            <a:ext cx="10981055" cy="4991735"/>
          </a:xfrm>
        </p:spPr>
        <p:style>
          <a:lnRef idx="2">
            <a:schemeClr val="accent6"/>
          </a:lnRef>
          <a:fillRef idx="1">
            <a:schemeClr val="lt1"/>
          </a:fillRef>
          <a:effectRef idx="0">
            <a:schemeClr val="accent6"/>
          </a:effectRef>
          <a:fontRef idx="minor">
            <a:schemeClr val="dk1"/>
          </a:fontRef>
        </p:style>
        <p:txBody>
          <a:bodyPr>
            <a:normAutofit/>
          </a:bodyPr>
          <a:lstStyle/>
          <a:p>
            <a:pPr marL="0" indent="0" algn="just">
              <a:buNone/>
            </a:pPr>
            <a:r>
              <a:rPr lang="en-US" sz="2000" dirty="0" smtClean="0">
                <a:latin typeface="Times New Roman" pitchFamily="18" charset="0"/>
                <a:cs typeface="Times New Roman" pitchFamily="18" charset="0"/>
              </a:rPr>
              <a:t>The sensitivity coefficient for each climatic variable (i.e., </a:t>
            </a:r>
            <a:r>
              <a:rPr lang="en-US" sz="2000" dirty="0" err="1" smtClean="0">
                <a:latin typeface="Times New Roman" pitchFamily="18" charset="0"/>
                <a:cs typeface="Times New Roman" pitchFamily="18" charset="0"/>
              </a:rPr>
              <a:t>Tmax</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Tmin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RHavg</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Ws</a:t>
            </a:r>
            <a:r>
              <a:rPr lang="en-US" sz="2000" dirty="0" smtClean="0">
                <a:latin typeface="Times New Roman" pitchFamily="18" charset="0"/>
                <a:cs typeface="Times New Roman" pitchFamily="18" charset="0"/>
              </a:rPr>
              <a:t>) were derived from the ratio of change in </a:t>
            </a:r>
            <a:r>
              <a:rPr lang="en-US" sz="2000" dirty="0" err="1" smtClean="0">
                <a:latin typeface="Times New Roman" pitchFamily="18" charset="0"/>
                <a:cs typeface="Times New Roman" pitchFamily="18" charset="0"/>
              </a:rPr>
              <a:t>ETo</a:t>
            </a:r>
            <a:r>
              <a:rPr lang="en-US" sz="2000" dirty="0" smtClean="0">
                <a:latin typeface="Times New Roman" pitchFamily="18" charset="0"/>
                <a:cs typeface="Times New Roman" pitchFamily="18" charset="0"/>
              </a:rPr>
              <a:t> to the unit of change in each climatic variable on a daily basis. It is represented as follows:</a:t>
            </a:r>
          </a:p>
          <a:p>
            <a:pPr marL="0" indent="0" algn="just">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r>
              <a:rPr lang="en-US" sz="2600" b="1" dirty="0" smtClean="0">
                <a:solidFill>
                  <a:schemeClr val="tx1"/>
                </a:solidFill>
                <a:latin typeface="Times New Roman" pitchFamily="18" charset="0"/>
                <a:cs typeface="Times New Roman" pitchFamily="18" charset="0"/>
              </a:rPr>
              <a:t>C</a:t>
            </a:r>
            <a:r>
              <a:rPr lang="en-US" sz="2600" b="1" baseline="-25000" dirty="0" smtClean="0">
                <a:solidFill>
                  <a:schemeClr val="tx1"/>
                </a:solidFill>
                <a:latin typeface="Times New Roman" pitchFamily="18" charset="0"/>
                <a:cs typeface="Times New Roman" pitchFamily="18" charset="0"/>
              </a:rPr>
              <a:t>s</a:t>
            </a:r>
            <a:r>
              <a:rPr lang="en-US" sz="2600" b="1" dirty="0" smtClean="0">
                <a:solidFill>
                  <a:schemeClr val="tx1"/>
                </a:solidFill>
                <a:latin typeface="Times New Roman" pitchFamily="18" charset="0"/>
                <a:cs typeface="Times New Roman" pitchFamily="18" charset="0"/>
              </a:rPr>
              <a:t> = </a:t>
            </a:r>
            <a:r>
              <a:rPr lang="en-US" sz="2600" b="1" dirty="0" err="1" smtClean="0">
                <a:solidFill>
                  <a:schemeClr val="tx1"/>
                </a:solidFill>
                <a:latin typeface="Times New Roman" pitchFamily="18" charset="0"/>
                <a:cs typeface="Times New Roman" pitchFamily="18" charset="0"/>
              </a:rPr>
              <a:t>CH</a:t>
            </a:r>
            <a:r>
              <a:rPr lang="en-US" sz="2600" b="1" baseline="-25000" dirty="0" err="1" smtClean="0">
                <a:solidFill>
                  <a:schemeClr val="tx1"/>
                </a:solidFill>
                <a:latin typeface="Times New Roman" pitchFamily="18" charset="0"/>
                <a:cs typeface="Times New Roman" pitchFamily="18" charset="0"/>
              </a:rPr>
              <a:t>ETo</a:t>
            </a:r>
            <a:r>
              <a:rPr lang="en-US" sz="2600" b="1" baseline="-25000" dirty="0" smtClean="0">
                <a:solidFill>
                  <a:schemeClr val="tx1"/>
                </a:solidFill>
                <a:latin typeface="Times New Roman" pitchFamily="18" charset="0"/>
                <a:cs typeface="Times New Roman" pitchFamily="18" charset="0"/>
              </a:rPr>
              <a:t> </a:t>
            </a:r>
            <a:r>
              <a:rPr lang="en-US" sz="2600" b="1" dirty="0" smtClean="0">
                <a:solidFill>
                  <a:schemeClr val="tx1"/>
                </a:solidFill>
                <a:latin typeface="Times New Roman" pitchFamily="18" charset="0"/>
                <a:cs typeface="Times New Roman" pitchFamily="18" charset="0"/>
              </a:rPr>
              <a:t>/CH</a:t>
            </a:r>
            <a:r>
              <a:rPr lang="en-US" sz="2600" b="1" baseline="-25000" dirty="0" smtClean="0">
                <a:solidFill>
                  <a:schemeClr val="tx1"/>
                </a:solidFill>
                <a:latin typeface="Times New Roman" pitchFamily="18" charset="0"/>
                <a:cs typeface="Times New Roman" pitchFamily="18" charset="0"/>
              </a:rPr>
              <a:t>CV</a:t>
            </a:r>
            <a:endParaRPr lang="en-US" sz="2600" baseline="-25000" dirty="0" smtClean="0">
              <a:solidFill>
                <a:schemeClr val="tx1"/>
              </a:solidFill>
              <a:latin typeface="Times New Roman" pitchFamily="18" charset="0"/>
              <a:cs typeface="Times New Roman" pitchFamily="18" charset="0"/>
            </a:endParaRPr>
          </a:p>
          <a:p>
            <a:pPr marL="0" indent="0" algn="l">
              <a:buNone/>
            </a:pPr>
            <a:r>
              <a:rPr lang="en-US" sz="26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where   </a:t>
            </a:r>
            <a:r>
              <a:rPr lang="en-US" sz="2000" dirty="0" smtClean="0">
                <a:latin typeface="Times New Roman" pitchFamily="18" charset="0"/>
                <a:cs typeface="Times New Roman" pitchFamily="18" charset="0"/>
                <a:sym typeface="+mn-ea"/>
              </a:rPr>
              <a:t>C</a:t>
            </a:r>
            <a:r>
              <a:rPr lang="en-US" sz="2000" baseline="-25000" dirty="0" smtClean="0">
                <a:latin typeface="Times New Roman" pitchFamily="18" charset="0"/>
                <a:cs typeface="Times New Roman" pitchFamily="18" charset="0"/>
                <a:sym typeface="+mn-ea"/>
              </a:rPr>
              <a:t>s</a:t>
            </a:r>
            <a:r>
              <a:rPr lang="en-US" sz="2000" dirty="0" smtClean="0">
                <a:latin typeface="Times New Roman" pitchFamily="18" charset="0"/>
                <a:cs typeface="Times New Roman" pitchFamily="18" charset="0"/>
                <a:sym typeface="+mn-ea"/>
              </a:rPr>
              <a:t> =</a:t>
            </a:r>
            <a:r>
              <a:rPr lang="en-US" sz="2000" dirty="0" smtClean="0">
                <a:latin typeface="Times New Roman" pitchFamily="18" charset="0"/>
                <a:cs typeface="Times New Roman" pitchFamily="18" charset="0"/>
              </a:rPr>
              <a:t> sensitivity coefficient</a:t>
            </a:r>
          </a:p>
          <a:p>
            <a:pPr marL="0" indent="0" algn="l">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a:t>
            </a:r>
            <a:r>
              <a:rPr lang="en-US" sz="2000" baseline="-25000" dirty="0" err="1" smtClean="0">
                <a:latin typeface="Times New Roman" pitchFamily="18" charset="0"/>
                <a:cs typeface="Times New Roman" pitchFamily="18" charset="0"/>
              </a:rPr>
              <a:t>ETo</a:t>
            </a:r>
            <a:r>
              <a:rPr lang="en-US" sz="2000" dirty="0" smtClean="0">
                <a:latin typeface="Times New Roman" pitchFamily="18" charset="0"/>
                <a:cs typeface="Times New Roman" pitchFamily="18" charset="0"/>
              </a:rPr>
              <a:t> = change in </a:t>
            </a:r>
            <a:r>
              <a:rPr lang="en-US" sz="2000" dirty="0" err="1" smtClean="0">
                <a:latin typeface="Times New Roman" pitchFamily="18" charset="0"/>
                <a:cs typeface="Times New Roman" pitchFamily="18" charset="0"/>
              </a:rPr>
              <a:t>ETo</a:t>
            </a:r>
            <a:r>
              <a:rPr lang="en-US" sz="2000" dirty="0" smtClean="0">
                <a:latin typeface="Times New Roman" pitchFamily="18" charset="0"/>
                <a:cs typeface="Times New Roman" pitchFamily="18" charset="0"/>
              </a:rPr>
              <a:t> with respect to change in climate variables</a:t>
            </a:r>
          </a:p>
          <a:p>
            <a:pPr marL="0" indent="0" algn="l">
              <a:buNone/>
            </a:pPr>
            <a:r>
              <a:rPr lang="en-US" sz="2000" dirty="0" smtClean="0">
                <a:latin typeface="Times New Roman" pitchFamily="18" charset="0"/>
                <a:cs typeface="Times New Roman" pitchFamily="18" charset="0"/>
              </a:rPr>
              <a:t>                                                CH</a:t>
            </a:r>
            <a:r>
              <a:rPr lang="en-US" sz="2000" baseline="-25000" dirty="0" smtClean="0">
                <a:latin typeface="Times New Roman" pitchFamily="18" charset="0"/>
                <a:cs typeface="Times New Roman" pitchFamily="18" charset="0"/>
              </a:rPr>
              <a:t>CV</a:t>
            </a:r>
            <a:r>
              <a:rPr lang="en-US" sz="2000" dirty="0" smtClean="0">
                <a:latin typeface="Times New Roman" pitchFamily="18" charset="0"/>
                <a:cs typeface="Times New Roman" pitchFamily="18" charset="0"/>
              </a:rPr>
              <a:t> = change in climate variable</a:t>
            </a:r>
          </a:p>
          <a:p>
            <a:pPr marL="0" indent="0" algn="l">
              <a:buNone/>
            </a:pPr>
            <a:endParaRPr lang="en-US" sz="2000" dirty="0"/>
          </a:p>
        </p:txBody>
      </p:sp>
      <p:sp>
        <p:nvSpPr>
          <p:cNvPr id="8" name="Footer Placeholder 3"/>
          <p:cNvSpPr>
            <a:spLocks noGrp="1"/>
          </p:cNvSpPr>
          <p:nvPr/>
        </p:nvSpPr>
        <p:spPr>
          <a:xfrm>
            <a:off x="372110" y="6341110"/>
            <a:ext cx="11586210" cy="38036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r>
              <a:rPr lang="en-US" dirty="0" smtClean="0">
                <a:ln w="0"/>
                <a:solidFill>
                  <a:schemeClr val="tx1"/>
                </a:solidFill>
                <a:effectLst>
                  <a:outerShdw blurRad="38100" dist="19050" dir="2700000" algn="tl" rotWithShape="0">
                    <a:schemeClr val="dk1">
                      <a:alpha val="40000"/>
                    </a:schemeClr>
                  </a:outerShdw>
                </a:effectLst>
              </a:rPr>
              <a:t>26</a:t>
            </a:r>
            <a:endParaRPr lang="en-US" dirty="0">
              <a:ln w="0"/>
              <a:solidFill>
                <a:schemeClr val="tx1"/>
              </a:solidFill>
              <a:effectLst>
                <a:outerShdw blurRad="38100" dist="19050" dir="2700000" algn="tl" rotWithShape="0">
                  <a:schemeClr val="dk1">
                    <a:alpha val="40000"/>
                  </a:schemeClr>
                </a:outerShdw>
              </a:effectLst>
            </a:endParaRPr>
          </a:p>
        </p:txBody>
      </p:sp>
      <p:sp>
        <p:nvSpPr>
          <p:cNvPr id="7" name="Footer Placeholder 5"/>
          <p:cNvSpPr txBox="1"/>
          <p:nvPr/>
        </p:nvSpPr>
        <p:spPr>
          <a:xfrm>
            <a:off x="605160" y="445300"/>
            <a:ext cx="10981679" cy="637776"/>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dirty="0">
              <a:solidFill>
                <a:schemeClr val="bg1"/>
              </a:solidFill>
              <a:latin typeface="Times New Roman" panose="02020603050405020304" pitchFamily="18" charset="0"/>
              <a:cs typeface="Times New Roman" panose="02020603050405020304" pitchFamily="18" charset="0"/>
              <a:sym typeface="+mn-ea"/>
            </a:endParaRPr>
          </a:p>
          <a:p>
            <a:r>
              <a:rPr lang="en-US" sz="2400" dirty="0">
                <a:solidFill>
                  <a:schemeClr val="bg1"/>
                </a:solidFill>
                <a:latin typeface="Times New Roman" panose="02020603050405020304" pitchFamily="18" charset="0"/>
                <a:cs typeface="Times New Roman" panose="02020603050405020304" pitchFamily="18" charset="0"/>
                <a:sym typeface="+mn-ea"/>
              </a:rPr>
              <a:t>Sensitivity Analysis and Sensitivity Coefficients</a:t>
            </a:r>
            <a:endParaRPr lang="en-US" sz="2400" dirty="0">
              <a:latin typeface="Times New Roman" panose="02020603050405020304" pitchFamily="18" charset="0"/>
              <a:cs typeface="Times New Roman" panose="02020603050405020304" pitchFamily="18" charset="0"/>
            </a:endParaRPr>
          </a:p>
          <a:p>
            <a:r>
              <a:rPr lang="en-US" sz="24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p:txBody>
      </p:sp>
      <p:sp>
        <p:nvSpPr>
          <p:cNvPr id="10" name="Rectangles 9"/>
          <p:cNvSpPr/>
          <p:nvPr/>
        </p:nvSpPr>
        <p:spPr>
          <a:xfrm>
            <a:off x="3515995" y="2080260"/>
            <a:ext cx="2306320" cy="540000"/>
          </a:xfrm>
          <a:prstGeom prst="rect">
            <a:avLst/>
          </a:prstGeom>
          <a:noFill/>
          <a:ln>
            <a:solidFill>
              <a:schemeClr val="accent2"/>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endParaRPr lang="en-US"/>
          </a:p>
        </p:txBody>
      </p:sp>
      <p:sp>
        <p:nvSpPr>
          <p:cNvPr id="5" name="Footer Placeholder 4"/>
          <p:cNvSpPr>
            <a:spLocks noGrp="1"/>
          </p:cNvSpPr>
          <p:nvPr>
            <p:ph type="ftr" sz="quarter" idx="11"/>
          </p:nvPr>
        </p:nvSpPr>
        <p:spPr/>
        <p:txBody>
          <a:bodyPr/>
          <a:lstStyle/>
          <a:p>
            <a:r>
              <a:rPr lang="en-US"/>
              <a:t>Department of Civil Engineering, RNSIT Bengaluru.</a:t>
            </a:r>
          </a:p>
        </p:txBody>
      </p:sp>
      <p:sp>
        <p:nvSpPr>
          <p:cNvPr id="6" name="Slide Number Placeholder 5"/>
          <p:cNvSpPr>
            <a:spLocks noGrp="1"/>
          </p:cNvSpPr>
          <p:nvPr>
            <p:ph type="sldNum" sz="quarter" idx="12"/>
          </p:nvPr>
        </p:nvSpPr>
        <p:spPr/>
        <p:txBody>
          <a:bodyPr/>
          <a:lstStyle/>
          <a:p>
            <a:fld id="{D312DA27-FCD7-4BBA-ACC0-2A8A5370B724}" type="slidenum">
              <a:rPr lang="en-US" smtClean="0"/>
              <a:pPr/>
              <a:t>28</a:t>
            </a:fld>
            <a:endParaRPr lang="en-US"/>
          </a:p>
        </p:txBody>
      </p:sp>
      <p:pic>
        <p:nvPicPr>
          <p:cNvPr id="12" name="Content Placeholder 11"/>
          <p:cNvPicPr>
            <a:picLocks noGrp="1" noChangeAspect="1"/>
          </p:cNvPicPr>
          <p:nvPr>
            <p:ph sz="half" idx="1"/>
          </p:nvPr>
        </p:nvPicPr>
        <p:blipFill>
          <a:blip r:embed="rId2"/>
          <a:stretch>
            <a:fillRect/>
          </a:stretch>
        </p:blipFill>
        <p:spPr>
          <a:xfrm>
            <a:off x="591185" y="2533015"/>
            <a:ext cx="10762615" cy="1402080"/>
          </a:xfrm>
          <a:prstGeom prst="rect">
            <a:avLst/>
          </a:prstGeom>
        </p:spPr>
      </p:pic>
      <p:sp>
        <p:nvSpPr>
          <p:cNvPr id="9" name="Text Box 8"/>
          <p:cNvSpPr txBox="1"/>
          <p:nvPr/>
        </p:nvSpPr>
        <p:spPr>
          <a:xfrm>
            <a:off x="444500" y="4404360"/>
            <a:ext cx="11259820" cy="645160"/>
          </a:xfrm>
          <a:prstGeom prst="rect">
            <a:avLst/>
          </a:prstGeom>
          <a:noFill/>
        </p:spPr>
        <p:txBody>
          <a:bodyPr wrap="square" rtlCol="0" anchor="t">
            <a:spAutoFit/>
          </a:bodyPr>
          <a:lstStyle/>
          <a:p>
            <a:r>
              <a:rPr lang="en-US" dirty="0">
                <a:latin typeface="Times New Roman" panose="02020603050405020304" pitchFamily="18" charset="0"/>
                <a:cs typeface="Times New Roman" panose="02020603050405020304" pitchFamily="18" charset="0"/>
                <a:sym typeface="+mn-ea"/>
              </a:rPr>
              <a:t>It was found that </a:t>
            </a:r>
            <a:r>
              <a:rPr lang="en-US" dirty="0">
                <a:highlight>
                  <a:srgbClr val="FFFF00"/>
                </a:highlight>
                <a:latin typeface="Times New Roman" panose="02020603050405020304" pitchFamily="18" charset="0"/>
                <a:cs typeface="Times New Roman" panose="02020603050405020304" pitchFamily="18" charset="0"/>
                <a:sym typeface="+mn-ea"/>
              </a:rPr>
              <a:t>wind speed</a:t>
            </a:r>
            <a:r>
              <a:rPr lang="en-US" dirty="0">
                <a:latin typeface="Times New Roman" panose="02020603050405020304" pitchFamily="18" charset="0"/>
                <a:cs typeface="Times New Roman" panose="02020603050405020304" pitchFamily="18" charset="0"/>
                <a:sym typeface="+mn-ea"/>
              </a:rPr>
              <a:t> and </a:t>
            </a:r>
            <a:r>
              <a:rPr lang="en-US" dirty="0">
                <a:highlight>
                  <a:srgbClr val="FFFF00"/>
                </a:highlight>
                <a:latin typeface="Times New Roman" panose="02020603050405020304" pitchFamily="18" charset="0"/>
                <a:cs typeface="Times New Roman" panose="02020603050405020304" pitchFamily="18" charset="0"/>
                <a:sym typeface="+mn-ea"/>
              </a:rPr>
              <a:t>net radiation </a:t>
            </a:r>
            <a:r>
              <a:rPr lang="en-US" dirty="0">
                <a:latin typeface="Times New Roman" panose="02020603050405020304" pitchFamily="18" charset="0"/>
                <a:cs typeface="Times New Roman" panose="02020603050405020304" pitchFamily="18" charset="0"/>
                <a:sym typeface="+mn-ea"/>
              </a:rPr>
              <a:t>are the most and the second most affecting factors for evaporation respectively. </a:t>
            </a:r>
            <a:endParaRPr lang="en-US" dirty="0"/>
          </a:p>
        </p:txBody>
      </p:sp>
      <p:sp>
        <p:nvSpPr>
          <p:cNvPr id="10" name="Footer Placeholder 3"/>
          <p:cNvSpPr>
            <a:spLocks noGrp="1"/>
          </p:cNvSpPr>
          <p:nvPr/>
        </p:nvSpPr>
        <p:spPr>
          <a:xfrm>
            <a:off x="372110" y="6341110"/>
            <a:ext cx="11586210" cy="38036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r>
              <a:rPr lang="en-US" dirty="0" smtClean="0">
                <a:ln w="0"/>
                <a:solidFill>
                  <a:schemeClr val="tx1"/>
                </a:solidFill>
                <a:effectLst>
                  <a:outerShdw blurRad="38100" dist="19050" dir="2700000" algn="tl" rotWithShape="0">
                    <a:schemeClr val="dk1">
                      <a:alpha val="40000"/>
                    </a:schemeClr>
                  </a:outerShdw>
                </a:effectLst>
              </a:rPr>
              <a:t>27</a:t>
            </a:r>
            <a:endParaRPr lang="en-US" dirty="0">
              <a:ln w="0"/>
              <a:solidFill>
                <a:schemeClr val="tx1"/>
              </a:solidFill>
              <a:effectLst>
                <a:outerShdw blurRad="38100" dist="19050" dir="2700000" algn="tl" rotWithShape="0">
                  <a:schemeClr val="dk1">
                    <a:alpha val="40000"/>
                  </a:schemeClr>
                </a:outerShdw>
              </a:effectLst>
            </a:endParaRPr>
          </a:p>
        </p:txBody>
      </p:sp>
      <p:sp>
        <p:nvSpPr>
          <p:cNvPr id="11" name="Footer Placeholder 5"/>
          <p:cNvSpPr txBox="1"/>
          <p:nvPr/>
        </p:nvSpPr>
        <p:spPr>
          <a:xfrm>
            <a:off x="605160" y="445300"/>
            <a:ext cx="10981679" cy="637776"/>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chemeClr val="bg1"/>
              </a:solidFill>
              <a:latin typeface="Times New Roman" panose="02020603050405020304" pitchFamily="18" charset="0"/>
              <a:cs typeface="Times New Roman" panose="02020603050405020304" pitchFamily="18" charset="0"/>
              <a:sym typeface="+mn-ea"/>
            </a:endParaRPr>
          </a:p>
          <a:p>
            <a:r>
              <a:rPr lang="en-US" sz="2400">
                <a:solidFill>
                  <a:schemeClr val="bg1"/>
                </a:solidFill>
                <a:latin typeface="Times New Roman" panose="02020603050405020304" pitchFamily="18" charset="0"/>
                <a:cs typeface="Times New Roman" panose="02020603050405020304" pitchFamily="18" charset="0"/>
                <a:sym typeface="+mn-ea"/>
              </a:rPr>
              <a:t>Sensitivity Analysis and Sensitivity Coefficients</a:t>
            </a:r>
            <a:endParaRPr lang="en-US" sz="2400">
              <a:latin typeface="Times New Roman" panose="02020603050405020304" pitchFamily="18" charset="0"/>
              <a:cs typeface="Times New Roman" panose="02020603050405020304" pitchFamily="18" charset="0"/>
            </a:endParaRPr>
          </a:p>
          <a:p>
            <a:r>
              <a:rPr lang="en-US" sz="24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500" dirty="0">
                <a:latin typeface="Times New Roman" panose="02020603050405020304" pitchFamily="18" charset="0"/>
                <a:cs typeface="Times New Roman" panose="02020603050405020304" pitchFamily="18" charset="0"/>
              </a:rPr>
              <a:t/>
            </a:r>
            <a:br>
              <a:rPr lang="en-US" sz="2500" dirty="0">
                <a:latin typeface="Times New Roman" panose="02020603050405020304" pitchFamily="18" charset="0"/>
                <a:cs typeface="Times New Roman" panose="02020603050405020304" pitchFamily="18" charset="0"/>
              </a:rPr>
            </a:br>
            <a:r>
              <a:rPr lang="en-US" sz="2500" dirty="0">
                <a:latin typeface="Times New Roman" panose="02020603050405020304" pitchFamily="18" charset="0"/>
                <a:cs typeface="Times New Roman" panose="02020603050405020304" pitchFamily="18" charset="0"/>
              </a:rPr>
              <a:t>Minimum temperature trend</a:t>
            </a:r>
          </a:p>
        </p:txBody>
      </p:sp>
      <p:sp>
        <p:nvSpPr>
          <p:cNvPr id="3" name="Footer Placeholder 2"/>
          <p:cNvSpPr>
            <a:spLocks noGrp="1"/>
          </p:cNvSpPr>
          <p:nvPr>
            <p:ph type="ftr" sz="quarter" idx="11"/>
          </p:nvPr>
        </p:nvSpPr>
        <p:spPr/>
        <p:txBody>
          <a:bodyPr/>
          <a:lstStyle/>
          <a:p>
            <a:r>
              <a:rPr lang="en-US"/>
              <a:t>Department of Civil Engineering, RNSIT Bengaluru.</a:t>
            </a:r>
          </a:p>
        </p:txBody>
      </p:sp>
      <p:sp>
        <p:nvSpPr>
          <p:cNvPr id="4" name="Slide Number Placeholder 3"/>
          <p:cNvSpPr>
            <a:spLocks noGrp="1"/>
          </p:cNvSpPr>
          <p:nvPr>
            <p:ph type="sldNum" sz="quarter" idx="12"/>
          </p:nvPr>
        </p:nvSpPr>
        <p:spPr/>
        <p:txBody>
          <a:bodyPr/>
          <a:lstStyle/>
          <a:p>
            <a:fld id="{D312DA27-FCD7-4BBA-ACC0-2A8A5370B724}" type="slidenum">
              <a:rPr lang="en-US" smtClean="0"/>
              <a:pPr/>
              <a:t>29</a:t>
            </a:fld>
            <a:endParaRPr lang="en-US"/>
          </a:p>
        </p:txBody>
      </p:sp>
      <p:pic>
        <p:nvPicPr>
          <p:cNvPr id="5" name="Content Placeholder 4" descr="Tmax"/>
          <p:cNvPicPr>
            <a:picLocks noGrp="1" noChangeAspect="1"/>
          </p:cNvPicPr>
          <p:nvPr>
            <p:ph sz="half" idx="1"/>
          </p:nvPr>
        </p:nvPicPr>
        <p:blipFill>
          <a:blip r:embed="rId2"/>
          <a:stretch>
            <a:fillRect/>
          </a:stretch>
        </p:blipFill>
        <p:spPr>
          <a:xfrm>
            <a:off x="1173480" y="1426210"/>
            <a:ext cx="9572625" cy="4264660"/>
          </a:xfrm>
          <a:prstGeom prst="rect">
            <a:avLst/>
          </a:prstGeom>
        </p:spPr>
      </p:pic>
      <p:sp>
        <p:nvSpPr>
          <p:cNvPr id="10" name="Footer Placeholder 3"/>
          <p:cNvSpPr>
            <a:spLocks noGrp="1"/>
          </p:cNvSpPr>
          <p:nvPr/>
        </p:nvSpPr>
        <p:spPr>
          <a:xfrm>
            <a:off x="372110" y="6341110"/>
            <a:ext cx="11586210" cy="38036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r>
              <a:rPr lang="en-US" dirty="0" smtClean="0">
                <a:ln w="0"/>
                <a:solidFill>
                  <a:schemeClr val="tx1"/>
                </a:solidFill>
                <a:effectLst>
                  <a:outerShdw blurRad="38100" dist="19050" dir="2700000" algn="tl" rotWithShape="0">
                    <a:schemeClr val="dk1">
                      <a:alpha val="40000"/>
                    </a:schemeClr>
                  </a:outerShdw>
                </a:effectLst>
              </a:rPr>
              <a:t>30</a:t>
            </a:r>
            <a:endParaRPr lang="en-US" dirty="0">
              <a:ln w="0"/>
              <a:solidFill>
                <a:schemeClr val="tx1"/>
              </a:solidFill>
              <a:effectLst>
                <a:outerShdw blurRad="38100" dist="19050" dir="2700000" algn="tl" rotWithShape="0">
                  <a:schemeClr val="dk1">
                    <a:alpha val="40000"/>
                  </a:schemeClr>
                </a:outerShdw>
              </a:effectLst>
            </a:endParaRPr>
          </a:p>
        </p:txBody>
      </p:sp>
      <p:sp>
        <p:nvSpPr>
          <p:cNvPr id="9" name="Footer Placeholder 5"/>
          <p:cNvSpPr txBox="1"/>
          <p:nvPr/>
        </p:nvSpPr>
        <p:spPr>
          <a:xfrm>
            <a:off x="605160" y="214795"/>
            <a:ext cx="10981679" cy="637776"/>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Trend Analysis</a:t>
            </a:r>
            <a:endParaRPr lang="en-US" sz="24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4888" y="1205948"/>
            <a:ext cx="10508974" cy="4956313"/>
          </a:xfrm>
        </p:spPr>
        <p:txBody>
          <a:bodyPr>
            <a:normAutofit/>
          </a:bodyPr>
          <a:lstStyle/>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Energy is required to change the state of the molecules of water from liquid to vapour.</a:t>
            </a: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Direct solar radiation and, to a lesser extent, the ambient temperature of the air provide this energy. </a:t>
            </a: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The driving force to remove water vapour from the evaporating surface is the difference between the water vapour pressure at the evaporating surface and that of the surrounding atmosphere.</a:t>
            </a: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As evaporation proceeds, the surrounding air becomes gradually saturated and the process will slow down and might stop if the wet air is not transferred to the atmosphere.</a:t>
            </a: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The replacement of the saturated air with drier air depends greatly on wind speed. Hence, solar radiation, air temperature, air humidity and wind speed are climatological parameters to consider when assessing the evaporation process.</a:t>
            </a: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Where the evaporating surface is the soil surface, the degree of shading of the crop canopy and the amount of water available at the evaporating surface are other factors that affect the evaporation process. </a:t>
            </a: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Frequent rains, irrigation and water transported upwards in a soil from a shallow water table wet the soil surface. </a:t>
            </a:r>
          </a:p>
        </p:txBody>
      </p:sp>
      <p:sp>
        <p:nvSpPr>
          <p:cNvPr id="4" name="Footer Placeholder 3"/>
          <p:cNvSpPr>
            <a:spLocks noGrp="1"/>
          </p:cNvSpPr>
          <p:nvPr>
            <p:ph type="ftr" sz="quarter" idx="11"/>
          </p:nvPr>
        </p:nvSpPr>
        <p:spPr/>
        <p:txBody>
          <a:bodyPr/>
          <a:lstStyle/>
          <a:p>
            <a:r>
              <a:rPr lang="en-US"/>
              <a:t>Department of Civil Engineering, RNSIT Bengaluru.</a:t>
            </a:r>
          </a:p>
        </p:txBody>
      </p:sp>
      <p:sp>
        <p:nvSpPr>
          <p:cNvPr id="5" name="Slide Number Placeholder 4"/>
          <p:cNvSpPr>
            <a:spLocks noGrp="1"/>
          </p:cNvSpPr>
          <p:nvPr>
            <p:ph type="sldNum" sz="quarter" idx="12"/>
          </p:nvPr>
        </p:nvSpPr>
        <p:spPr/>
        <p:txBody>
          <a:bodyPr/>
          <a:lstStyle/>
          <a:p>
            <a:fld id="{D312DA27-FCD7-4BBA-ACC0-2A8A5370B724}" type="slidenum">
              <a:rPr lang="en-US" smtClean="0"/>
              <a:pPr/>
              <a:t>3</a:t>
            </a:fld>
            <a:endParaRPr lang="en-US"/>
          </a:p>
        </p:txBody>
      </p:sp>
      <p:sp>
        <p:nvSpPr>
          <p:cNvPr id="6" name="Footer Placeholder 5"/>
          <p:cNvSpPr txBox="1">
            <a:spLocks noGrp="1"/>
          </p:cNvSpPr>
          <p:nvPr>
            <p:ph type="title"/>
          </p:nvPr>
        </p:nvSpPr>
        <p:spPr>
          <a:xfrm>
            <a:off x="838200" y="365125"/>
            <a:ext cx="10515600" cy="66854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p>
        </p:txBody>
      </p:sp>
      <p:sp>
        <p:nvSpPr>
          <p:cNvPr id="8" name="Footer Placeholder 5"/>
          <p:cNvSpPr txBox="1"/>
          <p:nvPr/>
        </p:nvSpPr>
        <p:spPr>
          <a:xfrm>
            <a:off x="585924" y="6313874"/>
            <a:ext cx="10981679" cy="36512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Department of Civil Engineering, RNSIT Bengaluru.                                                                                                                                                                                                   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000">
                <a:latin typeface="Times New Roman" panose="02020603050405020304" pitchFamily="18" charset="0"/>
                <a:cs typeface="Times New Roman" panose="02020603050405020304" pitchFamily="18" charset="0"/>
              </a:rPr>
              <a:t/>
            </a:r>
            <a:br>
              <a:rPr lang="en-US" sz="3000">
                <a:latin typeface="Times New Roman" panose="02020603050405020304" pitchFamily="18" charset="0"/>
                <a:cs typeface="Times New Roman" panose="02020603050405020304" pitchFamily="18" charset="0"/>
              </a:rPr>
            </a:br>
            <a:r>
              <a:rPr lang="en-US" sz="3000">
                <a:latin typeface="Times New Roman" panose="02020603050405020304" pitchFamily="18" charset="0"/>
                <a:cs typeface="Times New Roman" panose="02020603050405020304" pitchFamily="18" charset="0"/>
              </a:rPr>
              <a:t>Minimum temperature trend</a:t>
            </a:r>
          </a:p>
        </p:txBody>
      </p:sp>
      <p:sp>
        <p:nvSpPr>
          <p:cNvPr id="5" name="Footer Placeholder 4"/>
          <p:cNvSpPr>
            <a:spLocks noGrp="1"/>
          </p:cNvSpPr>
          <p:nvPr>
            <p:ph type="ftr" sz="quarter" idx="11"/>
          </p:nvPr>
        </p:nvSpPr>
        <p:spPr/>
        <p:txBody>
          <a:bodyPr/>
          <a:lstStyle/>
          <a:p>
            <a:r>
              <a:rPr lang="en-US"/>
              <a:t>Department of Civil Engineering, RNSIT Bengaluru.</a:t>
            </a:r>
          </a:p>
        </p:txBody>
      </p:sp>
      <p:sp>
        <p:nvSpPr>
          <p:cNvPr id="6" name="Slide Number Placeholder 5"/>
          <p:cNvSpPr>
            <a:spLocks noGrp="1"/>
          </p:cNvSpPr>
          <p:nvPr>
            <p:ph type="sldNum" sz="quarter" idx="12"/>
          </p:nvPr>
        </p:nvSpPr>
        <p:spPr/>
        <p:txBody>
          <a:bodyPr/>
          <a:lstStyle/>
          <a:p>
            <a:fld id="{D312DA27-FCD7-4BBA-ACC0-2A8A5370B724}" type="slidenum">
              <a:rPr lang="en-US" smtClean="0"/>
              <a:pPr/>
              <a:t>30</a:t>
            </a:fld>
            <a:endParaRPr lang="en-US"/>
          </a:p>
        </p:txBody>
      </p:sp>
      <p:sp>
        <p:nvSpPr>
          <p:cNvPr id="9" name="Footer Placeholder 5"/>
          <p:cNvSpPr txBox="1"/>
          <p:nvPr/>
        </p:nvSpPr>
        <p:spPr>
          <a:xfrm>
            <a:off x="605160" y="214795"/>
            <a:ext cx="10981679" cy="637776"/>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Trend Analysis</a:t>
            </a:r>
            <a:endParaRPr lang="en-US" sz="24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aphicFrame>
        <p:nvGraphicFramePr>
          <p:cNvPr id="42262" name="Chart 2"/>
          <p:cNvGraphicFramePr>
            <a:graphicFrameLocks noGrp="1"/>
          </p:cNvGraphicFramePr>
          <p:nvPr>
            <p:ph idx="1"/>
          </p:nvPr>
        </p:nvGraphicFramePr>
        <p:xfrm>
          <a:off x="1403985" y="1825625"/>
          <a:ext cx="8559165" cy="3917950"/>
        </p:xfrm>
        <a:graphic>
          <a:graphicData uri="http://schemas.openxmlformats.org/drawingml/2006/chart">
            <c:chart xmlns:c="http://schemas.openxmlformats.org/drawingml/2006/chart" xmlns:r="http://schemas.openxmlformats.org/officeDocument/2006/relationships" r:id="rId2"/>
          </a:graphicData>
        </a:graphic>
      </p:graphicFrame>
      <p:sp>
        <p:nvSpPr>
          <p:cNvPr id="8" name="Footer Placeholder 3"/>
          <p:cNvSpPr>
            <a:spLocks noGrp="1"/>
          </p:cNvSpPr>
          <p:nvPr/>
        </p:nvSpPr>
        <p:spPr>
          <a:xfrm>
            <a:off x="372110" y="6341110"/>
            <a:ext cx="11586210" cy="38036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r>
              <a:rPr lang="en-US" dirty="0" smtClean="0">
                <a:ln w="0"/>
                <a:solidFill>
                  <a:schemeClr val="tx1"/>
                </a:solidFill>
                <a:effectLst>
                  <a:outerShdw blurRad="38100" dist="19050" dir="2700000" algn="tl" rotWithShape="0">
                    <a:schemeClr val="dk1">
                      <a:alpha val="40000"/>
                    </a:schemeClr>
                  </a:outerShdw>
                </a:effectLst>
              </a:rPr>
              <a:t>31</a:t>
            </a:r>
            <a:endParaRPr lang="en-US"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000" dirty="0">
                <a:latin typeface="Times New Roman" panose="02020603050405020304" pitchFamily="18" charset="0"/>
                <a:cs typeface="Times New Roman" panose="02020603050405020304" pitchFamily="18" charset="0"/>
              </a:rPr>
              <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Maximum temperature trend</a:t>
            </a:r>
          </a:p>
        </p:txBody>
      </p:sp>
      <p:sp>
        <p:nvSpPr>
          <p:cNvPr id="5" name="Footer Placeholder 4"/>
          <p:cNvSpPr>
            <a:spLocks noGrp="1"/>
          </p:cNvSpPr>
          <p:nvPr>
            <p:ph type="ftr" sz="quarter" idx="11"/>
          </p:nvPr>
        </p:nvSpPr>
        <p:spPr/>
        <p:txBody>
          <a:bodyPr/>
          <a:lstStyle/>
          <a:p>
            <a:r>
              <a:rPr lang="en-US"/>
              <a:t>Department of Civil Engineering, RNSIT Bengaluru.</a:t>
            </a:r>
          </a:p>
        </p:txBody>
      </p:sp>
      <p:sp>
        <p:nvSpPr>
          <p:cNvPr id="6" name="Slide Number Placeholder 5"/>
          <p:cNvSpPr>
            <a:spLocks noGrp="1"/>
          </p:cNvSpPr>
          <p:nvPr>
            <p:ph type="sldNum" sz="quarter" idx="12"/>
          </p:nvPr>
        </p:nvSpPr>
        <p:spPr/>
        <p:txBody>
          <a:bodyPr/>
          <a:lstStyle/>
          <a:p>
            <a:fld id="{D312DA27-FCD7-4BBA-ACC0-2A8A5370B724}" type="slidenum">
              <a:rPr lang="en-US" smtClean="0"/>
              <a:pPr/>
              <a:t>31</a:t>
            </a:fld>
            <a:endParaRPr lang="en-US"/>
          </a:p>
        </p:txBody>
      </p:sp>
      <p:sp>
        <p:nvSpPr>
          <p:cNvPr id="9" name="Footer Placeholder 5"/>
          <p:cNvSpPr txBox="1"/>
          <p:nvPr/>
        </p:nvSpPr>
        <p:spPr>
          <a:xfrm>
            <a:off x="605160" y="214795"/>
            <a:ext cx="10981679" cy="637776"/>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Trend Analysis</a:t>
            </a:r>
            <a:endParaRPr lang="en-US" sz="24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aphicFrame>
        <p:nvGraphicFramePr>
          <p:cNvPr id="47233" name="Chart 2"/>
          <p:cNvGraphicFramePr>
            <a:graphicFrameLocks noGrp="1"/>
          </p:cNvGraphicFramePr>
          <p:nvPr>
            <p:ph idx="1"/>
          </p:nvPr>
        </p:nvGraphicFramePr>
        <p:xfrm>
          <a:off x="838200" y="1825625"/>
          <a:ext cx="10305415" cy="3796665"/>
        </p:xfrm>
        <a:graphic>
          <a:graphicData uri="http://schemas.openxmlformats.org/drawingml/2006/chart">
            <c:chart xmlns:c="http://schemas.openxmlformats.org/drawingml/2006/chart" xmlns:r="http://schemas.openxmlformats.org/officeDocument/2006/relationships" r:id="rId2"/>
          </a:graphicData>
        </a:graphic>
      </p:graphicFrame>
      <p:sp>
        <p:nvSpPr>
          <p:cNvPr id="8" name="Footer Placeholder 3"/>
          <p:cNvSpPr>
            <a:spLocks noGrp="1"/>
          </p:cNvSpPr>
          <p:nvPr/>
        </p:nvSpPr>
        <p:spPr>
          <a:xfrm>
            <a:off x="372110" y="6341110"/>
            <a:ext cx="11586210" cy="38036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r>
              <a:rPr lang="en-US" dirty="0" smtClean="0">
                <a:ln w="0"/>
                <a:solidFill>
                  <a:schemeClr val="tx1"/>
                </a:solidFill>
                <a:effectLst>
                  <a:outerShdw blurRad="38100" dist="19050" dir="2700000" algn="tl" rotWithShape="0">
                    <a:schemeClr val="dk1">
                      <a:alpha val="40000"/>
                    </a:schemeClr>
                  </a:outerShdw>
                </a:effectLst>
              </a:rPr>
              <a:t>32</a:t>
            </a:r>
            <a:endParaRPr lang="en-US"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000" dirty="0">
                <a:latin typeface="Times New Roman" panose="02020603050405020304" pitchFamily="18" charset="0"/>
                <a:cs typeface="Times New Roman" panose="02020603050405020304" pitchFamily="18" charset="0"/>
              </a:rPr>
              <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Wind speed trend</a:t>
            </a:r>
          </a:p>
        </p:txBody>
      </p:sp>
      <p:sp>
        <p:nvSpPr>
          <p:cNvPr id="5" name="Footer Placeholder 4"/>
          <p:cNvSpPr>
            <a:spLocks noGrp="1"/>
          </p:cNvSpPr>
          <p:nvPr>
            <p:ph type="ftr" sz="quarter" idx="11"/>
          </p:nvPr>
        </p:nvSpPr>
        <p:spPr/>
        <p:txBody>
          <a:bodyPr/>
          <a:lstStyle/>
          <a:p>
            <a:r>
              <a:rPr lang="en-US"/>
              <a:t>Department of Civil Engineering, RNSIT Bengaluru.</a:t>
            </a:r>
          </a:p>
        </p:txBody>
      </p:sp>
      <p:sp>
        <p:nvSpPr>
          <p:cNvPr id="6" name="Slide Number Placeholder 5"/>
          <p:cNvSpPr>
            <a:spLocks noGrp="1"/>
          </p:cNvSpPr>
          <p:nvPr>
            <p:ph type="sldNum" sz="quarter" idx="12"/>
          </p:nvPr>
        </p:nvSpPr>
        <p:spPr/>
        <p:txBody>
          <a:bodyPr/>
          <a:lstStyle/>
          <a:p>
            <a:fld id="{D312DA27-FCD7-4BBA-ACC0-2A8A5370B724}" type="slidenum">
              <a:rPr lang="en-US" smtClean="0"/>
              <a:pPr/>
              <a:t>32</a:t>
            </a:fld>
            <a:endParaRPr lang="en-US"/>
          </a:p>
        </p:txBody>
      </p:sp>
      <p:sp>
        <p:nvSpPr>
          <p:cNvPr id="9" name="Footer Placeholder 5"/>
          <p:cNvSpPr txBox="1"/>
          <p:nvPr/>
        </p:nvSpPr>
        <p:spPr>
          <a:xfrm>
            <a:off x="605160" y="214795"/>
            <a:ext cx="10981679" cy="637776"/>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Trend Analysis</a:t>
            </a:r>
            <a:endParaRPr lang="en-US" sz="24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aphicFrame>
        <p:nvGraphicFramePr>
          <p:cNvPr id="48218" name="Chart 2"/>
          <p:cNvGraphicFramePr>
            <a:graphicFrameLocks noGrp="1"/>
          </p:cNvGraphicFramePr>
          <p:nvPr>
            <p:ph idx="1"/>
          </p:nvPr>
        </p:nvGraphicFramePr>
        <p:xfrm>
          <a:off x="838200" y="1825625"/>
          <a:ext cx="10247630" cy="3872230"/>
        </p:xfrm>
        <a:graphic>
          <a:graphicData uri="http://schemas.openxmlformats.org/drawingml/2006/chart">
            <c:chart xmlns:c="http://schemas.openxmlformats.org/drawingml/2006/chart" xmlns:r="http://schemas.openxmlformats.org/officeDocument/2006/relationships" r:id="rId2"/>
          </a:graphicData>
        </a:graphic>
      </p:graphicFrame>
      <p:sp>
        <p:nvSpPr>
          <p:cNvPr id="8" name="Footer Placeholder 3"/>
          <p:cNvSpPr>
            <a:spLocks noGrp="1"/>
          </p:cNvSpPr>
          <p:nvPr/>
        </p:nvSpPr>
        <p:spPr>
          <a:xfrm>
            <a:off x="372110" y="6341110"/>
            <a:ext cx="11586210" cy="38036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r>
              <a:rPr lang="en-US" dirty="0" smtClean="0">
                <a:ln w="0"/>
                <a:solidFill>
                  <a:schemeClr val="tx1"/>
                </a:solidFill>
                <a:effectLst>
                  <a:outerShdw blurRad="38100" dist="19050" dir="2700000" algn="tl" rotWithShape="0">
                    <a:schemeClr val="dk1">
                      <a:alpha val="40000"/>
                    </a:schemeClr>
                  </a:outerShdw>
                </a:effectLst>
              </a:rPr>
              <a:t>33</a:t>
            </a:r>
            <a:endParaRPr lang="en-US"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000" dirty="0">
                <a:latin typeface="Times New Roman" panose="02020603050405020304" pitchFamily="18" charset="0"/>
                <a:cs typeface="Times New Roman" panose="02020603050405020304" pitchFamily="18" charset="0"/>
              </a:rPr>
              <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Sunshine hours trend</a:t>
            </a:r>
          </a:p>
        </p:txBody>
      </p:sp>
      <p:sp>
        <p:nvSpPr>
          <p:cNvPr id="5" name="Footer Placeholder 4"/>
          <p:cNvSpPr>
            <a:spLocks noGrp="1"/>
          </p:cNvSpPr>
          <p:nvPr>
            <p:ph type="ftr" sz="quarter" idx="11"/>
          </p:nvPr>
        </p:nvSpPr>
        <p:spPr/>
        <p:txBody>
          <a:bodyPr/>
          <a:lstStyle/>
          <a:p>
            <a:r>
              <a:rPr lang="en-US"/>
              <a:t>Department of Civil Engineering, RNSIT Bengaluru.</a:t>
            </a:r>
          </a:p>
        </p:txBody>
      </p:sp>
      <p:sp>
        <p:nvSpPr>
          <p:cNvPr id="6" name="Slide Number Placeholder 5"/>
          <p:cNvSpPr>
            <a:spLocks noGrp="1"/>
          </p:cNvSpPr>
          <p:nvPr>
            <p:ph type="sldNum" sz="quarter" idx="12"/>
          </p:nvPr>
        </p:nvSpPr>
        <p:spPr/>
        <p:txBody>
          <a:bodyPr/>
          <a:lstStyle/>
          <a:p>
            <a:fld id="{D312DA27-FCD7-4BBA-ACC0-2A8A5370B724}" type="slidenum">
              <a:rPr lang="en-US" smtClean="0"/>
              <a:pPr/>
              <a:t>33</a:t>
            </a:fld>
            <a:endParaRPr lang="en-US"/>
          </a:p>
        </p:txBody>
      </p:sp>
      <p:sp>
        <p:nvSpPr>
          <p:cNvPr id="9" name="Footer Placeholder 5"/>
          <p:cNvSpPr txBox="1"/>
          <p:nvPr/>
        </p:nvSpPr>
        <p:spPr>
          <a:xfrm>
            <a:off x="605160" y="214795"/>
            <a:ext cx="10981679" cy="637776"/>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Trend Analysis</a:t>
            </a:r>
            <a:endParaRPr lang="en-US" sz="24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aphicFrame>
        <p:nvGraphicFramePr>
          <p:cNvPr id="49243" name="Chart 2"/>
          <p:cNvGraphicFramePr>
            <a:graphicFrameLocks noGrp="1"/>
          </p:cNvGraphicFramePr>
          <p:nvPr>
            <p:ph idx="1"/>
          </p:nvPr>
        </p:nvGraphicFramePr>
        <p:xfrm>
          <a:off x="838200" y="1825625"/>
          <a:ext cx="10208895" cy="3882390"/>
        </p:xfrm>
        <a:graphic>
          <a:graphicData uri="http://schemas.openxmlformats.org/drawingml/2006/chart">
            <c:chart xmlns:c="http://schemas.openxmlformats.org/drawingml/2006/chart" xmlns:r="http://schemas.openxmlformats.org/officeDocument/2006/relationships" r:id="rId2"/>
          </a:graphicData>
        </a:graphic>
      </p:graphicFrame>
      <p:sp>
        <p:nvSpPr>
          <p:cNvPr id="8" name="Footer Placeholder 3"/>
          <p:cNvSpPr>
            <a:spLocks noGrp="1"/>
          </p:cNvSpPr>
          <p:nvPr/>
        </p:nvSpPr>
        <p:spPr>
          <a:xfrm>
            <a:off x="372110" y="6341110"/>
            <a:ext cx="11586210" cy="38036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r>
              <a:rPr lang="en-US" dirty="0" smtClean="0">
                <a:ln w="0"/>
                <a:solidFill>
                  <a:schemeClr val="tx1"/>
                </a:solidFill>
                <a:effectLst>
                  <a:outerShdw blurRad="38100" dist="19050" dir="2700000" algn="tl" rotWithShape="0">
                    <a:schemeClr val="dk1">
                      <a:alpha val="40000"/>
                    </a:schemeClr>
                  </a:outerShdw>
                </a:effectLst>
              </a:rPr>
              <a:t>34</a:t>
            </a:r>
            <a:endParaRPr lang="en-US"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000">
                <a:latin typeface="Times New Roman" panose="02020603050405020304" pitchFamily="18" charset="0"/>
                <a:cs typeface="Times New Roman" panose="02020603050405020304" pitchFamily="18" charset="0"/>
              </a:rPr>
              <a:t/>
            </a:r>
            <a:br>
              <a:rPr lang="en-US" sz="3000">
                <a:latin typeface="Times New Roman" panose="02020603050405020304" pitchFamily="18" charset="0"/>
                <a:cs typeface="Times New Roman" panose="02020603050405020304" pitchFamily="18" charset="0"/>
              </a:rPr>
            </a:br>
            <a:r>
              <a:rPr lang="en-US" sz="3000">
                <a:latin typeface="Times New Roman" panose="02020603050405020304" pitchFamily="18" charset="0"/>
                <a:cs typeface="Times New Roman" panose="02020603050405020304" pitchFamily="18" charset="0"/>
              </a:rPr>
              <a:t>Relative humidity trend</a:t>
            </a:r>
          </a:p>
        </p:txBody>
      </p:sp>
      <p:sp>
        <p:nvSpPr>
          <p:cNvPr id="5" name="Footer Placeholder 4"/>
          <p:cNvSpPr>
            <a:spLocks noGrp="1"/>
          </p:cNvSpPr>
          <p:nvPr>
            <p:ph type="ftr" sz="quarter" idx="11"/>
          </p:nvPr>
        </p:nvSpPr>
        <p:spPr/>
        <p:txBody>
          <a:bodyPr/>
          <a:lstStyle/>
          <a:p>
            <a:r>
              <a:rPr lang="en-US"/>
              <a:t>Department of Civil Engineering, RNSIT Bengaluru.</a:t>
            </a:r>
          </a:p>
        </p:txBody>
      </p:sp>
      <p:sp>
        <p:nvSpPr>
          <p:cNvPr id="6" name="Slide Number Placeholder 5"/>
          <p:cNvSpPr>
            <a:spLocks noGrp="1"/>
          </p:cNvSpPr>
          <p:nvPr>
            <p:ph type="sldNum" sz="quarter" idx="12"/>
          </p:nvPr>
        </p:nvSpPr>
        <p:spPr/>
        <p:txBody>
          <a:bodyPr/>
          <a:lstStyle/>
          <a:p>
            <a:fld id="{D312DA27-FCD7-4BBA-ACC0-2A8A5370B724}" type="slidenum">
              <a:rPr lang="en-US" smtClean="0"/>
              <a:pPr/>
              <a:t>34</a:t>
            </a:fld>
            <a:endParaRPr lang="en-US"/>
          </a:p>
        </p:txBody>
      </p:sp>
      <p:sp>
        <p:nvSpPr>
          <p:cNvPr id="9" name="Footer Placeholder 5"/>
          <p:cNvSpPr txBox="1"/>
          <p:nvPr/>
        </p:nvSpPr>
        <p:spPr>
          <a:xfrm>
            <a:off x="605160" y="214795"/>
            <a:ext cx="10981679" cy="637776"/>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Trend Analysis</a:t>
            </a:r>
            <a:endParaRPr lang="en-US" sz="24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aphicFrame>
        <p:nvGraphicFramePr>
          <p:cNvPr id="53297" name="Chart 2"/>
          <p:cNvGraphicFramePr>
            <a:graphicFrameLocks noGrp="1"/>
          </p:cNvGraphicFramePr>
          <p:nvPr>
            <p:ph idx="1"/>
          </p:nvPr>
        </p:nvGraphicFramePr>
        <p:xfrm>
          <a:off x="838200" y="1825625"/>
          <a:ext cx="10228580" cy="4045585"/>
        </p:xfrm>
        <a:graphic>
          <a:graphicData uri="http://schemas.openxmlformats.org/drawingml/2006/chart">
            <c:chart xmlns:c="http://schemas.openxmlformats.org/drawingml/2006/chart" xmlns:r="http://schemas.openxmlformats.org/officeDocument/2006/relationships" r:id="rId2"/>
          </a:graphicData>
        </a:graphic>
      </p:graphicFrame>
      <p:sp>
        <p:nvSpPr>
          <p:cNvPr id="8" name="Footer Placeholder 3"/>
          <p:cNvSpPr>
            <a:spLocks noGrp="1"/>
          </p:cNvSpPr>
          <p:nvPr/>
        </p:nvSpPr>
        <p:spPr>
          <a:xfrm>
            <a:off x="372110" y="6341110"/>
            <a:ext cx="11586210" cy="38036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r>
              <a:rPr lang="en-US" dirty="0" smtClean="0">
                <a:ln w="0"/>
                <a:solidFill>
                  <a:schemeClr val="tx1"/>
                </a:solidFill>
                <a:effectLst>
                  <a:outerShdw blurRad="38100" dist="19050" dir="2700000" algn="tl" rotWithShape="0">
                    <a:schemeClr val="dk1">
                      <a:alpha val="40000"/>
                    </a:schemeClr>
                  </a:outerShdw>
                </a:effectLst>
              </a:rPr>
              <a:t>35</a:t>
            </a:r>
            <a:endParaRPr lang="en-US"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000" dirty="0">
                <a:latin typeface="Times New Roman" panose="02020603050405020304" pitchFamily="18" charset="0"/>
                <a:cs typeface="Times New Roman" panose="02020603050405020304" pitchFamily="18" charset="0"/>
              </a:rPr>
              <a:t/>
            </a:r>
            <a:br>
              <a:rPr lang="en-US" sz="30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Maximum temperature trend</a:t>
            </a:r>
            <a:endParaRPr lang="en-US" sz="3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Department of Civil Engineering, RNSIT Bengaluru.</a:t>
            </a:r>
          </a:p>
        </p:txBody>
      </p:sp>
      <p:sp>
        <p:nvSpPr>
          <p:cNvPr id="6" name="Slide Number Placeholder 5"/>
          <p:cNvSpPr>
            <a:spLocks noGrp="1"/>
          </p:cNvSpPr>
          <p:nvPr>
            <p:ph type="sldNum" sz="quarter" idx="12"/>
          </p:nvPr>
        </p:nvSpPr>
        <p:spPr/>
        <p:txBody>
          <a:bodyPr/>
          <a:lstStyle/>
          <a:p>
            <a:fld id="{D312DA27-FCD7-4BBA-ACC0-2A8A5370B724}" type="slidenum">
              <a:rPr lang="en-US" smtClean="0"/>
              <a:pPr/>
              <a:t>35</a:t>
            </a:fld>
            <a:endParaRPr lang="en-US"/>
          </a:p>
        </p:txBody>
      </p:sp>
      <p:sp>
        <p:nvSpPr>
          <p:cNvPr id="9" name="Footer Placeholder 5"/>
          <p:cNvSpPr txBox="1"/>
          <p:nvPr/>
        </p:nvSpPr>
        <p:spPr>
          <a:xfrm>
            <a:off x="605160" y="214795"/>
            <a:ext cx="10981679" cy="637776"/>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Trend Analysis</a:t>
            </a:r>
            <a:endParaRPr lang="en-US" sz="24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Footer Placeholder 3"/>
          <p:cNvSpPr>
            <a:spLocks noGrp="1"/>
          </p:cNvSpPr>
          <p:nvPr/>
        </p:nvSpPr>
        <p:spPr>
          <a:xfrm>
            <a:off x="372110" y="6341110"/>
            <a:ext cx="11586210" cy="38036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r>
              <a:rPr lang="en-US" dirty="0" smtClean="0">
                <a:ln w="0"/>
                <a:solidFill>
                  <a:schemeClr val="tx1"/>
                </a:solidFill>
                <a:effectLst>
                  <a:outerShdw blurRad="38100" dist="19050" dir="2700000" algn="tl" rotWithShape="0">
                    <a:schemeClr val="dk1">
                      <a:alpha val="40000"/>
                    </a:schemeClr>
                  </a:outerShdw>
                </a:effectLst>
              </a:rPr>
              <a:t>35</a:t>
            </a:r>
            <a:endParaRPr lang="en-US" dirty="0">
              <a:ln w="0"/>
              <a:solidFill>
                <a:schemeClr val="tx1"/>
              </a:solidFill>
              <a:effectLst>
                <a:outerShdw blurRad="38100" dist="19050" dir="2700000" algn="tl" rotWithShape="0">
                  <a:schemeClr val="dk1">
                    <a:alpha val="40000"/>
                  </a:schemeClr>
                </a:outerShdw>
              </a:effectLst>
            </a:endParaRPr>
          </a:p>
        </p:txBody>
      </p:sp>
      <p:sp>
        <p:nvSpPr>
          <p:cNvPr id="2" name="Content Placeholder 1"/>
          <p:cNvSpPr>
            <a:spLocks noGrp="1"/>
          </p:cNvSpPr>
          <p:nvPr>
            <p:ph idx="1"/>
          </p:nvPr>
        </p:nvSpPr>
        <p:spPr/>
        <p:txBody>
          <a:bodyPr/>
          <a:lstStyle/>
          <a:p>
            <a:endParaRPr lang="en-IN"/>
          </a:p>
        </p:txBody>
      </p:sp>
      <p:pic>
        <p:nvPicPr>
          <p:cNvPr id="10" name="Picture 9" descr="C:\Users\ABHI\Desktop\5 xl.JPG"/>
          <p:cNvPicPr/>
          <p:nvPr/>
        </p:nvPicPr>
        <p:blipFill>
          <a:blip r:embed="rId2" cstate="print">
            <a:extLst>
              <a:ext uri="{28A0092B-C50C-407E-A947-70E740481C1C}">
                <a14:useLocalDpi xmlns:a14="http://schemas.microsoft.com/office/drawing/2010/main" val="0"/>
              </a:ext>
            </a:extLst>
          </a:blip>
          <a:srcRect/>
          <a:stretch>
            <a:fillRect/>
          </a:stretch>
        </p:blipFill>
        <p:spPr>
          <a:xfrm>
            <a:off x="838200" y="1825625"/>
            <a:ext cx="10515600" cy="4351338"/>
          </a:xfrm>
          <a:prstGeom prst="rect">
            <a:avLst/>
          </a:prstGeom>
          <a:noFill/>
          <a:ln>
            <a:noFill/>
          </a:ln>
        </p:spPr>
      </p:pic>
    </p:spTree>
    <p:extLst>
      <p:ext uri="{BB962C8B-B14F-4D97-AF65-F5344CB8AC3E}">
        <p14:creationId xmlns:p14="http://schemas.microsoft.com/office/powerpoint/2010/main" val="32215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000" dirty="0">
                <a:latin typeface="Times New Roman" panose="02020603050405020304" pitchFamily="18" charset="0"/>
                <a:cs typeface="Times New Roman" panose="02020603050405020304" pitchFamily="18" charset="0"/>
              </a:rPr>
              <a:t/>
            </a:r>
            <a:br>
              <a:rPr lang="en-US" sz="30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Maximum temperature trend</a:t>
            </a:r>
            <a:endParaRPr lang="en-US" sz="3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Department of Civil Engineering, RNSIT Bengaluru.</a:t>
            </a:r>
          </a:p>
        </p:txBody>
      </p:sp>
      <p:sp>
        <p:nvSpPr>
          <p:cNvPr id="6" name="Slide Number Placeholder 5"/>
          <p:cNvSpPr>
            <a:spLocks noGrp="1"/>
          </p:cNvSpPr>
          <p:nvPr>
            <p:ph type="sldNum" sz="quarter" idx="12"/>
          </p:nvPr>
        </p:nvSpPr>
        <p:spPr/>
        <p:txBody>
          <a:bodyPr/>
          <a:lstStyle/>
          <a:p>
            <a:fld id="{D312DA27-FCD7-4BBA-ACC0-2A8A5370B724}" type="slidenum">
              <a:rPr lang="en-US" smtClean="0"/>
              <a:pPr/>
              <a:t>36</a:t>
            </a:fld>
            <a:endParaRPr lang="en-US"/>
          </a:p>
        </p:txBody>
      </p:sp>
      <p:sp>
        <p:nvSpPr>
          <p:cNvPr id="9" name="Footer Placeholder 5"/>
          <p:cNvSpPr txBox="1"/>
          <p:nvPr/>
        </p:nvSpPr>
        <p:spPr>
          <a:xfrm>
            <a:off x="605160" y="214795"/>
            <a:ext cx="10981679" cy="637776"/>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Trend Analysis</a:t>
            </a:r>
            <a:endParaRPr lang="en-US" sz="24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Footer Placeholder 3"/>
          <p:cNvSpPr>
            <a:spLocks noGrp="1"/>
          </p:cNvSpPr>
          <p:nvPr/>
        </p:nvSpPr>
        <p:spPr>
          <a:xfrm>
            <a:off x="372110" y="6341110"/>
            <a:ext cx="11214729" cy="38036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r>
              <a:rPr lang="en-US" dirty="0" smtClean="0">
                <a:ln w="0"/>
                <a:solidFill>
                  <a:schemeClr val="tx1"/>
                </a:solidFill>
                <a:effectLst>
                  <a:outerShdw blurRad="38100" dist="19050" dir="2700000" algn="tl" rotWithShape="0">
                    <a:schemeClr val="dk1">
                      <a:alpha val="40000"/>
                    </a:schemeClr>
                  </a:outerShdw>
                </a:effectLst>
              </a:rPr>
              <a:t>35</a:t>
            </a:r>
            <a:endParaRPr lang="en-US" dirty="0">
              <a:ln w="0"/>
              <a:solidFill>
                <a:schemeClr val="tx1"/>
              </a:solidFill>
              <a:effectLst>
                <a:outerShdw blurRad="38100" dist="19050" dir="2700000" algn="tl" rotWithShape="0">
                  <a:schemeClr val="dk1">
                    <a:alpha val="40000"/>
                  </a:schemeClr>
                </a:outerShdw>
              </a:effectLst>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111121763"/>
              </p:ext>
            </p:extLst>
          </p:nvPr>
        </p:nvGraphicFramePr>
        <p:xfrm>
          <a:off x="838201" y="1841012"/>
          <a:ext cx="5140568" cy="4151823"/>
        </p:xfrm>
        <a:graphic>
          <a:graphicData uri="http://schemas.openxmlformats.org/drawingml/2006/table">
            <a:tbl>
              <a:tblPr firstRow="1" firstCol="1" bandRow="1">
                <a:tableStyleId>{5C22544A-7EE6-4342-B048-85BDC9FD1C3A}</a:tableStyleId>
              </a:tblPr>
              <a:tblGrid>
                <a:gridCol w="1472009">
                  <a:extLst>
                    <a:ext uri="{9D8B030D-6E8A-4147-A177-3AD203B41FA5}">
                      <a16:colId xmlns:a16="http://schemas.microsoft.com/office/drawing/2014/main" val="887100543"/>
                    </a:ext>
                  </a:extLst>
                </a:gridCol>
                <a:gridCol w="1280174">
                  <a:extLst>
                    <a:ext uri="{9D8B030D-6E8A-4147-A177-3AD203B41FA5}">
                      <a16:colId xmlns:a16="http://schemas.microsoft.com/office/drawing/2014/main" val="4249153922"/>
                    </a:ext>
                  </a:extLst>
                </a:gridCol>
                <a:gridCol w="1184639">
                  <a:extLst>
                    <a:ext uri="{9D8B030D-6E8A-4147-A177-3AD203B41FA5}">
                      <a16:colId xmlns:a16="http://schemas.microsoft.com/office/drawing/2014/main" val="1602157854"/>
                    </a:ext>
                  </a:extLst>
                </a:gridCol>
                <a:gridCol w="1203746">
                  <a:extLst>
                    <a:ext uri="{9D8B030D-6E8A-4147-A177-3AD203B41FA5}">
                      <a16:colId xmlns:a16="http://schemas.microsoft.com/office/drawing/2014/main" val="4120309990"/>
                    </a:ext>
                  </a:extLst>
                </a:gridCol>
              </a:tblGrid>
              <a:tr h="319371">
                <a:tc>
                  <a:txBody>
                    <a:bodyPr/>
                    <a:lstStyle/>
                    <a:p>
                      <a:pPr algn="ctr">
                        <a:lnSpc>
                          <a:spcPct val="107000"/>
                        </a:lnSpc>
                        <a:spcAft>
                          <a:spcPts val="0"/>
                        </a:spcAft>
                      </a:pPr>
                      <a:r>
                        <a:rPr lang="en-IN" sz="1200">
                          <a:effectLst/>
                        </a:rPr>
                        <a:t>Series\Test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200">
                          <a:effectLst/>
                        </a:rPr>
                        <a:t>Kendall's tau</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200">
                          <a:effectLst/>
                        </a:rPr>
                        <a:t>p-value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200">
                          <a:effectLst/>
                        </a:rPr>
                        <a:t>Sen's slope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02416155"/>
                  </a:ext>
                </a:extLst>
              </a:tr>
              <a:tr h="319371">
                <a:tc>
                  <a:txBody>
                    <a:bodyPr/>
                    <a:lstStyle/>
                    <a:p>
                      <a:pPr algn="ctr">
                        <a:lnSpc>
                          <a:spcPct val="107000"/>
                        </a:lnSpc>
                        <a:spcAft>
                          <a:spcPts val="0"/>
                        </a:spcAft>
                      </a:pPr>
                      <a:r>
                        <a:rPr lang="en-IN" sz="1200">
                          <a:effectLst/>
                        </a:rPr>
                        <a:t>Dec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0.004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1.99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0.025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6471353"/>
                  </a:ext>
                </a:extLst>
              </a:tr>
              <a:tr h="319371">
                <a:tc>
                  <a:txBody>
                    <a:bodyPr/>
                    <a:lstStyle/>
                    <a:p>
                      <a:pPr algn="ctr">
                        <a:lnSpc>
                          <a:spcPct val="107000"/>
                        </a:lnSpc>
                        <a:spcAft>
                          <a:spcPts val="0"/>
                        </a:spcAft>
                      </a:pPr>
                      <a:r>
                        <a:rPr lang="en-IN" sz="1200">
                          <a:effectLst/>
                        </a:rPr>
                        <a:t>Jan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0.218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1.97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0.026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13268560"/>
                  </a:ext>
                </a:extLst>
              </a:tr>
              <a:tr h="319371">
                <a:tc>
                  <a:txBody>
                    <a:bodyPr/>
                    <a:lstStyle/>
                    <a:p>
                      <a:pPr algn="ctr">
                        <a:lnSpc>
                          <a:spcPct val="107000"/>
                        </a:lnSpc>
                        <a:spcAft>
                          <a:spcPts val="0"/>
                        </a:spcAft>
                      </a:pPr>
                      <a:r>
                        <a:rPr lang="en-IN" sz="1200">
                          <a:effectLst/>
                        </a:rPr>
                        <a:t>Feb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0.123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1.11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0.014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90299349"/>
                  </a:ext>
                </a:extLst>
              </a:tr>
              <a:tr h="319371">
                <a:tc>
                  <a:txBody>
                    <a:bodyPr/>
                    <a:lstStyle/>
                    <a:p>
                      <a:pPr algn="ctr">
                        <a:lnSpc>
                          <a:spcPct val="107000"/>
                        </a:lnSpc>
                        <a:spcAft>
                          <a:spcPts val="0"/>
                        </a:spcAft>
                      </a:pPr>
                      <a:r>
                        <a:rPr lang="en-IN" sz="1200">
                          <a:effectLst/>
                        </a:rPr>
                        <a:t>Marc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0.042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0.37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0.007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79312115"/>
                  </a:ext>
                </a:extLst>
              </a:tr>
              <a:tr h="319371">
                <a:tc>
                  <a:txBody>
                    <a:bodyPr/>
                    <a:lstStyle/>
                    <a:p>
                      <a:pPr algn="ctr">
                        <a:lnSpc>
                          <a:spcPct val="107000"/>
                        </a:lnSpc>
                        <a:spcAft>
                          <a:spcPts val="0"/>
                        </a:spcAft>
                      </a:pPr>
                      <a:r>
                        <a:rPr lang="en-IN" sz="1200">
                          <a:effectLst/>
                        </a:rPr>
                        <a:t>Apr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0.021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0.002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69426339"/>
                  </a:ext>
                </a:extLst>
              </a:tr>
              <a:tr h="319371">
                <a:tc>
                  <a:txBody>
                    <a:bodyPr/>
                    <a:lstStyle/>
                    <a:p>
                      <a:pPr algn="ctr">
                        <a:lnSpc>
                          <a:spcPct val="107000"/>
                        </a:lnSpc>
                        <a:spcAft>
                          <a:spcPts val="0"/>
                        </a:spcAft>
                      </a:pPr>
                      <a:r>
                        <a:rPr lang="en-IN" sz="1200">
                          <a:effectLst/>
                        </a:rPr>
                        <a:t>May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-0.304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-2.75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-0.035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6314519"/>
                  </a:ext>
                </a:extLst>
              </a:tr>
              <a:tr h="319371">
                <a:tc>
                  <a:txBody>
                    <a:bodyPr/>
                    <a:lstStyle/>
                    <a:p>
                      <a:pPr algn="ctr">
                        <a:lnSpc>
                          <a:spcPct val="107000"/>
                        </a:lnSpc>
                        <a:spcAft>
                          <a:spcPts val="0"/>
                        </a:spcAft>
                      </a:pPr>
                      <a:r>
                        <a:rPr lang="en-IN" sz="1200">
                          <a:effectLst/>
                        </a:rPr>
                        <a:t>Jun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-0.051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-0.43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-0.007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6983180"/>
                  </a:ext>
                </a:extLst>
              </a:tr>
              <a:tr h="319371">
                <a:tc>
                  <a:txBody>
                    <a:bodyPr/>
                    <a:lstStyle/>
                    <a:p>
                      <a:pPr algn="ctr">
                        <a:lnSpc>
                          <a:spcPct val="107000"/>
                        </a:lnSpc>
                        <a:spcAft>
                          <a:spcPts val="0"/>
                        </a:spcAft>
                      </a:pPr>
                      <a:r>
                        <a:rPr lang="en-IN" sz="1200">
                          <a:effectLst/>
                        </a:rPr>
                        <a:t>Jul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0.031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1.01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0.011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52569610"/>
                  </a:ext>
                </a:extLst>
              </a:tr>
              <a:tr h="319371">
                <a:tc>
                  <a:txBody>
                    <a:bodyPr/>
                    <a:lstStyle/>
                    <a:p>
                      <a:pPr algn="ctr">
                        <a:lnSpc>
                          <a:spcPct val="107000"/>
                        </a:lnSpc>
                        <a:spcAft>
                          <a:spcPts val="0"/>
                        </a:spcAft>
                      </a:pPr>
                      <a:r>
                        <a:rPr lang="en-IN" sz="1200">
                          <a:effectLst/>
                        </a:rPr>
                        <a:t>Aug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0.246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2.23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62148874"/>
                  </a:ext>
                </a:extLst>
              </a:tr>
              <a:tr h="319371">
                <a:tc>
                  <a:txBody>
                    <a:bodyPr/>
                    <a:lstStyle/>
                    <a:p>
                      <a:pPr algn="ctr">
                        <a:lnSpc>
                          <a:spcPct val="107000"/>
                        </a:lnSpc>
                        <a:spcAft>
                          <a:spcPts val="0"/>
                        </a:spcAft>
                      </a:pPr>
                      <a:r>
                        <a:rPr lang="en-IN" sz="1200">
                          <a:effectLst/>
                        </a:rPr>
                        <a:t>Sep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0.174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0.44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0.004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94255839"/>
                  </a:ext>
                </a:extLst>
              </a:tr>
              <a:tr h="319371">
                <a:tc>
                  <a:txBody>
                    <a:bodyPr/>
                    <a:lstStyle/>
                    <a:p>
                      <a:pPr algn="ctr">
                        <a:lnSpc>
                          <a:spcPct val="107000"/>
                        </a:lnSpc>
                        <a:spcAft>
                          <a:spcPts val="0"/>
                        </a:spcAft>
                      </a:pPr>
                      <a:r>
                        <a:rPr lang="en-IN" sz="1200">
                          <a:effectLst/>
                        </a:rPr>
                        <a:t>Oct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0.154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1.57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dirty="0">
                          <a:effectLst/>
                        </a:rPr>
                        <a:t>0.019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37314419"/>
                  </a:ext>
                </a:extLst>
              </a:tr>
              <a:tr h="319371">
                <a:tc>
                  <a:txBody>
                    <a:bodyPr/>
                    <a:lstStyle/>
                    <a:p>
                      <a:pPr algn="ctr">
                        <a:lnSpc>
                          <a:spcPct val="107000"/>
                        </a:lnSpc>
                        <a:spcAft>
                          <a:spcPts val="0"/>
                        </a:spcAft>
                      </a:pPr>
                      <a:r>
                        <a:rPr lang="en-IN" sz="1200">
                          <a:effectLst/>
                        </a:rPr>
                        <a:t>Nov</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0.154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1.29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dirty="0">
                          <a:effectLst/>
                        </a:rPr>
                        <a:t>0.014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63157401"/>
                  </a:ext>
                </a:extLst>
              </a:tr>
            </a:tbl>
          </a:graphicData>
        </a:graphic>
      </p:graphicFrame>
      <p:graphicFrame>
        <p:nvGraphicFramePr>
          <p:cNvPr id="11" name="Chart 10"/>
          <p:cNvGraphicFramePr/>
          <p:nvPr>
            <p:extLst>
              <p:ext uri="{D42A27DB-BD31-4B8C-83A1-F6EECF244321}">
                <p14:modId xmlns:p14="http://schemas.microsoft.com/office/powerpoint/2010/main" val="3959956991"/>
              </p:ext>
            </p:extLst>
          </p:nvPr>
        </p:nvGraphicFramePr>
        <p:xfrm>
          <a:off x="5978769" y="1841012"/>
          <a:ext cx="5608071" cy="41518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78975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000" dirty="0">
                <a:latin typeface="Times New Roman" panose="02020603050405020304" pitchFamily="18" charset="0"/>
                <a:cs typeface="Times New Roman" panose="02020603050405020304" pitchFamily="18" charset="0"/>
              </a:rPr>
              <a:t/>
            </a:r>
            <a:br>
              <a:rPr lang="en-US" sz="30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Minimum temperature trend</a:t>
            </a:r>
            <a:endParaRPr lang="en-US" sz="3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Department of Civil Engineering, RNSIT Bengaluru.</a:t>
            </a:r>
          </a:p>
        </p:txBody>
      </p:sp>
      <p:sp>
        <p:nvSpPr>
          <p:cNvPr id="6" name="Slide Number Placeholder 5"/>
          <p:cNvSpPr>
            <a:spLocks noGrp="1"/>
          </p:cNvSpPr>
          <p:nvPr>
            <p:ph type="sldNum" sz="quarter" idx="12"/>
          </p:nvPr>
        </p:nvSpPr>
        <p:spPr/>
        <p:txBody>
          <a:bodyPr/>
          <a:lstStyle/>
          <a:p>
            <a:fld id="{D312DA27-FCD7-4BBA-ACC0-2A8A5370B724}" type="slidenum">
              <a:rPr lang="en-US" smtClean="0"/>
              <a:pPr/>
              <a:t>37</a:t>
            </a:fld>
            <a:endParaRPr lang="en-US"/>
          </a:p>
        </p:txBody>
      </p:sp>
      <p:sp>
        <p:nvSpPr>
          <p:cNvPr id="9" name="Footer Placeholder 5"/>
          <p:cNvSpPr txBox="1"/>
          <p:nvPr/>
        </p:nvSpPr>
        <p:spPr>
          <a:xfrm>
            <a:off x="605160" y="214795"/>
            <a:ext cx="10981679" cy="637776"/>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Trend Analysis</a:t>
            </a:r>
            <a:endParaRPr lang="en-US" sz="24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Footer Placeholder 3"/>
          <p:cNvSpPr>
            <a:spLocks noGrp="1"/>
          </p:cNvSpPr>
          <p:nvPr/>
        </p:nvSpPr>
        <p:spPr>
          <a:xfrm>
            <a:off x="372110" y="6341110"/>
            <a:ext cx="11214729" cy="38036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r>
              <a:rPr lang="en-US" dirty="0" smtClean="0">
                <a:ln w="0"/>
                <a:solidFill>
                  <a:schemeClr val="tx1"/>
                </a:solidFill>
                <a:effectLst>
                  <a:outerShdw blurRad="38100" dist="19050" dir="2700000" algn="tl" rotWithShape="0">
                    <a:schemeClr val="dk1">
                      <a:alpha val="40000"/>
                    </a:schemeClr>
                  </a:outerShdw>
                </a:effectLst>
              </a:rPr>
              <a:t>35</a:t>
            </a:r>
            <a:endParaRPr lang="en-US" dirty="0">
              <a:ln w="0"/>
              <a:solidFill>
                <a:schemeClr val="tx1"/>
              </a:solidFill>
              <a:effectLst>
                <a:outerShdw blurRad="38100" dist="19050" dir="2700000" algn="tl" rotWithShape="0">
                  <a:schemeClr val="dk1">
                    <a:alpha val="40000"/>
                  </a:scheme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2932864"/>
              </p:ext>
            </p:extLst>
          </p:nvPr>
        </p:nvGraphicFramePr>
        <p:xfrm>
          <a:off x="605161" y="1825772"/>
          <a:ext cx="5267181" cy="4134974"/>
        </p:xfrm>
        <a:graphic>
          <a:graphicData uri="http://schemas.openxmlformats.org/drawingml/2006/table">
            <a:tbl>
              <a:tblPr firstRow="1" firstCol="1" bandRow="1">
                <a:tableStyleId>{5C22544A-7EE6-4342-B048-85BDC9FD1C3A}</a:tableStyleId>
              </a:tblPr>
              <a:tblGrid>
                <a:gridCol w="1357312">
                  <a:extLst>
                    <a:ext uri="{9D8B030D-6E8A-4147-A177-3AD203B41FA5}">
                      <a16:colId xmlns:a16="http://schemas.microsoft.com/office/drawing/2014/main" val="199182781"/>
                    </a:ext>
                  </a:extLst>
                </a:gridCol>
                <a:gridCol w="1782738">
                  <a:extLst>
                    <a:ext uri="{9D8B030D-6E8A-4147-A177-3AD203B41FA5}">
                      <a16:colId xmlns:a16="http://schemas.microsoft.com/office/drawing/2014/main" val="2631423980"/>
                    </a:ext>
                  </a:extLst>
                </a:gridCol>
                <a:gridCol w="972403">
                  <a:extLst>
                    <a:ext uri="{9D8B030D-6E8A-4147-A177-3AD203B41FA5}">
                      <a16:colId xmlns:a16="http://schemas.microsoft.com/office/drawing/2014/main" val="3081023582"/>
                    </a:ext>
                  </a:extLst>
                </a:gridCol>
                <a:gridCol w="1154728">
                  <a:extLst>
                    <a:ext uri="{9D8B030D-6E8A-4147-A177-3AD203B41FA5}">
                      <a16:colId xmlns:a16="http://schemas.microsoft.com/office/drawing/2014/main" val="1691223163"/>
                    </a:ext>
                  </a:extLst>
                </a:gridCol>
              </a:tblGrid>
              <a:tr h="571374">
                <a:tc>
                  <a:txBody>
                    <a:bodyPr/>
                    <a:lstStyle/>
                    <a:p>
                      <a:pPr algn="ctr">
                        <a:lnSpc>
                          <a:spcPct val="107000"/>
                        </a:lnSpc>
                        <a:spcAft>
                          <a:spcPts val="0"/>
                        </a:spcAft>
                      </a:pPr>
                      <a:r>
                        <a:rPr lang="en-IN" sz="1200">
                          <a:effectLst/>
                        </a:rPr>
                        <a:t>Series\Test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Kendall's tau</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p-value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Sen's slope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77594482"/>
                  </a:ext>
                </a:extLst>
              </a:tr>
              <a:tr h="298578">
                <a:tc>
                  <a:txBody>
                    <a:bodyPr/>
                    <a:lstStyle/>
                    <a:p>
                      <a:pPr algn="ctr">
                        <a:lnSpc>
                          <a:spcPct val="107000"/>
                        </a:lnSpc>
                        <a:spcAft>
                          <a:spcPts val="0"/>
                        </a:spcAft>
                      </a:pPr>
                      <a:r>
                        <a:rPr lang="en-IN" sz="1200">
                          <a:effectLst/>
                        </a:rPr>
                        <a:t>Dec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0.005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1.000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0320851"/>
                  </a:ext>
                </a:extLst>
              </a:tr>
              <a:tr h="298578">
                <a:tc>
                  <a:txBody>
                    <a:bodyPr/>
                    <a:lstStyle/>
                    <a:p>
                      <a:pPr algn="ctr">
                        <a:lnSpc>
                          <a:spcPct val="107000"/>
                        </a:lnSpc>
                        <a:spcAft>
                          <a:spcPts val="0"/>
                        </a:spcAft>
                      </a:pPr>
                      <a:r>
                        <a:rPr lang="en-IN" sz="1200">
                          <a:effectLst/>
                        </a:rPr>
                        <a:t>Jan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0.318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0.049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0.026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68255351"/>
                  </a:ext>
                </a:extLst>
              </a:tr>
              <a:tr h="298578">
                <a:tc>
                  <a:txBody>
                    <a:bodyPr/>
                    <a:lstStyle/>
                    <a:p>
                      <a:pPr algn="ctr">
                        <a:lnSpc>
                          <a:spcPct val="107000"/>
                        </a:lnSpc>
                        <a:spcAft>
                          <a:spcPts val="0"/>
                        </a:spcAft>
                      </a:pPr>
                      <a:r>
                        <a:rPr lang="en-IN" sz="1200">
                          <a:effectLst/>
                        </a:rPr>
                        <a:t>Feb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0.223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0.268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0.014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05530119"/>
                  </a:ext>
                </a:extLst>
              </a:tr>
              <a:tr h="298578">
                <a:tc>
                  <a:txBody>
                    <a:bodyPr/>
                    <a:lstStyle/>
                    <a:p>
                      <a:pPr algn="ctr">
                        <a:lnSpc>
                          <a:spcPct val="107000"/>
                        </a:lnSpc>
                        <a:spcAft>
                          <a:spcPts val="0"/>
                        </a:spcAft>
                      </a:pPr>
                      <a:r>
                        <a:rPr lang="en-IN" sz="1200">
                          <a:effectLst/>
                        </a:rPr>
                        <a:t>Marc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0.052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0.709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0.007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87524367"/>
                  </a:ext>
                </a:extLst>
              </a:tr>
              <a:tr h="298578">
                <a:tc>
                  <a:txBody>
                    <a:bodyPr/>
                    <a:lstStyle/>
                    <a:p>
                      <a:pPr algn="ctr">
                        <a:lnSpc>
                          <a:spcPct val="107000"/>
                        </a:lnSpc>
                        <a:spcAft>
                          <a:spcPts val="0"/>
                        </a:spcAft>
                      </a:pPr>
                      <a:r>
                        <a:rPr lang="en-IN" sz="1200">
                          <a:effectLst/>
                        </a:rPr>
                        <a:t>Apr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0.031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0.861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0.002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38693880"/>
                  </a:ext>
                </a:extLst>
              </a:tr>
              <a:tr h="298578">
                <a:tc>
                  <a:txBody>
                    <a:bodyPr/>
                    <a:lstStyle/>
                    <a:p>
                      <a:pPr algn="ctr">
                        <a:lnSpc>
                          <a:spcPct val="107000"/>
                        </a:lnSpc>
                        <a:spcAft>
                          <a:spcPts val="0"/>
                        </a:spcAft>
                      </a:pPr>
                      <a:r>
                        <a:rPr lang="en-IN" sz="1200">
                          <a:effectLst/>
                        </a:rPr>
                        <a:t>May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-0.404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0.006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-0.035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04076317"/>
                  </a:ext>
                </a:extLst>
              </a:tr>
              <a:tr h="298578">
                <a:tc>
                  <a:txBody>
                    <a:bodyPr/>
                    <a:lstStyle/>
                    <a:p>
                      <a:pPr algn="ctr">
                        <a:lnSpc>
                          <a:spcPct val="107000"/>
                        </a:lnSpc>
                        <a:spcAft>
                          <a:spcPts val="0"/>
                        </a:spcAft>
                      </a:pPr>
                      <a:r>
                        <a:rPr lang="en-IN" sz="1200">
                          <a:effectLst/>
                        </a:rPr>
                        <a:t>Jun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-0.041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0.650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-0.007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76481110"/>
                  </a:ext>
                </a:extLst>
              </a:tr>
              <a:tr h="298578">
                <a:tc>
                  <a:txBody>
                    <a:bodyPr/>
                    <a:lstStyle/>
                    <a:p>
                      <a:pPr algn="ctr">
                        <a:lnSpc>
                          <a:spcPct val="107000"/>
                        </a:lnSpc>
                        <a:spcAft>
                          <a:spcPts val="0"/>
                        </a:spcAft>
                      </a:pPr>
                      <a:r>
                        <a:rPr lang="en-IN" sz="1200">
                          <a:effectLst/>
                        </a:rPr>
                        <a:t>Jul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0.021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0.789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0.002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54054190"/>
                  </a:ext>
                </a:extLst>
              </a:tr>
              <a:tr h="298578">
                <a:tc>
                  <a:txBody>
                    <a:bodyPr/>
                    <a:lstStyle/>
                    <a:p>
                      <a:pPr algn="ctr">
                        <a:lnSpc>
                          <a:spcPct val="107000"/>
                        </a:lnSpc>
                        <a:spcAft>
                          <a:spcPts val="0"/>
                        </a:spcAft>
                      </a:pPr>
                      <a:r>
                        <a:rPr lang="en-IN" sz="1200">
                          <a:effectLst/>
                        </a:rPr>
                        <a:t>Aug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0.346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0.026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0.020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6641715"/>
                  </a:ext>
                </a:extLst>
              </a:tr>
              <a:tr h="298578">
                <a:tc>
                  <a:txBody>
                    <a:bodyPr/>
                    <a:lstStyle/>
                    <a:p>
                      <a:pPr algn="ctr">
                        <a:lnSpc>
                          <a:spcPct val="107000"/>
                        </a:lnSpc>
                        <a:spcAft>
                          <a:spcPts val="0"/>
                        </a:spcAft>
                      </a:pPr>
                      <a:r>
                        <a:rPr lang="en-IN" sz="1200">
                          <a:effectLst/>
                        </a:rPr>
                        <a:t>Sep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0.184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0.116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0.019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36559770"/>
                  </a:ext>
                </a:extLst>
              </a:tr>
              <a:tr h="298578">
                <a:tc>
                  <a:txBody>
                    <a:bodyPr/>
                    <a:lstStyle/>
                    <a:p>
                      <a:pPr algn="ctr">
                        <a:lnSpc>
                          <a:spcPct val="107000"/>
                        </a:lnSpc>
                        <a:spcAft>
                          <a:spcPts val="0"/>
                        </a:spcAft>
                      </a:pPr>
                      <a:r>
                        <a:rPr lang="en-IN" sz="1200">
                          <a:effectLst/>
                        </a:rPr>
                        <a:t>Oct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0.194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0.166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0.015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61338524"/>
                  </a:ext>
                </a:extLst>
              </a:tr>
              <a:tr h="279242">
                <a:tc>
                  <a:txBody>
                    <a:bodyPr/>
                    <a:lstStyle/>
                    <a:p>
                      <a:pPr algn="ctr">
                        <a:lnSpc>
                          <a:spcPct val="107000"/>
                        </a:lnSpc>
                        <a:spcAft>
                          <a:spcPts val="0"/>
                        </a:spcAft>
                      </a:pPr>
                      <a:r>
                        <a:rPr lang="en-IN" sz="1200">
                          <a:effectLst/>
                        </a:rPr>
                        <a:t>Nov</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0.254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0.166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dirty="0">
                          <a:effectLst/>
                        </a:rPr>
                        <a:t>0.009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3973469"/>
                  </a:ext>
                </a:extLst>
              </a:tr>
            </a:tbl>
          </a:graphicData>
        </a:graphic>
      </p:graphicFrame>
      <p:graphicFrame>
        <p:nvGraphicFramePr>
          <p:cNvPr id="12" name="Chart 11"/>
          <p:cNvGraphicFramePr/>
          <p:nvPr>
            <p:extLst>
              <p:ext uri="{D42A27DB-BD31-4B8C-83A1-F6EECF244321}">
                <p14:modId xmlns:p14="http://schemas.microsoft.com/office/powerpoint/2010/main" val="2388054674"/>
              </p:ext>
            </p:extLst>
          </p:nvPr>
        </p:nvGraphicFramePr>
        <p:xfrm>
          <a:off x="5872342" y="1841018"/>
          <a:ext cx="5714497" cy="41197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976797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000" dirty="0">
                <a:latin typeface="Times New Roman" panose="02020603050405020304" pitchFamily="18" charset="0"/>
                <a:cs typeface="Times New Roman" panose="02020603050405020304" pitchFamily="18" charset="0"/>
              </a:rPr>
              <a:t/>
            </a:r>
            <a:br>
              <a:rPr lang="en-US" sz="30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Wind speed trend</a:t>
            </a:r>
            <a:endParaRPr lang="en-US" sz="3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Department of Civil Engineering, RNSIT Bengaluru.</a:t>
            </a:r>
          </a:p>
        </p:txBody>
      </p:sp>
      <p:sp>
        <p:nvSpPr>
          <p:cNvPr id="6" name="Slide Number Placeholder 5"/>
          <p:cNvSpPr>
            <a:spLocks noGrp="1"/>
          </p:cNvSpPr>
          <p:nvPr>
            <p:ph type="sldNum" sz="quarter" idx="12"/>
          </p:nvPr>
        </p:nvSpPr>
        <p:spPr/>
        <p:txBody>
          <a:bodyPr/>
          <a:lstStyle/>
          <a:p>
            <a:fld id="{D312DA27-FCD7-4BBA-ACC0-2A8A5370B724}" type="slidenum">
              <a:rPr lang="en-US" smtClean="0"/>
              <a:pPr/>
              <a:t>38</a:t>
            </a:fld>
            <a:endParaRPr lang="en-US"/>
          </a:p>
        </p:txBody>
      </p:sp>
      <p:sp>
        <p:nvSpPr>
          <p:cNvPr id="9" name="Footer Placeholder 5"/>
          <p:cNvSpPr txBox="1"/>
          <p:nvPr/>
        </p:nvSpPr>
        <p:spPr>
          <a:xfrm>
            <a:off x="605160" y="214795"/>
            <a:ext cx="10981679" cy="637776"/>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Trend Analysis</a:t>
            </a:r>
            <a:endParaRPr lang="en-US" sz="24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Footer Placeholder 3"/>
          <p:cNvSpPr>
            <a:spLocks noGrp="1"/>
          </p:cNvSpPr>
          <p:nvPr/>
        </p:nvSpPr>
        <p:spPr>
          <a:xfrm>
            <a:off x="372110" y="6341110"/>
            <a:ext cx="11214729" cy="38036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r>
              <a:rPr lang="en-US" dirty="0" smtClean="0">
                <a:ln w="0"/>
                <a:solidFill>
                  <a:schemeClr val="tx1"/>
                </a:solidFill>
                <a:effectLst>
                  <a:outerShdw blurRad="38100" dist="19050" dir="2700000" algn="tl" rotWithShape="0">
                    <a:schemeClr val="dk1">
                      <a:alpha val="40000"/>
                    </a:schemeClr>
                  </a:outerShdw>
                </a:effectLst>
              </a:rPr>
              <a:t>35</a:t>
            </a:r>
            <a:endParaRPr lang="en-US" dirty="0">
              <a:ln w="0"/>
              <a:solidFill>
                <a:schemeClr val="tx1"/>
              </a:solidFill>
              <a:effectLst>
                <a:outerShdw blurRad="38100" dist="19050" dir="2700000" algn="tl" rotWithShape="0">
                  <a:schemeClr val="dk1">
                    <a:alpha val="40000"/>
                  </a:schemeClr>
                </a:outerShdw>
              </a:effectLst>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717310674"/>
              </p:ext>
            </p:extLst>
          </p:nvPr>
        </p:nvGraphicFramePr>
        <p:xfrm>
          <a:off x="605159" y="1841017"/>
          <a:ext cx="5289203" cy="4349762"/>
        </p:xfrm>
        <a:graphic>
          <a:graphicData uri="http://schemas.openxmlformats.org/drawingml/2006/table">
            <a:tbl>
              <a:tblPr firstRow="1" firstCol="1" bandRow="1">
                <a:tableStyleId>{5C22544A-7EE6-4342-B048-85BDC9FD1C3A}</a:tableStyleId>
              </a:tblPr>
              <a:tblGrid>
                <a:gridCol w="1397933">
                  <a:extLst>
                    <a:ext uri="{9D8B030D-6E8A-4147-A177-3AD203B41FA5}">
                      <a16:colId xmlns:a16="http://schemas.microsoft.com/office/drawing/2014/main" val="353744015"/>
                    </a:ext>
                  </a:extLst>
                </a:gridCol>
                <a:gridCol w="1372067">
                  <a:extLst>
                    <a:ext uri="{9D8B030D-6E8A-4147-A177-3AD203B41FA5}">
                      <a16:colId xmlns:a16="http://schemas.microsoft.com/office/drawing/2014/main" val="468543149"/>
                    </a:ext>
                  </a:extLst>
                </a:gridCol>
                <a:gridCol w="1192123">
                  <a:extLst>
                    <a:ext uri="{9D8B030D-6E8A-4147-A177-3AD203B41FA5}">
                      <a16:colId xmlns:a16="http://schemas.microsoft.com/office/drawing/2014/main" val="106350779"/>
                    </a:ext>
                  </a:extLst>
                </a:gridCol>
                <a:gridCol w="1327080">
                  <a:extLst>
                    <a:ext uri="{9D8B030D-6E8A-4147-A177-3AD203B41FA5}">
                      <a16:colId xmlns:a16="http://schemas.microsoft.com/office/drawing/2014/main" val="2099341496"/>
                    </a:ext>
                  </a:extLst>
                </a:gridCol>
              </a:tblGrid>
              <a:tr h="554702">
                <a:tc>
                  <a:txBody>
                    <a:bodyPr/>
                    <a:lstStyle/>
                    <a:p>
                      <a:pPr algn="ctr">
                        <a:lnSpc>
                          <a:spcPct val="107000"/>
                        </a:lnSpc>
                        <a:spcAft>
                          <a:spcPts val="0"/>
                        </a:spcAft>
                      </a:pPr>
                      <a:r>
                        <a:rPr lang="en-IN" sz="1100">
                          <a:effectLst/>
                        </a:rPr>
                        <a:t>Series\Test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100">
                          <a:effectLst/>
                        </a:rPr>
                        <a:t>Kendall's tau</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100">
                          <a:effectLst/>
                        </a:rPr>
                        <a:t>p-value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100">
                          <a:effectLst/>
                        </a:rPr>
                        <a:t>Sen's slope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87386687"/>
                  </a:ext>
                </a:extLst>
              </a:tr>
              <a:tr h="316255">
                <a:tc>
                  <a:txBody>
                    <a:bodyPr/>
                    <a:lstStyle/>
                    <a:p>
                      <a:pPr>
                        <a:lnSpc>
                          <a:spcPct val="107000"/>
                        </a:lnSpc>
                        <a:spcAft>
                          <a:spcPts val="0"/>
                        </a:spcAft>
                      </a:pPr>
                      <a:r>
                        <a:rPr lang="en-IN" sz="1200">
                          <a:effectLst/>
                        </a:rPr>
                        <a:t>Dec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0"/>
                        </a:spcAft>
                      </a:pPr>
                      <a:r>
                        <a:rPr lang="en-IN" sz="1100">
                          <a:effectLst/>
                        </a:rPr>
                        <a:t>-0.204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0.078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-0.064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40212270"/>
                  </a:ext>
                </a:extLst>
              </a:tr>
              <a:tr h="316255">
                <a:tc>
                  <a:txBody>
                    <a:bodyPr/>
                    <a:lstStyle/>
                    <a:p>
                      <a:pPr>
                        <a:lnSpc>
                          <a:spcPct val="107000"/>
                        </a:lnSpc>
                        <a:spcAft>
                          <a:spcPts val="0"/>
                        </a:spcAft>
                      </a:pPr>
                      <a:r>
                        <a:rPr lang="en-IN" sz="1200">
                          <a:effectLst/>
                        </a:rPr>
                        <a:t>Jan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0"/>
                        </a:spcAft>
                      </a:pPr>
                      <a:r>
                        <a:rPr lang="en-IN" sz="1100">
                          <a:effectLst/>
                        </a:rPr>
                        <a:t>-0.123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0.300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-0.052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92918967"/>
                  </a:ext>
                </a:extLst>
              </a:tr>
              <a:tr h="316255">
                <a:tc>
                  <a:txBody>
                    <a:bodyPr/>
                    <a:lstStyle/>
                    <a:p>
                      <a:pPr>
                        <a:lnSpc>
                          <a:spcPct val="107000"/>
                        </a:lnSpc>
                        <a:spcAft>
                          <a:spcPts val="0"/>
                        </a:spcAft>
                      </a:pPr>
                      <a:r>
                        <a:rPr lang="en-IN" sz="1200">
                          <a:effectLst/>
                        </a:rPr>
                        <a:t>Feb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0"/>
                        </a:spcAft>
                      </a:pPr>
                      <a:r>
                        <a:rPr lang="en-IN" sz="1100">
                          <a:effectLst/>
                        </a:rPr>
                        <a:t>-0.241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0.023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-0.025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58729753"/>
                  </a:ext>
                </a:extLst>
              </a:tr>
              <a:tr h="316255">
                <a:tc>
                  <a:txBody>
                    <a:bodyPr/>
                    <a:lstStyle/>
                    <a:p>
                      <a:pPr>
                        <a:lnSpc>
                          <a:spcPct val="107000"/>
                        </a:lnSpc>
                        <a:spcAft>
                          <a:spcPts val="0"/>
                        </a:spcAft>
                      </a:pPr>
                      <a:r>
                        <a:rPr lang="en-IN" sz="1200">
                          <a:effectLst/>
                        </a:rPr>
                        <a:t>Marc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0"/>
                        </a:spcAft>
                      </a:pPr>
                      <a:r>
                        <a:rPr lang="en-IN" sz="1100">
                          <a:effectLst/>
                        </a:rPr>
                        <a:t>-0.479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&lt; 0.0001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-0.04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05960299"/>
                  </a:ext>
                </a:extLst>
              </a:tr>
              <a:tr h="316255">
                <a:tc>
                  <a:txBody>
                    <a:bodyPr/>
                    <a:lstStyle/>
                    <a:p>
                      <a:pPr>
                        <a:lnSpc>
                          <a:spcPct val="107000"/>
                        </a:lnSpc>
                        <a:spcAft>
                          <a:spcPts val="0"/>
                        </a:spcAft>
                      </a:pPr>
                      <a:r>
                        <a:rPr lang="en-IN" sz="1200">
                          <a:effectLst/>
                        </a:rPr>
                        <a:t>Apr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0"/>
                        </a:spcAft>
                      </a:pPr>
                      <a:r>
                        <a:rPr lang="en-IN" sz="1100">
                          <a:effectLst/>
                        </a:rPr>
                        <a:t>-0.507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&lt; 0.0001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-0.068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58906423"/>
                  </a:ext>
                </a:extLst>
              </a:tr>
              <a:tr h="316255">
                <a:tc>
                  <a:txBody>
                    <a:bodyPr/>
                    <a:lstStyle/>
                    <a:p>
                      <a:pPr>
                        <a:lnSpc>
                          <a:spcPct val="107000"/>
                        </a:lnSpc>
                        <a:spcAft>
                          <a:spcPts val="0"/>
                        </a:spcAft>
                      </a:pPr>
                      <a:r>
                        <a:rPr lang="en-IN" sz="1200">
                          <a:effectLst/>
                        </a:rPr>
                        <a:t>May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0"/>
                        </a:spcAft>
                      </a:pPr>
                      <a:r>
                        <a:rPr lang="en-IN" sz="1100">
                          <a:effectLst/>
                        </a:rPr>
                        <a:t>-0.523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&lt; 0.0001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-0.094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55999267"/>
                  </a:ext>
                </a:extLst>
              </a:tr>
              <a:tr h="316255">
                <a:tc>
                  <a:txBody>
                    <a:bodyPr/>
                    <a:lstStyle/>
                    <a:p>
                      <a:pPr>
                        <a:lnSpc>
                          <a:spcPct val="107000"/>
                        </a:lnSpc>
                        <a:spcAft>
                          <a:spcPts val="0"/>
                        </a:spcAft>
                      </a:pPr>
                      <a:r>
                        <a:rPr lang="en-IN" sz="1200">
                          <a:effectLst/>
                        </a:rPr>
                        <a:t>Jun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0"/>
                        </a:spcAft>
                      </a:pPr>
                      <a:r>
                        <a:rPr lang="en-IN" sz="1100">
                          <a:effectLst/>
                        </a:rPr>
                        <a:t>-0.072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0.600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-0.191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42159653"/>
                  </a:ext>
                </a:extLst>
              </a:tr>
              <a:tr h="316255">
                <a:tc>
                  <a:txBody>
                    <a:bodyPr/>
                    <a:lstStyle/>
                    <a:p>
                      <a:pPr>
                        <a:lnSpc>
                          <a:spcPct val="107000"/>
                        </a:lnSpc>
                        <a:spcAft>
                          <a:spcPts val="0"/>
                        </a:spcAft>
                      </a:pPr>
                      <a:r>
                        <a:rPr lang="en-IN" sz="1200">
                          <a:effectLst/>
                        </a:rPr>
                        <a:t>Jul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0"/>
                        </a:spcAft>
                      </a:pPr>
                      <a:r>
                        <a:rPr lang="en-IN" sz="1100">
                          <a:effectLst/>
                        </a:rPr>
                        <a:t>-0.174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0.118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-0.148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30940570"/>
                  </a:ext>
                </a:extLst>
              </a:tr>
              <a:tr h="316255">
                <a:tc>
                  <a:txBody>
                    <a:bodyPr/>
                    <a:lstStyle/>
                    <a:p>
                      <a:pPr>
                        <a:lnSpc>
                          <a:spcPct val="107000"/>
                        </a:lnSpc>
                        <a:spcAft>
                          <a:spcPts val="0"/>
                        </a:spcAft>
                      </a:pPr>
                      <a:r>
                        <a:rPr lang="en-IN" sz="1200">
                          <a:effectLst/>
                        </a:rPr>
                        <a:t>Aug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0"/>
                        </a:spcAft>
                      </a:pPr>
                      <a:r>
                        <a:rPr lang="en-IN" sz="1100">
                          <a:effectLst/>
                        </a:rPr>
                        <a:t>-0.219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0.050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-0.137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11198528"/>
                  </a:ext>
                </a:extLst>
              </a:tr>
              <a:tr h="316255">
                <a:tc>
                  <a:txBody>
                    <a:bodyPr/>
                    <a:lstStyle/>
                    <a:p>
                      <a:pPr>
                        <a:lnSpc>
                          <a:spcPct val="107000"/>
                        </a:lnSpc>
                        <a:spcAft>
                          <a:spcPts val="0"/>
                        </a:spcAft>
                      </a:pPr>
                      <a:r>
                        <a:rPr lang="en-IN" sz="1200">
                          <a:effectLst/>
                        </a:rPr>
                        <a:t>Sep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0"/>
                        </a:spcAft>
                      </a:pPr>
                      <a:r>
                        <a:rPr lang="en-IN" sz="1100">
                          <a:effectLst/>
                        </a:rPr>
                        <a:t>-0.338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0.003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-0.046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59890310"/>
                  </a:ext>
                </a:extLst>
              </a:tr>
              <a:tr h="316255">
                <a:tc>
                  <a:txBody>
                    <a:bodyPr/>
                    <a:lstStyle/>
                    <a:p>
                      <a:pPr>
                        <a:lnSpc>
                          <a:spcPct val="107000"/>
                        </a:lnSpc>
                        <a:spcAft>
                          <a:spcPts val="0"/>
                        </a:spcAft>
                      </a:pPr>
                      <a:r>
                        <a:rPr lang="en-IN" sz="1200">
                          <a:effectLst/>
                        </a:rPr>
                        <a:t>Oct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0"/>
                        </a:spcAft>
                      </a:pPr>
                      <a:r>
                        <a:rPr lang="en-IN" sz="1100">
                          <a:effectLst/>
                        </a:rPr>
                        <a:t>-0.149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0.190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-0.054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82532729"/>
                  </a:ext>
                </a:extLst>
              </a:tr>
              <a:tr h="316255">
                <a:tc>
                  <a:txBody>
                    <a:bodyPr/>
                    <a:lstStyle/>
                    <a:p>
                      <a:pPr>
                        <a:lnSpc>
                          <a:spcPct val="107000"/>
                        </a:lnSpc>
                        <a:spcAft>
                          <a:spcPts val="0"/>
                        </a:spcAft>
                      </a:pPr>
                      <a:r>
                        <a:rPr lang="en-IN" sz="1200">
                          <a:effectLst/>
                        </a:rPr>
                        <a:t>Nov</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0"/>
                        </a:spcAft>
                      </a:pPr>
                      <a:r>
                        <a:rPr lang="en-IN" sz="1100">
                          <a:effectLst/>
                        </a:rPr>
                        <a:t>-0.546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a:effectLst/>
                        </a:rPr>
                        <a:t>&lt; 0.0001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IN" sz="1100" dirty="0">
                          <a:effectLst/>
                        </a:rPr>
                        <a:t>-0.019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97084122"/>
                  </a:ext>
                </a:extLst>
              </a:tr>
            </a:tbl>
          </a:graphicData>
        </a:graphic>
      </p:graphicFrame>
      <p:graphicFrame>
        <p:nvGraphicFramePr>
          <p:cNvPr id="11" name="Chart 10"/>
          <p:cNvGraphicFramePr/>
          <p:nvPr>
            <p:extLst>
              <p:ext uri="{D42A27DB-BD31-4B8C-83A1-F6EECF244321}">
                <p14:modId xmlns:p14="http://schemas.microsoft.com/office/powerpoint/2010/main" val="493350354"/>
              </p:ext>
            </p:extLst>
          </p:nvPr>
        </p:nvGraphicFramePr>
        <p:xfrm>
          <a:off x="5894362" y="1841018"/>
          <a:ext cx="5692477" cy="43497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52192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000" dirty="0">
                <a:latin typeface="Times New Roman" panose="02020603050405020304" pitchFamily="18" charset="0"/>
                <a:cs typeface="Times New Roman" panose="02020603050405020304" pitchFamily="18" charset="0"/>
              </a:rPr>
              <a:t/>
            </a:r>
            <a:br>
              <a:rPr lang="en-US" sz="30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Sunshine hours trend</a:t>
            </a:r>
            <a:endParaRPr lang="en-US" sz="3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Department of Civil Engineering, RNSIT Bengaluru.</a:t>
            </a:r>
          </a:p>
        </p:txBody>
      </p:sp>
      <p:sp>
        <p:nvSpPr>
          <p:cNvPr id="6" name="Slide Number Placeholder 5"/>
          <p:cNvSpPr>
            <a:spLocks noGrp="1"/>
          </p:cNvSpPr>
          <p:nvPr>
            <p:ph type="sldNum" sz="quarter" idx="12"/>
          </p:nvPr>
        </p:nvSpPr>
        <p:spPr/>
        <p:txBody>
          <a:bodyPr/>
          <a:lstStyle/>
          <a:p>
            <a:fld id="{D312DA27-FCD7-4BBA-ACC0-2A8A5370B724}" type="slidenum">
              <a:rPr lang="en-US" smtClean="0"/>
              <a:pPr/>
              <a:t>39</a:t>
            </a:fld>
            <a:endParaRPr lang="en-US"/>
          </a:p>
        </p:txBody>
      </p:sp>
      <p:sp>
        <p:nvSpPr>
          <p:cNvPr id="9" name="Footer Placeholder 5"/>
          <p:cNvSpPr txBox="1"/>
          <p:nvPr/>
        </p:nvSpPr>
        <p:spPr>
          <a:xfrm>
            <a:off x="605160" y="214795"/>
            <a:ext cx="10981679" cy="637776"/>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Trend Analysis</a:t>
            </a:r>
            <a:endParaRPr lang="en-US" sz="24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Footer Placeholder 3"/>
          <p:cNvSpPr>
            <a:spLocks noGrp="1"/>
          </p:cNvSpPr>
          <p:nvPr/>
        </p:nvSpPr>
        <p:spPr>
          <a:xfrm>
            <a:off x="372110" y="6341110"/>
            <a:ext cx="11214729" cy="38036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r>
              <a:rPr lang="en-US" dirty="0" smtClean="0">
                <a:ln w="0"/>
                <a:solidFill>
                  <a:schemeClr val="tx1"/>
                </a:solidFill>
                <a:effectLst>
                  <a:outerShdw blurRad="38100" dist="19050" dir="2700000" algn="tl" rotWithShape="0">
                    <a:schemeClr val="dk1">
                      <a:alpha val="40000"/>
                    </a:schemeClr>
                  </a:outerShdw>
                </a:effectLst>
              </a:rPr>
              <a:t>35</a:t>
            </a:r>
            <a:endParaRPr lang="en-US" dirty="0">
              <a:ln w="0"/>
              <a:solidFill>
                <a:schemeClr val="tx1"/>
              </a:solidFill>
              <a:effectLst>
                <a:outerShdw blurRad="38100" dist="19050" dir="2700000" algn="tl" rotWithShape="0">
                  <a:schemeClr val="dk1">
                    <a:alpha val="40000"/>
                  </a:scheme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55747220"/>
              </p:ext>
            </p:extLst>
          </p:nvPr>
        </p:nvGraphicFramePr>
        <p:xfrm>
          <a:off x="605159" y="1690687"/>
          <a:ext cx="5162595" cy="4400630"/>
        </p:xfrm>
        <a:graphic>
          <a:graphicData uri="http://schemas.openxmlformats.org/drawingml/2006/table">
            <a:tbl>
              <a:tblPr firstRow="1" firstCol="1" bandRow="1">
                <a:tableStyleId>{5C22544A-7EE6-4342-B048-85BDC9FD1C3A}</a:tableStyleId>
              </a:tblPr>
              <a:tblGrid>
                <a:gridCol w="1352296">
                  <a:extLst>
                    <a:ext uri="{9D8B030D-6E8A-4147-A177-3AD203B41FA5}">
                      <a16:colId xmlns:a16="http://schemas.microsoft.com/office/drawing/2014/main" val="2325643028"/>
                    </a:ext>
                  </a:extLst>
                </a:gridCol>
                <a:gridCol w="1440026">
                  <a:extLst>
                    <a:ext uri="{9D8B030D-6E8A-4147-A177-3AD203B41FA5}">
                      <a16:colId xmlns:a16="http://schemas.microsoft.com/office/drawing/2014/main" val="2074176245"/>
                    </a:ext>
                  </a:extLst>
                </a:gridCol>
                <a:gridCol w="1158660">
                  <a:extLst>
                    <a:ext uri="{9D8B030D-6E8A-4147-A177-3AD203B41FA5}">
                      <a16:colId xmlns:a16="http://schemas.microsoft.com/office/drawing/2014/main" val="2787290932"/>
                    </a:ext>
                  </a:extLst>
                </a:gridCol>
                <a:gridCol w="1211613">
                  <a:extLst>
                    <a:ext uri="{9D8B030D-6E8A-4147-A177-3AD203B41FA5}">
                      <a16:colId xmlns:a16="http://schemas.microsoft.com/office/drawing/2014/main" val="4049159042"/>
                    </a:ext>
                  </a:extLst>
                </a:gridCol>
              </a:tblGrid>
              <a:tr h="338510">
                <a:tc>
                  <a:txBody>
                    <a:bodyPr/>
                    <a:lstStyle/>
                    <a:p>
                      <a:pPr algn="ctr">
                        <a:lnSpc>
                          <a:spcPct val="107000"/>
                        </a:lnSpc>
                        <a:spcAft>
                          <a:spcPts val="0"/>
                        </a:spcAft>
                      </a:pPr>
                      <a:r>
                        <a:rPr lang="en-IN" sz="1200">
                          <a:effectLst/>
                        </a:rPr>
                        <a:t>Series\Test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Kendall's tau</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p-value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Sen's slope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04042122"/>
                  </a:ext>
                </a:extLst>
              </a:tr>
              <a:tr h="338510">
                <a:tc>
                  <a:txBody>
                    <a:bodyPr/>
                    <a:lstStyle/>
                    <a:p>
                      <a:pPr algn="ctr">
                        <a:lnSpc>
                          <a:spcPct val="107000"/>
                        </a:lnSpc>
                        <a:spcAft>
                          <a:spcPts val="0"/>
                        </a:spcAft>
                      </a:pPr>
                      <a:r>
                        <a:rPr lang="en-IN" sz="1200">
                          <a:effectLst/>
                        </a:rPr>
                        <a:t>Dec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-0.204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0.066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-0.040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92360967"/>
                  </a:ext>
                </a:extLst>
              </a:tr>
              <a:tr h="338510">
                <a:tc>
                  <a:txBody>
                    <a:bodyPr/>
                    <a:lstStyle/>
                    <a:p>
                      <a:pPr algn="ctr">
                        <a:lnSpc>
                          <a:spcPct val="107000"/>
                        </a:lnSpc>
                        <a:spcAft>
                          <a:spcPts val="0"/>
                        </a:spcAft>
                      </a:pPr>
                      <a:r>
                        <a:rPr lang="en-IN" sz="1200">
                          <a:effectLst/>
                        </a:rPr>
                        <a:t>Jan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-0.123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0.268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-0.012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0186296"/>
                  </a:ext>
                </a:extLst>
              </a:tr>
              <a:tr h="338510">
                <a:tc>
                  <a:txBody>
                    <a:bodyPr/>
                    <a:lstStyle/>
                    <a:p>
                      <a:pPr algn="ctr">
                        <a:lnSpc>
                          <a:spcPct val="107000"/>
                        </a:lnSpc>
                        <a:spcAft>
                          <a:spcPts val="0"/>
                        </a:spcAft>
                      </a:pPr>
                      <a:r>
                        <a:rPr lang="en-IN" sz="1200">
                          <a:effectLst/>
                        </a:rPr>
                        <a:t>Feb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-0.241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0.029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-0.023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44485543"/>
                  </a:ext>
                </a:extLst>
              </a:tr>
              <a:tr h="338510">
                <a:tc>
                  <a:txBody>
                    <a:bodyPr/>
                    <a:lstStyle/>
                    <a:p>
                      <a:pPr algn="ctr">
                        <a:lnSpc>
                          <a:spcPct val="107000"/>
                        </a:lnSpc>
                        <a:spcAft>
                          <a:spcPts val="0"/>
                        </a:spcAft>
                      </a:pPr>
                      <a:r>
                        <a:rPr lang="en-IN" sz="1200">
                          <a:effectLst/>
                        </a:rPr>
                        <a:t>Marc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-0.479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&lt; 0.0001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-0.043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09875905"/>
                  </a:ext>
                </a:extLst>
              </a:tr>
              <a:tr h="338510">
                <a:tc>
                  <a:txBody>
                    <a:bodyPr/>
                    <a:lstStyle/>
                    <a:p>
                      <a:pPr algn="ctr">
                        <a:lnSpc>
                          <a:spcPct val="107000"/>
                        </a:lnSpc>
                        <a:spcAft>
                          <a:spcPts val="0"/>
                        </a:spcAft>
                      </a:pPr>
                      <a:r>
                        <a:rPr lang="en-IN" sz="1200">
                          <a:effectLst/>
                        </a:rPr>
                        <a:t>Apr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-0.507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&lt; 0.0001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-0.040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66977404"/>
                  </a:ext>
                </a:extLst>
              </a:tr>
              <a:tr h="338510">
                <a:tc>
                  <a:txBody>
                    <a:bodyPr/>
                    <a:lstStyle/>
                    <a:p>
                      <a:pPr algn="ctr">
                        <a:lnSpc>
                          <a:spcPct val="107000"/>
                        </a:lnSpc>
                        <a:spcAft>
                          <a:spcPts val="0"/>
                        </a:spcAft>
                      </a:pPr>
                      <a:r>
                        <a:rPr lang="en-IN" sz="1200">
                          <a:effectLst/>
                        </a:rPr>
                        <a:t>May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-0.523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&lt; 0.0001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-0.055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33968566"/>
                  </a:ext>
                </a:extLst>
              </a:tr>
              <a:tr h="338510">
                <a:tc>
                  <a:txBody>
                    <a:bodyPr/>
                    <a:lstStyle/>
                    <a:p>
                      <a:pPr algn="ctr">
                        <a:lnSpc>
                          <a:spcPct val="107000"/>
                        </a:lnSpc>
                        <a:spcAft>
                          <a:spcPts val="0"/>
                        </a:spcAft>
                      </a:pPr>
                      <a:r>
                        <a:rPr lang="en-IN" sz="1200">
                          <a:effectLst/>
                        </a:rPr>
                        <a:t>Jun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-0.072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0.522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-0.006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20168130"/>
                  </a:ext>
                </a:extLst>
              </a:tr>
              <a:tr h="338510">
                <a:tc>
                  <a:txBody>
                    <a:bodyPr/>
                    <a:lstStyle/>
                    <a:p>
                      <a:pPr algn="ctr">
                        <a:lnSpc>
                          <a:spcPct val="107000"/>
                        </a:lnSpc>
                        <a:spcAft>
                          <a:spcPts val="0"/>
                        </a:spcAft>
                      </a:pPr>
                      <a:r>
                        <a:rPr lang="en-IN" sz="1200">
                          <a:effectLst/>
                        </a:rPr>
                        <a:t>Jul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-0.174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0.116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-0.016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80402707"/>
                  </a:ext>
                </a:extLst>
              </a:tr>
              <a:tr h="338510">
                <a:tc>
                  <a:txBody>
                    <a:bodyPr/>
                    <a:lstStyle/>
                    <a:p>
                      <a:pPr algn="ctr">
                        <a:lnSpc>
                          <a:spcPct val="107000"/>
                        </a:lnSpc>
                        <a:spcAft>
                          <a:spcPts val="0"/>
                        </a:spcAft>
                      </a:pPr>
                      <a:r>
                        <a:rPr lang="en-IN" sz="1200">
                          <a:effectLst/>
                        </a:rPr>
                        <a:t>Aug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-0.219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0.048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-0.028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49669079"/>
                  </a:ext>
                </a:extLst>
              </a:tr>
              <a:tr h="338510">
                <a:tc>
                  <a:txBody>
                    <a:bodyPr/>
                    <a:lstStyle/>
                    <a:p>
                      <a:pPr algn="ctr">
                        <a:lnSpc>
                          <a:spcPct val="107000"/>
                        </a:lnSpc>
                        <a:spcAft>
                          <a:spcPts val="0"/>
                        </a:spcAft>
                      </a:pPr>
                      <a:r>
                        <a:rPr lang="en-IN" sz="1200">
                          <a:effectLst/>
                        </a:rPr>
                        <a:t>Sep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-0.338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0.002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-0.052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94987140"/>
                  </a:ext>
                </a:extLst>
              </a:tr>
              <a:tr h="338510">
                <a:tc>
                  <a:txBody>
                    <a:bodyPr/>
                    <a:lstStyle/>
                    <a:p>
                      <a:pPr algn="ctr">
                        <a:lnSpc>
                          <a:spcPct val="107000"/>
                        </a:lnSpc>
                        <a:spcAft>
                          <a:spcPts val="0"/>
                        </a:spcAft>
                      </a:pPr>
                      <a:r>
                        <a:rPr lang="en-IN" sz="1200">
                          <a:effectLst/>
                        </a:rPr>
                        <a:t>Oct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-0.149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0.180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-0.019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07567633"/>
                  </a:ext>
                </a:extLst>
              </a:tr>
              <a:tr h="338510">
                <a:tc>
                  <a:txBody>
                    <a:bodyPr/>
                    <a:lstStyle/>
                    <a:p>
                      <a:pPr algn="ctr">
                        <a:lnSpc>
                          <a:spcPct val="107000"/>
                        </a:lnSpc>
                        <a:spcAft>
                          <a:spcPts val="0"/>
                        </a:spcAft>
                      </a:pPr>
                      <a:r>
                        <a:rPr lang="en-IN" sz="1200">
                          <a:effectLst/>
                        </a:rPr>
                        <a:t>Nov</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-0.546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&lt; 0.0001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dirty="0">
                          <a:effectLst/>
                        </a:rPr>
                        <a:t>-0.027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47977950"/>
                  </a:ext>
                </a:extLst>
              </a:tr>
            </a:tbl>
          </a:graphicData>
        </a:graphic>
      </p:graphicFrame>
      <p:graphicFrame>
        <p:nvGraphicFramePr>
          <p:cNvPr id="12" name="Chart 11"/>
          <p:cNvGraphicFramePr/>
          <p:nvPr>
            <p:extLst>
              <p:ext uri="{D42A27DB-BD31-4B8C-83A1-F6EECF244321}">
                <p14:modId xmlns:p14="http://schemas.microsoft.com/office/powerpoint/2010/main" val="3954487818"/>
              </p:ext>
            </p:extLst>
          </p:nvPr>
        </p:nvGraphicFramePr>
        <p:xfrm>
          <a:off x="5894363" y="1721168"/>
          <a:ext cx="5692476" cy="42716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609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971550"/>
            <a:ext cx="10803255" cy="5464810"/>
          </a:xfrm>
        </p:spPr>
        <p:txBody>
          <a:bodyPr/>
          <a:lstStyle/>
          <a:p>
            <a:pPr marL="0" indent="0">
              <a:buFont typeface="Wingdings" panose="05000000000000000000" charset="0"/>
            </a:pP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a:p>
        </p:txBody>
      </p:sp>
      <p:sp>
        <p:nvSpPr>
          <p:cNvPr id="4" name="Footer Placeholder 3"/>
          <p:cNvSpPr>
            <a:spLocks noGrp="1"/>
          </p:cNvSpPr>
          <p:nvPr>
            <p:ph type="ftr" sz="quarter" idx="11"/>
          </p:nvPr>
        </p:nvSpPr>
        <p:spPr>
          <a:xfrm>
            <a:off x="4038600" y="6356350"/>
            <a:ext cx="4114800" cy="365125"/>
          </a:xfrm>
        </p:spPr>
        <p:txBody>
          <a:bodyPr/>
          <a:lstStyle/>
          <a:p>
            <a:r>
              <a:rPr lang="en-US"/>
              <a:t>Department of Civil Engineering, RNSIT Bengaluru.</a:t>
            </a:r>
          </a:p>
        </p:txBody>
      </p:sp>
      <p:sp>
        <p:nvSpPr>
          <p:cNvPr id="5" name="Slide Number Placeholder 4"/>
          <p:cNvSpPr>
            <a:spLocks noGrp="1"/>
          </p:cNvSpPr>
          <p:nvPr>
            <p:ph type="sldNum" sz="quarter" idx="12"/>
          </p:nvPr>
        </p:nvSpPr>
        <p:spPr/>
        <p:txBody>
          <a:bodyPr/>
          <a:lstStyle/>
          <a:p>
            <a:fld id="{D312DA27-FCD7-4BBA-ACC0-2A8A5370B724}" type="slidenum">
              <a:rPr lang="en-US" smtClean="0"/>
              <a:pPr/>
              <a:t>4</a:t>
            </a:fld>
            <a:endParaRPr lang="en-US"/>
          </a:p>
        </p:txBody>
      </p:sp>
      <p:sp>
        <p:nvSpPr>
          <p:cNvPr id="7" name="Footer Placeholder 5"/>
          <p:cNvSpPr txBox="1">
            <a:spLocks noGrp="1"/>
          </p:cNvSpPr>
          <p:nvPr/>
        </p:nvSpPr>
        <p:spPr>
          <a:xfrm>
            <a:off x="646430" y="365760"/>
            <a:ext cx="11052175" cy="605790"/>
          </a:xfrm>
          <a:prstGeom prst="rect">
            <a:avLst/>
          </a:prstGeom>
          <a:solidFill>
            <a:schemeClr val="accent1"/>
          </a:solidFill>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NECESSITY OF THE EVAPORATION</a:t>
            </a:r>
            <a:r>
              <a:rPr lang="en-US" sz="24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p:txBody>
      </p:sp>
      <p:sp>
        <p:nvSpPr>
          <p:cNvPr id="26" name="Text Box 25"/>
          <p:cNvSpPr txBox="1"/>
          <p:nvPr/>
        </p:nvSpPr>
        <p:spPr>
          <a:xfrm>
            <a:off x="646430" y="1153160"/>
            <a:ext cx="11052175" cy="5015865"/>
          </a:xfrm>
          <a:prstGeom prst="rect">
            <a:avLst/>
          </a:prstGeom>
          <a:noFill/>
        </p:spPr>
        <p:txBody>
          <a:bodyPr wrap="square" rtlCol="0" anchor="t">
            <a:spAutoFit/>
          </a:bodyPr>
          <a:lstStyle/>
          <a:p>
            <a:pPr marL="342900" indent="-342900" algn="just">
              <a:buFont typeface="Wingdings" panose="05000000000000000000" charset="0"/>
              <a:buChar char="Ø"/>
            </a:pPr>
            <a:r>
              <a:rPr lang="en-US" sz="2000" dirty="0">
                <a:latin typeface="Times New Roman" panose="02020603050405020304" pitchFamily="18" charset="0"/>
                <a:cs typeface="Times New Roman" panose="02020603050405020304" pitchFamily="18" charset="0"/>
                <a:sym typeface="+mn-ea"/>
              </a:rPr>
              <a:t>In a developing country like India, for the development of new water resources, there are economic and environmental constraints.</a:t>
            </a:r>
            <a:endParaRPr lang="en-US" sz="2000" dirty="0">
              <a:latin typeface="Times New Roman" panose="02020603050405020304" pitchFamily="18" charset="0"/>
              <a:cs typeface="Times New Roman" panose="02020603050405020304" pitchFamily="18" charset="0"/>
            </a:endParaRPr>
          </a:p>
          <a:p>
            <a:pPr marL="0" indent="0" algn="just">
              <a:buNone/>
            </a:pPr>
            <a:r>
              <a:rPr lang="en-US" altLang="en-IN" sz="2000" dirty="0">
                <a:latin typeface="Times New Roman" panose="02020603050405020304" pitchFamily="18" charset="0"/>
                <a:cs typeface="Times New Roman" panose="02020603050405020304" pitchFamily="18" charset="0"/>
                <a:sym typeface="+mn-ea"/>
              </a:rPr>
              <a:t>     </a:t>
            </a:r>
            <a:r>
              <a:rPr lang="en-IN" sz="2000" dirty="0">
                <a:latin typeface="Times New Roman" panose="02020603050405020304" pitchFamily="18" charset="0"/>
                <a:cs typeface="Times New Roman" panose="02020603050405020304" pitchFamily="18" charset="0"/>
                <a:sym typeface="+mn-ea"/>
              </a:rPr>
              <a:t>Further, due to increasing municipal and its rapid increase</a:t>
            </a:r>
            <a:r>
              <a:rPr lang="en-US" sz="2000" dirty="0">
                <a:latin typeface="Times New Roman" panose="02020603050405020304" pitchFamily="18" charset="0"/>
                <a:cs typeface="Times New Roman" panose="02020603050405020304" pitchFamily="18" charset="0"/>
                <a:sym typeface="+mn-ea"/>
              </a:rPr>
              <a:t> need, there will be decreases in agriculture’s </a:t>
            </a:r>
          </a:p>
          <a:p>
            <a:pPr marL="0" indent="0" algn="just">
              <a:buNone/>
            </a:pPr>
            <a:r>
              <a:rPr lang="en-US" sz="2000" dirty="0">
                <a:latin typeface="Times New Roman" panose="02020603050405020304" pitchFamily="18" charset="0"/>
                <a:cs typeface="Times New Roman" panose="02020603050405020304" pitchFamily="18" charset="0"/>
                <a:sym typeface="+mn-ea"/>
              </a:rPr>
              <a:t>     share of water use.</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sym typeface="+mn-ea"/>
              </a:rPr>
              <a:t> Considering the above scenario of water resources and its rapid increase in demand, there is immense importance to properly plan and manage the water resources in order to increase agricultural production.</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sym typeface="+mn-ea"/>
              </a:rPr>
              <a:t> Evaporation is one of the basic components of the hydrological cycle and need to be estimated accurately as it plays a significant role in regional and global climates, and its estimation is of great importance in assessing groundwater recharge, predicting crop yield, planning land use, efficient operation scheduling, water balance studies, canal design capacities, reservoir operation studies, for rain fed agricultural production and crop water requirement studies.</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sym typeface="+mn-ea"/>
              </a:rPr>
              <a:t>India receives about </a:t>
            </a:r>
            <a:r>
              <a:rPr lang="en-US" sz="2000" b="1" dirty="0">
                <a:latin typeface="Times New Roman" panose="02020603050405020304" pitchFamily="18" charset="0"/>
                <a:cs typeface="Times New Roman" panose="02020603050405020304" pitchFamily="18" charset="0"/>
                <a:sym typeface="+mn-ea"/>
              </a:rPr>
              <a:t>400 Mha-m </a:t>
            </a:r>
            <a:r>
              <a:rPr lang="en-US" sz="2000" dirty="0">
                <a:latin typeface="Times New Roman" panose="02020603050405020304" pitchFamily="18" charset="0"/>
                <a:cs typeface="Times New Roman" panose="02020603050405020304" pitchFamily="18" charset="0"/>
                <a:sym typeface="+mn-ea"/>
              </a:rPr>
              <a:t>water in the form of precipitation, of which </a:t>
            </a:r>
            <a:r>
              <a:rPr lang="en-US" sz="2000" b="1" dirty="0">
                <a:latin typeface="Times New Roman" panose="02020603050405020304" pitchFamily="18" charset="0"/>
                <a:cs typeface="Times New Roman" panose="02020603050405020304" pitchFamily="18" charset="0"/>
                <a:sym typeface="+mn-ea"/>
              </a:rPr>
              <a:t>40% (160 Mha-m)</a:t>
            </a:r>
            <a:r>
              <a:rPr lang="en-US" sz="2000" dirty="0">
                <a:latin typeface="Times New Roman" panose="02020603050405020304" pitchFamily="18" charset="0"/>
                <a:cs typeface="Times New Roman" panose="02020603050405020304" pitchFamily="18" charset="0"/>
                <a:sym typeface="+mn-ea"/>
              </a:rPr>
              <a:t> is lost through evapotration, hence, the study of evapotration is of paramount importance.</a:t>
            </a:r>
            <a:endParaRPr lang="en-US" sz="2000" dirty="0"/>
          </a:p>
        </p:txBody>
      </p:sp>
      <p:sp>
        <p:nvSpPr>
          <p:cNvPr id="11" name="Footer Placeholder 10"/>
          <p:cNvSpPr>
            <a:spLocks noGrp="1"/>
          </p:cNvSpPr>
          <p:nvPr/>
        </p:nvSpPr>
        <p:spPr>
          <a:xfrm>
            <a:off x="582930" y="6350635"/>
            <a:ext cx="11058525" cy="36512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Department of Civil Engineering, RNSIT Bengaluru.                                                                                                                                                                                                 4</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36563" y="335679"/>
            <a:ext cx="10515600" cy="1325563"/>
          </a:xfrm>
        </p:spPr>
        <p:txBody>
          <a:bodyPr/>
          <a:lstStyle/>
          <a:p>
            <a:r>
              <a:rPr lang="en-US" sz="3000" dirty="0">
                <a:latin typeface="Times New Roman" panose="02020603050405020304" pitchFamily="18" charset="0"/>
                <a:cs typeface="Times New Roman" panose="02020603050405020304" pitchFamily="18" charset="0"/>
              </a:rPr>
              <a:t/>
            </a:r>
            <a:br>
              <a:rPr lang="en-US" sz="30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Sunshine hours trend</a:t>
            </a:r>
            <a:endParaRPr lang="en-US" sz="3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Department of Civil Engineering, RNSIT Bengaluru.</a:t>
            </a:r>
          </a:p>
        </p:txBody>
      </p:sp>
      <p:sp>
        <p:nvSpPr>
          <p:cNvPr id="6" name="Slide Number Placeholder 5"/>
          <p:cNvSpPr>
            <a:spLocks noGrp="1"/>
          </p:cNvSpPr>
          <p:nvPr>
            <p:ph type="sldNum" sz="quarter" idx="12"/>
          </p:nvPr>
        </p:nvSpPr>
        <p:spPr/>
        <p:txBody>
          <a:bodyPr/>
          <a:lstStyle/>
          <a:p>
            <a:fld id="{D312DA27-FCD7-4BBA-ACC0-2A8A5370B724}" type="slidenum">
              <a:rPr lang="en-US" smtClean="0"/>
              <a:pPr/>
              <a:t>40</a:t>
            </a:fld>
            <a:endParaRPr lang="en-US"/>
          </a:p>
        </p:txBody>
      </p:sp>
      <p:sp>
        <p:nvSpPr>
          <p:cNvPr id="9" name="Footer Placeholder 5"/>
          <p:cNvSpPr txBox="1"/>
          <p:nvPr/>
        </p:nvSpPr>
        <p:spPr>
          <a:xfrm>
            <a:off x="605160" y="214795"/>
            <a:ext cx="10981679" cy="637776"/>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Trend Analysis</a:t>
            </a:r>
            <a:endParaRPr lang="en-US" sz="24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Footer Placeholder 3"/>
          <p:cNvSpPr>
            <a:spLocks noGrp="1"/>
          </p:cNvSpPr>
          <p:nvPr/>
        </p:nvSpPr>
        <p:spPr>
          <a:xfrm>
            <a:off x="372110" y="6341110"/>
            <a:ext cx="11214729" cy="38036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r>
              <a:rPr lang="en-US" dirty="0" smtClean="0">
                <a:ln w="0"/>
                <a:solidFill>
                  <a:schemeClr val="tx1"/>
                </a:solidFill>
                <a:effectLst>
                  <a:outerShdw blurRad="38100" dist="19050" dir="2700000" algn="tl" rotWithShape="0">
                    <a:schemeClr val="dk1">
                      <a:alpha val="40000"/>
                    </a:schemeClr>
                  </a:outerShdw>
                </a:effectLst>
              </a:rPr>
              <a:t>35</a:t>
            </a:r>
            <a:endParaRPr lang="en-US" dirty="0">
              <a:ln w="0"/>
              <a:solidFill>
                <a:schemeClr val="tx1"/>
              </a:solidFill>
              <a:effectLst>
                <a:outerShdw blurRad="38100" dist="19050" dir="2700000" algn="tl" rotWithShape="0">
                  <a:schemeClr val="dk1">
                    <a:alpha val="40000"/>
                  </a:schemeClr>
                </a:outerShdw>
              </a:effectLst>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836330313"/>
              </p:ext>
            </p:extLst>
          </p:nvPr>
        </p:nvGraphicFramePr>
        <p:xfrm>
          <a:off x="636563" y="1782122"/>
          <a:ext cx="4849836" cy="4351389"/>
        </p:xfrm>
        <a:graphic>
          <a:graphicData uri="http://schemas.openxmlformats.org/drawingml/2006/table">
            <a:tbl>
              <a:tblPr firstRow="1" firstCol="1" bandRow="1">
                <a:tableStyleId>{5C22544A-7EE6-4342-B048-85BDC9FD1C3A}</a:tableStyleId>
              </a:tblPr>
              <a:tblGrid>
                <a:gridCol w="1221858">
                  <a:extLst>
                    <a:ext uri="{9D8B030D-6E8A-4147-A177-3AD203B41FA5}">
                      <a16:colId xmlns:a16="http://schemas.microsoft.com/office/drawing/2014/main" val="4183807065"/>
                    </a:ext>
                  </a:extLst>
                </a:gridCol>
                <a:gridCol w="1334645">
                  <a:extLst>
                    <a:ext uri="{9D8B030D-6E8A-4147-A177-3AD203B41FA5}">
                      <a16:colId xmlns:a16="http://schemas.microsoft.com/office/drawing/2014/main" val="1980298978"/>
                    </a:ext>
                  </a:extLst>
                </a:gridCol>
                <a:gridCol w="1090273">
                  <a:extLst>
                    <a:ext uri="{9D8B030D-6E8A-4147-A177-3AD203B41FA5}">
                      <a16:colId xmlns:a16="http://schemas.microsoft.com/office/drawing/2014/main" val="1214522012"/>
                    </a:ext>
                  </a:extLst>
                </a:gridCol>
                <a:gridCol w="1203060">
                  <a:extLst>
                    <a:ext uri="{9D8B030D-6E8A-4147-A177-3AD203B41FA5}">
                      <a16:colId xmlns:a16="http://schemas.microsoft.com/office/drawing/2014/main" val="620121264"/>
                    </a:ext>
                  </a:extLst>
                </a:gridCol>
              </a:tblGrid>
              <a:tr h="601278">
                <a:tc>
                  <a:txBody>
                    <a:bodyPr/>
                    <a:lstStyle/>
                    <a:p>
                      <a:pPr algn="ctr">
                        <a:lnSpc>
                          <a:spcPct val="107000"/>
                        </a:lnSpc>
                        <a:spcAft>
                          <a:spcPts val="0"/>
                        </a:spcAft>
                      </a:pPr>
                      <a:r>
                        <a:rPr lang="en-IN" sz="1200" dirty="0">
                          <a:effectLst/>
                        </a:rPr>
                        <a:t>Series\Test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Kendall's tau</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p-value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Sen's slope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44764614"/>
                  </a:ext>
                </a:extLst>
              </a:tr>
              <a:tr h="314205">
                <a:tc>
                  <a:txBody>
                    <a:bodyPr/>
                    <a:lstStyle/>
                    <a:p>
                      <a:pPr algn="ctr">
                        <a:lnSpc>
                          <a:spcPct val="107000"/>
                        </a:lnSpc>
                        <a:spcAft>
                          <a:spcPts val="0"/>
                        </a:spcAft>
                      </a:pPr>
                      <a:r>
                        <a:rPr lang="en-IN" sz="1200">
                          <a:effectLst/>
                        </a:rPr>
                        <a:t>Dec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-0.204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3.92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-0.040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72536122"/>
                  </a:ext>
                </a:extLst>
              </a:tr>
              <a:tr h="314205">
                <a:tc>
                  <a:txBody>
                    <a:bodyPr/>
                    <a:lstStyle/>
                    <a:p>
                      <a:pPr algn="ctr">
                        <a:lnSpc>
                          <a:spcPct val="107000"/>
                        </a:lnSpc>
                        <a:spcAft>
                          <a:spcPts val="0"/>
                        </a:spcAft>
                      </a:pPr>
                      <a:r>
                        <a:rPr lang="en-IN" sz="1200">
                          <a:effectLst/>
                        </a:rPr>
                        <a:t>Jan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-0.123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4.25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-0.012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36099530"/>
                  </a:ext>
                </a:extLst>
              </a:tr>
              <a:tr h="314205">
                <a:tc>
                  <a:txBody>
                    <a:bodyPr/>
                    <a:lstStyle/>
                    <a:p>
                      <a:pPr algn="ctr">
                        <a:lnSpc>
                          <a:spcPct val="107000"/>
                        </a:lnSpc>
                        <a:spcAft>
                          <a:spcPts val="0"/>
                        </a:spcAft>
                      </a:pPr>
                      <a:r>
                        <a:rPr lang="en-IN" sz="1200">
                          <a:effectLst/>
                        </a:rPr>
                        <a:t>Feb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-0.241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0.37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-0.023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04962144"/>
                  </a:ext>
                </a:extLst>
              </a:tr>
              <a:tr h="314205">
                <a:tc>
                  <a:txBody>
                    <a:bodyPr/>
                    <a:lstStyle/>
                    <a:p>
                      <a:pPr algn="ctr">
                        <a:lnSpc>
                          <a:spcPct val="107000"/>
                        </a:lnSpc>
                        <a:spcAft>
                          <a:spcPts val="0"/>
                        </a:spcAft>
                      </a:pPr>
                      <a:r>
                        <a:rPr lang="en-IN" sz="1200">
                          <a:effectLst/>
                        </a:rPr>
                        <a:t>Marc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-0.479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5.63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-0.043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14304798"/>
                  </a:ext>
                </a:extLst>
              </a:tr>
              <a:tr h="314205">
                <a:tc>
                  <a:txBody>
                    <a:bodyPr/>
                    <a:lstStyle/>
                    <a:p>
                      <a:pPr algn="ctr">
                        <a:lnSpc>
                          <a:spcPct val="107000"/>
                        </a:lnSpc>
                        <a:spcAft>
                          <a:spcPts val="0"/>
                        </a:spcAft>
                      </a:pPr>
                      <a:r>
                        <a:rPr lang="en-IN" sz="1200">
                          <a:effectLst/>
                        </a:rPr>
                        <a:t>Apr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-0.507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4.24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-0.040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04389309"/>
                  </a:ext>
                </a:extLst>
              </a:tr>
              <a:tr h="314205">
                <a:tc>
                  <a:txBody>
                    <a:bodyPr/>
                    <a:lstStyle/>
                    <a:p>
                      <a:pPr algn="ctr">
                        <a:lnSpc>
                          <a:spcPct val="107000"/>
                        </a:lnSpc>
                        <a:spcAft>
                          <a:spcPts val="0"/>
                        </a:spcAft>
                      </a:pPr>
                      <a:r>
                        <a:rPr lang="en-IN" sz="1200">
                          <a:effectLst/>
                        </a:rPr>
                        <a:t>May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-0.523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4.11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-0.055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35013126"/>
                  </a:ext>
                </a:extLst>
              </a:tr>
              <a:tr h="314205">
                <a:tc>
                  <a:txBody>
                    <a:bodyPr/>
                    <a:lstStyle/>
                    <a:p>
                      <a:pPr algn="ctr">
                        <a:lnSpc>
                          <a:spcPct val="107000"/>
                        </a:lnSpc>
                        <a:spcAft>
                          <a:spcPts val="0"/>
                        </a:spcAft>
                      </a:pPr>
                      <a:r>
                        <a:rPr lang="en-IN" sz="1200">
                          <a:effectLst/>
                        </a:rPr>
                        <a:t>Jun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-0.072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2.95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-0.006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02117206"/>
                  </a:ext>
                </a:extLst>
              </a:tr>
              <a:tr h="314205">
                <a:tc>
                  <a:txBody>
                    <a:bodyPr/>
                    <a:lstStyle/>
                    <a:p>
                      <a:pPr algn="ctr">
                        <a:lnSpc>
                          <a:spcPct val="107000"/>
                        </a:lnSpc>
                        <a:spcAft>
                          <a:spcPts val="0"/>
                        </a:spcAft>
                      </a:pPr>
                      <a:r>
                        <a:rPr lang="en-IN" sz="1200">
                          <a:effectLst/>
                        </a:rPr>
                        <a:t>Jul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-0.174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4.79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-0.016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68296576"/>
                  </a:ext>
                </a:extLst>
              </a:tr>
              <a:tr h="314205">
                <a:tc>
                  <a:txBody>
                    <a:bodyPr/>
                    <a:lstStyle/>
                    <a:p>
                      <a:pPr algn="ctr">
                        <a:lnSpc>
                          <a:spcPct val="107000"/>
                        </a:lnSpc>
                        <a:spcAft>
                          <a:spcPts val="0"/>
                        </a:spcAft>
                      </a:pPr>
                      <a:r>
                        <a:rPr lang="en-IN" sz="1200">
                          <a:effectLst/>
                        </a:rPr>
                        <a:t>Aug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-0.219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4.57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-0.028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29458650"/>
                  </a:ext>
                </a:extLst>
              </a:tr>
              <a:tr h="314205">
                <a:tc>
                  <a:txBody>
                    <a:bodyPr/>
                    <a:lstStyle/>
                    <a:p>
                      <a:pPr algn="ctr">
                        <a:lnSpc>
                          <a:spcPct val="107000"/>
                        </a:lnSpc>
                        <a:spcAft>
                          <a:spcPts val="0"/>
                        </a:spcAft>
                      </a:pPr>
                      <a:r>
                        <a:rPr lang="en-IN" sz="1200">
                          <a:effectLst/>
                        </a:rPr>
                        <a:t>Sep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-0.338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4.32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-0.052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13799768"/>
                  </a:ext>
                </a:extLst>
              </a:tr>
              <a:tr h="314205">
                <a:tc>
                  <a:txBody>
                    <a:bodyPr/>
                    <a:lstStyle/>
                    <a:p>
                      <a:pPr algn="ctr">
                        <a:lnSpc>
                          <a:spcPct val="107000"/>
                        </a:lnSpc>
                        <a:spcAft>
                          <a:spcPts val="0"/>
                        </a:spcAft>
                      </a:pPr>
                      <a:r>
                        <a:rPr lang="en-IN" sz="1200">
                          <a:effectLst/>
                        </a:rPr>
                        <a:t>Oct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-0.149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4.09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-0.019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23530567"/>
                  </a:ext>
                </a:extLst>
              </a:tr>
              <a:tr h="293856">
                <a:tc>
                  <a:txBody>
                    <a:bodyPr/>
                    <a:lstStyle/>
                    <a:p>
                      <a:pPr algn="ctr">
                        <a:lnSpc>
                          <a:spcPct val="107000"/>
                        </a:lnSpc>
                        <a:spcAft>
                          <a:spcPts val="0"/>
                        </a:spcAft>
                      </a:pPr>
                      <a:r>
                        <a:rPr lang="en-IN" sz="1200">
                          <a:effectLst/>
                        </a:rPr>
                        <a:t>Nov</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a:effectLst/>
                        </a:rPr>
                        <a:t>-0.546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200">
                          <a:effectLst/>
                        </a:rPr>
                        <a:t>4.11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200" dirty="0">
                          <a:effectLst/>
                        </a:rPr>
                        <a:t>-0.027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64761694"/>
                  </a:ext>
                </a:extLst>
              </a:tr>
            </a:tbl>
          </a:graphicData>
        </a:graphic>
      </p:graphicFrame>
      <p:graphicFrame>
        <p:nvGraphicFramePr>
          <p:cNvPr id="11" name="Chart 10"/>
          <p:cNvGraphicFramePr/>
          <p:nvPr>
            <p:extLst>
              <p:ext uri="{D42A27DB-BD31-4B8C-83A1-F6EECF244321}">
                <p14:modId xmlns:p14="http://schemas.microsoft.com/office/powerpoint/2010/main" val="3687824611"/>
              </p:ext>
            </p:extLst>
          </p:nvPr>
        </p:nvGraphicFramePr>
        <p:xfrm>
          <a:off x="5486399" y="1782123"/>
          <a:ext cx="6100440" cy="44722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825511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Civil Engineering, RNSIT Bengaluru.</a:t>
            </a:r>
          </a:p>
        </p:txBody>
      </p:sp>
      <p:sp>
        <p:nvSpPr>
          <p:cNvPr id="5" name="Slide Number Placeholder 4"/>
          <p:cNvSpPr>
            <a:spLocks noGrp="1"/>
          </p:cNvSpPr>
          <p:nvPr>
            <p:ph type="sldNum" sz="quarter" idx="12"/>
          </p:nvPr>
        </p:nvSpPr>
        <p:spPr>
          <a:xfrm>
            <a:off x="202565" y="6356350"/>
            <a:ext cx="11141075" cy="365125"/>
          </a:xfrm>
        </p:spPr>
        <p:txBody>
          <a:bodyPr/>
          <a:lstStyle/>
          <a:p>
            <a:r>
              <a:rPr lang="en-IN" altLang="en-US" smtClean="0">
                <a:highlight>
                  <a:srgbClr val="FFFF00"/>
                </a:highlight>
              </a:rPr>
              <a:t>37</a:t>
            </a:r>
          </a:p>
        </p:txBody>
      </p:sp>
      <p:sp>
        <p:nvSpPr>
          <p:cNvPr id="7" name="Title 6"/>
          <p:cNvSpPr>
            <a:spLocks noGrp="1"/>
          </p:cNvSpPr>
          <p:nvPr/>
        </p:nvSpPr>
        <p:spPr>
          <a:xfrm>
            <a:off x="675640" y="1019175"/>
            <a:ext cx="10805160" cy="422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00" dirty="0">
                <a:latin typeface="Times New Roman" panose="02020603050405020304" pitchFamily="18" charset="0"/>
                <a:cs typeface="Times New Roman" panose="02020603050405020304" pitchFamily="18" charset="0"/>
              </a:rPr>
              <a:t/>
            </a:r>
            <a:br>
              <a:rPr lang="en-US" sz="800" dirty="0">
                <a:latin typeface="Times New Roman" panose="02020603050405020304" pitchFamily="18" charset="0"/>
                <a:cs typeface="Times New Roman" panose="02020603050405020304" pitchFamily="18" charset="0"/>
              </a:rPr>
            </a:br>
            <a:r>
              <a:rPr lang="en-IN" altLang="en-US" sz="2000" b="1" dirty="0">
                <a:latin typeface="Times New Roman" panose="02020603050405020304" pitchFamily="18" charset="0"/>
                <a:cs typeface="Times New Roman" panose="02020603050405020304" pitchFamily="18" charset="0"/>
              </a:rPr>
              <a:t>R Studio - </a:t>
            </a:r>
            <a:r>
              <a:rPr lang="en-IN" altLang="en-US" sz="2000" b="1" dirty="0" err="1">
                <a:latin typeface="Times New Roman" panose="02020603050405020304" pitchFamily="18" charset="0"/>
                <a:cs typeface="Times New Roman" panose="02020603050405020304" pitchFamily="18" charset="0"/>
              </a:rPr>
              <a:t>Mannkendall</a:t>
            </a:r>
            <a:r>
              <a:rPr lang="en-IN" altLang="en-US" sz="2000" b="1" dirty="0">
                <a:latin typeface="Times New Roman" panose="02020603050405020304" pitchFamily="18" charset="0"/>
                <a:cs typeface="Times New Roman" panose="02020603050405020304" pitchFamily="18" charset="0"/>
              </a:rPr>
              <a:t> Method</a:t>
            </a:r>
          </a:p>
        </p:txBody>
      </p:sp>
      <p:sp>
        <p:nvSpPr>
          <p:cNvPr id="9" name="Footer Placeholder 5"/>
          <p:cNvSpPr txBox="1"/>
          <p:nvPr/>
        </p:nvSpPr>
        <p:spPr>
          <a:xfrm>
            <a:off x="605160" y="214795"/>
            <a:ext cx="10981679" cy="637776"/>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Trend Analysis</a:t>
            </a:r>
            <a:endParaRPr lang="en-US" sz="24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804545" y="1681480"/>
            <a:ext cx="9937115" cy="4674870"/>
          </a:xfrm>
          <a:prstGeom prst="rect">
            <a:avLst/>
          </a:prstGeom>
        </p:spPr>
      </p:pic>
      <p:sp>
        <p:nvSpPr>
          <p:cNvPr id="8" name="Footer Placeholder 3"/>
          <p:cNvSpPr>
            <a:spLocks noGrp="1"/>
          </p:cNvSpPr>
          <p:nvPr/>
        </p:nvSpPr>
        <p:spPr>
          <a:xfrm>
            <a:off x="372110" y="6341110"/>
            <a:ext cx="11586210" cy="38036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Civil Engineering, RNSIT Bengaluru.</a:t>
            </a:r>
          </a:p>
        </p:txBody>
      </p:sp>
      <p:sp>
        <p:nvSpPr>
          <p:cNvPr id="5" name="Slide Number Placeholder 4"/>
          <p:cNvSpPr>
            <a:spLocks noGrp="1"/>
          </p:cNvSpPr>
          <p:nvPr>
            <p:ph type="sldNum" sz="quarter" idx="12"/>
          </p:nvPr>
        </p:nvSpPr>
        <p:spPr>
          <a:xfrm>
            <a:off x="202565" y="6356350"/>
            <a:ext cx="11141075" cy="365125"/>
          </a:xfrm>
        </p:spPr>
        <p:txBody>
          <a:bodyPr/>
          <a:lstStyle/>
          <a:p>
            <a:r>
              <a:rPr lang="en-IN" altLang="en-US" smtClean="0">
                <a:highlight>
                  <a:srgbClr val="FFFF00"/>
                </a:highlight>
              </a:rPr>
              <a:t>37</a:t>
            </a:r>
          </a:p>
        </p:txBody>
      </p:sp>
      <p:sp>
        <p:nvSpPr>
          <p:cNvPr id="7" name="Title 6"/>
          <p:cNvSpPr>
            <a:spLocks noGrp="1"/>
          </p:cNvSpPr>
          <p:nvPr/>
        </p:nvSpPr>
        <p:spPr>
          <a:xfrm>
            <a:off x="675640" y="1019175"/>
            <a:ext cx="10805160" cy="422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r>
              <a:rPr lang="en-IN" altLang="en-US" sz="2000" b="1" dirty="0">
                <a:latin typeface="Times New Roman" panose="02020603050405020304" pitchFamily="18" charset="0"/>
                <a:cs typeface="Times New Roman" panose="02020603050405020304" pitchFamily="18" charset="0"/>
              </a:rPr>
              <a:t>R Studio - </a:t>
            </a:r>
            <a:r>
              <a:rPr lang="en-IN" altLang="en-US" sz="2000" b="1" dirty="0" err="1">
                <a:latin typeface="Times New Roman" panose="02020603050405020304" pitchFamily="18" charset="0"/>
                <a:cs typeface="Times New Roman" panose="02020603050405020304" pitchFamily="18" charset="0"/>
              </a:rPr>
              <a:t>Mannkendall</a:t>
            </a:r>
            <a:r>
              <a:rPr lang="en-IN" altLang="en-US" sz="2000" b="1" dirty="0">
                <a:latin typeface="Times New Roman" panose="02020603050405020304" pitchFamily="18" charset="0"/>
                <a:cs typeface="Times New Roman" panose="02020603050405020304" pitchFamily="18" charset="0"/>
              </a:rPr>
              <a:t> Method</a:t>
            </a:r>
          </a:p>
        </p:txBody>
      </p:sp>
      <p:sp>
        <p:nvSpPr>
          <p:cNvPr id="9" name="Footer Placeholder 5"/>
          <p:cNvSpPr txBox="1"/>
          <p:nvPr/>
        </p:nvSpPr>
        <p:spPr>
          <a:xfrm>
            <a:off x="605160" y="214795"/>
            <a:ext cx="10981679" cy="637776"/>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Trend Analysis</a:t>
            </a:r>
            <a:endParaRPr lang="en-US" sz="24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aphicFrame>
        <p:nvGraphicFramePr>
          <p:cNvPr id="3" name="Content Placeholder 2"/>
          <p:cNvGraphicFramePr>
            <a:graphicFrameLocks noGrp="1"/>
          </p:cNvGraphicFramePr>
          <p:nvPr>
            <p:ph idx="1"/>
          </p:nvPr>
        </p:nvGraphicFramePr>
        <p:xfrm>
          <a:off x="2751455" y="3031077"/>
          <a:ext cx="6689090" cy="1918716"/>
        </p:xfrm>
        <a:graphic>
          <a:graphicData uri="http://schemas.openxmlformats.org/drawingml/2006/table">
            <a:tbl>
              <a:tblPr firstRow="1" firstCol="1" bandRow="1">
                <a:tableStyleId>{5C22544A-7EE6-4342-B048-85BDC9FD1C3A}</a:tableStyleId>
              </a:tblPr>
              <a:tblGrid>
                <a:gridCol w="1284605">
                  <a:extLst>
                    <a:ext uri="{9D8B030D-6E8A-4147-A177-3AD203B41FA5}">
                      <a16:colId xmlns:a16="http://schemas.microsoft.com/office/drawing/2014/main" val="3342760067"/>
                    </a:ext>
                  </a:extLst>
                </a:gridCol>
                <a:gridCol w="452120">
                  <a:extLst>
                    <a:ext uri="{9D8B030D-6E8A-4147-A177-3AD203B41FA5}">
                      <a16:colId xmlns:a16="http://schemas.microsoft.com/office/drawing/2014/main" val="2012663099"/>
                    </a:ext>
                  </a:extLst>
                </a:gridCol>
                <a:gridCol w="413385">
                  <a:extLst>
                    <a:ext uri="{9D8B030D-6E8A-4147-A177-3AD203B41FA5}">
                      <a16:colId xmlns:a16="http://schemas.microsoft.com/office/drawing/2014/main" val="3636819918"/>
                    </a:ext>
                  </a:extLst>
                </a:gridCol>
                <a:gridCol w="528320">
                  <a:extLst>
                    <a:ext uri="{9D8B030D-6E8A-4147-A177-3AD203B41FA5}">
                      <a16:colId xmlns:a16="http://schemas.microsoft.com/office/drawing/2014/main" val="2044481204"/>
                    </a:ext>
                  </a:extLst>
                </a:gridCol>
                <a:gridCol w="457835">
                  <a:extLst>
                    <a:ext uri="{9D8B030D-6E8A-4147-A177-3AD203B41FA5}">
                      <a16:colId xmlns:a16="http://schemas.microsoft.com/office/drawing/2014/main" val="1664483364"/>
                    </a:ext>
                  </a:extLst>
                </a:gridCol>
                <a:gridCol w="532130">
                  <a:extLst>
                    <a:ext uri="{9D8B030D-6E8A-4147-A177-3AD203B41FA5}">
                      <a16:colId xmlns:a16="http://schemas.microsoft.com/office/drawing/2014/main" val="2155818867"/>
                    </a:ext>
                  </a:extLst>
                </a:gridCol>
                <a:gridCol w="427355">
                  <a:extLst>
                    <a:ext uri="{9D8B030D-6E8A-4147-A177-3AD203B41FA5}">
                      <a16:colId xmlns:a16="http://schemas.microsoft.com/office/drawing/2014/main" val="3579700488"/>
                    </a:ext>
                  </a:extLst>
                </a:gridCol>
                <a:gridCol w="405765">
                  <a:extLst>
                    <a:ext uri="{9D8B030D-6E8A-4147-A177-3AD203B41FA5}">
                      <a16:colId xmlns:a16="http://schemas.microsoft.com/office/drawing/2014/main" val="672545886"/>
                    </a:ext>
                  </a:extLst>
                </a:gridCol>
                <a:gridCol w="453390">
                  <a:extLst>
                    <a:ext uri="{9D8B030D-6E8A-4147-A177-3AD203B41FA5}">
                      <a16:colId xmlns:a16="http://schemas.microsoft.com/office/drawing/2014/main" val="1761865235"/>
                    </a:ext>
                  </a:extLst>
                </a:gridCol>
                <a:gridCol w="398145">
                  <a:extLst>
                    <a:ext uri="{9D8B030D-6E8A-4147-A177-3AD203B41FA5}">
                      <a16:colId xmlns:a16="http://schemas.microsoft.com/office/drawing/2014/main" val="451952835"/>
                    </a:ext>
                  </a:extLst>
                </a:gridCol>
                <a:gridCol w="445770">
                  <a:extLst>
                    <a:ext uri="{9D8B030D-6E8A-4147-A177-3AD203B41FA5}">
                      <a16:colId xmlns:a16="http://schemas.microsoft.com/office/drawing/2014/main" val="429995759"/>
                    </a:ext>
                  </a:extLst>
                </a:gridCol>
                <a:gridCol w="453390">
                  <a:extLst>
                    <a:ext uri="{9D8B030D-6E8A-4147-A177-3AD203B41FA5}">
                      <a16:colId xmlns:a16="http://schemas.microsoft.com/office/drawing/2014/main" val="3788879638"/>
                    </a:ext>
                  </a:extLst>
                </a:gridCol>
                <a:gridCol w="436880">
                  <a:extLst>
                    <a:ext uri="{9D8B030D-6E8A-4147-A177-3AD203B41FA5}">
                      <a16:colId xmlns:a16="http://schemas.microsoft.com/office/drawing/2014/main" val="3452602298"/>
                    </a:ext>
                  </a:extLst>
                </a:gridCol>
              </a:tblGrid>
              <a:tr h="340995">
                <a:tc>
                  <a:txBody>
                    <a:bodyPr/>
                    <a:lstStyle/>
                    <a:p>
                      <a:pPr algn="ctr">
                        <a:lnSpc>
                          <a:spcPct val="107000"/>
                        </a:lnSpc>
                        <a:spcAft>
                          <a:spcPts val="0"/>
                        </a:spcAft>
                      </a:pPr>
                      <a:r>
                        <a:rPr lang="en-IN" sz="1000">
                          <a:effectLst/>
                        </a:rPr>
                        <a:t>MANNKENDALL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JAN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FEB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MAR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APR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MAY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JUN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JUL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AUG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SEP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OCT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NOV</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DEC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20355490"/>
                  </a:ext>
                </a:extLst>
              </a:tr>
              <a:tr h="207010">
                <a:tc>
                  <a:txBody>
                    <a:bodyPr/>
                    <a:lstStyle/>
                    <a:p>
                      <a:pPr algn="ctr">
                        <a:lnSpc>
                          <a:spcPct val="107000"/>
                        </a:lnSpc>
                        <a:spcAft>
                          <a:spcPts val="0"/>
                        </a:spcAft>
                      </a:pPr>
                      <a:r>
                        <a:rPr lang="en-IN" sz="1000">
                          <a:effectLst/>
                        </a:rPr>
                        <a:t>Tmax</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1.97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0.37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-2.75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-0.43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2.23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0.44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1.57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1.29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204885"/>
                  </a:ext>
                </a:extLst>
              </a:tr>
              <a:tr h="207010">
                <a:tc>
                  <a:txBody>
                    <a:bodyPr/>
                    <a:lstStyle/>
                    <a:p>
                      <a:pPr algn="ctr">
                        <a:lnSpc>
                          <a:spcPct val="107000"/>
                        </a:lnSpc>
                        <a:spcAft>
                          <a:spcPts val="0"/>
                        </a:spcAft>
                      </a:pPr>
                      <a:r>
                        <a:rPr lang="en-IN" sz="1000">
                          <a:effectLst/>
                        </a:rPr>
                        <a:t>Tmin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1.22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-0.31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0.36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-0.43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1.78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1.61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1.61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1.26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1.90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2.20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1993258"/>
                  </a:ext>
                </a:extLst>
              </a:tr>
              <a:tr h="207010">
                <a:tc>
                  <a:txBody>
                    <a:bodyPr/>
                    <a:lstStyle/>
                    <a:p>
                      <a:pPr algn="ctr">
                        <a:lnSpc>
                          <a:spcPct val="107000"/>
                        </a:lnSpc>
                        <a:spcAft>
                          <a:spcPts val="0"/>
                        </a:spcAft>
                      </a:pPr>
                      <a:r>
                        <a:rPr lang="en-IN" sz="1000">
                          <a:effectLst/>
                        </a:rPr>
                        <a:t>WS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-3.41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-2.48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-4.17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-3.53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-5.00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-4.39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-3.88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-2.11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-2.99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-1.22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-3.32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81064721"/>
                  </a:ext>
                </a:extLst>
              </a:tr>
              <a:tr h="207010">
                <a:tc>
                  <a:txBody>
                    <a:bodyPr/>
                    <a:lstStyle/>
                    <a:p>
                      <a:pPr algn="ctr">
                        <a:lnSpc>
                          <a:spcPct val="107000"/>
                        </a:lnSpc>
                        <a:spcAft>
                          <a:spcPts val="0"/>
                        </a:spcAft>
                      </a:pPr>
                      <a:r>
                        <a:rPr lang="en-IN" sz="1000">
                          <a:effectLst/>
                        </a:rPr>
                        <a:t>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4.25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0.37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5.63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4.24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4.11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2.95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4.79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4.57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4.32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4.09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4.11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3.92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52596617"/>
                  </a:ext>
                </a:extLst>
              </a:tr>
              <a:tr h="207010">
                <a:tc>
                  <a:txBody>
                    <a:bodyPr/>
                    <a:lstStyle/>
                    <a:p>
                      <a:pPr algn="ctr">
                        <a:lnSpc>
                          <a:spcPct val="107000"/>
                        </a:lnSpc>
                        <a:spcAft>
                          <a:spcPts val="0"/>
                        </a:spcAft>
                      </a:pPr>
                      <a:r>
                        <a:rPr lang="en-IN" sz="1000">
                          <a:effectLst/>
                        </a:rPr>
                        <a:t>EPan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-4.80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-3.41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-1.08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-2.04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-4.33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-4.81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-5.91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-6.37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-5.67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-4.44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-4.60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-3.37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506912"/>
                  </a:ext>
                </a:extLst>
              </a:tr>
              <a:tr h="207010">
                <a:tc>
                  <a:txBody>
                    <a:bodyPr/>
                    <a:lstStyle/>
                    <a:p>
                      <a:pPr algn="ctr">
                        <a:lnSpc>
                          <a:spcPct val="107000"/>
                        </a:lnSpc>
                        <a:spcAft>
                          <a:spcPts val="0"/>
                        </a:spcAft>
                      </a:pPr>
                      <a:r>
                        <a:rPr lang="en-IN" sz="1000">
                          <a:effectLst/>
                        </a:rPr>
                        <a:t>  SSH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-1.48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-1.48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-4.70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-4.89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-5.16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-2.04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-2.47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-3.41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-1.88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-1.53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dirty="0">
                          <a:effectLst/>
                        </a:rPr>
                        <a:t>-2.26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5398106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244243144"/>
              </p:ext>
            </p:extLst>
          </p:nvPr>
        </p:nvGraphicFramePr>
        <p:xfrm>
          <a:off x="675641" y="1608054"/>
          <a:ext cx="10911199" cy="4314444"/>
        </p:xfrm>
        <a:graphic>
          <a:graphicData uri="http://schemas.openxmlformats.org/drawingml/2006/table">
            <a:tbl>
              <a:tblPr firstRow="1" firstCol="1" bandRow="1">
                <a:tableStyleId>{5C22544A-7EE6-4342-B048-85BDC9FD1C3A}</a:tableStyleId>
              </a:tblPr>
              <a:tblGrid>
                <a:gridCol w="2095439">
                  <a:extLst>
                    <a:ext uri="{9D8B030D-6E8A-4147-A177-3AD203B41FA5}">
                      <a16:colId xmlns:a16="http://schemas.microsoft.com/office/drawing/2014/main" val="3643599128"/>
                    </a:ext>
                  </a:extLst>
                </a:gridCol>
                <a:gridCol w="737496">
                  <a:extLst>
                    <a:ext uri="{9D8B030D-6E8A-4147-A177-3AD203B41FA5}">
                      <a16:colId xmlns:a16="http://schemas.microsoft.com/office/drawing/2014/main" val="3331944309"/>
                    </a:ext>
                  </a:extLst>
                </a:gridCol>
                <a:gridCol w="674311">
                  <a:extLst>
                    <a:ext uri="{9D8B030D-6E8A-4147-A177-3AD203B41FA5}">
                      <a16:colId xmlns:a16="http://schemas.microsoft.com/office/drawing/2014/main" val="3431192051"/>
                    </a:ext>
                  </a:extLst>
                </a:gridCol>
                <a:gridCol w="861792">
                  <a:extLst>
                    <a:ext uri="{9D8B030D-6E8A-4147-A177-3AD203B41FA5}">
                      <a16:colId xmlns:a16="http://schemas.microsoft.com/office/drawing/2014/main" val="76737380"/>
                    </a:ext>
                  </a:extLst>
                </a:gridCol>
                <a:gridCol w="746817">
                  <a:extLst>
                    <a:ext uri="{9D8B030D-6E8A-4147-A177-3AD203B41FA5}">
                      <a16:colId xmlns:a16="http://schemas.microsoft.com/office/drawing/2014/main" val="798796420"/>
                    </a:ext>
                  </a:extLst>
                </a:gridCol>
                <a:gridCol w="868007">
                  <a:extLst>
                    <a:ext uri="{9D8B030D-6E8A-4147-A177-3AD203B41FA5}">
                      <a16:colId xmlns:a16="http://schemas.microsoft.com/office/drawing/2014/main" val="1950788411"/>
                    </a:ext>
                  </a:extLst>
                </a:gridCol>
                <a:gridCol w="697098">
                  <a:extLst>
                    <a:ext uri="{9D8B030D-6E8A-4147-A177-3AD203B41FA5}">
                      <a16:colId xmlns:a16="http://schemas.microsoft.com/office/drawing/2014/main" val="2314420352"/>
                    </a:ext>
                  </a:extLst>
                </a:gridCol>
                <a:gridCol w="661881">
                  <a:extLst>
                    <a:ext uri="{9D8B030D-6E8A-4147-A177-3AD203B41FA5}">
                      <a16:colId xmlns:a16="http://schemas.microsoft.com/office/drawing/2014/main" val="2294625477"/>
                    </a:ext>
                  </a:extLst>
                </a:gridCol>
                <a:gridCol w="739567">
                  <a:extLst>
                    <a:ext uri="{9D8B030D-6E8A-4147-A177-3AD203B41FA5}">
                      <a16:colId xmlns:a16="http://schemas.microsoft.com/office/drawing/2014/main" val="738152329"/>
                    </a:ext>
                  </a:extLst>
                </a:gridCol>
                <a:gridCol w="649452">
                  <a:extLst>
                    <a:ext uri="{9D8B030D-6E8A-4147-A177-3AD203B41FA5}">
                      <a16:colId xmlns:a16="http://schemas.microsoft.com/office/drawing/2014/main" val="3527878820"/>
                    </a:ext>
                  </a:extLst>
                </a:gridCol>
                <a:gridCol w="727137">
                  <a:extLst>
                    <a:ext uri="{9D8B030D-6E8A-4147-A177-3AD203B41FA5}">
                      <a16:colId xmlns:a16="http://schemas.microsoft.com/office/drawing/2014/main" val="3157994190"/>
                    </a:ext>
                  </a:extLst>
                </a:gridCol>
                <a:gridCol w="739567">
                  <a:extLst>
                    <a:ext uri="{9D8B030D-6E8A-4147-A177-3AD203B41FA5}">
                      <a16:colId xmlns:a16="http://schemas.microsoft.com/office/drawing/2014/main" val="1462575659"/>
                    </a:ext>
                  </a:extLst>
                </a:gridCol>
                <a:gridCol w="712635">
                  <a:extLst>
                    <a:ext uri="{9D8B030D-6E8A-4147-A177-3AD203B41FA5}">
                      <a16:colId xmlns:a16="http://schemas.microsoft.com/office/drawing/2014/main" val="1125835201"/>
                    </a:ext>
                  </a:extLst>
                </a:gridCol>
              </a:tblGrid>
              <a:tr h="766764">
                <a:tc>
                  <a:txBody>
                    <a:bodyPr/>
                    <a:lstStyle/>
                    <a:p>
                      <a:pPr algn="ctr">
                        <a:lnSpc>
                          <a:spcPct val="107000"/>
                        </a:lnSpc>
                        <a:spcAft>
                          <a:spcPts val="0"/>
                        </a:spcAft>
                      </a:pPr>
                      <a:r>
                        <a:rPr lang="en-IN" sz="1000">
                          <a:effectLst/>
                        </a:rPr>
                        <a:t>MANNKENDALL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JAN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FEB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MAR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APR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MAY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JUN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JUL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AUG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SEP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OCT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NOV</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DEC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42861886"/>
                  </a:ext>
                </a:extLst>
              </a:tr>
              <a:tr h="465485">
                <a:tc>
                  <a:txBody>
                    <a:bodyPr/>
                    <a:lstStyle/>
                    <a:p>
                      <a:pPr algn="ctr">
                        <a:lnSpc>
                          <a:spcPct val="107000"/>
                        </a:lnSpc>
                        <a:spcAft>
                          <a:spcPts val="0"/>
                        </a:spcAft>
                      </a:pPr>
                      <a:r>
                        <a:rPr lang="en-IN" sz="1000">
                          <a:effectLst/>
                        </a:rPr>
                        <a:t>Tmax</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1.97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0.37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-2.75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-0.43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2.23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0.44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1.57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1.29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78533902"/>
                  </a:ext>
                </a:extLst>
              </a:tr>
              <a:tr h="465485">
                <a:tc>
                  <a:txBody>
                    <a:bodyPr/>
                    <a:lstStyle/>
                    <a:p>
                      <a:pPr algn="ctr">
                        <a:lnSpc>
                          <a:spcPct val="107000"/>
                        </a:lnSpc>
                        <a:spcAft>
                          <a:spcPts val="0"/>
                        </a:spcAft>
                      </a:pPr>
                      <a:r>
                        <a:rPr lang="en-IN" sz="1000">
                          <a:effectLst/>
                        </a:rPr>
                        <a:t>Tmin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1.22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-0.31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0.36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-0.43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1.78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1.61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1.61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1.26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1.90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2.20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54961698"/>
                  </a:ext>
                </a:extLst>
              </a:tr>
              <a:tr h="717075">
                <a:tc>
                  <a:txBody>
                    <a:bodyPr/>
                    <a:lstStyle/>
                    <a:p>
                      <a:pPr algn="ctr">
                        <a:lnSpc>
                          <a:spcPct val="107000"/>
                        </a:lnSpc>
                        <a:spcAft>
                          <a:spcPts val="0"/>
                        </a:spcAft>
                      </a:pPr>
                      <a:r>
                        <a:rPr lang="en-IN" sz="1000">
                          <a:effectLst/>
                        </a:rPr>
                        <a:t>WS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-3.41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-2.48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-4.17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-3.53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-5.00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-4.39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-3.88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-2.11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-2.99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-1.22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-3.32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62984929"/>
                  </a:ext>
                </a:extLst>
              </a:tr>
              <a:tr h="465485">
                <a:tc>
                  <a:txBody>
                    <a:bodyPr/>
                    <a:lstStyle/>
                    <a:p>
                      <a:pPr algn="ctr">
                        <a:lnSpc>
                          <a:spcPct val="107000"/>
                        </a:lnSpc>
                        <a:spcAft>
                          <a:spcPts val="0"/>
                        </a:spcAft>
                      </a:pPr>
                      <a:r>
                        <a:rPr lang="en-IN" sz="1000">
                          <a:effectLst/>
                        </a:rPr>
                        <a:t>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4.25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0.37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5.63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4.24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4.11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2.95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4.79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4.57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4.32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4.09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4.11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3.92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8370079"/>
                  </a:ext>
                </a:extLst>
              </a:tr>
              <a:tr h="717075">
                <a:tc>
                  <a:txBody>
                    <a:bodyPr/>
                    <a:lstStyle/>
                    <a:p>
                      <a:pPr algn="ctr">
                        <a:lnSpc>
                          <a:spcPct val="107000"/>
                        </a:lnSpc>
                        <a:spcAft>
                          <a:spcPts val="0"/>
                        </a:spcAft>
                      </a:pPr>
                      <a:r>
                        <a:rPr lang="en-IN" sz="1000">
                          <a:effectLst/>
                        </a:rPr>
                        <a:t>EPan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-4.80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-3.41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-1.08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-2.04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-4.33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-4.81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-5.91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-6.37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-5.67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-4.44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-4.60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-3.37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37421651"/>
                  </a:ext>
                </a:extLst>
              </a:tr>
              <a:tr h="717075">
                <a:tc>
                  <a:txBody>
                    <a:bodyPr/>
                    <a:lstStyle/>
                    <a:p>
                      <a:pPr algn="ctr">
                        <a:lnSpc>
                          <a:spcPct val="107000"/>
                        </a:lnSpc>
                        <a:spcAft>
                          <a:spcPts val="0"/>
                        </a:spcAft>
                      </a:pPr>
                      <a:r>
                        <a:rPr lang="en-IN" sz="1000">
                          <a:effectLst/>
                        </a:rPr>
                        <a:t>  SSH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-1.48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-1.48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-4.70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-4.89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-5.16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-2.04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-2.47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-3.41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-1.88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-1.53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dirty="0">
                          <a:effectLst/>
                        </a:rPr>
                        <a:t>-2.26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17309569"/>
                  </a:ext>
                </a:extLst>
              </a:tr>
            </a:tbl>
          </a:graphicData>
        </a:graphic>
      </p:graphicFrame>
      <p:sp>
        <p:nvSpPr>
          <p:cNvPr id="11" name="Footer Placeholder 3"/>
          <p:cNvSpPr>
            <a:spLocks noGrp="1"/>
          </p:cNvSpPr>
          <p:nvPr/>
        </p:nvSpPr>
        <p:spPr>
          <a:xfrm>
            <a:off x="372110" y="6341110"/>
            <a:ext cx="11586210" cy="38036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p>
        </p:txBody>
      </p:sp>
    </p:spTree>
    <p:extLst>
      <p:ext uri="{BB962C8B-B14F-4D97-AF65-F5344CB8AC3E}">
        <p14:creationId xmlns:p14="http://schemas.microsoft.com/office/powerpoint/2010/main" val="40540409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600" y="6356350"/>
            <a:ext cx="7315835" cy="294640"/>
          </a:xfrm>
        </p:spPr>
        <p:txBody>
          <a:bodyPr/>
          <a:lstStyle/>
          <a:p>
            <a:r>
              <a:rPr lang="en-US"/>
              <a:t>Department of Civil Engineering, RNSIT Bengaluru.</a:t>
            </a:r>
          </a:p>
        </p:txBody>
      </p:sp>
      <p:sp>
        <p:nvSpPr>
          <p:cNvPr id="5" name="Slide Number Placeholder 4"/>
          <p:cNvSpPr>
            <a:spLocks noGrp="1"/>
          </p:cNvSpPr>
          <p:nvPr>
            <p:ph type="sldNum" sz="quarter" idx="12"/>
          </p:nvPr>
        </p:nvSpPr>
        <p:spPr/>
        <p:txBody>
          <a:bodyPr/>
          <a:lstStyle/>
          <a:p>
            <a:r>
              <a:rPr lang="en-IN" altLang="en-US" smtClean="0"/>
              <a:t>38</a:t>
            </a:r>
          </a:p>
        </p:txBody>
      </p:sp>
      <p:sp>
        <p:nvSpPr>
          <p:cNvPr id="9" name="Footer Placeholder 5"/>
          <p:cNvSpPr txBox="1"/>
          <p:nvPr/>
        </p:nvSpPr>
        <p:spPr>
          <a:xfrm>
            <a:off x="605160" y="214795"/>
            <a:ext cx="10981679" cy="637776"/>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Trend Analysis</a:t>
            </a:r>
            <a:endParaRPr lang="en-US" sz="24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 name="Text Box 9"/>
          <p:cNvSpPr txBox="1"/>
          <p:nvPr/>
        </p:nvSpPr>
        <p:spPr>
          <a:xfrm>
            <a:off x="371475" y="1065530"/>
            <a:ext cx="7548245" cy="400110"/>
          </a:xfrm>
          <a:prstGeom prst="rect">
            <a:avLst/>
          </a:prstGeom>
          <a:noFill/>
        </p:spPr>
        <p:txBody>
          <a:bodyPr wrap="square" rtlCol="0">
            <a:spAutoFit/>
          </a:bodyPr>
          <a:lstStyle/>
          <a:p>
            <a:r>
              <a:rPr lang="en-IN" altLang="en-US" dirty="0"/>
              <a:t>   </a:t>
            </a:r>
            <a:r>
              <a:rPr lang="en-IN" altLang="en-US" sz="2000" b="1" dirty="0">
                <a:latin typeface="Times New Roman" panose="02020603050405020304" pitchFamily="18" charset="0"/>
                <a:cs typeface="Times New Roman" panose="02020603050405020304" pitchFamily="18" charset="0"/>
              </a:rPr>
              <a:t>R Studio - </a:t>
            </a:r>
            <a:r>
              <a:rPr lang="en-IN" altLang="en-US" sz="2000" b="1" dirty="0" smtClean="0">
                <a:latin typeface="Times New Roman" panose="02020603050405020304" pitchFamily="18" charset="0"/>
                <a:cs typeface="Times New Roman" panose="02020603050405020304" pitchFamily="18" charset="0"/>
              </a:rPr>
              <a:t>Mann Kendall </a:t>
            </a:r>
            <a:r>
              <a:rPr lang="en-IN" altLang="en-US" sz="2000" b="1" dirty="0">
                <a:latin typeface="Times New Roman" panose="02020603050405020304" pitchFamily="18" charset="0"/>
                <a:cs typeface="Times New Roman" panose="02020603050405020304" pitchFamily="18" charset="0"/>
              </a:rPr>
              <a:t>Method</a:t>
            </a:r>
          </a:p>
        </p:txBody>
      </p:sp>
      <p:sp>
        <p:nvSpPr>
          <p:cNvPr id="7" name="Footer Placeholder 3"/>
          <p:cNvSpPr>
            <a:spLocks noGrp="1"/>
          </p:cNvSpPr>
          <p:nvPr/>
        </p:nvSpPr>
        <p:spPr>
          <a:xfrm>
            <a:off x="372110" y="6341110"/>
            <a:ext cx="11586210" cy="38036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p>
        </p:txBody>
      </p:sp>
      <p:sp>
        <p:nvSpPr>
          <p:cNvPr id="2" name="Content Placeholder 1"/>
          <p:cNvSpPr>
            <a:spLocks noGrp="1"/>
          </p:cNvSpPr>
          <p:nvPr>
            <p:ph idx="1"/>
          </p:nvPr>
        </p:nvSpPr>
        <p:spPr/>
        <p:txBody>
          <a:bodyPr/>
          <a:lstStyle/>
          <a:p>
            <a:endParaRPr lang="en-IN"/>
          </a:p>
        </p:txBody>
      </p:sp>
      <p:graphicFrame>
        <p:nvGraphicFramePr>
          <p:cNvPr id="12" name="Chart 11"/>
          <p:cNvGraphicFramePr/>
          <p:nvPr>
            <p:extLst>
              <p:ext uri="{D42A27DB-BD31-4B8C-83A1-F6EECF244321}">
                <p14:modId xmlns:p14="http://schemas.microsoft.com/office/powerpoint/2010/main" val="1721441788"/>
              </p:ext>
            </p:extLst>
          </p:nvPr>
        </p:nvGraphicFramePr>
        <p:xfrm>
          <a:off x="838200" y="1825625"/>
          <a:ext cx="10515599" cy="4445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790" y="959485"/>
            <a:ext cx="10748010" cy="731520"/>
          </a:xfrm>
        </p:spPr>
        <p:txBody>
          <a:bodyPr>
            <a:normAutofit/>
          </a:bodyPr>
          <a:lstStyle/>
          <a:p>
            <a:r>
              <a:rPr lang="en-IN" altLang="en-US" sz="2000" b="1"/>
              <a:t>R Studio - Sen’s slope Method</a:t>
            </a:r>
          </a:p>
        </p:txBody>
      </p:sp>
      <p:sp>
        <p:nvSpPr>
          <p:cNvPr id="4" name="Footer Placeholder 3"/>
          <p:cNvSpPr>
            <a:spLocks noGrp="1"/>
          </p:cNvSpPr>
          <p:nvPr>
            <p:ph type="ftr" sz="quarter" idx="11"/>
          </p:nvPr>
        </p:nvSpPr>
        <p:spPr/>
        <p:txBody>
          <a:bodyPr/>
          <a:lstStyle/>
          <a:p>
            <a:r>
              <a:rPr lang="en-US"/>
              <a:t>Department of Civil Engineering, RNSIT Bengaluru.</a:t>
            </a:r>
          </a:p>
        </p:txBody>
      </p:sp>
      <p:sp>
        <p:nvSpPr>
          <p:cNvPr id="5" name="Slide Number Placeholder 4"/>
          <p:cNvSpPr>
            <a:spLocks noGrp="1"/>
          </p:cNvSpPr>
          <p:nvPr>
            <p:ph type="sldNum" sz="quarter" idx="12"/>
          </p:nvPr>
        </p:nvSpPr>
        <p:spPr/>
        <p:txBody>
          <a:bodyPr/>
          <a:lstStyle/>
          <a:p>
            <a:r>
              <a:rPr lang="en-IN" altLang="en-US" smtClean="0"/>
              <a:t>39</a:t>
            </a:r>
          </a:p>
        </p:txBody>
      </p:sp>
      <p:sp>
        <p:nvSpPr>
          <p:cNvPr id="9" name="Footer Placeholder 5"/>
          <p:cNvSpPr txBox="1"/>
          <p:nvPr/>
        </p:nvSpPr>
        <p:spPr>
          <a:xfrm>
            <a:off x="605160" y="214795"/>
            <a:ext cx="10981679" cy="637776"/>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Trend Analysis</a:t>
            </a:r>
            <a:endParaRPr lang="en-US" sz="24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Footer Placeholder 3"/>
          <p:cNvSpPr>
            <a:spLocks noGrp="1"/>
          </p:cNvSpPr>
          <p:nvPr/>
        </p:nvSpPr>
        <p:spPr>
          <a:xfrm>
            <a:off x="372110" y="6341110"/>
            <a:ext cx="11586210" cy="38036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7896902"/>
              </p:ext>
            </p:extLst>
          </p:nvPr>
        </p:nvGraphicFramePr>
        <p:xfrm>
          <a:off x="605161" y="1706245"/>
          <a:ext cx="10748638" cy="4258457"/>
        </p:xfrm>
        <a:graphic>
          <a:graphicData uri="http://schemas.openxmlformats.org/drawingml/2006/table">
            <a:tbl>
              <a:tblPr firstRow="1" firstCol="1" bandRow="1">
                <a:tableStyleId>{5C22544A-7EE6-4342-B048-85BDC9FD1C3A}</a:tableStyleId>
              </a:tblPr>
              <a:tblGrid>
                <a:gridCol w="1192806">
                  <a:extLst>
                    <a:ext uri="{9D8B030D-6E8A-4147-A177-3AD203B41FA5}">
                      <a16:colId xmlns:a16="http://schemas.microsoft.com/office/drawing/2014/main" val="1833972819"/>
                    </a:ext>
                  </a:extLst>
                </a:gridCol>
                <a:gridCol w="831569">
                  <a:extLst>
                    <a:ext uri="{9D8B030D-6E8A-4147-A177-3AD203B41FA5}">
                      <a16:colId xmlns:a16="http://schemas.microsoft.com/office/drawing/2014/main" val="841081269"/>
                    </a:ext>
                  </a:extLst>
                </a:gridCol>
                <a:gridCol w="768789">
                  <a:extLst>
                    <a:ext uri="{9D8B030D-6E8A-4147-A177-3AD203B41FA5}">
                      <a16:colId xmlns:a16="http://schemas.microsoft.com/office/drawing/2014/main" val="4029497572"/>
                    </a:ext>
                  </a:extLst>
                </a:gridCol>
                <a:gridCol w="768789">
                  <a:extLst>
                    <a:ext uri="{9D8B030D-6E8A-4147-A177-3AD203B41FA5}">
                      <a16:colId xmlns:a16="http://schemas.microsoft.com/office/drawing/2014/main" val="1910329032"/>
                    </a:ext>
                  </a:extLst>
                </a:gridCol>
                <a:gridCol w="784227">
                  <a:extLst>
                    <a:ext uri="{9D8B030D-6E8A-4147-A177-3AD203B41FA5}">
                      <a16:colId xmlns:a16="http://schemas.microsoft.com/office/drawing/2014/main" val="3735774757"/>
                    </a:ext>
                  </a:extLst>
                </a:gridCol>
                <a:gridCol w="831569">
                  <a:extLst>
                    <a:ext uri="{9D8B030D-6E8A-4147-A177-3AD203B41FA5}">
                      <a16:colId xmlns:a16="http://schemas.microsoft.com/office/drawing/2014/main" val="2957352981"/>
                    </a:ext>
                  </a:extLst>
                </a:gridCol>
                <a:gridCol w="847006">
                  <a:extLst>
                    <a:ext uri="{9D8B030D-6E8A-4147-A177-3AD203B41FA5}">
                      <a16:colId xmlns:a16="http://schemas.microsoft.com/office/drawing/2014/main" val="2267816737"/>
                    </a:ext>
                  </a:extLst>
                </a:gridCol>
                <a:gridCol w="706009">
                  <a:extLst>
                    <a:ext uri="{9D8B030D-6E8A-4147-A177-3AD203B41FA5}">
                      <a16:colId xmlns:a16="http://schemas.microsoft.com/office/drawing/2014/main" val="1822021201"/>
                    </a:ext>
                  </a:extLst>
                </a:gridCol>
                <a:gridCol w="863472">
                  <a:extLst>
                    <a:ext uri="{9D8B030D-6E8A-4147-A177-3AD203B41FA5}">
                      <a16:colId xmlns:a16="http://schemas.microsoft.com/office/drawing/2014/main" val="1257350750"/>
                    </a:ext>
                  </a:extLst>
                </a:gridCol>
                <a:gridCol w="737914">
                  <a:extLst>
                    <a:ext uri="{9D8B030D-6E8A-4147-A177-3AD203B41FA5}">
                      <a16:colId xmlns:a16="http://schemas.microsoft.com/office/drawing/2014/main" val="2986245257"/>
                    </a:ext>
                  </a:extLst>
                </a:gridCol>
                <a:gridCol w="753351">
                  <a:extLst>
                    <a:ext uri="{9D8B030D-6E8A-4147-A177-3AD203B41FA5}">
                      <a16:colId xmlns:a16="http://schemas.microsoft.com/office/drawing/2014/main" val="591165142"/>
                    </a:ext>
                  </a:extLst>
                </a:gridCol>
                <a:gridCol w="768789">
                  <a:extLst>
                    <a:ext uri="{9D8B030D-6E8A-4147-A177-3AD203B41FA5}">
                      <a16:colId xmlns:a16="http://schemas.microsoft.com/office/drawing/2014/main" val="3928680864"/>
                    </a:ext>
                  </a:extLst>
                </a:gridCol>
                <a:gridCol w="894348">
                  <a:extLst>
                    <a:ext uri="{9D8B030D-6E8A-4147-A177-3AD203B41FA5}">
                      <a16:colId xmlns:a16="http://schemas.microsoft.com/office/drawing/2014/main" val="658761773"/>
                    </a:ext>
                  </a:extLst>
                </a:gridCol>
              </a:tblGrid>
              <a:tr h="460400">
                <a:tc>
                  <a:txBody>
                    <a:bodyPr/>
                    <a:lstStyle/>
                    <a:p>
                      <a:pPr algn="ctr">
                        <a:lnSpc>
                          <a:spcPct val="107000"/>
                        </a:lnSpc>
                        <a:spcAft>
                          <a:spcPts val="0"/>
                        </a:spcAft>
                      </a:pPr>
                      <a:r>
                        <a:rPr lang="en-IN" sz="1000">
                          <a:effectLst/>
                        </a:rPr>
                        <a:t>SENSLOPE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JAN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FEB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MAR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APR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MAY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JUN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JUL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AUG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SEP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OCT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NOV</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DEC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47247105"/>
                  </a:ext>
                </a:extLst>
              </a:tr>
              <a:tr h="460400">
                <a:tc>
                  <a:txBody>
                    <a:bodyPr/>
                    <a:lstStyle/>
                    <a:p>
                      <a:pPr algn="ctr">
                        <a:lnSpc>
                          <a:spcPct val="107000"/>
                        </a:lnSpc>
                        <a:spcAft>
                          <a:spcPts val="0"/>
                        </a:spcAft>
                      </a:pPr>
                      <a:r>
                        <a:rPr lang="en-IN" sz="1000">
                          <a:effectLst/>
                        </a:rPr>
                        <a:t>Tmax</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0.026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0.007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-0.007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08625127"/>
                  </a:ext>
                </a:extLst>
              </a:tr>
              <a:tr h="460400">
                <a:tc>
                  <a:txBody>
                    <a:bodyPr/>
                    <a:lstStyle/>
                    <a:p>
                      <a:pPr algn="ctr">
                        <a:lnSpc>
                          <a:spcPct val="107000"/>
                        </a:lnSpc>
                        <a:spcAft>
                          <a:spcPts val="0"/>
                        </a:spcAft>
                      </a:pPr>
                      <a:r>
                        <a:rPr lang="en-IN" sz="1000">
                          <a:effectLst/>
                        </a:rPr>
                        <a:t>Tmin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0.024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-0.006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0.026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0.005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-0.005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0.007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0.024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01541138"/>
                  </a:ext>
                </a:extLst>
              </a:tr>
              <a:tr h="805619">
                <a:tc>
                  <a:txBody>
                    <a:bodyPr/>
                    <a:lstStyle/>
                    <a:p>
                      <a:pPr algn="ctr">
                        <a:lnSpc>
                          <a:spcPct val="107000"/>
                        </a:lnSpc>
                        <a:spcAft>
                          <a:spcPts val="0"/>
                        </a:spcAft>
                      </a:pPr>
                      <a:r>
                        <a:rPr lang="en-IN" sz="1000">
                          <a:effectLst/>
                        </a:rPr>
                        <a:t>WS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-0.094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-0.191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-0.148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-0.137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-0.046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-0.054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82962466"/>
                  </a:ext>
                </a:extLst>
              </a:tr>
              <a:tr h="460400">
                <a:tc>
                  <a:txBody>
                    <a:bodyPr/>
                    <a:lstStyle/>
                    <a:p>
                      <a:pPr algn="ctr">
                        <a:lnSpc>
                          <a:spcPct val="107000"/>
                        </a:lnSpc>
                        <a:spcAft>
                          <a:spcPts val="0"/>
                        </a:spcAft>
                      </a:pPr>
                      <a:r>
                        <a:rPr lang="en-IN" sz="1000">
                          <a:effectLst/>
                        </a:rPr>
                        <a:t>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0.218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0.374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0.444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0.237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0.244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0.174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0.206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0.202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0.196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0.170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0.263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0.231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44999657"/>
                  </a:ext>
                </a:extLst>
              </a:tr>
              <a:tr h="805619">
                <a:tc>
                  <a:txBody>
                    <a:bodyPr/>
                    <a:lstStyle/>
                    <a:p>
                      <a:pPr algn="ctr">
                        <a:lnSpc>
                          <a:spcPct val="107000"/>
                        </a:lnSpc>
                        <a:spcAft>
                          <a:spcPts val="0"/>
                        </a:spcAft>
                      </a:pPr>
                      <a:r>
                        <a:rPr lang="en-IN" sz="1000">
                          <a:effectLst/>
                        </a:rPr>
                        <a:t>EPan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-0.044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-0.039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-0.031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-0.073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-0.075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-0.081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-0.071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-0.049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-0.047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-0.039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80190450"/>
                  </a:ext>
                </a:extLst>
              </a:tr>
              <a:tr h="805619">
                <a:tc>
                  <a:txBody>
                    <a:bodyPr/>
                    <a:lstStyle/>
                    <a:p>
                      <a:pPr algn="ctr">
                        <a:lnSpc>
                          <a:spcPct val="107000"/>
                        </a:lnSpc>
                        <a:spcAft>
                          <a:spcPts val="0"/>
                        </a:spcAft>
                      </a:pPr>
                      <a:r>
                        <a:rPr lang="en-IN" sz="1000">
                          <a:effectLst/>
                        </a:rPr>
                        <a:t>SSH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-0.047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-0.041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-0.005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-0.022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-0.036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-0.059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a:effectLst/>
                        </a:rPr>
                        <a:t>-0.023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1000" dirty="0">
                          <a:effectLst/>
                        </a:rPr>
                        <a:t>-0.050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76470794"/>
                  </a:ext>
                </a:extLst>
              </a:tr>
            </a:tbl>
          </a:graphicData>
        </a:graphic>
      </p:graphicFrame>
    </p:spTree>
    <p:extLst>
      <p:ext uri="{BB962C8B-B14F-4D97-AF65-F5344CB8AC3E}">
        <p14:creationId xmlns:p14="http://schemas.microsoft.com/office/powerpoint/2010/main" val="28371437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790" y="959485"/>
            <a:ext cx="10748010" cy="731520"/>
          </a:xfrm>
        </p:spPr>
        <p:txBody>
          <a:bodyPr>
            <a:normAutofit/>
          </a:bodyPr>
          <a:lstStyle/>
          <a:p>
            <a:r>
              <a:rPr lang="en-IN" altLang="en-US" sz="2000" b="1"/>
              <a:t>R Studio - Sen’s slope Method</a:t>
            </a:r>
          </a:p>
        </p:txBody>
      </p:sp>
      <p:sp>
        <p:nvSpPr>
          <p:cNvPr id="4" name="Footer Placeholder 3"/>
          <p:cNvSpPr>
            <a:spLocks noGrp="1"/>
          </p:cNvSpPr>
          <p:nvPr>
            <p:ph type="ftr" sz="quarter" idx="11"/>
          </p:nvPr>
        </p:nvSpPr>
        <p:spPr/>
        <p:txBody>
          <a:bodyPr/>
          <a:lstStyle/>
          <a:p>
            <a:r>
              <a:rPr lang="en-US"/>
              <a:t>Department of Civil Engineering, RNSIT Bengaluru.</a:t>
            </a:r>
          </a:p>
        </p:txBody>
      </p:sp>
      <p:sp>
        <p:nvSpPr>
          <p:cNvPr id="5" name="Slide Number Placeholder 4"/>
          <p:cNvSpPr>
            <a:spLocks noGrp="1"/>
          </p:cNvSpPr>
          <p:nvPr>
            <p:ph type="sldNum" sz="quarter" idx="12"/>
          </p:nvPr>
        </p:nvSpPr>
        <p:spPr/>
        <p:txBody>
          <a:bodyPr/>
          <a:lstStyle/>
          <a:p>
            <a:r>
              <a:rPr lang="en-IN" altLang="en-US" smtClean="0"/>
              <a:t>39</a:t>
            </a:r>
          </a:p>
        </p:txBody>
      </p:sp>
      <p:sp>
        <p:nvSpPr>
          <p:cNvPr id="9" name="Footer Placeholder 5"/>
          <p:cNvSpPr txBox="1"/>
          <p:nvPr/>
        </p:nvSpPr>
        <p:spPr>
          <a:xfrm>
            <a:off x="605160" y="214795"/>
            <a:ext cx="10981679" cy="637776"/>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Trend Analysis</a:t>
            </a:r>
            <a:endParaRPr lang="en-US" sz="24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Footer Placeholder 3"/>
          <p:cNvSpPr>
            <a:spLocks noGrp="1"/>
          </p:cNvSpPr>
          <p:nvPr/>
        </p:nvSpPr>
        <p:spPr>
          <a:xfrm>
            <a:off x="372110" y="6341110"/>
            <a:ext cx="11586210" cy="38036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p>
        </p:txBody>
      </p:sp>
      <p:graphicFrame>
        <p:nvGraphicFramePr>
          <p:cNvPr id="10" name="Content Placeholder 9"/>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nvSpPr>
        <p:spPr>
          <a:xfrm>
            <a:off x="372110" y="6341110"/>
            <a:ext cx="11586210" cy="38036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p>
        </p:txBody>
      </p:sp>
      <p:sp>
        <p:nvSpPr>
          <p:cNvPr id="3" name="Content Placeholder 2"/>
          <p:cNvSpPr>
            <a:spLocks noGrp="1"/>
          </p:cNvSpPr>
          <p:nvPr>
            <p:ph idx="1"/>
          </p:nvPr>
        </p:nvSpPr>
        <p:spPr>
          <a:xfrm>
            <a:off x="838200" y="914400"/>
            <a:ext cx="10515600" cy="1128713"/>
          </a:xfrm>
        </p:spPr>
        <p:txBody>
          <a:bodyPr>
            <a:normAutofit fontScale="77500" lnSpcReduction="20000"/>
          </a:bodyPr>
          <a:lstStyle/>
          <a:p>
            <a:r>
              <a:rPr lang="en-US" sz="2400" dirty="0" smtClean="0">
                <a:latin typeface="Times New Roman" pitchFamily="18" charset="0"/>
                <a:cs typeface="Times New Roman" pitchFamily="18" charset="0"/>
              </a:rPr>
              <a:t>Orange application was used for this. </a:t>
            </a:r>
          </a:p>
          <a:p>
            <a:r>
              <a:rPr lang="en-US" sz="2400" dirty="0" smtClean="0">
                <a:latin typeface="Times New Roman" pitchFamily="18" charset="0"/>
                <a:cs typeface="Times New Roman" pitchFamily="18" charset="0"/>
              </a:rPr>
              <a:t>Three tests were done separately on the Penman model and the </a:t>
            </a:r>
            <a:r>
              <a:rPr lang="en-US" sz="2400" dirty="0" err="1" smtClean="0">
                <a:latin typeface="Times New Roman" pitchFamily="18" charset="0"/>
                <a:cs typeface="Times New Roman" pitchFamily="18" charset="0"/>
              </a:rPr>
              <a:t>Stephans</a:t>
            </a:r>
            <a:r>
              <a:rPr lang="en-US" sz="2400" dirty="0" smtClean="0">
                <a:latin typeface="Times New Roman" pitchFamily="18" charset="0"/>
                <a:cs typeface="Times New Roman" pitchFamily="18" charset="0"/>
              </a:rPr>
              <a:t>-Stewart model and the data’s performances were evaluated in terms of Accuracy and Precision.</a:t>
            </a:r>
          </a:p>
          <a:p>
            <a:pPr>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Department of Civil Engineering, RNSIT </a:t>
            </a:r>
            <a:r>
              <a:rPr lang="en-US" dirty="0" err="1" smtClean="0"/>
              <a:t>Bengaluru</a:t>
            </a:r>
            <a:r>
              <a:rPr lang="en-US" dirty="0" smtClean="0"/>
              <a:t>.</a:t>
            </a:r>
            <a:endParaRPr lang="en-US" dirty="0"/>
          </a:p>
        </p:txBody>
      </p:sp>
      <p:sp>
        <p:nvSpPr>
          <p:cNvPr id="5" name="Slide Number Placeholder 4"/>
          <p:cNvSpPr>
            <a:spLocks noGrp="1"/>
          </p:cNvSpPr>
          <p:nvPr>
            <p:ph type="sldNum" sz="quarter" idx="12"/>
          </p:nvPr>
        </p:nvSpPr>
        <p:spPr/>
        <p:txBody>
          <a:bodyPr/>
          <a:lstStyle/>
          <a:p>
            <a:fld id="{D312DA27-FCD7-4BBA-ACC0-2A8A5370B724}" type="slidenum">
              <a:rPr lang="en-US" smtClean="0"/>
              <a:pPr/>
              <a:t>46</a:t>
            </a:fld>
            <a:endParaRPr lang="en-US" dirty="0"/>
          </a:p>
        </p:txBody>
      </p:sp>
      <p:sp>
        <p:nvSpPr>
          <p:cNvPr id="6" name="Footer Placeholder 5"/>
          <p:cNvSpPr txBox="1"/>
          <p:nvPr/>
        </p:nvSpPr>
        <p:spPr>
          <a:xfrm>
            <a:off x="605160" y="214795"/>
            <a:ext cx="10981679" cy="637776"/>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Artificial Neural Network</a:t>
            </a:r>
            <a:endParaRPr lang="en-US" sz="24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1027" name="Picture 3" descr="C:\Users\user\OneDrive\Pictures\Screenshots\penman analysis\2023-05-24 (12).png"/>
          <p:cNvPicPr>
            <a:picLocks noChangeAspect="1" noChangeArrowheads="1"/>
          </p:cNvPicPr>
          <p:nvPr/>
        </p:nvPicPr>
        <p:blipFill>
          <a:blip r:embed="rId2"/>
          <a:srcRect/>
          <a:stretch>
            <a:fillRect/>
          </a:stretch>
        </p:blipFill>
        <p:spPr bwMode="auto">
          <a:xfrm>
            <a:off x="4642248" y="2057400"/>
            <a:ext cx="6962994" cy="3914773"/>
          </a:xfrm>
          <a:prstGeom prst="rect">
            <a:avLst/>
          </a:prstGeom>
          <a:noFill/>
        </p:spPr>
      </p:pic>
      <p:pic>
        <p:nvPicPr>
          <p:cNvPr id="1028" name="Picture 4" descr="G:\Project phase-2\orange logo.png"/>
          <p:cNvPicPr>
            <a:picLocks noChangeAspect="1" noChangeArrowheads="1"/>
          </p:cNvPicPr>
          <p:nvPr/>
        </p:nvPicPr>
        <p:blipFill>
          <a:blip r:embed="rId3"/>
          <a:srcRect/>
          <a:stretch>
            <a:fillRect/>
          </a:stretch>
        </p:blipFill>
        <p:spPr bwMode="auto">
          <a:xfrm>
            <a:off x="1122036" y="2571750"/>
            <a:ext cx="2975629" cy="2228850"/>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1"/>
            <a:ext cx="10515600" cy="1157288"/>
          </a:xfrm>
        </p:spPr>
        <p:txBody>
          <a:bodyPr/>
          <a:lstStyle/>
          <a:p>
            <a:endParaRPr lang="en-US" dirty="0"/>
          </a:p>
        </p:txBody>
      </p:sp>
      <p:sp>
        <p:nvSpPr>
          <p:cNvPr id="4" name="Footer Placeholder 3"/>
          <p:cNvSpPr>
            <a:spLocks noGrp="1"/>
          </p:cNvSpPr>
          <p:nvPr>
            <p:ph type="ftr" sz="quarter" idx="11"/>
          </p:nvPr>
        </p:nvSpPr>
        <p:spPr/>
        <p:txBody>
          <a:bodyPr/>
          <a:lstStyle/>
          <a:p>
            <a:r>
              <a:rPr lang="en-US" smtClean="0"/>
              <a:t>Department of Civil Engineering, RNSIT Bengaluru.</a:t>
            </a:r>
            <a:endParaRPr lang="en-US"/>
          </a:p>
        </p:txBody>
      </p:sp>
      <p:sp>
        <p:nvSpPr>
          <p:cNvPr id="5" name="Slide Number Placeholder 4"/>
          <p:cNvSpPr>
            <a:spLocks noGrp="1"/>
          </p:cNvSpPr>
          <p:nvPr>
            <p:ph type="sldNum" sz="quarter" idx="12"/>
          </p:nvPr>
        </p:nvSpPr>
        <p:spPr/>
        <p:txBody>
          <a:bodyPr/>
          <a:lstStyle/>
          <a:p>
            <a:fld id="{D312DA27-FCD7-4BBA-ACC0-2A8A5370B724}" type="slidenum">
              <a:rPr lang="en-US" smtClean="0"/>
              <a:pPr/>
              <a:t>47</a:t>
            </a:fld>
            <a:endParaRPr lang="en-US"/>
          </a:p>
        </p:txBody>
      </p:sp>
      <p:sp>
        <p:nvSpPr>
          <p:cNvPr id="6" name="Footer Placeholder 5"/>
          <p:cNvSpPr txBox="1"/>
          <p:nvPr/>
        </p:nvSpPr>
        <p:spPr>
          <a:xfrm>
            <a:off x="605160" y="214795"/>
            <a:ext cx="10981679" cy="637776"/>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Artificial Neural Network</a:t>
            </a:r>
            <a:endParaRPr lang="en-US" sz="24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7" name="Picture 3" descr="C:\Users\user\OneDrive\Pictures\Screenshots\penman analysis\2023-05-24 (12).png"/>
          <p:cNvPicPr>
            <a:picLocks noChangeAspect="1" noChangeArrowheads="1"/>
          </p:cNvPicPr>
          <p:nvPr/>
        </p:nvPicPr>
        <p:blipFill>
          <a:blip r:embed="rId2"/>
          <a:srcRect/>
          <a:stretch>
            <a:fillRect/>
          </a:stretch>
        </p:blipFill>
        <p:spPr bwMode="auto">
          <a:xfrm>
            <a:off x="671512" y="976216"/>
            <a:ext cx="10858501" cy="5381974"/>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C:\Users\user\OneDrive\Pictures\Screenshots\penman analysis\2023-05-24 (7).png"/>
          <p:cNvPicPr>
            <a:picLocks noChangeAspect="1" noChangeArrowheads="1"/>
          </p:cNvPicPr>
          <p:nvPr/>
        </p:nvPicPr>
        <p:blipFill>
          <a:blip r:embed="rId2"/>
          <a:srcRect/>
          <a:stretch>
            <a:fillRect/>
          </a:stretch>
        </p:blipFill>
        <p:spPr bwMode="auto">
          <a:xfrm>
            <a:off x="1714500" y="1652204"/>
            <a:ext cx="7772400" cy="4369842"/>
          </a:xfrm>
          <a:prstGeom prst="rect">
            <a:avLst/>
          </a:prstGeom>
          <a:noFill/>
        </p:spPr>
      </p:pic>
      <p:sp>
        <p:nvSpPr>
          <p:cNvPr id="7" name="Footer Placeholder 3"/>
          <p:cNvSpPr>
            <a:spLocks noGrp="1"/>
          </p:cNvSpPr>
          <p:nvPr/>
        </p:nvSpPr>
        <p:spPr>
          <a:xfrm>
            <a:off x="372110" y="6341110"/>
            <a:ext cx="11586210" cy="38036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p>
        </p:txBody>
      </p:sp>
      <p:sp>
        <p:nvSpPr>
          <p:cNvPr id="3" name="Content Placeholder 2"/>
          <p:cNvSpPr>
            <a:spLocks noGrp="1"/>
          </p:cNvSpPr>
          <p:nvPr>
            <p:ph idx="1"/>
          </p:nvPr>
        </p:nvSpPr>
        <p:spPr>
          <a:xfrm>
            <a:off x="838200" y="914400"/>
            <a:ext cx="10515600" cy="1128713"/>
          </a:xfrm>
        </p:spPr>
        <p:txBody>
          <a:bodyPr>
            <a:normAutofit/>
          </a:bodyPr>
          <a:lstStyle/>
          <a:p>
            <a:pPr>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Department of Civil Engineering, RNSIT </a:t>
            </a:r>
            <a:r>
              <a:rPr lang="en-US" dirty="0" err="1" smtClean="0"/>
              <a:t>Bengaluru</a:t>
            </a:r>
            <a:r>
              <a:rPr lang="en-US" dirty="0" smtClean="0"/>
              <a:t>.</a:t>
            </a:r>
            <a:endParaRPr lang="en-US" dirty="0"/>
          </a:p>
        </p:txBody>
      </p:sp>
      <p:sp>
        <p:nvSpPr>
          <p:cNvPr id="5" name="Slide Number Placeholder 4"/>
          <p:cNvSpPr>
            <a:spLocks noGrp="1"/>
          </p:cNvSpPr>
          <p:nvPr>
            <p:ph type="sldNum" sz="quarter" idx="12"/>
          </p:nvPr>
        </p:nvSpPr>
        <p:spPr/>
        <p:txBody>
          <a:bodyPr/>
          <a:lstStyle/>
          <a:p>
            <a:fld id="{D312DA27-FCD7-4BBA-ACC0-2A8A5370B724}" type="slidenum">
              <a:rPr lang="en-US" smtClean="0"/>
              <a:pPr/>
              <a:t>48</a:t>
            </a:fld>
            <a:endParaRPr lang="en-US" dirty="0"/>
          </a:p>
        </p:txBody>
      </p:sp>
      <p:sp>
        <p:nvSpPr>
          <p:cNvPr id="6" name="Footer Placeholder 5"/>
          <p:cNvSpPr txBox="1"/>
          <p:nvPr/>
        </p:nvSpPr>
        <p:spPr>
          <a:xfrm>
            <a:off x="605160" y="214795"/>
            <a:ext cx="10981679" cy="637776"/>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Artificial Neural Network</a:t>
            </a:r>
            <a:endParaRPr lang="en-US" sz="24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6" name="Text Box 1"/>
          <p:cNvSpPr txBox="1"/>
          <p:nvPr/>
        </p:nvSpPr>
        <p:spPr>
          <a:xfrm>
            <a:off x="483235" y="1073785"/>
            <a:ext cx="10870565" cy="400110"/>
          </a:xfrm>
          <a:prstGeom prst="rect">
            <a:avLst/>
          </a:prstGeom>
          <a:noFill/>
        </p:spPr>
        <p:txBody>
          <a:bodyPr wrap="square" rtlCol="0">
            <a:spAutoFit/>
          </a:bodyPr>
          <a:lstStyle/>
          <a:p>
            <a:pPr marL="342900" indent="-342900">
              <a:buFont typeface="Wingdings" panose="05000000000000000000" charset="0"/>
              <a:buChar char="v"/>
            </a:pPr>
            <a:r>
              <a:rPr lang="en-US" sz="2000" dirty="0" smtClean="0">
                <a:latin typeface="Times New Roman" panose="02020603050405020304" pitchFamily="18" charset="0"/>
                <a:cs typeface="Times New Roman" panose="02020603050405020304" pitchFamily="18" charset="0"/>
              </a:rPr>
              <a:t>Performance evaluation</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nvSpPr>
        <p:spPr>
          <a:xfrm>
            <a:off x="372110" y="6341110"/>
            <a:ext cx="11586210" cy="38036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p>
        </p:txBody>
      </p:sp>
      <p:sp>
        <p:nvSpPr>
          <p:cNvPr id="3" name="Content Placeholder 2"/>
          <p:cNvSpPr>
            <a:spLocks noGrp="1"/>
          </p:cNvSpPr>
          <p:nvPr>
            <p:ph idx="1"/>
          </p:nvPr>
        </p:nvSpPr>
        <p:spPr>
          <a:xfrm>
            <a:off x="838200" y="914400"/>
            <a:ext cx="10515600" cy="1128713"/>
          </a:xfrm>
        </p:spPr>
        <p:txBody>
          <a:bodyPr>
            <a:normAutofit/>
          </a:bodyPr>
          <a:lstStyle/>
          <a:p>
            <a:pPr>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Department of Civil Engineering, RNSIT </a:t>
            </a:r>
            <a:r>
              <a:rPr lang="en-US" dirty="0" err="1" smtClean="0"/>
              <a:t>Bengaluru</a:t>
            </a:r>
            <a:r>
              <a:rPr lang="en-US" dirty="0" smtClean="0"/>
              <a:t>.</a:t>
            </a:r>
            <a:endParaRPr lang="en-US" dirty="0"/>
          </a:p>
        </p:txBody>
      </p:sp>
      <p:sp>
        <p:nvSpPr>
          <p:cNvPr id="5" name="Slide Number Placeholder 4"/>
          <p:cNvSpPr>
            <a:spLocks noGrp="1"/>
          </p:cNvSpPr>
          <p:nvPr>
            <p:ph type="sldNum" sz="quarter" idx="12"/>
          </p:nvPr>
        </p:nvSpPr>
        <p:spPr/>
        <p:txBody>
          <a:bodyPr/>
          <a:lstStyle/>
          <a:p>
            <a:fld id="{D312DA27-FCD7-4BBA-ACC0-2A8A5370B724}" type="slidenum">
              <a:rPr lang="en-US" smtClean="0"/>
              <a:pPr/>
              <a:t>49</a:t>
            </a:fld>
            <a:endParaRPr lang="en-US" dirty="0"/>
          </a:p>
        </p:txBody>
      </p:sp>
      <p:sp>
        <p:nvSpPr>
          <p:cNvPr id="6" name="Footer Placeholder 5"/>
          <p:cNvSpPr txBox="1"/>
          <p:nvPr/>
        </p:nvSpPr>
        <p:spPr>
          <a:xfrm>
            <a:off x="605160" y="214795"/>
            <a:ext cx="10981679" cy="637776"/>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Artificial Neural Network</a:t>
            </a:r>
            <a:endParaRPr lang="en-US" sz="24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aphicFrame>
        <p:nvGraphicFramePr>
          <p:cNvPr id="13" name="Table 12"/>
          <p:cNvGraphicFramePr>
            <a:graphicFrameLocks noGrp="1"/>
          </p:cNvGraphicFramePr>
          <p:nvPr/>
        </p:nvGraphicFramePr>
        <p:xfrm>
          <a:off x="828677" y="1643064"/>
          <a:ext cx="9986962" cy="3394707"/>
        </p:xfrm>
        <a:graphic>
          <a:graphicData uri="http://schemas.openxmlformats.org/drawingml/2006/table">
            <a:tbl>
              <a:tblPr/>
              <a:tblGrid>
                <a:gridCol w="2542699">
                  <a:extLst>
                    <a:ext uri="{9D8B030D-6E8A-4147-A177-3AD203B41FA5}">
                      <a16:colId xmlns:a16="http://schemas.microsoft.com/office/drawing/2014/main" val="20000"/>
                    </a:ext>
                  </a:extLst>
                </a:gridCol>
                <a:gridCol w="2542699">
                  <a:extLst>
                    <a:ext uri="{9D8B030D-6E8A-4147-A177-3AD203B41FA5}">
                      <a16:colId xmlns:a16="http://schemas.microsoft.com/office/drawing/2014/main" val="20001"/>
                    </a:ext>
                  </a:extLst>
                </a:gridCol>
                <a:gridCol w="2459774">
                  <a:extLst>
                    <a:ext uri="{9D8B030D-6E8A-4147-A177-3AD203B41FA5}">
                      <a16:colId xmlns:a16="http://schemas.microsoft.com/office/drawing/2014/main" val="20002"/>
                    </a:ext>
                  </a:extLst>
                </a:gridCol>
                <a:gridCol w="2441790">
                  <a:extLst>
                    <a:ext uri="{9D8B030D-6E8A-4147-A177-3AD203B41FA5}">
                      <a16:colId xmlns:a16="http://schemas.microsoft.com/office/drawing/2014/main" val="20003"/>
                    </a:ext>
                  </a:extLst>
                </a:gridCol>
              </a:tblGrid>
              <a:tr h="834390">
                <a:tc>
                  <a:txBody>
                    <a:bodyPr/>
                    <a:lstStyle/>
                    <a:p>
                      <a:pPr marL="457200" algn="ctr">
                        <a:lnSpc>
                          <a:spcPct val="150000"/>
                        </a:lnSpc>
                        <a:spcAft>
                          <a:spcPts val="0"/>
                        </a:spcAft>
                      </a:pPr>
                      <a:r>
                        <a:rPr lang="en-IN" sz="1600" dirty="0">
                          <a:latin typeface="Times New Roman"/>
                          <a:ea typeface="Calibri"/>
                          <a:cs typeface="Times New Roman"/>
                        </a:rPr>
                        <a:t>EVAPORATION MODEL</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a:latin typeface="Times New Roman"/>
                          <a:ea typeface="Calibri"/>
                          <a:cs typeface="Times New Roman"/>
                        </a:rPr>
                        <a:t>PERFORMANCE MODEL</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dirty="0">
                          <a:latin typeface="Times New Roman"/>
                          <a:ea typeface="Calibri"/>
                          <a:cs typeface="Times New Roman"/>
                        </a:rPr>
                        <a:t>ACCURACY</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800"/>
                        </a:spcAft>
                      </a:pPr>
                      <a:r>
                        <a:rPr lang="en-IN" sz="1600">
                          <a:latin typeface="Times New Roman"/>
                          <a:ea typeface="Calibri"/>
                          <a:cs typeface="Times New Roman"/>
                        </a:rPr>
                        <a:t>PRECISION</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7196">
                <a:tc rowSpan="3">
                  <a:txBody>
                    <a:bodyPr/>
                    <a:lstStyle/>
                    <a:p>
                      <a:pPr marL="457200" algn="just">
                        <a:lnSpc>
                          <a:spcPct val="150000"/>
                        </a:lnSpc>
                        <a:spcAft>
                          <a:spcPts val="0"/>
                        </a:spcAft>
                      </a:pPr>
                      <a:r>
                        <a:rPr lang="en-IN" sz="1600" dirty="0">
                          <a:latin typeface="Times New Roman"/>
                          <a:ea typeface="Calibri"/>
                          <a:cs typeface="Times New Roman"/>
                        </a:rPr>
                        <a:t>Penman-</a:t>
                      </a:r>
                      <a:r>
                        <a:rPr lang="en-IN" sz="1600" dirty="0" err="1">
                          <a:latin typeface="Times New Roman"/>
                          <a:ea typeface="Calibri"/>
                          <a:cs typeface="Times New Roman"/>
                        </a:rPr>
                        <a:t>Monteith</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50000"/>
                        </a:lnSpc>
                        <a:spcAft>
                          <a:spcPts val="0"/>
                        </a:spcAft>
                      </a:pPr>
                      <a:r>
                        <a:rPr lang="en-IN" sz="1600">
                          <a:latin typeface="Times New Roman"/>
                          <a:ea typeface="Calibri"/>
                          <a:cs typeface="Times New Roman"/>
                        </a:rPr>
                        <a:t>CN2 rule inducer</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457200" algn="ctr">
                        <a:lnSpc>
                          <a:spcPct val="150000"/>
                        </a:lnSpc>
                        <a:spcAft>
                          <a:spcPts val="0"/>
                        </a:spcAft>
                      </a:pPr>
                      <a:r>
                        <a:rPr lang="en-IN" sz="1600">
                          <a:latin typeface="Times New Roman"/>
                          <a:ea typeface="Calibri"/>
                          <a:cs typeface="Times New Roman"/>
                        </a:rPr>
                        <a:t>0.972</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457200" algn="ctr">
                        <a:lnSpc>
                          <a:spcPct val="150000"/>
                        </a:lnSpc>
                        <a:spcAft>
                          <a:spcPts val="800"/>
                        </a:spcAft>
                      </a:pPr>
                      <a:r>
                        <a:rPr lang="en-IN" sz="1600">
                          <a:latin typeface="Times New Roman"/>
                          <a:ea typeface="Calibri"/>
                          <a:cs typeface="Times New Roman"/>
                        </a:rPr>
                        <a:t>0.949</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417195">
                <a:tc vMerge="1">
                  <a:txBody>
                    <a:bodyPr/>
                    <a:lstStyle/>
                    <a:p>
                      <a:endParaRPr lang="en-US"/>
                    </a:p>
                  </a:txBody>
                  <a:tcPr/>
                </a:tc>
                <a:tc>
                  <a:txBody>
                    <a:bodyPr/>
                    <a:lstStyle/>
                    <a:p>
                      <a:pPr marL="457200" algn="just">
                        <a:lnSpc>
                          <a:spcPct val="150000"/>
                        </a:lnSpc>
                        <a:spcAft>
                          <a:spcPts val="0"/>
                        </a:spcAft>
                      </a:pPr>
                      <a:r>
                        <a:rPr lang="en-IN" sz="1600">
                          <a:latin typeface="Times New Roman"/>
                          <a:ea typeface="Calibri"/>
                          <a:cs typeface="Times New Roman"/>
                        </a:rPr>
                        <a:t>Naive Bayes</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457200" algn="ctr">
                        <a:lnSpc>
                          <a:spcPct val="150000"/>
                        </a:lnSpc>
                        <a:spcAft>
                          <a:spcPts val="0"/>
                        </a:spcAft>
                      </a:pPr>
                      <a:r>
                        <a:rPr lang="en-IN" sz="1600">
                          <a:latin typeface="Times New Roman"/>
                          <a:ea typeface="Calibri"/>
                          <a:cs typeface="Times New Roman"/>
                        </a:rPr>
                        <a:t>0.958</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457200" algn="ctr">
                        <a:lnSpc>
                          <a:spcPct val="150000"/>
                        </a:lnSpc>
                        <a:spcAft>
                          <a:spcPts val="800"/>
                        </a:spcAft>
                      </a:pPr>
                      <a:r>
                        <a:rPr lang="en-IN" sz="1600">
                          <a:latin typeface="Times New Roman"/>
                          <a:ea typeface="Calibri"/>
                          <a:cs typeface="Times New Roman"/>
                        </a:rPr>
                        <a:t>0.902</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0002"/>
                  </a:ext>
                </a:extLst>
              </a:tr>
              <a:tr h="417195">
                <a:tc vMerge="1">
                  <a:txBody>
                    <a:bodyPr/>
                    <a:lstStyle/>
                    <a:p>
                      <a:endParaRPr lang="en-US"/>
                    </a:p>
                  </a:txBody>
                  <a:tcPr/>
                </a:tc>
                <a:tc>
                  <a:txBody>
                    <a:bodyPr/>
                    <a:lstStyle/>
                    <a:p>
                      <a:pPr marL="457200" algn="just">
                        <a:lnSpc>
                          <a:spcPct val="150000"/>
                        </a:lnSpc>
                        <a:spcAft>
                          <a:spcPts val="0"/>
                        </a:spcAft>
                      </a:pPr>
                      <a:r>
                        <a:rPr lang="en-IN" sz="1600" dirty="0">
                          <a:latin typeface="Times New Roman"/>
                          <a:ea typeface="Calibri"/>
                          <a:cs typeface="Times New Roman"/>
                        </a:rPr>
                        <a:t>Random Forest</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marL="457200" algn="ctr">
                        <a:lnSpc>
                          <a:spcPct val="150000"/>
                        </a:lnSpc>
                        <a:spcAft>
                          <a:spcPts val="0"/>
                        </a:spcAft>
                      </a:pPr>
                      <a:r>
                        <a:rPr lang="en-IN" sz="1600">
                          <a:latin typeface="Times New Roman"/>
                          <a:ea typeface="Calibri"/>
                          <a:cs typeface="Times New Roman"/>
                        </a:rPr>
                        <a:t>0.992</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marL="457200" algn="ctr">
                        <a:lnSpc>
                          <a:spcPct val="150000"/>
                        </a:lnSpc>
                        <a:spcAft>
                          <a:spcPts val="800"/>
                        </a:spcAft>
                      </a:pPr>
                      <a:r>
                        <a:rPr lang="en-IN" sz="1600">
                          <a:latin typeface="Times New Roman"/>
                          <a:ea typeface="Calibri"/>
                          <a:cs typeface="Times New Roman"/>
                        </a:rPr>
                        <a:t>0.964</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3"/>
                  </a:ext>
                </a:extLst>
              </a:tr>
              <a:tr h="454341">
                <a:tc rowSpan="3">
                  <a:txBody>
                    <a:bodyPr/>
                    <a:lstStyle/>
                    <a:p>
                      <a:pPr marL="457200" algn="just">
                        <a:lnSpc>
                          <a:spcPct val="150000"/>
                        </a:lnSpc>
                        <a:spcAft>
                          <a:spcPts val="0"/>
                        </a:spcAft>
                      </a:pPr>
                      <a:r>
                        <a:rPr lang="en-IN" sz="1600" dirty="0" err="1">
                          <a:latin typeface="Times New Roman"/>
                          <a:ea typeface="Calibri"/>
                          <a:cs typeface="Times New Roman"/>
                        </a:rPr>
                        <a:t>Stefans</a:t>
                      </a:r>
                      <a:r>
                        <a:rPr lang="en-IN" sz="1600" dirty="0">
                          <a:latin typeface="Times New Roman"/>
                          <a:ea typeface="Calibri"/>
                          <a:cs typeface="Times New Roman"/>
                        </a:rPr>
                        <a:t>-Stewart</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50000"/>
                        </a:lnSpc>
                        <a:spcAft>
                          <a:spcPts val="0"/>
                        </a:spcAft>
                      </a:pPr>
                      <a:r>
                        <a:rPr lang="en-IN" sz="1600" dirty="0">
                          <a:latin typeface="Times New Roman"/>
                          <a:ea typeface="Calibri"/>
                          <a:cs typeface="Times New Roman"/>
                        </a:rPr>
                        <a:t>CN2 rule inducer</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457200" algn="ctr">
                        <a:lnSpc>
                          <a:spcPct val="150000"/>
                        </a:lnSpc>
                        <a:spcAft>
                          <a:spcPts val="0"/>
                        </a:spcAft>
                      </a:pPr>
                      <a:r>
                        <a:rPr lang="en-IN" sz="1600" dirty="0">
                          <a:latin typeface="Times New Roman"/>
                          <a:ea typeface="Calibri"/>
                          <a:cs typeface="Times New Roman"/>
                        </a:rPr>
                        <a:t>0.987</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457200" algn="ctr">
                        <a:lnSpc>
                          <a:spcPct val="150000"/>
                        </a:lnSpc>
                        <a:spcAft>
                          <a:spcPts val="800"/>
                        </a:spcAft>
                      </a:pPr>
                      <a:r>
                        <a:rPr lang="en-IN" sz="1600">
                          <a:latin typeface="Times New Roman"/>
                          <a:ea typeface="Calibri"/>
                          <a:cs typeface="Times New Roman"/>
                        </a:rPr>
                        <a:t>0.981</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4"/>
                  </a:ext>
                </a:extLst>
              </a:tr>
              <a:tr h="417195">
                <a:tc vMerge="1">
                  <a:txBody>
                    <a:bodyPr/>
                    <a:lstStyle/>
                    <a:p>
                      <a:endParaRPr lang="en-US"/>
                    </a:p>
                  </a:txBody>
                  <a:tcPr/>
                </a:tc>
                <a:tc>
                  <a:txBody>
                    <a:bodyPr/>
                    <a:lstStyle/>
                    <a:p>
                      <a:pPr marL="457200" algn="just">
                        <a:lnSpc>
                          <a:spcPct val="150000"/>
                        </a:lnSpc>
                        <a:spcAft>
                          <a:spcPts val="0"/>
                        </a:spcAft>
                      </a:pPr>
                      <a:r>
                        <a:rPr lang="en-IN" sz="1600" dirty="0">
                          <a:latin typeface="Times New Roman"/>
                          <a:ea typeface="Calibri"/>
                          <a:cs typeface="Times New Roman"/>
                        </a:rPr>
                        <a:t>Naive </a:t>
                      </a:r>
                      <a:r>
                        <a:rPr lang="en-IN" sz="1600" dirty="0" err="1">
                          <a:latin typeface="Times New Roman"/>
                          <a:ea typeface="Calibri"/>
                          <a:cs typeface="Times New Roman"/>
                        </a:rPr>
                        <a:t>Bayes</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457200" algn="ctr">
                        <a:lnSpc>
                          <a:spcPct val="150000"/>
                        </a:lnSpc>
                        <a:spcAft>
                          <a:spcPts val="0"/>
                        </a:spcAft>
                      </a:pPr>
                      <a:r>
                        <a:rPr lang="en-IN" sz="1600" dirty="0">
                          <a:latin typeface="Times New Roman"/>
                          <a:ea typeface="Calibri"/>
                          <a:cs typeface="Times New Roman"/>
                        </a:rPr>
                        <a:t>0.960</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457200" algn="ctr">
                        <a:lnSpc>
                          <a:spcPct val="150000"/>
                        </a:lnSpc>
                        <a:spcAft>
                          <a:spcPts val="800"/>
                        </a:spcAft>
                      </a:pPr>
                      <a:r>
                        <a:rPr lang="en-IN" sz="1600">
                          <a:latin typeface="Times New Roman"/>
                          <a:ea typeface="Calibri"/>
                          <a:cs typeface="Times New Roman"/>
                        </a:rPr>
                        <a:t>0.763</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0005"/>
                  </a:ext>
                </a:extLst>
              </a:tr>
              <a:tr h="417195">
                <a:tc vMerge="1">
                  <a:txBody>
                    <a:bodyPr/>
                    <a:lstStyle/>
                    <a:p>
                      <a:endParaRPr lang="en-US"/>
                    </a:p>
                  </a:txBody>
                  <a:tcPr/>
                </a:tc>
                <a:tc>
                  <a:txBody>
                    <a:bodyPr/>
                    <a:lstStyle/>
                    <a:p>
                      <a:pPr marL="457200" algn="just">
                        <a:lnSpc>
                          <a:spcPct val="150000"/>
                        </a:lnSpc>
                        <a:spcAft>
                          <a:spcPts val="0"/>
                        </a:spcAft>
                      </a:pPr>
                      <a:r>
                        <a:rPr lang="en-IN" sz="1600">
                          <a:latin typeface="Times New Roman"/>
                          <a:ea typeface="Calibri"/>
                          <a:cs typeface="Times New Roman"/>
                        </a:rPr>
                        <a:t>Random Forest</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marL="457200" algn="ctr">
                        <a:lnSpc>
                          <a:spcPct val="150000"/>
                        </a:lnSpc>
                        <a:spcAft>
                          <a:spcPts val="0"/>
                        </a:spcAft>
                      </a:pPr>
                      <a:r>
                        <a:rPr lang="en-IN" sz="1600" dirty="0">
                          <a:latin typeface="Times New Roman"/>
                          <a:ea typeface="Calibri"/>
                          <a:cs typeface="Times New Roman"/>
                        </a:rPr>
                        <a:t>1.000</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marL="457200" algn="ctr">
                        <a:lnSpc>
                          <a:spcPct val="150000"/>
                        </a:lnSpc>
                        <a:spcAft>
                          <a:spcPts val="800"/>
                        </a:spcAft>
                      </a:pPr>
                      <a:r>
                        <a:rPr lang="en-IN" sz="1600" dirty="0">
                          <a:latin typeface="Times New Roman"/>
                          <a:ea typeface="Calibri"/>
                          <a:cs typeface="Times New Roman"/>
                        </a:rPr>
                        <a:t>0.992</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6"/>
                  </a:ext>
                </a:extLst>
              </a:tr>
            </a:tbl>
          </a:graphicData>
        </a:graphic>
      </p:graphicFrame>
      <p:sp>
        <p:nvSpPr>
          <p:cNvPr id="16" name="Text Box 1"/>
          <p:cNvSpPr txBox="1"/>
          <p:nvPr/>
        </p:nvSpPr>
        <p:spPr>
          <a:xfrm>
            <a:off x="483235" y="1073785"/>
            <a:ext cx="10870565" cy="5016758"/>
          </a:xfrm>
          <a:prstGeom prst="rect">
            <a:avLst/>
          </a:prstGeom>
          <a:noFill/>
        </p:spPr>
        <p:txBody>
          <a:bodyPr wrap="square" rtlCol="0">
            <a:spAutoFit/>
          </a:bodyPr>
          <a:lstStyle/>
          <a:p>
            <a:pPr marL="342900" indent="-342900">
              <a:buFont typeface="Wingdings" panose="05000000000000000000" charset="0"/>
              <a:buChar char="v"/>
            </a:pPr>
            <a:r>
              <a:rPr lang="en-US" sz="2000" dirty="0" smtClean="0">
                <a:latin typeface="Times New Roman" panose="02020603050405020304" pitchFamily="18" charset="0"/>
                <a:cs typeface="Times New Roman" panose="02020603050405020304" pitchFamily="18" charset="0"/>
              </a:rPr>
              <a:t>Performance evaluation</a:t>
            </a:r>
          </a:p>
          <a:p>
            <a:pPr marL="342900" indent="-342900">
              <a:buFont typeface="Wingdings" panose="05000000000000000000" charset="0"/>
              <a:buChar char="v"/>
            </a:pP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v"/>
            </a:pP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v"/>
            </a:pP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v"/>
            </a:pP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v"/>
            </a:pP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v"/>
            </a:pP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v"/>
            </a:pP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v"/>
            </a:pP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v"/>
            </a:pP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v"/>
            </a:pP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v"/>
            </a:pP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v"/>
            </a:pP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v"/>
            </a:pP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v"/>
            </a:pPr>
            <a:r>
              <a:rPr lang="en-IN" sz="2000" dirty="0" smtClean="0"/>
              <a:t>It is observed that the overall performance of </a:t>
            </a:r>
            <a:r>
              <a:rPr lang="en-IN" sz="2000" dirty="0" err="1" smtClean="0"/>
              <a:t>Stefans</a:t>
            </a:r>
            <a:r>
              <a:rPr lang="en-IN" sz="2000" dirty="0" smtClean="0"/>
              <a:t>-Stewart model is greater than the Penman-</a:t>
            </a:r>
            <a:r>
              <a:rPr lang="en-IN" sz="2000" dirty="0" err="1" smtClean="0"/>
              <a:t>Monteith</a:t>
            </a:r>
            <a:r>
              <a:rPr lang="en-IN" sz="2000" dirty="0" smtClean="0"/>
              <a:t> model as it was predicted in the conventional method</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5790" y="1082040"/>
            <a:ext cx="10981055" cy="5095240"/>
          </a:xfrm>
        </p:spPr>
        <p:txBody>
          <a:bodyPr/>
          <a:lstStyle/>
          <a:p>
            <a:pPr algn="just">
              <a:buFont typeface="Wingdings" panose="05000000000000000000" charset="0"/>
              <a:buChar char="Ø"/>
            </a:pPr>
            <a:r>
              <a:rPr lang="en-US" altLang="en-IN" sz="2000" dirty="0">
                <a:latin typeface="Times New Roman" panose="02020603050405020304" pitchFamily="18" charset="0"/>
                <a:cs typeface="Times New Roman" panose="02020603050405020304" pitchFamily="18" charset="0"/>
              </a:rPr>
              <a:t>The rising temperatures around the globe is a leading concern as there are many places which are scarce of water.</a:t>
            </a:r>
          </a:p>
          <a:p>
            <a:pPr algn="just">
              <a:buFont typeface="Wingdings" panose="05000000000000000000" charset="0"/>
              <a:buChar char="Ø"/>
            </a:pPr>
            <a:endParaRPr lang="en-US" altLang="en-IN" sz="2000" dirty="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altLang="en-IN" sz="2000" dirty="0">
                <a:latin typeface="Times New Roman" panose="02020603050405020304" pitchFamily="18" charset="0"/>
                <a:cs typeface="Times New Roman" panose="02020603050405020304" pitchFamily="18" charset="0"/>
              </a:rPr>
              <a:t>Through this study, it is possible to predict the evaporation in a place so that necessary measures can be taken for.</a:t>
            </a:r>
          </a:p>
          <a:p>
            <a:pPr algn="just">
              <a:buFont typeface="Wingdings" panose="05000000000000000000" charset="0"/>
              <a:buChar char="Ø"/>
            </a:pPr>
            <a:endParaRPr lang="en-US" altLang="en-IN" sz="20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altLang="en-IN" sz="2000" dirty="0">
                <a:latin typeface="Times New Roman" panose="02020603050405020304" pitchFamily="18" charset="0"/>
                <a:cs typeface="Times New Roman" panose="02020603050405020304" pitchFamily="18" charset="0"/>
              </a:rPr>
              <a:t>Reservoir planning.</a:t>
            </a:r>
          </a:p>
          <a:p>
            <a:pPr marL="342900" indent="-342900" algn="just">
              <a:buFont typeface="+mj-lt"/>
              <a:buAutoNum type="arabicParenR"/>
            </a:pPr>
            <a:r>
              <a:rPr lang="en-US" altLang="en-IN" sz="2000" dirty="0">
                <a:latin typeface="Times New Roman" panose="02020603050405020304" pitchFamily="18" charset="0"/>
                <a:cs typeface="Times New Roman" panose="02020603050405020304" pitchFamily="18" charset="0"/>
              </a:rPr>
              <a:t>Prevention of evaporation from water bodies so that water is adequately available for everyone for various purposes.</a:t>
            </a:r>
          </a:p>
        </p:txBody>
      </p:sp>
      <p:sp>
        <p:nvSpPr>
          <p:cNvPr id="4" name="Footer Placeholder 3"/>
          <p:cNvSpPr>
            <a:spLocks noGrp="1"/>
          </p:cNvSpPr>
          <p:nvPr>
            <p:ph type="ftr" sz="quarter" idx="11"/>
          </p:nvPr>
        </p:nvSpPr>
        <p:spPr>
          <a:xfrm>
            <a:off x="605158" y="6356350"/>
            <a:ext cx="10981680" cy="365125"/>
          </a:xfrm>
          <a:solidFill>
            <a:srgbClr val="FFFF00"/>
          </a:solidFill>
        </p:spPr>
        <p:txBody>
          <a:body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a:t>
            </a:r>
          </a:p>
        </p:txBody>
      </p:sp>
      <p:sp>
        <p:nvSpPr>
          <p:cNvPr id="5" name="Slide Number Placeholder 4"/>
          <p:cNvSpPr>
            <a:spLocks noGrp="1"/>
          </p:cNvSpPr>
          <p:nvPr>
            <p:ph type="sldNum" sz="quarter" idx="12"/>
          </p:nvPr>
        </p:nvSpPr>
        <p:spPr/>
        <p:txBody>
          <a:bodyPr/>
          <a:lstStyle/>
          <a:p>
            <a:fld id="{D312DA27-FCD7-4BBA-ACC0-2A8A5370B724}" type="slidenum">
              <a:rPr lang="en-US" smtClean="0">
                <a:ln w="0"/>
                <a:solidFill>
                  <a:schemeClr val="tx1"/>
                </a:solidFill>
                <a:effectLst>
                  <a:outerShdw blurRad="38100" dist="19050" dir="2700000" algn="tl" rotWithShape="0">
                    <a:schemeClr val="dk1">
                      <a:alpha val="40000"/>
                    </a:schemeClr>
                  </a:outerShdw>
                </a:effectLst>
              </a:rPr>
              <a:pPr/>
              <a:t>5</a:t>
            </a:fld>
            <a:endParaRPr lang="en-US" dirty="0">
              <a:ln w="0"/>
              <a:solidFill>
                <a:schemeClr val="tx1"/>
              </a:solidFill>
              <a:effectLst>
                <a:outerShdw blurRad="38100" dist="19050" dir="2700000" algn="tl" rotWithShape="0">
                  <a:schemeClr val="dk1">
                    <a:alpha val="40000"/>
                  </a:schemeClr>
                </a:outerShdw>
              </a:effectLst>
            </a:endParaRPr>
          </a:p>
        </p:txBody>
      </p:sp>
      <p:sp>
        <p:nvSpPr>
          <p:cNvPr id="6" name="Footer Placeholder 5"/>
          <p:cNvSpPr txBox="1"/>
          <p:nvPr/>
        </p:nvSpPr>
        <p:spPr>
          <a:xfrm>
            <a:off x="605155" y="445135"/>
            <a:ext cx="10981690" cy="532130"/>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MOTIVATION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nvSpPr>
        <p:spPr>
          <a:xfrm>
            <a:off x="372110" y="6341110"/>
            <a:ext cx="11586210" cy="38036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                                                                                                                                                                                                                         </a:t>
            </a:r>
          </a:p>
        </p:txBody>
      </p:sp>
      <p:sp>
        <p:nvSpPr>
          <p:cNvPr id="3" name="Content Placeholder 2"/>
          <p:cNvSpPr>
            <a:spLocks noGrp="1"/>
          </p:cNvSpPr>
          <p:nvPr>
            <p:ph idx="1"/>
          </p:nvPr>
        </p:nvSpPr>
        <p:spPr>
          <a:xfrm>
            <a:off x="838200" y="914400"/>
            <a:ext cx="10515600" cy="1128713"/>
          </a:xfrm>
        </p:spPr>
        <p:txBody>
          <a:bodyPr>
            <a:normAutofit/>
          </a:bodyPr>
          <a:lstStyle/>
          <a:p>
            <a:pPr>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Department of Civil Engineering, RNSIT </a:t>
            </a:r>
            <a:r>
              <a:rPr lang="en-US" dirty="0" err="1" smtClean="0"/>
              <a:t>Bengaluru</a:t>
            </a:r>
            <a:r>
              <a:rPr lang="en-US" dirty="0" smtClean="0"/>
              <a:t>.</a:t>
            </a:r>
            <a:endParaRPr lang="en-US" dirty="0"/>
          </a:p>
        </p:txBody>
      </p:sp>
      <p:sp>
        <p:nvSpPr>
          <p:cNvPr id="5" name="Slide Number Placeholder 4"/>
          <p:cNvSpPr>
            <a:spLocks noGrp="1"/>
          </p:cNvSpPr>
          <p:nvPr>
            <p:ph type="sldNum" sz="quarter" idx="12"/>
          </p:nvPr>
        </p:nvSpPr>
        <p:spPr/>
        <p:txBody>
          <a:bodyPr/>
          <a:lstStyle/>
          <a:p>
            <a:fld id="{D312DA27-FCD7-4BBA-ACC0-2A8A5370B724}" type="slidenum">
              <a:rPr lang="en-US" smtClean="0"/>
              <a:pPr/>
              <a:t>50</a:t>
            </a:fld>
            <a:endParaRPr lang="en-US" dirty="0"/>
          </a:p>
        </p:txBody>
      </p:sp>
      <p:sp>
        <p:nvSpPr>
          <p:cNvPr id="6" name="Footer Placeholder 5"/>
          <p:cNvSpPr txBox="1"/>
          <p:nvPr/>
        </p:nvSpPr>
        <p:spPr>
          <a:xfrm>
            <a:off x="605160" y="214795"/>
            <a:ext cx="10981679" cy="637776"/>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Artificial Neural Network</a:t>
            </a:r>
            <a:endParaRPr lang="en-US" sz="24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6" name="Text Box 1"/>
          <p:cNvSpPr txBox="1"/>
          <p:nvPr/>
        </p:nvSpPr>
        <p:spPr>
          <a:xfrm>
            <a:off x="483235" y="1073785"/>
            <a:ext cx="10870565" cy="1938992"/>
          </a:xfrm>
          <a:prstGeom prst="rect">
            <a:avLst/>
          </a:prstGeom>
          <a:noFill/>
        </p:spPr>
        <p:txBody>
          <a:bodyPr wrap="square" rtlCol="0">
            <a:spAutoFit/>
          </a:bodyPr>
          <a:lstStyle/>
          <a:p>
            <a:pPr marL="342900" indent="-342900">
              <a:buFont typeface="Wingdings" panose="05000000000000000000" charset="0"/>
              <a:buChar char="v"/>
            </a:pPr>
            <a:r>
              <a:rPr lang="en-US" sz="2000" dirty="0" smtClean="0">
                <a:latin typeface="Times New Roman" panose="02020603050405020304" pitchFamily="18" charset="0"/>
                <a:cs typeface="Times New Roman" panose="02020603050405020304" pitchFamily="18" charset="0"/>
              </a:rPr>
              <a:t>ROC Analysis </a:t>
            </a:r>
            <a:r>
              <a:rPr lang="en-IN" sz="2000" dirty="0" smtClean="0">
                <a:latin typeface="Times New Roman" pitchFamily="18" charset="0"/>
                <a:cs typeface="Times New Roman" pitchFamily="18" charset="0"/>
              </a:rPr>
              <a:t>(Receiver operating characteristic)</a:t>
            </a:r>
          </a:p>
          <a:p>
            <a:pPr marL="342900" indent="-342900">
              <a:buFont typeface="Wingdings" panose="05000000000000000000" charset="0"/>
              <a:buChar char="v"/>
            </a:pPr>
            <a:endParaRPr lang="en-IN" sz="2000" dirty="0" smtClean="0">
              <a:latin typeface="Times New Roman" pitchFamily="18" charset="0"/>
              <a:cs typeface="Times New Roman" pitchFamily="18" charset="0"/>
            </a:endParaRPr>
          </a:p>
          <a:p>
            <a:pPr marL="342900" indent="-342900">
              <a:buFont typeface="Wingdings" panose="05000000000000000000" charset="0"/>
              <a:buChar char="v"/>
            </a:pPr>
            <a:endParaRPr lang="en-IN" sz="2000" dirty="0" smtClean="0">
              <a:latin typeface="Times New Roman" pitchFamily="18" charset="0"/>
              <a:cs typeface="Times New Roman" pitchFamily="18" charset="0"/>
            </a:endParaRPr>
          </a:p>
          <a:p>
            <a:pPr marL="342900" indent="-342900"/>
            <a:r>
              <a:rPr lang="en-IN" sz="2000" dirty="0" smtClean="0">
                <a:latin typeface="Times New Roman" pitchFamily="18" charset="0"/>
                <a:cs typeface="Times New Roman" pitchFamily="18" charset="0"/>
              </a:rPr>
              <a:t>                           Penman model                                                      </a:t>
            </a:r>
            <a:r>
              <a:rPr lang="en-IN" sz="2000" dirty="0" err="1" smtClean="0">
                <a:latin typeface="Times New Roman" pitchFamily="18" charset="0"/>
                <a:cs typeface="Times New Roman" pitchFamily="18" charset="0"/>
              </a:rPr>
              <a:t>Stefans</a:t>
            </a:r>
            <a:r>
              <a:rPr lang="en-IN" sz="2000" dirty="0" smtClean="0">
                <a:latin typeface="Times New Roman" pitchFamily="18" charset="0"/>
                <a:cs typeface="Times New Roman" pitchFamily="18" charset="0"/>
              </a:rPr>
              <a:t>-Stewart model</a:t>
            </a:r>
          </a:p>
          <a:p>
            <a:pPr marL="342900" indent="-342900"/>
            <a:endParaRPr lang="en-IN" sz="2000" dirty="0" smtClean="0">
              <a:latin typeface="Times New Roman" pitchFamily="18" charset="0"/>
              <a:cs typeface="Times New Roman" pitchFamily="18" charset="0"/>
            </a:endParaRPr>
          </a:p>
          <a:p>
            <a:pPr marL="342900" indent="-342900"/>
            <a:r>
              <a:rPr lang="en-IN"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p:txBody>
      </p:sp>
      <p:pic>
        <p:nvPicPr>
          <p:cNvPr id="65538" name="Picture 2" descr="C:\Users\user\Downloads\WhatsApp Image 2023-05-25 at 10.12.01 AM.jpeg"/>
          <p:cNvPicPr>
            <a:picLocks noChangeAspect="1" noChangeArrowheads="1"/>
          </p:cNvPicPr>
          <p:nvPr/>
        </p:nvPicPr>
        <p:blipFill>
          <a:blip r:embed="rId2"/>
          <a:srcRect/>
          <a:stretch>
            <a:fillRect/>
          </a:stretch>
        </p:blipFill>
        <p:spPr bwMode="auto">
          <a:xfrm>
            <a:off x="1385888" y="2456724"/>
            <a:ext cx="3586163" cy="3667852"/>
          </a:xfrm>
          <a:prstGeom prst="rect">
            <a:avLst/>
          </a:prstGeom>
          <a:noFill/>
        </p:spPr>
      </p:pic>
      <p:pic>
        <p:nvPicPr>
          <p:cNvPr id="10" name="Picture 9" descr="C:\Users\user\Downloads\WhatsApp Image 2023-05-25 at 10.12.01 AM (1).jpeg"/>
          <p:cNvPicPr/>
          <p:nvPr/>
        </p:nvPicPr>
        <p:blipFill>
          <a:blip r:embed="rId3"/>
          <a:srcRect/>
          <a:stretch>
            <a:fillRect/>
          </a:stretch>
        </p:blipFill>
        <p:spPr bwMode="auto">
          <a:xfrm>
            <a:off x="6486525" y="2471739"/>
            <a:ext cx="3729038" cy="360045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10515600" cy="4351655"/>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Estimate the reference evaporation(ET) by using PM method(FAO 56).</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evaluate how much each metrological variables contributed to trend of ET. </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calculate each climate </a:t>
            </a:r>
            <a:r>
              <a:rPr lang="en-US" sz="2000" dirty="0" err="1" smtClean="0">
                <a:latin typeface="Times New Roman" panose="02020603050405020304" pitchFamily="18" charset="0"/>
                <a:cs typeface="Times New Roman" panose="02020603050405020304" pitchFamily="18" charset="0"/>
              </a:rPr>
              <a:t>variables’variations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a:t>
            </a:r>
            <a:r>
              <a:rPr lang="en-US" sz="2000" dirty="0" smtClean="0">
                <a:latin typeface="Times New Roman" panose="02020603050405020304" pitchFamily="18" charset="0"/>
                <a:cs typeface="Times New Roman" panose="02020603050405020304" pitchFamily="18" charset="0"/>
              </a:rPr>
              <a:t>ET i.e., sensitivity analysis. </a:t>
            </a:r>
            <a:endParaRPr lang="en-US" sz="20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To </a:t>
            </a:r>
            <a:r>
              <a:rPr lang="en-US" sz="2000" dirty="0" smtClean="0">
                <a:latin typeface="Times New Roman" panose="02020603050405020304" pitchFamily="18" charset="0"/>
                <a:cs typeface="Times New Roman" panose="02020603050405020304" pitchFamily="18" charset="0"/>
              </a:rPr>
              <a:t>evaluate the performance  ET calculations </a:t>
            </a:r>
            <a:r>
              <a:rPr lang="en-US" sz="2000" dirty="0">
                <a:latin typeface="Times New Roman" panose="02020603050405020304" pitchFamily="18" charset="0"/>
                <a:cs typeface="Times New Roman" panose="02020603050405020304" pitchFamily="18" charset="0"/>
              </a:rPr>
              <a:t>using ANN “Artificial Neural Network”.  </a:t>
            </a:r>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Department of Civil Engineering, RNSIT Bengaluru.</a:t>
            </a:r>
          </a:p>
        </p:txBody>
      </p:sp>
      <p:sp>
        <p:nvSpPr>
          <p:cNvPr id="5" name="Slide Number Placeholder 4"/>
          <p:cNvSpPr>
            <a:spLocks noGrp="1"/>
          </p:cNvSpPr>
          <p:nvPr>
            <p:ph type="sldNum" sz="quarter" idx="12"/>
          </p:nvPr>
        </p:nvSpPr>
        <p:spPr/>
        <p:txBody>
          <a:bodyPr/>
          <a:lstStyle/>
          <a:p>
            <a:fld id="{D312DA27-FCD7-4BBA-ACC0-2A8A5370B724}" type="slidenum">
              <a:rPr lang="en-US" smtClean="0"/>
              <a:pPr/>
              <a:t>51</a:t>
            </a:fld>
            <a:endParaRPr lang="en-US"/>
          </a:p>
        </p:txBody>
      </p:sp>
      <p:sp>
        <p:nvSpPr>
          <p:cNvPr id="7" name="Footer Placeholder 5"/>
          <p:cNvSpPr txBox="1">
            <a:spLocks noGrp="1"/>
          </p:cNvSpPr>
          <p:nvPr>
            <p:ph type="title"/>
          </p:nvPr>
        </p:nvSpPr>
        <p:spPr>
          <a:xfrm>
            <a:off x="838200" y="365125"/>
            <a:ext cx="10515600" cy="685165"/>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OBJECTIVES OF THE PROPOSED WORK</a:t>
            </a:r>
          </a:p>
        </p:txBody>
      </p:sp>
      <p:sp>
        <p:nvSpPr>
          <p:cNvPr id="13" name="Footer Placeholder 1"/>
          <p:cNvSpPr>
            <a:spLocks noGrp="1"/>
          </p:cNvSpPr>
          <p:nvPr/>
        </p:nvSpPr>
        <p:spPr>
          <a:xfrm>
            <a:off x="540799" y="6369333"/>
            <a:ext cx="11044560" cy="36512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Department of Civil Engineering, RNSIT Bengaluru.                                                                                                                                                                                                   40</a:t>
            </a:r>
            <a:endParaRPr lang="en-US" alt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Content Placeholder 1" descr="right image"/>
          <p:cNvPicPr>
            <a:picLocks noGrp="1" noChangeAspect="1"/>
          </p:cNvPicPr>
          <p:nvPr>
            <p:ph sz="half" idx="2"/>
          </p:nvPr>
        </p:nvPicPr>
        <p:blipFill>
          <a:blip r:embed="rId2"/>
          <a:stretch>
            <a:fillRect/>
          </a:stretch>
        </p:blipFill>
        <p:spPr>
          <a:xfrm>
            <a:off x="710565" y="1825625"/>
            <a:ext cx="440690" cy="395605"/>
          </a:xfrm>
          <a:prstGeom prst="rect">
            <a:avLst/>
          </a:prstGeom>
        </p:spPr>
      </p:pic>
      <p:pic>
        <p:nvPicPr>
          <p:cNvPr id="6" name="Content Placeholder 1" descr="right image"/>
          <p:cNvPicPr>
            <a:picLocks noChangeAspect="1"/>
          </p:cNvPicPr>
          <p:nvPr/>
        </p:nvPicPr>
        <p:blipFill>
          <a:blip r:embed="rId2"/>
          <a:stretch>
            <a:fillRect/>
          </a:stretch>
        </p:blipFill>
        <p:spPr>
          <a:xfrm>
            <a:off x="710565" y="2671445"/>
            <a:ext cx="440690" cy="395605"/>
          </a:xfrm>
          <a:prstGeom prst="rect">
            <a:avLst/>
          </a:prstGeom>
        </p:spPr>
      </p:pic>
      <p:pic>
        <p:nvPicPr>
          <p:cNvPr id="8" name="Content Placeholder 1" descr="right image"/>
          <p:cNvPicPr>
            <a:picLocks noChangeAspect="1"/>
          </p:cNvPicPr>
          <p:nvPr/>
        </p:nvPicPr>
        <p:blipFill>
          <a:blip r:embed="rId2"/>
          <a:stretch>
            <a:fillRect/>
          </a:stretch>
        </p:blipFill>
        <p:spPr>
          <a:xfrm>
            <a:off x="710565" y="3450590"/>
            <a:ext cx="440690" cy="395605"/>
          </a:xfrm>
          <a:prstGeom prst="rect">
            <a:avLst/>
          </a:prstGeom>
        </p:spPr>
      </p:pic>
      <p:pic>
        <p:nvPicPr>
          <p:cNvPr id="12" name="Content Placeholder 1" descr="right image"/>
          <p:cNvPicPr>
            <a:picLocks noChangeAspect="1"/>
          </p:cNvPicPr>
          <p:nvPr/>
        </p:nvPicPr>
        <p:blipFill>
          <a:blip r:embed="rId2"/>
          <a:stretch>
            <a:fillRect/>
          </a:stretch>
        </p:blipFill>
        <p:spPr>
          <a:xfrm>
            <a:off x="748665" y="4188777"/>
            <a:ext cx="440690" cy="3956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Department of Civil Engineering, RNSIT Bengaluru.</a:t>
            </a:r>
          </a:p>
        </p:txBody>
      </p:sp>
      <p:sp>
        <p:nvSpPr>
          <p:cNvPr id="4" name="Slide Number Placeholder 3"/>
          <p:cNvSpPr>
            <a:spLocks noGrp="1"/>
          </p:cNvSpPr>
          <p:nvPr>
            <p:ph type="sldNum" sz="quarter" idx="12"/>
          </p:nvPr>
        </p:nvSpPr>
        <p:spPr/>
        <p:txBody>
          <a:bodyPr/>
          <a:lstStyle/>
          <a:p>
            <a:fld id="{D312DA27-FCD7-4BBA-ACC0-2A8A5370B724}" type="slidenum">
              <a:rPr lang="en-US" smtClean="0"/>
              <a:pPr/>
              <a:t>52</a:t>
            </a:fld>
            <a:endParaRPr lang="en-US"/>
          </a:p>
        </p:txBody>
      </p:sp>
      <p:sp>
        <p:nvSpPr>
          <p:cNvPr id="5" name="Footer Placeholder 5"/>
          <p:cNvSpPr txBox="1">
            <a:spLocks noGrp="1"/>
          </p:cNvSpPr>
          <p:nvPr>
            <p:ph type="title"/>
          </p:nvPr>
        </p:nvSpPr>
        <p:spPr>
          <a:xfrm>
            <a:off x="483870" y="490220"/>
            <a:ext cx="11291570" cy="582930"/>
          </a:xfrm>
          <a:prstGeom prst="rect">
            <a:avLst/>
          </a:prstGeom>
          <a:solidFill>
            <a:schemeClr val="accent1"/>
          </a:solid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tabLst>
                <a:tab pos="1771650" algn="l"/>
                <a:tab pos="2296795" algn="l"/>
                <a:tab pos="2637790" algn="ctr"/>
              </a:tabLst>
            </a:pPr>
            <a:r>
              <a:rPr lang="en-US" altLang="en-IN" sz="2400" b="1" dirty="0" smtClean="0">
                <a:solidFill>
                  <a:schemeClr val="bg1"/>
                </a:solidFill>
                <a:effectLst/>
                <a:latin typeface="Times New Roman" pitchFamily="18" charset="0"/>
                <a:ea typeface="Calibri" panose="020F0502020204030204" pitchFamily="34" charset="0"/>
                <a:cs typeface="Times New Roman" pitchFamily="18" charset="0"/>
              </a:rPr>
              <a:t>CONCLUSIONS</a:t>
            </a:r>
            <a:endParaRPr lang="en-US" altLang="en-IN" sz="2400" b="1" dirty="0">
              <a:solidFill>
                <a:schemeClr val="bg1"/>
              </a:solidFill>
              <a:effectLst/>
              <a:latin typeface="Times New Roman" pitchFamily="18" charset="0"/>
              <a:ea typeface="Calibri" panose="020F0502020204030204" pitchFamily="34" charset="0"/>
              <a:cs typeface="Times New Roman" pitchFamily="18" charset="0"/>
            </a:endParaRPr>
          </a:p>
        </p:txBody>
      </p:sp>
      <p:sp>
        <p:nvSpPr>
          <p:cNvPr id="7" name="Footer Placeholder 5"/>
          <p:cNvSpPr txBox="1"/>
          <p:nvPr/>
        </p:nvSpPr>
        <p:spPr>
          <a:xfrm>
            <a:off x="586105" y="6313805"/>
            <a:ext cx="11189335" cy="36512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Department of Civil Engineering, RNSIT Bengaluru.                                                                                                                                                                                             </a:t>
            </a:r>
            <a:r>
              <a:rPr lang="en-IN" alt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42</a:t>
            </a:r>
          </a:p>
        </p:txBody>
      </p:sp>
      <p:sp>
        <p:nvSpPr>
          <p:cNvPr id="2" name="Text Box 1"/>
          <p:cNvSpPr txBox="1"/>
          <p:nvPr/>
        </p:nvSpPr>
        <p:spPr>
          <a:xfrm>
            <a:off x="483235" y="873760"/>
            <a:ext cx="10870565" cy="6247864"/>
          </a:xfrm>
          <a:prstGeom prst="rect">
            <a:avLst/>
          </a:prstGeom>
          <a:noFill/>
        </p:spPr>
        <p:txBody>
          <a:bodyPr wrap="square" rtlCol="0">
            <a:spAutoFit/>
          </a:bodyPr>
          <a:lstStyle/>
          <a:p>
            <a:pPr marL="342900" indent="-342900" algn="just">
              <a:buFont typeface="Wingdings" panose="05000000000000000000" charset="0"/>
              <a:buChar char="v"/>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v"/>
            </a:pPr>
            <a:r>
              <a:rPr lang="en-US" sz="2000" dirty="0" smtClean="0">
                <a:latin typeface="Times New Roman" panose="02020603050405020304" pitchFamily="18" charset="0"/>
                <a:cs typeface="Times New Roman" panose="02020603050405020304" pitchFamily="18" charset="0"/>
              </a:rPr>
              <a:t>Conventional methods were applied on the climate variables out of which PM method and </a:t>
            </a:r>
            <a:r>
              <a:rPr lang="en-US" sz="2000" dirty="0" err="1" smtClean="0">
                <a:latin typeface="Times New Roman" panose="02020603050405020304" pitchFamily="18" charset="0"/>
                <a:cs typeface="Times New Roman" panose="02020603050405020304" pitchFamily="18" charset="0"/>
              </a:rPr>
              <a:t>Stefans</a:t>
            </a:r>
            <a:r>
              <a:rPr lang="en-US" sz="2000" dirty="0" smtClean="0">
                <a:latin typeface="Times New Roman" panose="02020603050405020304" pitchFamily="18" charset="0"/>
                <a:cs typeface="Times New Roman" panose="02020603050405020304" pitchFamily="18" charset="0"/>
              </a:rPr>
              <a:t>-Stewarts method gave relatively closer results to the actual evaporation.</a:t>
            </a:r>
          </a:p>
          <a:p>
            <a:pPr marL="342900" indent="-342900" algn="just">
              <a:buFont typeface="Wingdings" panose="05000000000000000000" charset="0"/>
              <a:buChar char="v"/>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v"/>
            </a:pPr>
            <a:r>
              <a:rPr lang="en-US" sz="2000" dirty="0" smtClean="0">
                <a:latin typeface="Times New Roman" panose="02020603050405020304" pitchFamily="18" charset="0"/>
                <a:cs typeface="Times New Roman" panose="02020603050405020304" pitchFamily="18" charset="0"/>
              </a:rPr>
              <a:t>Sensitivity analysis was carried out and wind speed and solar radiation were the variables that influenced ET the most.</a:t>
            </a:r>
          </a:p>
          <a:p>
            <a:pPr marL="342900" indent="-342900" algn="just">
              <a:buFont typeface="Wingdings" panose="05000000000000000000" charset="0"/>
              <a:buChar char="v"/>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v"/>
            </a:pPr>
            <a:r>
              <a:rPr lang="en-US" sz="2000" dirty="0" smtClean="0">
                <a:latin typeface="Times New Roman" panose="02020603050405020304" pitchFamily="18" charset="0"/>
                <a:cs typeface="Times New Roman" panose="02020603050405020304" pitchFamily="18" charset="0"/>
              </a:rPr>
              <a:t>Trend analysis was conducted and it was found that minimum temperature , maximum temperature, relative humidity showed a positive trend whereas wind speed and sunshine hours showed a negative trend.</a:t>
            </a:r>
          </a:p>
          <a:p>
            <a:pPr marL="342900" indent="-342900" algn="just">
              <a:buFont typeface="Wingdings" panose="05000000000000000000" charset="0"/>
              <a:buChar char="v"/>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v"/>
            </a:pPr>
            <a:r>
              <a:rPr lang="en-US" sz="2000" dirty="0" smtClean="0">
                <a:latin typeface="Times New Roman" panose="02020603050405020304" pitchFamily="18" charset="0"/>
                <a:cs typeface="Times New Roman" panose="02020603050405020304" pitchFamily="18" charset="0"/>
              </a:rPr>
              <a:t>Artificial Neural Network for Soft Computing in Orange software was carried out, out of  which it was found that </a:t>
            </a:r>
            <a:r>
              <a:rPr lang="en-US" sz="2000" dirty="0" err="1" smtClean="0">
                <a:latin typeface="Times New Roman" panose="02020603050405020304" pitchFamily="18" charset="0"/>
                <a:cs typeface="Times New Roman" panose="02020603050405020304" pitchFamily="18" charset="0"/>
              </a:rPr>
              <a:t>Stephans</a:t>
            </a:r>
            <a:r>
              <a:rPr lang="en-US" sz="2000" dirty="0" smtClean="0">
                <a:latin typeface="Times New Roman" panose="02020603050405020304" pitchFamily="18" charset="0"/>
                <a:cs typeface="Times New Roman" panose="02020603050405020304" pitchFamily="18" charset="0"/>
              </a:rPr>
              <a:t>-Stewart method showed better results. </a:t>
            </a:r>
          </a:p>
          <a:p>
            <a:pPr marL="342900" indent="-342900" algn="just">
              <a:buFont typeface="Wingdings" panose="05000000000000000000" charset="0"/>
              <a:buChar char="v"/>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v"/>
            </a:pPr>
            <a:r>
              <a:rPr lang="en-US" sz="2000" dirty="0" smtClean="0">
                <a:latin typeface="Times New Roman" panose="02020603050405020304" pitchFamily="18" charset="0"/>
                <a:cs typeface="Times New Roman" panose="02020603050405020304" pitchFamily="18" charset="0"/>
              </a:rPr>
              <a:t>Overall, this report contributes to the advancement of evaporation prediction using soft computing techniques, highlighting their potential as reliable tools for addressing the challenges associated with accurate estimation of evaporation rates.</a:t>
            </a:r>
          </a:p>
          <a:p>
            <a:pPr marL="342900" indent="-342900">
              <a:buFont typeface="Wingdings" panose="05000000000000000000" charset="0"/>
              <a:buChar char="v"/>
            </a:pPr>
            <a:endParaRPr lang="en-US" sz="2000" dirty="0" smtClean="0">
              <a:latin typeface="Times New Roman" panose="02020603050405020304" pitchFamily="18" charset="0"/>
              <a:cs typeface="Times New Roman" panose="02020603050405020304" pitchFamily="18" charset="0"/>
            </a:endParaRPr>
          </a:p>
          <a:p>
            <a:pPr marL="342900" indent="-342900"/>
            <a:endParaRPr lang="en-US" sz="2000" dirty="0" smtClean="0">
              <a:latin typeface="Times New Roman" panose="02020603050405020304" pitchFamily="18" charset="0"/>
              <a:cs typeface="Times New Roman" panose="02020603050405020304" pitchFamily="18" charset="0"/>
            </a:endParaRPr>
          </a:p>
          <a:p>
            <a:pPr marL="342900" indent="-342900"/>
            <a:r>
              <a:rPr lang="en-US" sz="2000" dirty="0" smtClean="0">
                <a:latin typeface="Times New Roman" panose="02020603050405020304" pitchFamily="18" charset="0"/>
                <a:cs typeface="Times New Roman" panose="02020603050405020304" pitchFamily="18" charset="0"/>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Department of Civil Engineering, RNSIT Bengaluru.</a:t>
            </a:r>
          </a:p>
        </p:txBody>
      </p:sp>
      <p:sp>
        <p:nvSpPr>
          <p:cNvPr id="4" name="Slide Number Placeholder 3"/>
          <p:cNvSpPr>
            <a:spLocks noGrp="1"/>
          </p:cNvSpPr>
          <p:nvPr>
            <p:ph type="sldNum" sz="quarter" idx="12"/>
          </p:nvPr>
        </p:nvSpPr>
        <p:spPr/>
        <p:txBody>
          <a:bodyPr/>
          <a:lstStyle/>
          <a:p>
            <a:fld id="{D312DA27-FCD7-4BBA-ACC0-2A8A5370B724}" type="slidenum">
              <a:rPr lang="en-US" smtClean="0"/>
              <a:pPr/>
              <a:t>53</a:t>
            </a:fld>
            <a:endParaRPr lang="en-US"/>
          </a:p>
        </p:txBody>
      </p:sp>
      <p:sp>
        <p:nvSpPr>
          <p:cNvPr id="5" name="Footer Placeholder 5"/>
          <p:cNvSpPr txBox="1">
            <a:spLocks noGrp="1"/>
          </p:cNvSpPr>
          <p:nvPr>
            <p:ph type="title"/>
          </p:nvPr>
        </p:nvSpPr>
        <p:spPr>
          <a:xfrm>
            <a:off x="483235" y="490220"/>
            <a:ext cx="11291570" cy="582930"/>
          </a:xfrm>
          <a:prstGeom prst="rect">
            <a:avLst/>
          </a:prstGeom>
          <a:solidFill>
            <a:schemeClr val="accent1"/>
          </a:solid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tabLst>
                <a:tab pos="1771650" algn="l"/>
                <a:tab pos="2296795" algn="l"/>
                <a:tab pos="2637790" algn="ctr"/>
              </a:tabLst>
            </a:pPr>
            <a:r>
              <a:rPr lang="en-US"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REFERENCES</a:t>
            </a:r>
            <a:endParaRPr lang="en-IN"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Footer Placeholder 5"/>
          <p:cNvSpPr txBox="1"/>
          <p:nvPr/>
        </p:nvSpPr>
        <p:spPr>
          <a:xfrm>
            <a:off x="586105" y="6313805"/>
            <a:ext cx="11189335" cy="36512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Department of Civil Engineering, RNSIT Bengaluru.                                                                                                                                                                                             10</a:t>
            </a:r>
          </a:p>
        </p:txBody>
      </p:sp>
      <p:sp>
        <p:nvSpPr>
          <p:cNvPr id="6" name="Text Box 5"/>
          <p:cNvSpPr txBox="1"/>
          <p:nvPr/>
        </p:nvSpPr>
        <p:spPr>
          <a:xfrm>
            <a:off x="324485" y="1216025"/>
            <a:ext cx="11450955" cy="6462395"/>
          </a:xfrm>
          <a:prstGeom prst="rect">
            <a:avLst/>
          </a:prstGeom>
          <a:noFill/>
        </p:spPr>
        <p:txBody>
          <a:bodyPr wrap="square" rtlCol="0">
            <a:spAutoFit/>
          </a:bodyPr>
          <a:lstStyle/>
          <a:p>
            <a:pPr marL="0" indent="0" algn="just" eaLnBrk="1" hangingPunct="1">
              <a:buNone/>
              <a:defRPr/>
            </a:pPr>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Snyder,Morteza,Scott</a:t>
            </a:r>
            <a:r>
              <a:rPr lang="en-US" dirty="0">
                <a:latin typeface="Times New Roman" panose="02020603050405020304" pitchFamily="18" charset="0"/>
                <a:cs typeface="Times New Roman" panose="02020603050405020304" pitchFamily="18" charset="0"/>
              </a:rPr>
              <a:t> and Mark. (2005), “Simplified Estimation of Reference </a:t>
            </a:r>
            <a:r>
              <a:rPr lang="en-US" dirty="0" err="1">
                <a:latin typeface="Times New Roman" panose="02020603050405020304" pitchFamily="18" charset="0"/>
                <a:cs typeface="Times New Roman" panose="02020603050405020304" pitchFamily="18" charset="0"/>
              </a:rPr>
              <a:t>Evapotranspirationfrom</a:t>
            </a:r>
            <a:r>
              <a:rPr lang="en-US" dirty="0">
                <a:latin typeface="Times New Roman" panose="02020603050405020304" pitchFamily="18" charset="0"/>
                <a:cs typeface="Times New Roman" panose="02020603050405020304" pitchFamily="18" charset="0"/>
              </a:rPr>
              <a:t> Pan   Evaporation Data in California”, </a:t>
            </a:r>
            <a:r>
              <a:rPr lang="en-US" i="1" dirty="0">
                <a:latin typeface="Times New Roman" panose="02020603050405020304" pitchFamily="18" charset="0"/>
                <a:cs typeface="Times New Roman" panose="02020603050405020304" pitchFamily="18" charset="0"/>
              </a:rPr>
              <a:t>Journal of </a:t>
            </a:r>
            <a:r>
              <a:rPr lang="en-US" i="1" dirty="0" err="1">
                <a:latin typeface="Times New Roman" panose="02020603050405020304" pitchFamily="18" charset="0"/>
                <a:cs typeface="Times New Roman" panose="02020603050405020304" pitchFamily="18" charset="0"/>
              </a:rPr>
              <a:t>Irrigigation</a:t>
            </a:r>
            <a:r>
              <a:rPr lang="en-US" i="1" dirty="0">
                <a:latin typeface="Times New Roman" panose="02020603050405020304" pitchFamily="18" charset="0"/>
                <a:cs typeface="Times New Roman" panose="02020603050405020304" pitchFamily="18" charset="0"/>
              </a:rPr>
              <a:t> Drain Engineering</a:t>
            </a:r>
            <a:r>
              <a:rPr lang="en-US" dirty="0">
                <a:latin typeface="Times New Roman" panose="02020603050405020304" pitchFamily="18" charset="0"/>
                <a:cs typeface="Times New Roman" panose="02020603050405020304" pitchFamily="18" charset="0"/>
              </a:rPr>
              <a:t> 2005.131:249-253.</a:t>
            </a:r>
          </a:p>
          <a:p>
            <a:pPr marL="0" indent="0" algn="just" eaLnBrk="1" hangingPunct="1">
              <a:buNone/>
              <a:defRPr/>
            </a:pPr>
            <a:r>
              <a:rPr lang="en-US" dirty="0">
                <a:latin typeface="Times New Roman" panose="02020603050405020304" pitchFamily="18" charset="0"/>
                <a:cs typeface="Times New Roman" panose="02020603050405020304" pitchFamily="18" charset="0"/>
              </a:rPr>
              <a:t>2. </a:t>
            </a:r>
            <a:r>
              <a:rPr lang="en-IN" dirty="0">
                <a:latin typeface="Times New Roman" panose="02020603050405020304" pitchFamily="18" charset="0"/>
                <a:cs typeface="Times New Roman" panose="02020603050405020304" pitchFamily="18" charset="0"/>
                <a:sym typeface="+mn-ea"/>
              </a:rPr>
              <a:t>Terzi</a:t>
            </a:r>
            <a:r>
              <a:rPr lang="en-US" altLang="en-IN" dirty="0">
                <a:latin typeface="Times New Roman" panose="02020603050405020304" pitchFamily="18" charset="0"/>
                <a:cs typeface="Times New Roman" panose="02020603050405020304" pitchFamily="18" charset="0"/>
                <a:sym typeface="+mn-ea"/>
              </a:rPr>
              <a:t>, Keskin,</a:t>
            </a:r>
            <a:r>
              <a:rPr lang="en-IN" dirty="0">
                <a:latin typeface="Times New Roman" panose="02020603050405020304" pitchFamily="18" charset="0"/>
                <a:cs typeface="Times New Roman" panose="02020603050405020304" pitchFamily="18" charset="0"/>
                <a:sym typeface="+mn-ea"/>
              </a:rPr>
              <a:t>(2006)</a:t>
            </a:r>
            <a:r>
              <a:rPr lang="en-US" altLang="en-IN" dirty="0">
                <a:latin typeface="Times New Roman" panose="02020603050405020304" pitchFamily="18" charset="0"/>
                <a:cs typeface="Times New Roman" panose="02020603050405020304" pitchFamily="18" charset="0"/>
                <a:sym typeface="+mn-ea"/>
              </a:rPr>
              <a:t>”Estimating Evaporation Using ANFIS”,Journal of Irrigation and drainge engineering (ASCE) 2006.132:503-507.</a:t>
            </a:r>
          </a:p>
          <a:p>
            <a:pPr marL="0" indent="0" algn="just" eaLnBrk="1" hangingPunct="1">
              <a:buNone/>
              <a:defRPr/>
            </a:pPr>
            <a:r>
              <a:rPr lang="en-US" altLang="en-IN" dirty="0">
                <a:latin typeface="Times New Roman" panose="02020603050405020304" pitchFamily="18" charset="0"/>
                <a:cs typeface="Times New Roman" panose="02020603050405020304" pitchFamily="18" charset="0"/>
                <a:sym typeface="+mn-ea"/>
              </a:rPr>
              <a:t>3.  </a:t>
            </a:r>
            <a:r>
              <a:rPr lang="en-US" dirty="0">
                <a:latin typeface="Times New Roman" panose="02020603050405020304" pitchFamily="18" charset="0"/>
                <a:cs typeface="Times New Roman" panose="02020603050405020304" pitchFamily="18" charset="0"/>
                <a:sym typeface="+mn-ea"/>
              </a:rPr>
              <a:t>Cahoon ,Thomas A.(1990),”Estimating pan evaporation using limited meteorological </a:t>
            </a:r>
            <a:r>
              <a:rPr lang="en-US" dirty="0" err="1">
                <a:latin typeface="Times New Roman" panose="02020603050405020304" pitchFamily="18" charset="0"/>
                <a:cs typeface="Times New Roman" panose="02020603050405020304" pitchFamily="18" charset="0"/>
                <a:sym typeface="+mn-ea"/>
              </a:rPr>
              <a:t>observations”,Agricultural</a:t>
            </a:r>
            <a:r>
              <a:rPr lang="en-US" dirty="0">
                <a:latin typeface="Times New Roman" panose="02020603050405020304" pitchFamily="18" charset="0"/>
                <a:cs typeface="Times New Roman" panose="02020603050405020304" pitchFamily="18" charset="0"/>
                <a:sym typeface="+mn-ea"/>
              </a:rPr>
              <a:t> and Forest Meteorology (Elsevier)0168-1923.</a:t>
            </a:r>
          </a:p>
          <a:p>
            <a:pPr marL="0" indent="0" algn="just" eaLnBrk="1" hangingPunct="1">
              <a:buNone/>
              <a:defRPr/>
            </a:pPr>
            <a:r>
              <a:rPr lang="en-US" dirty="0">
                <a:latin typeface="Times New Roman" panose="02020603050405020304" pitchFamily="18" charset="0"/>
                <a:cs typeface="Times New Roman" panose="02020603050405020304" pitchFamily="18" charset="0"/>
                <a:sym typeface="+mn-ea"/>
              </a:rPr>
              <a:t>4   M.O. Ahmed, “Trend Analysis of Evaporation and Solar Radiation using Innovative Trend Analysis Method”, J </a:t>
            </a:r>
            <a:r>
              <a:rPr lang="en-US" dirty="0" err="1">
                <a:latin typeface="Times New Roman" panose="02020603050405020304" pitchFamily="18" charset="0"/>
                <a:cs typeface="Times New Roman" panose="02020603050405020304" pitchFamily="18" charset="0"/>
                <a:sym typeface="+mn-ea"/>
              </a:rPr>
              <a:t>Fundam</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Appl</a:t>
            </a:r>
            <a:r>
              <a:rPr lang="en-US" dirty="0">
                <a:latin typeface="Times New Roman" panose="02020603050405020304" pitchFamily="18" charset="0"/>
                <a:cs typeface="Times New Roman" panose="02020603050405020304" pitchFamily="18" charset="0"/>
                <a:sym typeface="+mn-ea"/>
              </a:rPr>
              <a:t> Sci. 2021, 13(2), 1030-1055.</a:t>
            </a:r>
          </a:p>
          <a:p>
            <a:pPr marL="0" indent="0" algn="just" eaLnBrk="1" hangingPunct="1">
              <a:buNone/>
              <a:defRPr/>
            </a:pPr>
            <a:r>
              <a:rPr lang="en-US" dirty="0">
                <a:latin typeface="Times New Roman" panose="02020603050405020304" pitchFamily="18" charset="0"/>
                <a:cs typeface="Times New Roman" panose="02020603050405020304" pitchFamily="18" charset="0"/>
                <a:sym typeface="+mn-ea"/>
              </a:rPr>
              <a:t>5.   I. J. </a:t>
            </a:r>
            <a:r>
              <a:rPr lang="en-US" dirty="0" err="1">
                <a:latin typeface="Times New Roman" panose="02020603050405020304" pitchFamily="18" charset="0"/>
                <a:cs typeface="Times New Roman" panose="02020603050405020304" pitchFamily="18" charset="0"/>
                <a:sym typeface="+mn-ea"/>
              </a:rPr>
              <a:t>Verma</a:t>
            </a:r>
            <a:r>
              <a:rPr lang="en-US" dirty="0">
                <a:latin typeface="Times New Roman" panose="02020603050405020304" pitchFamily="18" charset="0"/>
                <a:cs typeface="Times New Roman" panose="02020603050405020304" pitchFamily="18" charset="0"/>
                <a:sym typeface="+mn-ea"/>
              </a:rPr>
              <a:t>, “Recent variations and trends in pan evaporation over </a:t>
            </a:r>
            <a:r>
              <a:rPr lang="en-US" dirty="0" err="1">
                <a:latin typeface="Times New Roman" panose="02020603050405020304" pitchFamily="18" charset="0"/>
                <a:cs typeface="Times New Roman" panose="02020603050405020304" pitchFamily="18" charset="0"/>
                <a:sym typeface="+mn-ea"/>
              </a:rPr>
              <a:t>India”,</a:t>
            </a:r>
            <a:r>
              <a:rPr lang="en-US" altLang="en-IN" dirty="0" err="1">
                <a:latin typeface="Times New Roman" panose="02020603050405020304" pitchFamily="18" charset="0"/>
                <a:cs typeface="Times New Roman" panose="02020603050405020304" pitchFamily="18" charset="0"/>
                <a:sym typeface="+mn-ea"/>
              </a:rPr>
              <a:t>Journal</a:t>
            </a:r>
            <a:r>
              <a:rPr lang="en-US" altLang="en-IN" dirty="0">
                <a:latin typeface="Times New Roman" panose="02020603050405020304" pitchFamily="18" charset="0"/>
                <a:cs typeface="Times New Roman" panose="02020603050405020304" pitchFamily="18" charset="0"/>
                <a:sym typeface="+mn-ea"/>
              </a:rPr>
              <a:t> of Irrigation and drainge engineering (ASCE)</a:t>
            </a:r>
            <a:r>
              <a:rPr lang="en-US" dirty="0">
                <a:latin typeface="Times New Roman" panose="02020603050405020304" pitchFamily="18" charset="0"/>
                <a:cs typeface="Times New Roman" panose="02020603050405020304" pitchFamily="18" charset="0"/>
                <a:sym typeface="+mn-ea"/>
              </a:rPr>
              <a:t> 3 (July 2008), 347-356.</a:t>
            </a:r>
          </a:p>
          <a:p>
            <a:pPr marL="0" indent="0" algn="just" eaLnBrk="1" hangingPunct="1">
              <a:buNone/>
              <a:defRPr/>
            </a:pPr>
            <a:r>
              <a:rPr lang="en-US" dirty="0">
                <a:latin typeface="Times New Roman" panose="02020603050405020304" pitchFamily="18" charset="0"/>
                <a:cs typeface="Times New Roman" panose="02020603050405020304" pitchFamily="18" charset="0"/>
                <a:sym typeface="+mn-ea"/>
              </a:rPr>
              <a:t>6.   Hossein </a:t>
            </a:r>
            <a:r>
              <a:rPr lang="en-US" dirty="0" err="1">
                <a:latin typeface="Times New Roman" panose="02020603050405020304" pitchFamily="18" charset="0"/>
                <a:cs typeface="Times New Roman" panose="02020603050405020304" pitchFamily="18" charset="0"/>
                <a:sym typeface="+mn-ea"/>
              </a:rPr>
              <a:t>Tabari</a:t>
            </a:r>
            <a:r>
              <a:rPr lang="en-US" dirty="0">
                <a:latin typeface="Times New Roman" panose="02020603050405020304" pitchFamily="18" charset="0"/>
                <a:cs typeface="Times New Roman" panose="02020603050405020304" pitchFamily="18" charset="0"/>
                <a:sym typeface="+mn-ea"/>
              </a:rPr>
              <a:t>, “Changes of Pan Evaporation in the West of Iran” ,Water </a:t>
            </a:r>
            <a:r>
              <a:rPr lang="en-US" dirty="0" err="1">
                <a:latin typeface="Times New Roman" panose="02020603050405020304" pitchFamily="18" charset="0"/>
                <a:cs typeface="Times New Roman" panose="02020603050405020304" pitchFamily="18" charset="0"/>
                <a:sym typeface="+mn-ea"/>
              </a:rPr>
              <a:t>Resour</a:t>
            </a:r>
            <a:r>
              <a:rPr lang="en-US" dirty="0">
                <a:latin typeface="Times New Roman" panose="02020603050405020304" pitchFamily="18" charset="0"/>
                <a:cs typeface="Times New Roman" panose="02020603050405020304" pitchFamily="18" charset="0"/>
                <a:sym typeface="+mn-ea"/>
              </a:rPr>
              <a:t> Manage (2011) 25:97–111.</a:t>
            </a:r>
          </a:p>
          <a:p>
            <a:pPr marL="342900" indent="-342900" algn="just" eaLnBrk="1" hangingPunct="1">
              <a:buAutoNum type="arabicPeriod" startAt="7"/>
              <a:defRPr/>
            </a:pPr>
            <a:r>
              <a:rPr lang="en-US" dirty="0" err="1">
                <a:latin typeface="Times New Roman" panose="02020603050405020304" pitchFamily="18" charset="0"/>
                <a:cs typeface="Times New Roman" panose="02020603050405020304" pitchFamily="18" charset="0"/>
                <a:sym typeface="+mn-ea"/>
              </a:rPr>
              <a:t>Mostafa</a:t>
            </a:r>
            <a:r>
              <a:rPr lang="en-US" dirty="0">
                <a:latin typeface="Times New Roman" panose="02020603050405020304" pitchFamily="18" charset="0"/>
                <a:cs typeface="Times New Roman" panose="02020603050405020304" pitchFamily="18" charset="0"/>
                <a:sym typeface="+mn-ea"/>
              </a:rPr>
              <a:t> Ali </a:t>
            </a:r>
            <a:r>
              <a:rPr lang="en-US" dirty="0" err="1">
                <a:latin typeface="Times New Roman" panose="02020603050405020304" pitchFamily="18" charset="0"/>
                <a:cs typeface="Times New Roman" panose="02020603050405020304" pitchFamily="18" charset="0"/>
                <a:sym typeface="+mn-ea"/>
              </a:rPr>
              <a:t>Benzaghta</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Thamer</a:t>
            </a:r>
            <a:r>
              <a:rPr lang="en-US" dirty="0">
                <a:latin typeface="Times New Roman" panose="02020603050405020304" pitchFamily="18" charset="0"/>
                <a:cs typeface="Times New Roman" panose="02020603050405020304" pitchFamily="18" charset="0"/>
                <a:sym typeface="+mn-ea"/>
              </a:rPr>
              <a:t> A. Mohammed, Abdul </a:t>
            </a:r>
            <a:r>
              <a:rPr lang="en-US" dirty="0" err="1">
                <a:latin typeface="Times New Roman" panose="02020603050405020304" pitchFamily="18" charset="0"/>
                <a:cs typeface="Times New Roman" panose="02020603050405020304" pitchFamily="18" charset="0"/>
                <a:sym typeface="+mn-ea"/>
              </a:rPr>
              <a:t>Halim</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Ghazali</a:t>
            </a:r>
            <a:r>
              <a:rPr lang="en-US" dirty="0">
                <a:latin typeface="Times New Roman" panose="02020603050405020304" pitchFamily="18" charset="0"/>
                <a:cs typeface="Times New Roman" panose="02020603050405020304" pitchFamily="18" charset="0"/>
                <a:sym typeface="+mn-ea"/>
              </a:rPr>
              <a:t> and </a:t>
            </a:r>
            <a:r>
              <a:rPr lang="en-US" dirty="0" err="1">
                <a:latin typeface="Times New Roman" panose="02020603050405020304" pitchFamily="18" charset="0"/>
                <a:cs typeface="Times New Roman" panose="02020603050405020304" pitchFamily="18" charset="0"/>
                <a:sym typeface="+mn-ea"/>
              </a:rPr>
              <a:t>Mohd</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Amin</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Mohd</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Soom</a:t>
            </a:r>
            <a:r>
              <a:rPr lang="en-US" dirty="0">
                <a:latin typeface="Times New Roman" panose="02020603050405020304" pitchFamily="18" charset="0"/>
                <a:cs typeface="Times New Roman" panose="02020603050405020304" pitchFamily="18" charset="0"/>
                <a:sym typeface="+mn-ea"/>
              </a:rPr>
              <a:t>, “Prediction of evaporation in tropical climate using artificial neural network and climate based models”, Scientific research and essays 2012, 7(36) ,3133-3148.</a:t>
            </a:r>
          </a:p>
          <a:p>
            <a:pPr marL="342900" indent="-342900" algn="just" eaLnBrk="1" hangingPunct="1">
              <a:buAutoNum type="arabicPeriod" startAt="7"/>
              <a:defRPr/>
            </a:pPr>
            <a:r>
              <a:rPr lang="en-US" dirty="0" err="1">
                <a:latin typeface="Times New Roman" panose="02020603050405020304" pitchFamily="18" charset="0"/>
                <a:cs typeface="Times New Roman" panose="02020603050405020304" pitchFamily="18" charset="0"/>
                <a:sym typeface="+mn-ea"/>
              </a:rPr>
              <a:t>Pankaj</a:t>
            </a:r>
            <a:r>
              <a:rPr lang="en-US" dirty="0">
                <a:latin typeface="Times New Roman" panose="02020603050405020304" pitchFamily="18" charset="0"/>
                <a:cs typeface="Times New Roman" panose="02020603050405020304" pitchFamily="18" charset="0"/>
                <a:sym typeface="+mn-ea"/>
              </a:rPr>
              <a:t> Kumar and </a:t>
            </a:r>
            <a:r>
              <a:rPr lang="en-US" dirty="0" err="1">
                <a:latin typeface="Times New Roman" panose="02020603050405020304" pitchFamily="18" charset="0"/>
                <a:cs typeface="Times New Roman" panose="02020603050405020304" pitchFamily="18" charset="0"/>
                <a:sym typeface="+mn-ea"/>
              </a:rPr>
              <a:t>Ajai</a:t>
            </a:r>
            <a:r>
              <a:rPr lang="en-US" dirty="0">
                <a:latin typeface="Times New Roman" panose="02020603050405020304" pitchFamily="18" charset="0"/>
                <a:cs typeface="Times New Roman" panose="02020603050405020304" pitchFamily="18" charset="0"/>
                <a:sym typeface="+mn-ea"/>
              </a:rPr>
              <a:t> Kumar </a:t>
            </a:r>
            <a:r>
              <a:rPr lang="en-US" dirty="0" err="1">
                <a:latin typeface="Times New Roman" panose="02020603050405020304" pitchFamily="18" charset="0"/>
                <a:cs typeface="Times New Roman" panose="02020603050405020304" pitchFamily="18" charset="0"/>
                <a:sym typeface="+mn-ea"/>
              </a:rPr>
              <a:t>Tiwari</a:t>
            </a:r>
            <a:r>
              <a:rPr lang="en-US" dirty="0">
                <a:latin typeface="Times New Roman" panose="02020603050405020304" pitchFamily="18" charset="0"/>
                <a:cs typeface="Times New Roman" panose="02020603050405020304" pitchFamily="18" charset="0"/>
                <a:sym typeface="+mn-ea"/>
              </a:rPr>
              <a:t>, “Evaporation Estimation using artificial neural network”, International Journal of Computer Theory and Engineering 2012, 4(1), 51-53.</a:t>
            </a:r>
          </a:p>
          <a:p>
            <a:pPr marL="342900" indent="-342900" algn="just" eaLnBrk="1" hangingPunct="1">
              <a:buAutoNum type="arabicPeriod" startAt="7"/>
              <a:defRPr/>
            </a:pPr>
            <a:r>
              <a:rPr lang="en-US" dirty="0" err="1">
                <a:latin typeface="Times New Roman" panose="02020603050405020304" pitchFamily="18" charset="0"/>
                <a:cs typeface="Times New Roman" panose="02020603050405020304" pitchFamily="18" charset="0"/>
                <a:sym typeface="+mn-ea"/>
              </a:rPr>
              <a:t>Surinder</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Deswal</a:t>
            </a:r>
            <a:r>
              <a:rPr lang="en-US" dirty="0">
                <a:latin typeface="Times New Roman" panose="02020603050405020304" pitchFamily="18" charset="0"/>
                <a:cs typeface="Times New Roman" panose="02020603050405020304" pitchFamily="18" charset="0"/>
                <a:sym typeface="+mn-ea"/>
              </a:rPr>
              <a:t> and Mahesh Pal, “Artificial Neural Network based modeling of Evaporation losses in reservoirs”, World academy of Science, Engineering and Technology 2008, 39, 279-283. </a:t>
            </a:r>
          </a:p>
          <a:p>
            <a:pPr marL="342900" indent="-342900" algn="just" eaLnBrk="1" hangingPunct="1">
              <a:buAutoNum type="arabicPeriod" startAt="7"/>
              <a:defRPr/>
            </a:pPr>
            <a:endParaRPr lang="en-US" dirty="0">
              <a:latin typeface="Times New Roman" panose="02020603050405020304" pitchFamily="18" charset="0"/>
              <a:cs typeface="Times New Roman" panose="02020603050405020304" pitchFamily="18" charset="0"/>
              <a:sym typeface="+mn-ea"/>
            </a:endParaRPr>
          </a:p>
          <a:p>
            <a:pPr marL="342900" indent="-342900" algn="just" eaLnBrk="1" hangingPunct="1">
              <a:buAutoNum type="arabicPeriod" startAt="7"/>
              <a:defRPr/>
            </a:pPr>
            <a:endParaRPr lang="en-US" dirty="0">
              <a:latin typeface="Times New Roman" panose="02020603050405020304" pitchFamily="18" charset="0"/>
              <a:cs typeface="Times New Roman" panose="02020603050405020304" pitchFamily="18" charset="0"/>
              <a:sym typeface="+mn-ea"/>
            </a:endParaRPr>
          </a:p>
          <a:p>
            <a:pPr marL="0" indent="0" algn="just" eaLnBrk="1" hangingPunct="1">
              <a:buNone/>
              <a:defRPr/>
            </a:pPr>
            <a:r>
              <a:rPr lang="en-US" dirty="0">
                <a:latin typeface="Times New Roman" panose="02020603050405020304" pitchFamily="18" charset="0"/>
                <a:cs typeface="Times New Roman" panose="02020603050405020304" pitchFamily="18" charset="0"/>
                <a:sym typeface="+mn-ea"/>
              </a:rPr>
              <a:t> </a:t>
            </a:r>
          </a:p>
          <a:p>
            <a:pPr marL="0" indent="0" algn="just" eaLnBrk="1" hangingPunct="1">
              <a:buNone/>
              <a:defRPr/>
            </a:pPr>
            <a:endParaRPr lang="en-US" b="0" dirty="0">
              <a:latin typeface="Times New Roman" panose="02020603050405020304" pitchFamily="18" charset="0"/>
              <a:cs typeface="Times New Roman" panose="02020603050405020304" pitchFamily="18" charset="0"/>
            </a:endParaRPr>
          </a:p>
          <a:p>
            <a:pPr marL="0" indent="0" algn="just" eaLnBrk="1" hangingPunct="1">
              <a:buNone/>
              <a:defRPr/>
            </a:pPr>
            <a:endParaRPr lang="en-US"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Department of Civil Engineering, RNSIT Bengaluru.</a:t>
            </a:r>
          </a:p>
        </p:txBody>
      </p:sp>
      <p:sp>
        <p:nvSpPr>
          <p:cNvPr id="4" name="Slide Number Placeholder 3"/>
          <p:cNvSpPr>
            <a:spLocks noGrp="1"/>
          </p:cNvSpPr>
          <p:nvPr>
            <p:ph type="sldNum" sz="quarter" idx="12"/>
          </p:nvPr>
        </p:nvSpPr>
        <p:spPr/>
        <p:txBody>
          <a:bodyPr/>
          <a:lstStyle/>
          <a:p>
            <a:fld id="{D312DA27-FCD7-4BBA-ACC0-2A8A5370B724}" type="slidenum">
              <a:rPr lang="en-US" smtClean="0"/>
              <a:pPr/>
              <a:t>54</a:t>
            </a:fld>
            <a:endParaRPr lang="en-US"/>
          </a:p>
        </p:txBody>
      </p:sp>
      <p:sp>
        <p:nvSpPr>
          <p:cNvPr id="5" name="Footer Placeholder 5"/>
          <p:cNvSpPr txBox="1">
            <a:spLocks noGrp="1"/>
          </p:cNvSpPr>
          <p:nvPr>
            <p:ph type="title"/>
          </p:nvPr>
        </p:nvSpPr>
        <p:spPr>
          <a:xfrm>
            <a:off x="483235" y="490220"/>
            <a:ext cx="11291570" cy="582930"/>
          </a:xfrm>
          <a:prstGeom prst="rect">
            <a:avLst/>
          </a:prstGeom>
          <a:solidFill>
            <a:schemeClr val="accent1"/>
          </a:solid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tabLst>
                <a:tab pos="1771650" algn="l"/>
                <a:tab pos="2296795" algn="l"/>
                <a:tab pos="2637790" algn="ctr"/>
              </a:tabLst>
            </a:pPr>
            <a:r>
              <a:rPr lang="en-US"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REFERENCES</a:t>
            </a:r>
            <a:endParaRPr lang="en-IN"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Footer Placeholder 5"/>
          <p:cNvSpPr txBox="1"/>
          <p:nvPr/>
        </p:nvSpPr>
        <p:spPr>
          <a:xfrm>
            <a:off x="586105" y="6313805"/>
            <a:ext cx="11189335" cy="36512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Department of Civil Engineering, RNSIT Bengaluru.                                                                                                                                                                                             </a:t>
            </a:r>
            <a:r>
              <a:rPr lang="en-US"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39</a:t>
            </a:r>
            <a:endPar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Text Box 5"/>
          <p:cNvSpPr txBox="1"/>
          <p:nvPr/>
        </p:nvSpPr>
        <p:spPr>
          <a:xfrm>
            <a:off x="324485" y="1216025"/>
            <a:ext cx="11603990" cy="5354320"/>
          </a:xfrm>
          <a:prstGeom prst="rect">
            <a:avLst/>
          </a:prstGeom>
          <a:noFill/>
        </p:spPr>
        <p:txBody>
          <a:bodyPr wrap="square" rtlCol="0">
            <a:spAutoFit/>
          </a:bodyPr>
          <a:lstStyle/>
          <a:p>
            <a:pPr marL="0" indent="0" algn="just" eaLnBrk="1" hangingPunct="1">
              <a:buNone/>
              <a:defRPr/>
            </a:pPr>
            <a:r>
              <a:rPr lang="en-US" dirty="0">
                <a:latin typeface="Times New Roman" panose="02020603050405020304" pitchFamily="18" charset="0"/>
                <a:cs typeface="Times New Roman" panose="02020603050405020304" pitchFamily="18" charset="0"/>
                <a:sym typeface="+mn-ea"/>
              </a:rPr>
              <a:t>10. </a:t>
            </a:r>
            <a:r>
              <a:rPr lang="en-US" dirty="0" err="1">
                <a:latin typeface="Times New Roman" panose="02020603050405020304" pitchFamily="18" charset="0"/>
                <a:cs typeface="Times New Roman" panose="02020603050405020304" pitchFamily="18" charset="0"/>
                <a:sym typeface="+mn-ea"/>
              </a:rPr>
              <a:t>Anurag</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Malik</a:t>
            </a:r>
            <a:r>
              <a:rPr lang="en-US" dirty="0">
                <a:latin typeface="Times New Roman" panose="02020603050405020304" pitchFamily="18" charset="0"/>
                <a:cs typeface="Times New Roman" panose="02020603050405020304" pitchFamily="18" charset="0"/>
                <a:sym typeface="+mn-ea"/>
              </a:rPr>
              <a:t>, Anil Kumar and </a:t>
            </a:r>
            <a:r>
              <a:rPr lang="en-US" dirty="0" err="1">
                <a:latin typeface="Times New Roman" panose="02020603050405020304" pitchFamily="18" charset="0"/>
                <a:cs typeface="Times New Roman" panose="02020603050405020304" pitchFamily="18" charset="0"/>
                <a:sym typeface="+mn-ea"/>
              </a:rPr>
              <a:t>Ozgur</a:t>
            </a:r>
            <a:r>
              <a:rPr lang="en-US" dirty="0">
                <a:latin typeface="Times New Roman" panose="02020603050405020304" pitchFamily="18" charset="0"/>
                <a:cs typeface="Times New Roman" panose="02020603050405020304" pitchFamily="18" charset="0"/>
                <a:sym typeface="+mn-ea"/>
              </a:rPr>
              <a:t> Kisi (2018), “Daily Pan Evaporation Estimation Using Heuristic </a:t>
            </a:r>
            <a:r>
              <a:rPr lang="en-US" dirty="0" smtClean="0">
                <a:latin typeface="Times New Roman" panose="02020603050405020304" pitchFamily="18" charset="0"/>
                <a:cs typeface="Times New Roman" panose="02020603050405020304" pitchFamily="18" charset="0"/>
                <a:sym typeface="+mn-ea"/>
              </a:rPr>
              <a:t>Methods”, </a:t>
            </a:r>
            <a:r>
              <a:rPr lang="en-US" dirty="0">
                <a:latin typeface="Times New Roman" panose="02020603050405020304" pitchFamily="18" charset="0"/>
                <a:cs typeface="Times New Roman" panose="02020603050405020304" pitchFamily="18" charset="0"/>
                <a:sym typeface="+mn-ea"/>
              </a:rPr>
              <a:t>Journal of </a:t>
            </a:r>
            <a:r>
              <a:rPr lang="en-US" dirty="0" err="1">
                <a:latin typeface="Times New Roman" panose="02020603050405020304" pitchFamily="18" charset="0"/>
                <a:cs typeface="Times New Roman" panose="02020603050405020304" pitchFamily="18" charset="0"/>
                <a:sym typeface="+mn-ea"/>
              </a:rPr>
              <a:t>Irrigigation</a:t>
            </a:r>
            <a:r>
              <a:rPr lang="en-US" dirty="0">
                <a:latin typeface="Times New Roman" panose="02020603050405020304" pitchFamily="18" charset="0"/>
                <a:cs typeface="Times New Roman" panose="02020603050405020304" pitchFamily="18" charset="0"/>
                <a:sym typeface="+mn-ea"/>
              </a:rPr>
              <a:t> Drain Engineering, 2018, 144(9)</a:t>
            </a:r>
          </a:p>
          <a:p>
            <a:pPr algn="just">
              <a:buNone/>
            </a:pPr>
            <a:r>
              <a:rPr lang="en-US" dirty="0">
                <a:latin typeface="Times New Roman" panose="02020603050405020304" pitchFamily="18" charset="0"/>
                <a:cs typeface="Times New Roman" panose="02020603050405020304" pitchFamily="18" charset="0"/>
                <a:sym typeface="+mn-ea"/>
              </a:rPr>
              <a:t>11. </a:t>
            </a:r>
            <a:r>
              <a:rPr lang="en-US" dirty="0" err="1">
                <a:latin typeface="Times New Roman" panose="02020603050405020304" pitchFamily="18" charset="0"/>
                <a:cs typeface="Times New Roman" panose="02020603050405020304" pitchFamily="18" charset="0"/>
                <a:sym typeface="+mn-ea"/>
              </a:rPr>
              <a:t>Subhankar</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Debnath</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Sirisha</a:t>
            </a:r>
            <a:r>
              <a:rPr lang="en-US" dirty="0">
                <a:latin typeface="Times New Roman" panose="02020603050405020304" pitchFamily="18" charset="0"/>
                <a:cs typeface="Times New Roman" panose="02020603050405020304" pitchFamily="18" charset="0"/>
                <a:sym typeface="+mn-ea"/>
              </a:rPr>
              <a:t> </a:t>
            </a:r>
            <a:r>
              <a:rPr lang="en-US" dirty="0" err="1">
                <a:latin typeface="Times New Roman" panose="02020603050405020304" pitchFamily="18" charset="0"/>
                <a:cs typeface="Times New Roman" panose="02020603050405020304" pitchFamily="18" charset="0"/>
                <a:sym typeface="+mn-ea"/>
              </a:rPr>
              <a:t>Adamala</a:t>
            </a:r>
            <a:r>
              <a:rPr lang="en-US" dirty="0">
                <a:latin typeface="Times New Roman" panose="02020603050405020304" pitchFamily="18" charset="0"/>
                <a:cs typeface="Times New Roman" panose="02020603050405020304" pitchFamily="18" charset="0"/>
                <a:sym typeface="+mn-ea"/>
              </a:rPr>
              <a:t> and N. S. </a:t>
            </a:r>
            <a:r>
              <a:rPr lang="en-US" dirty="0" err="1">
                <a:latin typeface="Times New Roman" panose="02020603050405020304" pitchFamily="18" charset="0"/>
                <a:cs typeface="Times New Roman" panose="02020603050405020304" pitchFamily="18" charset="0"/>
                <a:sym typeface="+mn-ea"/>
              </a:rPr>
              <a:t>Raghuwanshi</a:t>
            </a:r>
            <a:r>
              <a:rPr lang="en-US" dirty="0">
                <a:latin typeface="Times New Roman" panose="02020603050405020304" pitchFamily="18" charset="0"/>
                <a:cs typeface="Times New Roman" panose="02020603050405020304" pitchFamily="18" charset="0"/>
                <a:sym typeface="+mn-ea"/>
              </a:rPr>
              <a:t> (2015), “Sensitivity Analysis of FAO-56 Penman-</a:t>
            </a:r>
            <a:r>
              <a:rPr lang="en-US" dirty="0" err="1">
                <a:latin typeface="Times New Roman" panose="02020603050405020304" pitchFamily="18" charset="0"/>
                <a:cs typeface="Times New Roman" panose="02020603050405020304" pitchFamily="18" charset="0"/>
                <a:sym typeface="+mn-ea"/>
              </a:rPr>
              <a:t>Monteith</a:t>
            </a:r>
            <a:r>
              <a:rPr lang="en-US" dirty="0">
                <a:latin typeface="Times New Roman" panose="02020603050405020304" pitchFamily="18" charset="0"/>
                <a:cs typeface="Times New Roman" panose="02020603050405020304" pitchFamily="18" charset="0"/>
                <a:sym typeface="+mn-ea"/>
              </a:rPr>
              <a:t> Method for Different Agro-ecological Regions of India”, Springer International Publishing Switzerland 2:689–704</a:t>
            </a:r>
          </a:p>
          <a:p>
            <a:pPr algn="just">
              <a:buNone/>
            </a:pPr>
            <a:r>
              <a:rPr lang="en-US" dirty="0">
                <a:latin typeface="Times New Roman" panose="02020603050405020304" pitchFamily="18" charset="0"/>
                <a:cs typeface="Times New Roman" panose="02020603050405020304" pitchFamily="18" charset="0"/>
                <a:sym typeface="+mn-ea"/>
              </a:rPr>
              <a:t>12.  Milan Gocic and Slavisa Trajkovic(2013), “Analysis of changes in meteorological variables using Mann-Kendall and Sen's slope estimator statistical tests in Serbia”, Global and Planetary change 100, 172-182</a:t>
            </a:r>
          </a:p>
          <a:p>
            <a:pPr algn="just">
              <a:buNone/>
            </a:pPr>
            <a:r>
              <a:rPr lang="en-US" dirty="0">
                <a:latin typeface="Times New Roman" panose="02020603050405020304" pitchFamily="18" charset="0"/>
                <a:cs typeface="Times New Roman" panose="02020603050405020304" pitchFamily="18" charset="0"/>
                <a:sym typeface="+mn-ea"/>
              </a:rPr>
              <a:t>13. Gicy M. Kovoor and Lakshman Nandagiri (2018), “Sensitivity Analysis of FAO-56 Penman– Monteith Reference Evapotranspiration Estimates Using Monte Carlo Simulations”,  Springer Nature Singapore Pte Ltd. 73 V.</a:t>
            </a:r>
          </a:p>
          <a:p>
            <a:pPr>
              <a:buNone/>
            </a:pPr>
            <a:endParaRPr lang="en-US" dirty="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pPr algn="just">
              <a:buNone/>
            </a:pPr>
            <a:endParaRPr lang="en-US" dirty="0">
              <a:latin typeface="Times New Roman" panose="02020603050405020304" pitchFamily="18" charset="0"/>
              <a:cs typeface="Times New Roman" panose="02020603050405020304" pitchFamily="18" charset="0"/>
              <a:sym typeface="+mn-ea"/>
            </a:endParaRPr>
          </a:p>
          <a:p>
            <a:pPr>
              <a:buNone/>
            </a:pPr>
            <a:endParaRPr lang="en-US" dirty="0">
              <a:latin typeface="Times New Roman" panose="02020603050405020304" pitchFamily="18" charset="0"/>
              <a:cs typeface="Times New Roman" panose="02020603050405020304" pitchFamily="18" charset="0"/>
              <a:sym typeface="+mn-ea"/>
            </a:endParaRPr>
          </a:p>
          <a:p>
            <a:pPr marL="0" indent="0" algn="just" eaLnBrk="1" hangingPunct="1">
              <a:buNone/>
              <a:defRPr/>
            </a:pPr>
            <a:endParaRPr lang="en-US" dirty="0">
              <a:latin typeface="Times New Roman" panose="02020603050405020304" pitchFamily="18" charset="0"/>
              <a:cs typeface="Times New Roman" panose="02020603050405020304" pitchFamily="18" charset="0"/>
            </a:endParaRPr>
          </a:p>
          <a:p>
            <a:pPr marL="0" indent="0" algn="just" eaLnBrk="1" hangingPunct="1">
              <a:buNone/>
              <a:defRPr/>
            </a:pPr>
            <a:r>
              <a:rPr lang="en-US" dirty="0">
                <a:latin typeface="Times New Roman" panose="02020603050405020304" pitchFamily="18" charset="0"/>
                <a:cs typeface="Times New Roman" panose="02020603050405020304" pitchFamily="18" charset="0"/>
                <a:sym typeface="+mn-ea"/>
              </a:rPr>
              <a:t> </a:t>
            </a:r>
          </a:p>
          <a:p>
            <a:pPr marL="342900" indent="-342900" algn="just" eaLnBrk="1" hangingPunct="1">
              <a:buAutoNum type="arabicPeriod" startAt="7"/>
              <a:defRPr/>
            </a:pPr>
            <a:endParaRPr lang="en-US" dirty="0">
              <a:latin typeface="Times New Roman" panose="02020603050405020304" pitchFamily="18" charset="0"/>
              <a:cs typeface="Times New Roman" panose="02020603050405020304" pitchFamily="18" charset="0"/>
              <a:sym typeface="+mn-ea"/>
            </a:endParaRPr>
          </a:p>
          <a:p>
            <a:pPr marL="342900" indent="-342900" algn="just" eaLnBrk="1" hangingPunct="1">
              <a:buAutoNum type="arabicPeriod" startAt="7"/>
              <a:defRPr/>
            </a:pPr>
            <a:endParaRPr lang="en-US" dirty="0">
              <a:latin typeface="Times New Roman" panose="02020603050405020304" pitchFamily="18" charset="0"/>
              <a:cs typeface="Times New Roman" panose="02020603050405020304" pitchFamily="18" charset="0"/>
              <a:sym typeface="+mn-ea"/>
            </a:endParaRPr>
          </a:p>
          <a:p>
            <a:pPr marL="0" indent="0" algn="just" eaLnBrk="1" hangingPunct="1">
              <a:buNone/>
              <a:defRPr/>
            </a:pPr>
            <a:r>
              <a:rPr lang="en-US" dirty="0">
                <a:latin typeface="Times New Roman" panose="02020603050405020304" pitchFamily="18" charset="0"/>
                <a:cs typeface="Times New Roman" panose="02020603050405020304" pitchFamily="18" charset="0"/>
                <a:sym typeface="+mn-ea"/>
              </a:rPr>
              <a:t> </a:t>
            </a:r>
          </a:p>
          <a:p>
            <a:pPr marL="0" indent="0" algn="just" eaLnBrk="1" hangingPunct="1">
              <a:buNone/>
              <a:defRPr/>
            </a:pPr>
            <a:endParaRPr lang="en-US" b="0" dirty="0">
              <a:latin typeface="Times New Roman" panose="02020603050405020304" pitchFamily="18" charset="0"/>
              <a:cs typeface="Times New Roman" panose="02020603050405020304" pitchFamily="18" charset="0"/>
            </a:endParaRPr>
          </a:p>
          <a:p>
            <a:pPr marL="0" indent="0" algn="just" eaLnBrk="1" hangingPunct="1">
              <a:buNone/>
              <a:defRPr/>
            </a:pPr>
            <a:endParaRPr lang="en-US"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Department of Civil Engineering, RNSIT Bengaluru.</a:t>
            </a:r>
          </a:p>
        </p:txBody>
      </p:sp>
      <p:sp>
        <p:nvSpPr>
          <p:cNvPr id="3" name="Slide Number Placeholder 2"/>
          <p:cNvSpPr>
            <a:spLocks noGrp="1"/>
          </p:cNvSpPr>
          <p:nvPr>
            <p:ph type="sldNum" sz="quarter" idx="12"/>
          </p:nvPr>
        </p:nvSpPr>
        <p:spPr/>
        <p:txBody>
          <a:bodyPr/>
          <a:lstStyle/>
          <a:p>
            <a:fld id="{D312DA27-FCD7-4BBA-ACC0-2A8A5370B724}" type="slidenum">
              <a:rPr lang="en-US" smtClean="0"/>
              <a:pPr/>
              <a:t>55</a:t>
            </a:fld>
            <a:endParaRPr lang="en-US"/>
          </a:p>
        </p:txBody>
      </p:sp>
      <p:sp>
        <p:nvSpPr>
          <p:cNvPr id="4" name="TextBox 3"/>
          <p:cNvSpPr txBox="1"/>
          <p:nvPr/>
        </p:nvSpPr>
        <p:spPr>
          <a:xfrm>
            <a:off x="2533650" y="2162175"/>
            <a:ext cx="7124700" cy="1631216"/>
          </a:xfrm>
          <a:prstGeom prst="rect">
            <a:avLst/>
          </a:prstGeom>
          <a:noFill/>
        </p:spPr>
        <p:txBody>
          <a:bodyPr wrap="square" rtlCol="0">
            <a:spAutoFit/>
          </a:bodyPr>
          <a:lstStyle/>
          <a:p>
            <a:r>
              <a:rPr lang="en-IN" sz="10000"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10515600" cy="4351655"/>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Estimate the reference evaporation(ET) by using PM method(FAO 56).</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evaluate how much each metrological variables contributed to trend of ET. </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calculate each climate </a:t>
            </a:r>
            <a:r>
              <a:rPr lang="en-US" sz="2000" dirty="0" smtClean="0">
                <a:latin typeface="Times New Roman" panose="02020603050405020304" pitchFamily="18" charset="0"/>
                <a:cs typeface="Times New Roman" panose="02020603050405020304" pitchFamily="18" charset="0"/>
              </a:rPr>
              <a:t>variables’ variations </a:t>
            </a:r>
            <a:r>
              <a:rPr lang="en-US" sz="2000" dirty="0">
                <a:latin typeface="Times New Roman" panose="02020603050405020304" pitchFamily="18" charset="0"/>
                <a:cs typeface="Times New Roman" panose="02020603050405020304" pitchFamily="18" charset="0"/>
              </a:rPr>
              <a:t>in </a:t>
            </a:r>
            <a:r>
              <a:rPr lang="en-US" sz="2000" dirty="0" smtClean="0">
                <a:latin typeface="Times New Roman" panose="02020603050405020304" pitchFamily="18" charset="0"/>
                <a:cs typeface="Times New Roman" panose="02020603050405020304" pitchFamily="18" charset="0"/>
              </a:rPr>
              <a:t>ET i.e., sensitivity analysis.</a:t>
            </a:r>
            <a:endParaRPr lang="en-US" sz="20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To evaluate the performance  ET calculations using ANN “Artificial Neural Network”.</a:t>
            </a:r>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Department of Civil Engineering, RNSIT Bengaluru.</a:t>
            </a:r>
          </a:p>
        </p:txBody>
      </p:sp>
      <p:sp>
        <p:nvSpPr>
          <p:cNvPr id="5" name="Slide Number Placeholder 4"/>
          <p:cNvSpPr>
            <a:spLocks noGrp="1"/>
          </p:cNvSpPr>
          <p:nvPr>
            <p:ph type="sldNum" sz="quarter" idx="12"/>
          </p:nvPr>
        </p:nvSpPr>
        <p:spPr/>
        <p:txBody>
          <a:bodyPr/>
          <a:lstStyle/>
          <a:p>
            <a:fld id="{D312DA27-FCD7-4BBA-ACC0-2A8A5370B724}" type="slidenum">
              <a:rPr lang="en-US" smtClean="0"/>
              <a:pPr/>
              <a:t>6</a:t>
            </a:fld>
            <a:endParaRPr lang="en-US"/>
          </a:p>
        </p:txBody>
      </p:sp>
      <p:sp>
        <p:nvSpPr>
          <p:cNvPr id="7" name="Footer Placeholder 5"/>
          <p:cNvSpPr txBox="1">
            <a:spLocks noGrp="1"/>
          </p:cNvSpPr>
          <p:nvPr>
            <p:ph type="title"/>
          </p:nvPr>
        </p:nvSpPr>
        <p:spPr>
          <a:xfrm>
            <a:off x="838200" y="365125"/>
            <a:ext cx="10515600" cy="906463"/>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OBJECTIVES OF THE PROPOSED WORK</a:t>
            </a:r>
          </a:p>
        </p:txBody>
      </p:sp>
      <p:sp>
        <p:nvSpPr>
          <p:cNvPr id="13" name="Footer Placeholder 1"/>
          <p:cNvSpPr>
            <a:spLocks noGrp="1"/>
          </p:cNvSpPr>
          <p:nvPr/>
        </p:nvSpPr>
        <p:spPr>
          <a:xfrm>
            <a:off x="540799" y="6369333"/>
            <a:ext cx="11044560" cy="36512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Department of Civil Engineering, RNSIT Bengaluru.                                                                                                                                                                                                   </a:t>
            </a:r>
            <a:r>
              <a:rPr lang="en-US" alt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6</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210050" y="685800"/>
            <a:ext cx="2819400" cy="38100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latin typeface="Times New Roman" panose="02020603050405020304" pitchFamily="18" charset="0"/>
                <a:cs typeface="Times New Roman" panose="02020603050405020304" pitchFamily="18" charset="0"/>
              </a:rPr>
              <a:t>Start</a:t>
            </a:r>
          </a:p>
        </p:txBody>
      </p:sp>
      <p:sp>
        <p:nvSpPr>
          <p:cNvPr id="10" name="Rounded Rectangle 9"/>
          <p:cNvSpPr/>
          <p:nvPr/>
        </p:nvSpPr>
        <p:spPr>
          <a:xfrm>
            <a:off x="4495165" y="1295400"/>
            <a:ext cx="2126615" cy="38100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Input</a:t>
            </a:r>
          </a:p>
        </p:txBody>
      </p:sp>
      <p:sp>
        <p:nvSpPr>
          <p:cNvPr id="12" name="Down Arrow 11"/>
          <p:cNvSpPr/>
          <p:nvPr/>
        </p:nvSpPr>
        <p:spPr>
          <a:xfrm>
            <a:off x="5410200" y="1676400"/>
            <a:ext cx="1524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 name="Down Arrow 13"/>
          <p:cNvSpPr/>
          <p:nvPr/>
        </p:nvSpPr>
        <p:spPr>
          <a:xfrm>
            <a:off x="5410200" y="1066800"/>
            <a:ext cx="1524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 name="Rounded Rectangle 14"/>
          <p:cNvSpPr/>
          <p:nvPr/>
        </p:nvSpPr>
        <p:spPr>
          <a:xfrm>
            <a:off x="3124200" y="1905000"/>
            <a:ext cx="5257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Meteorological Data (GKVK)</a:t>
            </a:r>
          </a:p>
        </p:txBody>
      </p:sp>
      <p:sp>
        <p:nvSpPr>
          <p:cNvPr id="17" name="Down Arrow 16"/>
          <p:cNvSpPr/>
          <p:nvPr/>
        </p:nvSpPr>
        <p:spPr>
          <a:xfrm>
            <a:off x="5410200" y="2209800"/>
            <a:ext cx="152400" cy="22860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ounded Rectangle 17"/>
          <p:cNvSpPr/>
          <p:nvPr/>
        </p:nvSpPr>
        <p:spPr>
          <a:xfrm>
            <a:off x="3962400" y="2438400"/>
            <a:ext cx="3276600" cy="30480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Data to be used</a:t>
            </a:r>
          </a:p>
        </p:txBody>
      </p:sp>
      <p:sp>
        <p:nvSpPr>
          <p:cNvPr id="19" name="Down Arrow 18"/>
          <p:cNvSpPr/>
          <p:nvPr/>
        </p:nvSpPr>
        <p:spPr>
          <a:xfrm>
            <a:off x="5417185" y="2743835"/>
            <a:ext cx="145415" cy="41021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7" name="Down Arrow 26"/>
          <p:cNvSpPr/>
          <p:nvPr/>
        </p:nvSpPr>
        <p:spPr>
          <a:xfrm>
            <a:off x="5427345" y="3710940"/>
            <a:ext cx="135890" cy="267970"/>
          </a:xfrm>
          <a:prstGeom prst="downArrow">
            <a:avLst>
              <a:gd name="adj1" fmla="val 10833"/>
              <a:gd name="adj2" fmla="val 5000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8" name="Rounded Rectangle 27"/>
          <p:cNvSpPr/>
          <p:nvPr/>
        </p:nvSpPr>
        <p:spPr>
          <a:xfrm>
            <a:off x="3124835" y="4011930"/>
            <a:ext cx="5388610" cy="3994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bg1"/>
                </a:solidFill>
                <a:latin typeface="Times New Roman" panose="02020603050405020304" pitchFamily="18" charset="0"/>
                <a:cs typeface="Times New Roman" panose="02020603050405020304" pitchFamily="18" charset="0"/>
              </a:rPr>
              <a:t>Penman  Monteith Equation (PM Method) (FAO-56)</a:t>
            </a:r>
          </a:p>
        </p:txBody>
      </p:sp>
      <p:sp>
        <p:nvSpPr>
          <p:cNvPr id="32" name="Down Arrow 31"/>
          <p:cNvSpPr/>
          <p:nvPr/>
        </p:nvSpPr>
        <p:spPr>
          <a:xfrm>
            <a:off x="5410200" y="4436110"/>
            <a:ext cx="153035" cy="23241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3" name="Rounded Rectangle 32"/>
          <p:cNvSpPr/>
          <p:nvPr/>
        </p:nvSpPr>
        <p:spPr>
          <a:xfrm>
            <a:off x="3550024" y="6324600"/>
            <a:ext cx="3886200" cy="2286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latin typeface="Times New Roman" panose="02020603050405020304" pitchFamily="18" charset="0"/>
                <a:cs typeface="Times New Roman" panose="02020603050405020304" pitchFamily="18" charset="0"/>
              </a:rPr>
              <a:t>Result and Discussions</a:t>
            </a:r>
          </a:p>
        </p:txBody>
      </p:sp>
      <p:sp>
        <p:nvSpPr>
          <p:cNvPr id="54" name="Footer Placeholder 5"/>
          <p:cNvSpPr txBox="1"/>
          <p:nvPr/>
        </p:nvSpPr>
        <p:spPr>
          <a:xfrm>
            <a:off x="367553" y="79988"/>
            <a:ext cx="11447930" cy="415312"/>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METHODOLOGY</a:t>
            </a:r>
          </a:p>
        </p:txBody>
      </p:sp>
      <p:sp>
        <p:nvSpPr>
          <p:cNvPr id="2" name="Footer Placeholder 1"/>
          <p:cNvSpPr>
            <a:spLocks noGrp="1"/>
          </p:cNvSpPr>
          <p:nvPr>
            <p:ph type="ftr" sz="quarter" idx="11"/>
          </p:nvPr>
        </p:nvSpPr>
        <p:spPr>
          <a:xfrm>
            <a:off x="367553" y="6663203"/>
            <a:ext cx="11447930" cy="156697"/>
          </a:xfrm>
          <a:solidFill>
            <a:srgbClr val="FFFF00"/>
          </a:solidFill>
        </p:spPr>
        <p:txBody>
          <a:bodyPr/>
          <a:lstStyle/>
          <a:p>
            <a:pPr algn="l"/>
            <a:r>
              <a:rPr lang="en-US" dirty="0">
                <a:ln w="0"/>
                <a:solidFill>
                  <a:schemeClr val="tx1"/>
                </a:solidFill>
                <a:effectLst>
                  <a:outerShdw blurRad="38100" dist="19050" dir="2700000" algn="tl" rotWithShape="0">
                    <a:schemeClr val="dk1">
                      <a:alpha val="40000"/>
                    </a:schemeClr>
                  </a:outerShdw>
                </a:effectLst>
              </a:rPr>
              <a:t>Department of Civil Engineering, RNSIT Bengaluru.</a:t>
            </a:r>
          </a:p>
        </p:txBody>
      </p:sp>
      <p:sp>
        <p:nvSpPr>
          <p:cNvPr id="3" name="Slide Number Placeholder 2"/>
          <p:cNvSpPr>
            <a:spLocks noGrp="1"/>
          </p:cNvSpPr>
          <p:nvPr>
            <p:ph type="sldNum" sz="quarter" idx="12"/>
          </p:nvPr>
        </p:nvSpPr>
        <p:spPr>
          <a:xfrm>
            <a:off x="8637493" y="6663203"/>
            <a:ext cx="2631141" cy="190499"/>
          </a:xfrm>
        </p:spPr>
        <p:txBody>
          <a:bodyPr/>
          <a:lstStyle/>
          <a:p>
            <a:r>
              <a:rPr lang="en-US" dirty="0" smtClean="0">
                <a:ln w="0"/>
                <a:solidFill>
                  <a:schemeClr val="tx1"/>
                </a:solidFill>
                <a:effectLst>
                  <a:outerShdw blurRad="38100" dist="19050" dir="2700000" algn="tl" rotWithShape="0">
                    <a:schemeClr val="dk1">
                      <a:alpha val="40000"/>
                    </a:schemeClr>
                  </a:outerShdw>
                </a:effectLst>
              </a:rPr>
              <a:t>7</a:t>
            </a:r>
            <a:endParaRPr lang="en-US" dirty="0">
              <a:ln w="0"/>
              <a:solidFill>
                <a:schemeClr val="tx1"/>
              </a:solidFill>
              <a:effectLst>
                <a:outerShdw blurRad="38100" dist="19050" dir="2700000" algn="tl" rotWithShape="0">
                  <a:schemeClr val="dk1">
                    <a:alpha val="40000"/>
                  </a:schemeClr>
                </a:outerShdw>
              </a:effectLst>
            </a:endParaRPr>
          </a:p>
        </p:txBody>
      </p:sp>
      <p:sp>
        <p:nvSpPr>
          <p:cNvPr id="4" name="TextBox 3"/>
          <p:cNvSpPr txBox="1"/>
          <p:nvPr/>
        </p:nvSpPr>
        <p:spPr>
          <a:xfrm>
            <a:off x="3348355" y="5680075"/>
            <a:ext cx="5107305" cy="368300"/>
          </a:xfrm>
          <a:prstGeom prst="rect">
            <a:avLst/>
          </a:prstGeom>
          <a:solidFill>
            <a:schemeClr val="accent2"/>
          </a:solidFill>
        </p:spPr>
        <p:txBody>
          <a:bodyPr wrap="square" rtlCol="0">
            <a:spAutoFit/>
          </a:bodyPr>
          <a:lstStyle/>
          <a:p>
            <a:pPr algn="ctr"/>
            <a:r>
              <a:rPr lang="en-US" altLang="en-IN" b="1" dirty="0">
                <a:solidFill>
                  <a:srgbClr val="002060"/>
                </a:solidFill>
                <a:latin typeface="Times New Roman" panose="02020603050405020304" pitchFamily="18" charset="0"/>
                <a:cs typeface="Times New Roman" panose="02020603050405020304" pitchFamily="18" charset="0"/>
                <a:sym typeface="+mn-ea"/>
              </a:rPr>
              <a:t>Artificial Neural Network</a:t>
            </a:r>
          </a:p>
        </p:txBody>
      </p:sp>
      <p:sp>
        <p:nvSpPr>
          <p:cNvPr id="6" name="Rectangles 5"/>
          <p:cNvSpPr/>
          <p:nvPr/>
        </p:nvSpPr>
        <p:spPr>
          <a:xfrm>
            <a:off x="2324735" y="3142615"/>
            <a:ext cx="1637665" cy="48958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Radiation</a:t>
            </a:r>
          </a:p>
        </p:txBody>
      </p:sp>
      <p:sp>
        <p:nvSpPr>
          <p:cNvPr id="7" name="Rectangles 6"/>
          <p:cNvSpPr/>
          <p:nvPr/>
        </p:nvSpPr>
        <p:spPr>
          <a:xfrm>
            <a:off x="4304030" y="3145790"/>
            <a:ext cx="1930400" cy="52959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Air Temperature (Tmax, Tmin)</a:t>
            </a:r>
            <a:endParaRPr lang="en-US"/>
          </a:p>
        </p:txBody>
      </p:sp>
      <p:sp>
        <p:nvSpPr>
          <p:cNvPr id="8" name="Rectangles 7"/>
          <p:cNvSpPr/>
          <p:nvPr/>
        </p:nvSpPr>
        <p:spPr>
          <a:xfrm>
            <a:off x="6489065" y="3129915"/>
            <a:ext cx="2146935" cy="54483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b="1" dirty="0"/>
              <a:t>Humidity (</a:t>
            </a:r>
            <a:r>
              <a:rPr lang="en-US" b="1" dirty="0" err="1"/>
              <a:t>RhMax</a:t>
            </a:r>
            <a:r>
              <a:rPr lang="en-US" b="1" dirty="0"/>
              <a:t> and </a:t>
            </a:r>
            <a:r>
              <a:rPr lang="en-US" b="1" dirty="0" err="1" smtClean="0"/>
              <a:t>RHMin</a:t>
            </a:r>
            <a:r>
              <a:rPr lang="en-US" b="1" dirty="0"/>
              <a:t>)</a:t>
            </a:r>
          </a:p>
        </p:txBody>
      </p:sp>
      <p:sp>
        <p:nvSpPr>
          <p:cNvPr id="9" name="Rectangles 8"/>
          <p:cNvSpPr/>
          <p:nvPr/>
        </p:nvSpPr>
        <p:spPr>
          <a:xfrm>
            <a:off x="9284335" y="3154045"/>
            <a:ext cx="1673225" cy="52133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Wind Speed (us)</a:t>
            </a:r>
            <a:endParaRPr lang="en-US"/>
          </a:p>
        </p:txBody>
      </p:sp>
      <p:sp>
        <p:nvSpPr>
          <p:cNvPr id="11" name="Right Arrow 10"/>
          <p:cNvSpPr/>
          <p:nvPr/>
        </p:nvSpPr>
        <p:spPr>
          <a:xfrm>
            <a:off x="3962400" y="3430905"/>
            <a:ext cx="332105"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V="1">
            <a:off x="6214745" y="3430270"/>
            <a:ext cx="273685"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flipV="1">
            <a:off x="8644255" y="3430905"/>
            <a:ext cx="631825"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s 33"/>
          <p:cNvSpPr/>
          <p:nvPr/>
        </p:nvSpPr>
        <p:spPr>
          <a:xfrm>
            <a:off x="4304030" y="4682490"/>
            <a:ext cx="2472055" cy="28257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02060"/>
                </a:solidFill>
                <a:latin typeface="Times New Roman" panose="02020603050405020304" pitchFamily="18" charset="0"/>
                <a:cs typeface="Times New Roman" panose="02020603050405020304" pitchFamily="18" charset="0"/>
              </a:rPr>
              <a:t>Trend analysis</a:t>
            </a:r>
          </a:p>
        </p:txBody>
      </p:sp>
      <p:sp>
        <p:nvSpPr>
          <p:cNvPr id="35" name="Rectangles 34"/>
          <p:cNvSpPr/>
          <p:nvPr/>
        </p:nvSpPr>
        <p:spPr>
          <a:xfrm>
            <a:off x="4209415" y="5189220"/>
            <a:ext cx="2655570" cy="340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Times New Roman" panose="02020603050405020304" pitchFamily="18" charset="0"/>
                <a:cs typeface="Times New Roman" panose="02020603050405020304" pitchFamily="18" charset="0"/>
              </a:rPr>
              <a:t>Sensitivity Analysis</a:t>
            </a:r>
            <a:r>
              <a:rPr lang="en-US"/>
              <a:t> </a:t>
            </a:r>
          </a:p>
        </p:txBody>
      </p:sp>
      <p:sp>
        <p:nvSpPr>
          <p:cNvPr id="36" name="Down Arrow 35"/>
          <p:cNvSpPr/>
          <p:nvPr/>
        </p:nvSpPr>
        <p:spPr>
          <a:xfrm>
            <a:off x="5410200" y="4916170"/>
            <a:ext cx="153035" cy="276225"/>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7" name="Down Arrow 36"/>
          <p:cNvSpPr/>
          <p:nvPr/>
        </p:nvSpPr>
        <p:spPr>
          <a:xfrm>
            <a:off x="5427980" y="5525770"/>
            <a:ext cx="135890" cy="159385"/>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8" name="Down Arrow 37"/>
          <p:cNvSpPr/>
          <p:nvPr/>
        </p:nvSpPr>
        <p:spPr>
          <a:xfrm>
            <a:off x="5409565" y="6082665"/>
            <a:ext cx="153035" cy="23241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 name="Rectangles 15"/>
          <p:cNvSpPr/>
          <p:nvPr/>
        </p:nvSpPr>
        <p:spPr>
          <a:xfrm>
            <a:off x="404495" y="3154045"/>
            <a:ext cx="1578610" cy="48958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Sunshine Hours</a:t>
            </a:r>
          </a:p>
        </p:txBody>
      </p:sp>
      <p:sp>
        <p:nvSpPr>
          <p:cNvPr id="20" name="Right Arrow 19"/>
          <p:cNvSpPr/>
          <p:nvPr/>
        </p:nvSpPr>
        <p:spPr>
          <a:xfrm>
            <a:off x="1992630" y="3430270"/>
            <a:ext cx="332105"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Picture 20" descr="File:Karnataka - Bangalore Urban.PNG - Wikimedia Commons"/>
          <p:cNvPicPr>
            <a:picLocks noChangeAspect="1" noChangeArrowheads="1"/>
          </p:cNvPicPr>
          <p:nvPr/>
        </p:nvPicPr>
        <p:blipFill>
          <a:blip r:embed="rId2"/>
          <a:srcRect/>
          <a:stretch>
            <a:fillRect/>
          </a:stretch>
        </p:blipFill>
        <p:spPr bwMode="auto">
          <a:xfrm>
            <a:off x="1885952" y="2029156"/>
            <a:ext cx="3357560" cy="3995408"/>
          </a:xfrm>
          <a:prstGeom prst="rect">
            <a:avLst/>
          </a:prstGeom>
          <a:noFill/>
        </p:spPr>
      </p:pic>
      <p:graphicFrame>
        <p:nvGraphicFramePr>
          <p:cNvPr id="9" name="Content Placeholder 8"/>
          <p:cNvGraphicFramePr>
            <a:graphicFrameLocks noGrp="1"/>
          </p:cNvGraphicFramePr>
          <p:nvPr>
            <p:ph sz="half" idx="2"/>
          </p:nvPr>
        </p:nvGraphicFramePr>
        <p:xfrm>
          <a:off x="542926" y="1139825"/>
          <a:ext cx="11058523" cy="741680"/>
        </p:xfrm>
        <a:graphic>
          <a:graphicData uri="http://schemas.openxmlformats.org/drawingml/2006/table">
            <a:tbl>
              <a:tblPr firstRow="1" bandRow="1">
                <a:tableStyleId>{5C22544A-7EE6-4342-B048-85BDC9FD1C3A}</a:tableStyleId>
              </a:tblPr>
              <a:tblGrid>
                <a:gridCol w="1579789">
                  <a:extLst>
                    <a:ext uri="{9D8B030D-6E8A-4147-A177-3AD203B41FA5}">
                      <a16:colId xmlns:a16="http://schemas.microsoft.com/office/drawing/2014/main" val="20000"/>
                    </a:ext>
                  </a:extLst>
                </a:gridCol>
                <a:gridCol w="1579789">
                  <a:extLst>
                    <a:ext uri="{9D8B030D-6E8A-4147-A177-3AD203B41FA5}">
                      <a16:colId xmlns:a16="http://schemas.microsoft.com/office/drawing/2014/main" val="20001"/>
                    </a:ext>
                  </a:extLst>
                </a:gridCol>
                <a:gridCol w="1579789">
                  <a:extLst>
                    <a:ext uri="{9D8B030D-6E8A-4147-A177-3AD203B41FA5}">
                      <a16:colId xmlns:a16="http://schemas.microsoft.com/office/drawing/2014/main" val="20002"/>
                    </a:ext>
                  </a:extLst>
                </a:gridCol>
                <a:gridCol w="1579789">
                  <a:extLst>
                    <a:ext uri="{9D8B030D-6E8A-4147-A177-3AD203B41FA5}">
                      <a16:colId xmlns:a16="http://schemas.microsoft.com/office/drawing/2014/main" val="20003"/>
                    </a:ext>
                  </a:extLst>
                </a:gridCol>
                <a:gridCol w="1579789">
                  <a:extLst>
                    <a:ext uri="{9D8B030D-6E8A-4147-A177-3AD203B41FA5}">
                      <a16:colId xmlns:a16="http://schemas.microsoft.com/office/drawing/2014/main" val="20004"/>
                    </a:ext>
                  </a:extLst>
                </a:gridCol>
                <a:gridCol w="1579789">
                  <a:extLst>
                    <a:ext uri="{9D8B030D-6E8A-4147-A177-3AD203B41FA5}">
                      <a16:colId xmlns:a16="http://schemas.microsoft.com/office/drawing/2014/main" val="20005"/>
                    </a:ext>
                  </a:extLst>
                </a:gridCol>
                <a:gridCol w="1579789">
                  <a:extLst>
                    <a:ext uri="{9D8B030D-6E8A-4147-A177-3AD203B41FA5}">
                      <a16:colId xmlns:a16="http://schemas.microsoft.com/office/drawing/2014/main" val="20006"/>
                    </a:ext>
                  </a:extLst>
                </a:gridCol>
              </a:tblGrid>
              <a:tr h="370840">
                <a:tc>
                  <a:txBody>
                    <a:bodyPr/>
                    <a:lstStyle/>
                    <a:p>
                      <a:r>
                        <a:rPr lang="en-US" dirty="0" smtClean="0">
                          <a:latin typeface="Times New Roman" panose="02020603050405020304" pitchFamily="18" charset="0"/>
                          <a:cs typeface="Times New Roman" panose="02020603050405020304" pitchFamily="18" charset="0"/>
                        </a:rPr>
                        <a:t>Sl. No.</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Station</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State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Latitude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Longitude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Altitude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Climate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GKVK</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Karnataka</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kern="1200" dirty="0" smtClean="0">
                          <a:solidFill>
                            <a:schemeClr val="dk1"/>
                          </a:solidFill>
                          <a:latin typeface="Times New Roman" panose="02020603050405020304" pitchFamily="18" charset="0"/>
                          <a:ea typeface="+mn-ea"/>
                          <a:cs typeface="Times New Roman" panose="02020603050405020304" pitchFamily="18" charset="0"/>
                        </a:rPr>
                        <a:t>13.0801° N</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kern="1200" dirty="0" smtClean="0">
                          <a:solidFill>
                            <a:schemeClr val="dk1"/>
                          </a:solidFill>
                          <a:latin typeface="Times New Roman" panose="02020603050405020304" pitchFamily="18" charset="0"/>
                          <a:ea typeface="+mn-ea"/>
                          <a:cs typeface="Times New Roman" panose="02020603050405020304" pitchFamily="18" charset="0"/>
                        </a:rPr>
                        <a:t>77.5785° 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924m</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Sub-Humid</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
        <p:nvSpPr>
          <p:cNvPr id="5" name="Footer Placeholder 4"/>
          <p:cNvSpPr>
            <a:spLocks noGrp="1"/>
          </p:cNvSpPr>
          <p:nvPr>
            <p:ph type="ftr" sz="quarter" idx="11"/>
          </p:nvPr>
        </p:nvSpPr>
        <p:spPr/>
        <p:txBody>
          <a:bodyPr/>
          <a:lstStyle/>
          <a:p>
            <a:r>
              <a:rPr lang="en-US" smtClean="0"/>
              <a:t>Department of Civil Engineering, RNSIT Bengaluru.</a:t>
            </a:r>
            <a:endParaRPr lang="en-US"/>
          </a:p>
        </p:txBody>
      </p:sp>
      <p:sp>
        <p:nvSpPr>
          <p:cNvPr id="6" name="Slide Number Placeholder 5"/>
          <p:cNvSpPr>
            <a:spLocks noGrp="1"/>
          </p:cNvSpPr>
          <p:nvPr>
            <p:ph type="sldNum" sz="quarter" idx="12"/>
          </p:nvPr>
        </p:nvSpPr>
        <p:spPr/>
        <p:txBody>
          <a:bodyPr/>
          <a:lstStyle/>
          <a:p>
            <a:fld id="{D312DA27-FCD7-4BBA-ACC0-2A8A5370B724}" type="slidenum">
              <a:rPr lang="en-US" smtClean="0"/>
              <a:pPr/>
              <a:t>8</a:t>
            </a:fld>
            <a:endParaRPr lang="en-US"/>
          </a:p>
        </p:txBody>
      </p:sp>
      <p:sp>
        <p:nvSpPr>
          <p:cNvPr id="7" name="Footer Placeholder 5"/>
          <p:cNvSpPr txBox="1"/>
          <p:nvPr/>
        </p:nvSpPr>
        <p:spPr>
          <a:xfrm>
            <a:off x="605155" y="445135"/>
            <a:ext cx="10981690" cy="532130"/>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STUDY AREA</a:t>
            </a:r>
            <a:endPar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Footer Placeholder 3"/>
          <p:cNvSpPr txBox="1"/>
          <p:nvPr/>
        </p:nvSpPr>
        <p:spPr>
          <a:xfrm>
            <a:off x="605158" y="6356350"/>
            <a:ext cx="10981680" cy="365125"/>
          </a:xfrm>
          <a:prstGeom prst="rect">
            <a:avLst/>
          </a:prstGeom>
          <a:solidFill>
            <a:srgbClr val="FFFF00"/>
          </a:solid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smtClean="0">
                <a:ln w="0"/>
                <a:solidFill>
                  <a:schemeClr val="tx1"/>
                </a:solidFill>
                <a:effectLst>
                  <a:outerShdw blurRad="38100" dist="19050" dir="2700000" algn="tl" rotWithShape="0">
                    <a:schemeClr val="dk1">
                      <a:alpha val="40000"/>
                    </a:schemeClr>
                  </a:outerShdw>
                </a:effectLst>
                <a:uLnTx/>
                <a:uFillTx/>
                <a:latin typeface="+mn-lt"/>
                <a:ea typeface="+mn-ea"/>
                <a:cs typeface="+mn-cs"/>
              </a:rPr>
              <a:t>Department of Civil Engineering, RNSIT </a:t>
            </a:r>
            <a:r>
              <a:rPr kumimoji="0" lang="en-US" sz="1200" b="0" i="0" u="none" strike="noStrike" kern="1200" cap="none" spc="0" normalizeH="0" baseline="0" noProof="0" dirty="0" err="1" smtClean="0">
                <a:ln w="0"/>
                <a:solidFill>
                  <a:schemeClr val="tx1"/>
                </a:solidFill>
                <a:effectLst>
                  <a:outerShdw blurRad="38100" dist="19050" dir="2700000" algn="tl" rotWithShape="0">
                    <a:schemeClr val="dk1">
                      <a:alpha val="40000"/>
                    </a:schemeClr>
                  </a:outerShdw>
                </a:effectLst>
                <a:uLnTx/>
                <a:uFillTx/>
                <a:latin typeface="+mn-lt"/>
                <a:ea typeface="+mn-ea"/>
                <a:cs typeface="+mn-cs"/>
              </a:rPr>
              <a:t>Bengaluru</a:t>
            </a:r>
            <a:r>
              <a:rPr kumimoji="0" lang="en-US" sz="1200" b="0" i="0" u="none" strike="noStrike" kern="1200" cap="none" spc="0" normalizeH="0" baseline="0" noProof="0" dirty="0" smtClean="0">
                <a:ln w="0"/>
                <a:solidFill>
                  <a:schemeClr val="tx1"/>
                </a:solidFill>
                <a:effectLst>
                  <a:outerShdw blurRad="38100" dist="19050" dir="2700000" algn="tl" rotWithShape="0">
                    <a:schemeClr val="dk1">
                      <a:alpha val="40000"/>
                    </a:schemeClr>
                  </a:outerShdw>
                </a:effectLst>
                <a:uLnTx/>
                <a:uFillTx/>
                <a:latin typeface="+mn-lt"/>
                <a:ea typeface="+mn-ea"/>
                <a:cs typeface="+mn-cs"/>
              </a:rPr>
              <a:t>.                                                                                                                                                                                                                      8</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w="0"/>
              <a:solidFill>
                <a:schemeClr val="tx1"/>
              </a:solidFill>
              <a:effectLst>
                <a:outerShdw blurRad="38100" dist="19050" dir="2700000" algn="tl" rotWithShape="0">
                  <a:schemeClr val="dk1">
                    <a:alpha val="40000"/>
                  </a:schemeClr>
                </a:outerShdw>
              </a:effectLst>
              <a:uLnTx/>
              <a:uFillTx/>
              <a:latin typeface="+mn-lt"/>
              <a:ea typeface="+mn-ea"/>
              <a:cs typeface="+mn-cs"/>
            </a:endParaRPr>
          </a:p>
        </p:txBody>
      </p:sp>
      <p:sp>
        <p:nvSpPr>
          <p:cNvPr id="1034" name="AutoShape 10" descr="File:Karnataka Bangalore Urban locator map.svg - Wikimedia Comm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36" name="AutoShape 12" descr="File:Karnataka Bangalore Urban locator map.svg - Wikimedia Comm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38" name="AutoShape 14" descr="File:Karnataka Bangalore Urban locator map.svg - Wikimedia Comm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40" name="AutoShape 16" descr="File:Karnataka Bangalore Urban locator map.svg - Wikimedia Comm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42" name="AutoShape 18" descr="File:Karnataka Bangalore Urban locator map.svg - Wikimedia Comm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1045" name="Picture 21"/>
          <p:cNvPicPr>
            <a:picLocks noChangeAspect="1" noChangeArrowheads="1"/>
          </p:cNvPicPr>
          <p:nvPr/>
        </p:nvPicPr>
        <p:blipFill>
          <a:blip r:embed="rId3"/>
          <a:srcRect/>
          <a:stretch>
            <a:fillRect/>
          </a:stretch>
        </p:blipFill>
        <p:spPr bwMode="auto">
          <a:xfrm>
            <a:off x="5857874" y="2310716"/>
            <a:ext cx="3929063" cy="3587817"/>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300163"/>
            <a:ext cx="10548938" cy="4876800"/>
          </a:xfrm>
        </p:spPr>
        <p:txBody>
          <a:bodyPr/>
          <a:lstStyle/>
          <a:p>
            <a:pPr>
              <a:buNone/>
            </a:pPr>
            <a:r>
              <a:rPr lang="en-US" dirty="0" smtClean="0">
                <a:latin typeface="Times New Roman" panose="02020603050405020304" pitchFamily="18" charset="0"/>
                <a:cs typeface="Times New Roman" panose="02020603050405020304" pitchFamily="18" charset="0"/>
              </a:rPr>
              <a:t>The data needed and given by GKVK </a:t>
            </a:r>
            <a:r>
              <a:rPr lang="en-US" dirty="0" err="1" smtClean="0">
                <a:latin typeface="Times New Roman" panose="02020603050405020304" pitchFamily="18" charset="0"/>
                <a:cs typeface="Times New Roman" panose="02020603050405020304" pitchFamily="18" charset="0"/>
              </a:rPr>
              <a:t>Bengaluru</a:t>
            </a:r>
            <a:r>
              <a:rPr lang="en-US" dirty="0" smtClean="0">
                <a:latin typeface="Times New Roman" panose="02020603050405020304" pitchFamily="18" charset="0"/>
                <a:cs typeface="Times New Roman" panose="02020603050405020304" pitchFamily="18" charset="0"/>
              </a:rPr>
              <a:t> are as follows:</a:t>
            </a:r>
          </a:p>
          <a:p>
            <a:pPr>
              <a:buNone/>
            </a:pPr>
            <a:endParaRPr lang="en-US" dirty="0" smtClean="0">
              <a:latin typeface="Times New Roman" panose="02020603050405020304" pitchFamily="18" charset="0"/>
              <a:cs typeface="Times New Roman" panose="02020603050405020304" pitchFamily="18" charset="0"/>
            </a:endParaRPr>
          </a:p>
          <a:p>
            <a:pPr marL="514350" indent="-514350">
              <a:buAutoNum type="arabicPeriod"/>
            </a:pPr>
            <a:r>
              <a:rPr lang="en-US" dirty="0" smtClean="0">
                <a:latin typeface="Times New Roman" panose="02020603050405020304" pitchFamily="18" charset="0"/>
                <a:cs typeface="Times New Roman" panose="02020603050405020304" pitchFamily="18" charset="0"/>
              </a:rPr>
              <a:t>Maximum temperature</a:t>
            </a:r>
          </a:p>
          <a:p>
            <a:pPr marL="514350" indent="-514350">
              <a:buAutoNum type="arabicPeriod"/>
            </a:pPr>
            <a:r>
              <a:rPr lang="en-US" dirty="0" smtClean="0">
                <a:latin typeface="Times New Roman" panose="02020603050405020304" pitchFamily="18" charset="0"/>
                <a:cs typeface="Times New Roman" panose="02020603050405020304" pitchFamily="18" charset="0"/>
              </a:rPr>
              <a:t>Minimum temperature</a:t>
            </a:r>
          </a:p>
          <a:p>
            <a:pPr marL="514350" indent="-514350">
              <a:buAutoNum type="arabicPeriod"/>
            </a:pPr>
            <a:r>
              <a:rPr lang="en-US" dirty="0" smtClean="0">
                <a:latin typeface="Times New Roman" panose="02020603050405020304" pitchFamily="18" charset="0"/>
                <a:cs typeface="Times New Roman" panose="02020603050405020304" pitchFamily="18" charset="0"/>
              </a:rPr>
              <a:t>Altitude</a:t>
            </a:r>
          </a:p>
          <a:p>
            <a:pPr marL="514350" indent="-514350">
              <a:buAutoNum type="arabicPeriod"/>
            </a:pPr>
            <a:r>
              <a:rPr lang="en-US" dirty="0" smtClean="0">
                <a:latin typeface="Times New Roman" panose="02020603050405020304" pitchFamily="18" charset="0"/>
                <a:cs typeface="Times New Roman" panose="02020603050405020304" pitchFamily="18" charset="0"/>
              </a:rPr>
              <a:t>Wind speed</a:t>
            </a:r>
          </a:p>
          <a:p>
            <a:pPr marL="514350" indent="-514350">
              <a:buAutoNum type="arabicPeriod"/>
            </a:pPr>
            <a:r>
              <a:rPr lang="en-US" dirty="0" smtClean="0">
                <a:latin typeface="Times New Roman" panose="02020603050405020304" pitchFamily="18" charset="0"/>
                <a:cs typeface="Times New Roman" panose="02020603050405020304" pitchFamily="18" charset="0"/>
              </a:rPr>
              <a:t>Relative humidity</a:t>
            </a:r>
          </a:p>
          <a:p>
            <a:pPr marL="514350" indent="-514350">
              <a:buAutoNum type="arabicPeriod"/>
            </a:pPr>
            <a:r>
              <a:rPr lang="en-US" dirty="0" smtClean="0">
                <a:latin typeface="Times New Roman" panose="02020603050405020304" pitchFamily="18" charset="0"/>
                <a:cs typeface="Times New Roman" panose="02020603050405020304" pitchFamily="18" charset="0"/>
              </a:rPr>
              <a:t>Sun shine hours </a:t>
            </a: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Department of Civil Engineering, RNSIT Bengaluru.</a:t>
            </a:r>
            <a:endParaRPr lang="en-US"/>
          </a:p>
        </p:txBody>
      </p:sp>
      <p:sp>
        <p:nvSpPr>
          <p:cNvPr id="6" name="Slide Number Placeholder 5"/>
          <p:cNvSpPr>
            <a:spLocks noGrp="1"/>
          </p:cNvSpPr>
          <p:nvPr>
            <p:ph type="sldNum" sz="quarter" idx="12"/>
          </p:nvPr>
        </p:nvSpPr>
        <p:spPr/>
        <p:txBody>
          <a:bodyPr/>
          <a:lstStyle/>
          <a:p>
            <a:fld id="{D312DA27-FCD7-4BBA-ACC0-2A8A5370B724}" type="slidenum">
              <a:rPr lang="en-US" smtClean="0"/>
              <a:pPr/>
              <a:t>9</a:t>
            </a:fld>
            <a:endParaRPr lang="en-US"/>
          </a:p>
        </p:txBody>
      </p:sp>
      <p:sp>
        <p:nvSpPr>
          <p:cNvPr id="7" name="Footer Placeholder 5"/>
          <p:cNvSpPr txBox="1"/>
          <p:nvPr/>
        </p:nvSpPr>
        <p:spPr>
          <a:xfrm>
            <a:off x="605155" y="445135"/>
            <a:ext cx="10981690" cy="532130"/>
          </a:xfrm>
          <a:prstGeom prst="rect">
            <a:avLst/>
          </a:prstGeom>
          <a:solidFill>
            <a:schemeClr val="accent1"/>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TO BE USED</a:t>
            </a:r>
            <a:endPar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 name="Footer Placeholder 1"/>
          <p:cNvSpPr>
            <a:spLocks noGrp="1"/>
          </p:cNvSpPr>
          <p:nvPr/>
        </p:nvSpPr>
        <p:spPr>
          <a:xfrm>
            <a:off x="540799" y="6369333"/>
            <a:ext cx="11044560" cy="365125"/>
          </a:xfrm>
          <a:prstGeom prst="rect">
            <a:avLst/>
          </a:prstGeom>
          <a:solidFill>
            <a:srgbClr val="FFFF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Department of Civil Engineering, RNSIT Bengaluru.                                                                                                                                                                                                   </a:t>
            </a:r>
            <a:r>
              <a:rPr lang="en-US"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9</a:t>
            </a:r>
            <a:endParaRPr lang="en-US" alt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5691</Words>
  <Application>Microsoft Office PowerPoint</Application>
  <PresentationFormat>Widescreen</PresentationFormat>
  <Paragraphs>1175</Paragraphs>
  <Slides>55</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2" baseType="lpstr">
      <vt:lpstr>Arial</vt:lpstr>
      <vt:lpstr>Calibri</vt:lpstr>
      <vt:lpstr>Calibri Light</vt:lpstr>
      <vt:lpstr>Times New Roman</vt:lpstr>
      <vt:lpstr>Wingdings</vt:lpstr>
      <vt:lpstr>Office Theme</vt:lpstr>
      <vt:lpstr>Microsoft Equation 3.0</vt:lpstr>
      <vt:lpstr>PowerPoint Presentation</vt:lpstr>
      <vt:lpstr>PowerPoint Presentation</vt:lpstr>
      <vt:lpstr>INTRODUCTION</vt:lpstr>
      <vt:lpstr> </vt:lpstr>
      <vt:lpstr>PowerPoint Presentation</vt:lpstr>
      <vt:lpstr>OBJECTIVES OF THE PROPOSED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vt:lpstr>
      <vt:lpstr>Objective: To find the reference Evaporation values                  1.Penman-Monteith Equation</vt:lpstr>
      <vt:lpstr> </vt:lpstr>
      <vt:lpstr>2. Stephen-Stewart model</vt:lpstr>
      <vt:lpstr>PowerPoint Presentation</vt:lpstr>
      <vt:lpstr>PowerPoint Presentation</vt:lpstr>
      <vt:lpstr>PowerPoint Presentation</vt:lpstr>
      <vt:lpstr> </vt:lpstr>
      <vt:lpstr> Minimum temperature trend</vt:lpstr>
      <vt:lpstr> Minimum temperature trend</vt:lpstr>
      <vt:lpstr> Maximum temperature trend</vt:lpstr>
      <vt:lpstr> Wind speed trend</vt:lpstr>
      <vt:lpstr> Sunshine hours trend</vt:lpstr>
      <vt:lpstr> Relative humidity trend</vt:lpstr>
      <vt:lpstr> Maximum temperature trend</vt:lpstr>
      <vt:lpstr> Maximum temperature trend</vt:lpstr>
      <vt:lpstr> Minimum temperature trend</vt:lpstr>
      <vt:lpstr> Wind speed trend</vt:lpstr>
      <vt:lpstr> Sunshine hours trend</vt:lpstr>
      <vt:lpstr> Sunshine hours trend</vt:lpstr>
      <vt:lpstr>PowerPoint Presentation</vt:lpstr>
      <vt:lpstr>PowerPoint Presentation</vt:lpstr>
      <vt:lpstr>PowerPoint Presentation</vt:lpstr>
      <vt:lpstr>R Studio - Sen’s slope Method</vt:lpstr>
      <vt:lpstr>R Studio - Sen’s slope Method</vt:lpstr>
      <vt:lpstr>PowerPoint Presentation</vt:lpstr>
      <vt:lpstr>PowerPoint Presentation</vt:lpstr>
      <vt:lpstr>PowerPoint Presentation</vt:lpstr>
      <vt:lpstr>PowerPoint Presentation</vt:lpstr>
      <vt:lpstr>PowerPoint Presentation</vt:lpstr>
      <vt:lpstr>OBJECTIVES OF THE PROPOSED WORK</vt:lpstr>
      <vt:lpstr>CONCLUSIONS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Supply and Sanitation System</dc:title>
  <dc:creator>Dell</dc:creator>
  <cp:lastModifiedBy>ABHI</cp:lastModifiedBy>
  <cp:revision>260</cp:revision>
  <dcterms:created xsi:type="dcterms:W3CDTF">2019-07-12T06:08:00Z</dcterms:created>
  <dcterms:modified xsi:type="dcterms:W3CDTF">2023-05-26T00:57:05Z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C2D3A11B9DC74BC6B448B82F9EAA5EAF</vt:lpwstr>
  </property>
  <property fmtid="{D5CDD505-2E9C-101B-9397-08002B2CF9AE}" pid="3" name="KSOProductBuildVer">
    <vt:lpwstr>1033-11.2.0.11516</vt:lpwstr>
  </property>
</Properties>
</file>