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68"/>
  </p:notesMasterIdLst>
  <p:sldIdLst>
    <p:sldId id="256" r:id="rId2"/>
    <p:sldId id="257" r:id="rId3"/>
    <p:sldId id="280" r:id="rId4"/>
    <p:sldId id="281" r:id="rId5"/>
    <p:sldId id="282" r:id="rId6"/>
    <p:sldId id="283" r:id="rId7"/>
    <p:sldId id="284" r:id="rId8"/>
    <p:sldId id="285" r:id="rId9"/>
    <p:sldId id="258" r:id="rId10"/>
    <p:sldId id="259" r:id="rId11"/>
    <p:sldId id="286" r:id="rId12"/>
    <p:sldId id="287" r:id="rId13"/>
    <p:sldId id="269" r:id="rId14"/>
    <p:sldId id="260" r:id="rId15"/>
    <p:sldId id="261" r:id="rId16"/>
    <p:sldId id="262" r:id="rId17"/>
    <p:sldId id="266" r:id="rId18"/>
    <p:sldId id="263" r:id="rId19"/>
    <p:sldId id="265" r:id="rId20"/>
    <p:sldId id="264" r:id="rId21"/>
    <p:sldId id="288" r:id="rId22"/>
    <p:sldId id="289" r:id="rId23"/>
    <p:sldId id="290" r:id="rId24"/>
    <p:sldId id="270" r:id="rId25"/>
    <p:sldId id="291" r:id="rId26"/>
    <p:sldId id="292" r:id="rId27"/>
    <p:sldId id="293" r:id="rId28"/>
    <p:sldId id="294" r:id="rId29"/>
    <p:sldId id="295" r:id="rId30"/>
    <p:sldId id="278" r:id="rId31"/>
    <p:sldId id="279" r:id="rId32"/>
    <p:sldId id="296" r:id="rId33"/>
    <p:sldId id="320" r:id="rId34"/>
    <p:sldId id="321" r:id="rId35"/>
    <p:sldId id="297" r:id="rId36"/>
    <p:sldId id="298" r:id="rId37"/>
    <p:sldId id="299" r:id="rId38"/>
    <p:sldId id="300" r:id="rId39"/>
    <p:sldId id="301" r:id="rId40"/>
    <p:sldId id="302" r:id="rId41"/>
    <p:sldId id="304" r:id="rId42"/>
    <p:sldId id="303"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267" r:id="rId59"/>
    <p:sldId id="268" r:id="rId60"/>
    <p:sldId id="271" r:id="rId61"/>
    <p:sldId id="272" r:id="rId62"/>
    <p:sldId id="273" r:id="rId63"/>
    <p:sldId id="274" r:id="rId64"/>
    <p:sldId id="275" r:id="rId65"/>
    <p:sldId id="276" r:id="rId66"/>
    <p:sldId id="277"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4E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34" autoAdjust="0"/>
  </p:normalViewPr>
  <p:slideViewPr>
    <p:cSldViewPr>
      <p:cViewPr varScale="1">
        <p:scale>
          <a:sx n="56" d="100"/>
          <a:sy n="56" d="100"/>
        </p:scale>
        <p:origin x="15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625B92-B2F1-43A6-A444-68D44AD39E71}" type="datetimeFigureOut">
              <a:rPr lang="en-US" smtClean="0"/>
              <a:pPr/>
              <a:t>8/16/2024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93D175-9744-4A2D-BAD7-394A142F52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93D175-9744-4A2D-BAD7-394A142F524A}" type="slidenum">
              <a:rPr lang="en-US" smtClean="0"/>
              <a:pPr/>
              <a:t>14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93D175-9744-4A2D-BAD7-394A142F524A}" type="slidenum">
              <a:rPr lang="en-US" smtClean="0"/>
              <a:pPr/>
              <a:t>44</a:t>
            </a:fld>
            <a:endParaRPr lang="en-US"/>
          </a:p>
        </p:txBody>
      </p:sp>
    </p:spTree>
    <p:extLst>
      <p:ext uri="{BB962C8B-B14F-4D97-AF65-F5344CB8AC3E}">
        <p14:creationId xmlns:p14="http://schemas.microsoft.com/office/powerpoint/2010/main" val="2226318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err="1">
                <a:solidFill>
                  <a:srgbClr val="000000"/>
                </a:solidFill>
                <a:effectLst/>
                <a:latin typeface="inter-regular"/>
              </a:rPr>
              <a:t>StringBuffer</a:t>
            </a:r>
            <a:r>
              <a:rPr lang="en-IN" b="0" i="0" dirty="0">
                <a:solidFill>
                  <a:srgbClr val="000000"/>
                </a:solidFill>
                <a:effectLst/>
                <a:latin typeface="inter-regular"/>
              </a:rPr>
              <a:t> </a:t>
            </a:r>
            <a:r>
              <a:rPr lang="en-IN" b="0" i="0" dirty="0" err="1">
                <a:solidFill>
                  <a:srgbClr val="000000"/>
                </a:solidFill>
                <a:effectLst/>
                <a:latin typeface="inter-regular"/>
              </a:rPr>
              <a:t>sb</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StringBuffer</a:t>
            </a:r>
            <a:r>
              <a:rPr lang="en-IN" b="0" i="0" dirty="0">
                <a:solidFill>
                  <a:srgbClr val="000000"/>
                </a:solidFill>
                <a:effectLst/>
                <a:latin typeface="inter-regular"/>
              </a:rPr>
              <a:t>(</a:t>
            </a:r>
            <a:r>
              <a:rPr lang="en-IN" b="0" i="0" dirty="0">
                <a:solidFill>
                  <a:srgbClr val="0000FF"/>
                </a:solidFill>
                <a:effectLst/>
                <a:latin typeface="inter-regular"/>
              </a:rPr>
              <a:t>"Hello "</a:t>
            </a:r>
            <a:r>
              <a:rPr lang="en-IN" b="0" i="0" dirty="0">
                <a:solidFill>
                  <a:srgbClr val="000000"/>
                </a:solidFill>
                <a:effectLst/>
                <a:latin typeface="inter-regular"/>
              </a:rPr>
              <a:t>); </a:t>
            </a:r>
          </a:p>
          <a:p>
            <a:r>
              <a:rPr lang="en-IN" b="0" i="0" dirty="0" err="1">
                <a:solidFill>
                  <a:srgbClr val="000000"/>
                </a:solidFill>
                <a:effectLst/>
                <a:latin typeface="inter-regular"/>
              </a:rPr>
              <a:t>sb.append</a:t>
            </a:r>
            <a:r>
              <a:rPr lang="en-IN" b="0" i="0" dirty="0">
                <a:solidFill>
                  <a:srgbClr val="000000"/>
                </a:solidFill>
                <a:effectLst/>
                <a:latin typeface="inter-regular"/>
              </a:rPr>
              <a:t>(</a:t>
            </a:r>
            <a:r>
              <a:rPr lang="en-IN" b="0" i="0" dirty="0">
                <a:solidFill>
                  <a:srgbClr val="0000FF"/>
                </a:solidFill>
                <a:effectLst/>
                <a:latin typeface="inter-regular"/>
              </a:rPr>
              <a:t>"Java"</a:t>
            </a:r>
            <a:r>
              <a:rPr lang="en-IN" b="0" i="0" dirty="0">
                <a:solidFill>
                  <a:srgbClr val="000000"/>
                </a:solidFill>
                <a:effectLst/>
                <a:latin typeface="inter-regular"/>
              </a:rPr>
              <a:t>);</a:t>
            </a:r>
            <a:endParaRPr lang="en-IN" dirty="0"/>
          </a:p>
        </p:txBody>
      </p:sp>
      <p:sp>
        <p:nvSpPr>
          <p:cNvPr id="4" name="Slide Number Placeholder 3"/>
          <p:cNvSpPr>
            <a:spLocks noGrp="1"/>
          </p:cNvSpPr>
          <p:nvPr>
            <p:ph type="sldNum" sz="quarter" idx="5"/>
          </p:nvPr>
        </p:nvSpPr>
        <p:spPr/>
        <p:txBody>
          <a:bodyPr/>
          <a:lstStyle/>
          <a:p>
            <a:fld id="{A893D175-9744-4A2D-BAD7-394A142F524A}" type="slidenum">
              <a:rPr lang="en-US" smtClean="0"/>
              <a:pPr/>
              <a:t>48</a:t>
            </a:fld>
            <a:endParaRPr lang="en-US"/>
          </a:p>
        </p:txBody>
      </p:sp>
    </p:spTree>
    <p:extLst>
      <p:ext uri="{BB962C8B-B14F-4D97-AF65-F5344CB8AC3E}">
        <p14:creationId xmlns:p14="http://schemas.microsoft.com/office/powerpoint/2010/main" val="2001809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000000"/>
                </a:solidFill>
                <a:effectLst/>
                <a:latin typeface="inter-regular"/>
              </a:rPr>
              <a:t>StringBuilder </a:t>
            </a:r>
            <a:r>
              <a:rPr lang="en-IN" b="0" i="0" dirty="0" err="1">
                <a:solidFill>
                  <a:srgbClr val="000000"/>
                </a:solidFill>
                <a:effectLst/>
                <a:latin typeface="inter-regular"/>
              </a:rPr>
              <a:t>sb</a:t>
            </a:r>
            <a:r>
              <a:rPr lang="en-IN" b="0" i="0">
                <a:solidFill>
                  <a:srgbClr val="000000"/>
                </a:solidFill>
                <a:effectLst/>
                <a:latin typeface="inter-regular"/>
              </a:rPr>
              <a:t>=</a:t>
            </a:r>
            <a:r>
              <a:rPr lang="en-IN" b="1" i="0">
                <a:solidFill>
                  <a:srgbClr val="006699"/>
                </a:solidFill>
                <a:effectLst/>
                <a:latin typeface="inter-regular"/>
              </a:rPr>
              <a:t>new</a:t>
            </a:r>
            <a:r>
              <a:rPr lang="en-IN" b="0" i="0">
                <a:solidFill>
                  <a:srgbClr val="000000"/>
                </a:solidFill>
                <a:effectLst/>
                <a:latin typeface="inter-regular"/>
              </a:rPr>
              <a:t> StringBuilder(</a:t>
            </a:r>
            <a:r>
              <a:rPr lang="en-IN" b="0" i="0">
                <a:solidFill>
                  <a:srgbClr val="0000FF"/>
                </a:solidFill>
                <a:effectLst/>
                <a:latin typeface="inter-regular"/>
              </a:rPr>
              <a:t>"Hello "</a:t>
            </a:r>
            <a:r>
              <a:rPr lang="en-IN" b="0" i="0">
                <a:solidFill>
                  <a:srgbClr val="000000"/>
                </a:solidFill>
                <a:effectLst/>
                <a:latin typeface="inter-regular"/>
              </a:rPr>
              <a:t>);  </a:t>
            </a:r>
          </a:p>
        </p:txBody>
      </p:sp>
      <p:sp>
        <p:nvSpPr>
          <p:cNvPr id="4" name="Slide Number Placeholder 3"/>
          <p:cNvSpPr>
            <a:spLocks noGrp="1"/>
          </p:cNvSpPr>
          <p:nvPr>
            <p:ph type="sldNum" sz="quarter" idx="5"/>
          </p:nvPr>
        </p:nvSpPr>
        <p:spPr/>
        <p:txBody>
          <a:bodyPr/>
          <a:lstStyle/>
          <a:p>
            <a:fld id="{A893D175-9744-4A2D-BAD7-394A142F524A}" type="slidenum">
              <a:rPr lang="en-US" smtClean="0"/>
              <a:pPr/>
              <a:t>50</a:t>
            </a:fld>
            <a:endParaRPr lang="en-US"/>
          </a:p>
        </p:txBody>
      </p:sp>
    </p:spTree>
    <p:extLst>
      <p:ext uri="{BB962C8B-B14F-4D97-AF65-F5344CB8AC3E}">
        <p14:creationId xmlns:p14="http://schemas.microsoft.com/office/powerpoint/2010/main" val="753543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Use of encapsulation:</a:t>
            </a:r>
          </a:p>
          <a:p>
            <a:r>
              <a:rPr lang="en-IN" dirty="0"/>
              <a:t>Data member are not directly modified</a:t>
            </a:r>
          </a:p>
          <a:p>
            <a:r>
              <a:rPr lang="en-IN" dirty="0"/>
              <a:t>We can set the properties on what data to accept in the setter methods.</a:t>
            </a:r>
          </a:p>
          <a:p>
            <a:r>
              <a:rPr lang="en-IN" dirty="0"/>
              <a:t>Ex: Say there is age property and it is of the type int</a:t>
            </a:r>
          </a:p>
          <a:p>
            <a:r>
              <a:rPr lang="en-IN" dirty="0"/>
              <a:t> User can pass a negative value say -5 which is of the type int but not a valid age.</a:t>
            </a:r>
          </a:p>
          <a:p>
            <a:r>
              <a:rPr lang="en-IN" dirty="0"/>
              <a:t>We can define these rules in setter method to accept only positive values for date.</a:t>
            </a:r>
          </a:p>
          <a:p>
            <a:endParaRPr lang="en-IN" dirty="0"/>
          </a:p>
          <a:p>
            <a:pPr algn="l" rtl="0" fontAlgn="base"/>
            <a:r>
              <a:rPr lang="en-IN" b="0" i="0" dirty="0">
                <a:solidFill>
                  <a:srgbClr val="273239"/>
                </a:solidFill>
                <a:effectLst/>
                <a:highlight>
                  <a:srgbClr val="FFFFFF"/>
                </a:highlight>
                <a:latin typeface="Consolas" panose="020B0609020204030204" pitchFamily="49" charset="0"/>
              </a:rPr>
              <a:t>// Person Class</a:t>
            </a:r>
          </a:p>
          <a:p>
            <a:pPr algn="l" rtl="0" fontAlgn="base"/>
            <a:r>
              <a:rPr lang="en-IN" b="0" i="0" dirty="0">
                <a:solidFill>
                  <a:srgbClr val="273239"/>
                </a:solidFill>
                <a:effectLst/>
                <a:highlight>
                  <a:srgbClr val="FFFFFF"/>
                </a:highlight>
                <a:latin typeface="Consolas" panose="020B0609020204030204" pitchFamily="49" charset="0"/>
              </a:rPr>
              <a:t>class Person {</a:t>
            </a:r>
          </a:p>
          <a:p>
            <a:pPr algn="l" rtl="0" fontAlgn="base"/>
            <a:r>
              <a:rPr lang="en-IN" b="0" i="0" dirty="0">
                <a:solidFill>
                  <a:srgbClr val="273239"/>
                </a:solidFill>
                <a:effectLst/>
                <a:highlight>
                  <a:srgbClr val="FFFFFF"/>
                </a:highlight>
                <a:latin typeface="Consolas" panose="020B0609020204030204" pitchFamily="49" charset="0"/>
              </a:rPr>
              <a:t>    // Encapsulating the name and age</a:t>
            </a:r>
          </a:p>
          <a:p>
            <a:pPr algn="l" rtl="0" fontAlgn="base"/>
            <a:r>
              <a:rPr lang="en-IN" b="0" i="0" dirty="0">
                <a:solidFill>
                  <a:srgbClr val="273239"/>
                </a:solidFill>
                <a:effectLst/>
                <a:highlight>
                  <a:srgbClr val="FFFFFF"/>
                </a:highlight>
                <a:latin typeface="Consolas" panose="020B0609020204030204" pitchFamily="49" charset="0"/>
              </a:rPr>
              <a:t>    // only approachable and used using</a:t>
            </a:r>
          </a:p>
          <a:p>
            <a:pPr algn="l" rtl="0" fontAlgn="base"/>
            <a:r>
              <a:rPr lang="en-IN" b="0" i="0" dirty="0">
                <a:solidFill>
                  <a:srgbClr val="273239"/>
                </a:solidFill>
                <a:effectLst/>
                <a:highlight>
                  <a:srgbClr val="FFFFFF"/>
                </a:highlight>
                <a:latin typeface="Consolas" panose="020B0609020204030204" pitchFamily="49" charset="0"/>
              </a:rPr>
              <a:t>    // methods defined</a:t>
            </a:r>
          </a:p>
          <a:p>
            <a:pPr algn="l" rtl="0" fontAlgn="base"/>
            <a:r>
              <a:rPr lang="en-IN" b="0" i="0" dirty="0">
                <a:solidFill>
                  <a:srgbClr val="273239"/>
                </a:solidFill>
                <a:effectLst/>
                <a:highlight>
                  <a:srgbClr val="FFFFFF"/>
                </a:highlight>
                <a:latin typeface="Consolas" panose="020B0609020204030204" pitchFamily="49" charset="0"/>
              </a:rPr>
              <a:t>    private String name;</a:t>
            </a:r>
          </a:p>
          <a:p>
            <a:pPr algn="l" rtl="0" fontAlgn="base"/>
            <a:r>
              <a:rPr lang="en-IN" b="0" i="0" dirty="0">
                <a:solidFill>
                  <a:srgbClr val="273239"/>
                </a:solidFill>
                <a:effectLst/>
                <a:highlight>
                  <a:srgbClr val="FFFFFF"/>
                </a:highlight>
                <a:latin typeface="Consolas" panose="020B0609020204030204" pitchFamily="49" charset="0"/>
              </a:rPr>
              <a:t>    private int age;</a:t>
            </a:r>
          </a:p>
          <a:p>
            <a:pPr algn="l" rtl="0" fontAlgn="base"/>
            <a:r>
              <a:rPr lang="en-IN" b="0" i="0" dirty="0">
                <a:solidFill>
                  <a:srgbClr val="273239"/>
                </a:solidFill>
                <a:effectLst/>
                <a:highlight>
                  <a:srgbClr val="FFFFFF"/>
                </a:highlight>
                <a:latin typeface="Consolas" panose="020B0609020204030204" pitchFamily="49" charset="0"/>
              </a:rPr>
              <a:t> </a:t>
            </a:r>
          </a:p>
          <a:p>
            <a:pPr algn="l" rtl="0" fontAlgn="base"/>
            <a:r>
              <a:rPr lang="en-IN" b="0" i="0" dirty="0">
                <a:solidFill>
                  <a:srgbClr val="273239"/>
                </a:solidFill>
                <a:effectLst/>
                <a:highlight>
                  <a:srgbClr val="FFFFFF"/>
                </a:highlight>
                <a:latin typeface="Consolas" panose="020B0609020204030204" pitchFamily="49" charset="0"/>
              </a:rPr>
              <a:t>    public String </a:t>
            </a:r>
            <a:r>
              <a:rPr lang="en-IN" b="0" i="0" dirty="0" err="1">
                <a:solidFill>
                  <a:srgbClr val="273239"/>
                </a:solidFill>
                <a:effectLst/>
                <a:highlight>
                  <a:srgbClr val="FFFFFF"/>
                </a:highlight>
                <a:latin typeface="Consolas" panose="020B0609020204030204" pitchFamily="49" charset="0"/>
              </a:rPr>
              <a:t>getName</a:t>
            </a:r>
            <a:r>
              <a:rPr lang="en-IN" b="0" i="0" dirty="0">
                <a:solidFill>
                  <a:srgbClr val="273239"/>
                </a:solidFill>
                <a:effectLst/>
                <a:highlight>
                  <a:srgbClr val="FFFFFF"/>
                </a:highlight>
                <a:latin typeface="Consolas" panose="020B0609020204030204" pitchFamily="49" charset="0"/>
              </a:rPr>
              <a:t>() { return name; }</a:t>
            </a:r>
          </a:p>
          <a:p>
            <a:pPr algn="l" rtl="0" fontAlgn="base"/>
            <a:r>
              <a:rPr lang="en-IN" b="0" i="0" dirty="0">
                <a:solidFill>
                  <a:srgbClr val="273239"/>
                </a:solidFill>
                <a:effectLst/>
                <a:highlight>
                  <a:srgbClr val="FFFFFF"/>
                </a:highlight>
                <a:latin typeface="Consolas" panose="020B0609020204030204" pitchFamily="49" charset="0"/>
              </a:rPr>
              <a:t> </a:t>
            </a:r>
          </a:p>
          <a:p>
            <a:pPr algn="l" rtl="0" fontAlgn="base"/>
            <a:r>
              <a:rPr lang="en-IN" b="0" i="0" dirty="0">
                <a:solidFill>
                  <a:srgbClr val="273239"/>
                </a:solidFill>
                <a:effectLst/>
                <a:highlight>
                  <a:srgbClr val="FFFFFF"/>
                </a:highlight>
                <a:latin typeface="Consolas" panose="020B0609020204030204" pitchFamily="49" charset="0"/>
              </a:rPr>
              <a:t>    public void </a:t>
            </a:r>
            <a:r>
              <a:rPr lang="en-IN" b="0" i="0" dirty="0" err="1">
                <a:solidFill>
                  <a:srgbClr val="273239"/>
                </a:solidFill>
                <a:effectLst/>
                <a:highlight>
                  <a:srgbClr val="FFFFFF"/>
                </a:highlight>
                <a:latin typeface="Consolas" panose="020B0609020204030204" pitchFamily="49" charset="0"/>
              </a:rPr>
              <a:t>setName</a:t>
            </a:r>
            <a:r>
              <a:rPr lang="en-IN" b="0" i="0" dirty="0">
                <a:solidFill>
                  <a:srgbClr val="273239"/>
                </a:solidFill>
                <a:effectLst/>
                <a:highlight>
                  <a:srgbClr val="FFFFFF"/>
                </a:highlight>
                <a:latin typeface="Consolas" panose="020B0609020204030204" pitchFamily="49" charset="0"/>
              </a:rPr>
              <a:t>(String name) { this.name = name; }</a:t>
            </a:r>
          </a:p>
          <a:p>
            <a:pPr algn="l" rtl="0" fontAlgn="base"/>
            <a:r>
              <a:rPr lang="en-IN" b="0" i="0" dirty="0">
                <a:solidFill>
                  <a:srgbClr val="273239"/>
                </a:solidFill>
                <a:effectLst/>
                <a:highlight>
                  <a:srgbClr val="FFFFFF"/>
                </a:highlight>
                <a:latin typeface="Consolas" panose="020B0609020204030204" pitchFamily="49" charset="0"/>
              </a:rPr>
              <a:t> </a:t>
            </a:r>
          </a:p>
          <a:p>
            <a:pPr algn="l" rtl="0" fontAlgn="base"/>
            <a:r>
              <a:rPr lang="en-IN" b="0" i="0" dirty="0">
                <a:solidFill>
                  <a:srgbClr val="273239"/>
                </a:solidFill>
                <a:effectLst/>
                <a:highlight>
                  <a:srgbClr val="FFFFFF"/>
                </a:highlight>
                <a:latin typeface="Consolas" panose="020B0609020204030204" pitchFamily="49" charset="0"/>
              </a:rPr>
              <a:t>    public int </a:t>
            </a:r>
            <a:r>
              <a:rPr lang="en-IN" b="0" i="0" dirty="0" err="1">
                <a:solidFill>
                  <a:srgbClr val="273239"/>
                </a:solidFill>
                <a:effectLst/>
                <a:highlight>
                  <a:srgbClr val="FFFFFF"/>
                </a:highlight>
                <a:latin typeface="Consolas" panose="020B0609020204030204" pitchFamily="49" charset="0"/>
              </a:rPr>
              <a:t>getAge</a:t>
            </a:r>
            <a:r>
              <a:rPr lang="en-IN" b="0" i="0" dirty="0">
                <a:solidFill>
                  <a:srgbClr val="273239"/>
                </a:solidFill>
                <a:effectLst/>
                <a:highlight>
                  <a:srgbClr val="FFFFFF"/>
                </a:highlight>
                <a:latin typeface="Consolas" panose="020B0609020204030204" pitchFamily="49" charset="0"/>
              </a:rPr>
              <a:t>() { return age; }</a:t>
            </a:r>
          </a:p>
          <a:p>
            <a:pPr algn="l" rtl="0" fontAlgn="base"/>
            <a:r>
              <a:rPr lang="en-IN" b="0" i="0" dirty="0">
                <a:solidFill>
                  <a:srgbClr val="273239"/>
                </a:solidFill>
                <a:effectLst/>
                <a:highlight>
                  <a:srgbClr val="FFFFFF"/>
                </a:highlight>
                <a:latin typeface="Consolas" panose="020B0609020204030204" pitchFamily="49" charset="0"/>
              </a:rPr>
              <a:t> </a:t>
            </a:r>
          </a:p>
          <a:p>
            <a:pPr algn="l" rtl="0" fontAlgn="base"/>
            <a:r>
              <a:rPr lang="en-IN" b="0" i="0" dirty="0">
                <a:solidFill>
                  <a:srgbClr val="273239"/>
                </a:solidFill>
                <a:effectLst/>
                <a:highlight>
                  <a:srgbClr val="FFFFFF"/>
                </a:highlight>
                <a:latin typeface="Consolas" panose="020B0609020204030204" pitchFamily="49" charset="0"/>
              </a:rPr>
              <a:t>    public void </a:t>
            </a:r>
            <a:r>
              <a:rPr lang="en-IN" b="0" i="0" dirty="0" err="1">
                <a:solidFill>
                  <a:srgbClr val="273239"/>
                </a:solidFill>
                <a:effectLst/>
                <a:highlight>
                  <a:srgbClr val="FFFFFF"/>
                </a:highlight>
                <a:latin typeface="Consolas" panose="020B0609020204030204" pitchFamily="49" charset="0"/>
              </a:rPr>
              <a:t>setAge</a:t>
            </a:r>
            <a:r>
              <a:rPr lang="en-IN" b="0" i="0" dirty="0">
                <a:solidFill>
                  <a:srgbClr val="273239"/>
                </a:solidFill>
                <a:effectLst/>
                <a:highlight>
                  <a:srgbClr val="FFFFFF"/>
                </a:highlight>
                <a:latin typeface="Consolas" panose="020B0609020204030204" pitchFamily="49" charset="0"/>
              </a:rPr>
              <a:t>(int age) { </a:t>
            </a:r>
            <a:r>
              <a:rPr lang="en-IN" b="0" i="0" dirty="0" err="1">
                <a:solidFill>
                  <a:srgbClr val="273239"/>
                </a:solidFill>
                <a:effectLst/>
                <a:highlight>
                  <a:srgbClr val="FFFFFF"/>
                </a:highlight>
                <a:latin typeface="Consolas" panose="020B0609020204030204" pitchFamily="49" charset="0"/>
              </a:rPr>
              <a:t>this.age</a:t>
            </a:r>
            <a:r>
              <a:rPr lang="en-IN" b="0" i="0" dirty="0">
                <a:solidFill>
                  <a:srgbClr val="273239"/>
                </a:solidFill>
                <a:effectLst/>
                <a:highlight>
                  <a:srgbClr val="FFFFFF"/>
                </a:highlight>
                <a:latin typeface="Consolas" panose="020B0609020204030204" pitchFamily="49" charset="0"/>
              </a:rPr>
              <a:t> = age; }</a:t>
            </a:r>
          </a:p>
          <a:p>
            <a:pPr algn="l" rtl="0" fontAlgn="base"/>
            <a:r>
              <a:rPr lang="en-IN" b="0" i="0" dirty="0">
                <a:solidFill>
                  <a:srgbClr val="273239"/>
                </a:solidFill>
                <a:effectLst/>
                <a:highlight>
                  <a:srgbClr val="FFFFFF"/>
                </a:highlight>
                <a:latin typeface="Consolas" panose="020B0609020204030204" pitchFamily="49" charset="0"/>
              </a:rPr>
              <a:t>}</a:t>
            </a:r>
          </a:p>
          <a:p>
            <a:pPr algn="l" rtl="0" fontAlgn="base"/>
            <a:r>
              <a:rPr lang="en-IN" b="0" i="0" dirty="0">
                <a:solidFill>
                  <a:srgbClr val="273239"/>
                </a:solidFill>
                <a:effectLst/>
                <a:highlight>
                  <a:srgbClr val="FFFFFF"/>
                </a:highlight>
                <a:latin typeface="Consolas" panose="020B0609020204030204" pitchFamily="49" charset="0"/>
              </a:rPr>
              <a:t> </a:t>
            </a:r>
          </a:p>
          <a:p>
            <a:pPr algn="l" rtl="0" fontAlgn="base"/>
            <a:r>
              <a:rPr lang="en-IN" b="0" i="0" dirty="0">
                <a:solidFill>
                  <a:srgbClr val="273239"/>
                </a:solidFill>
                <a:effectLst/>
                <a:highlight>
                  <a:srgbClr val="FFFFFF"/>
                </a:highlight>
                <a:latin typeface="Consolas" panose="020B0609020204030204" pitchFamily="49" charset="0"/>
              </a:rPr>
              <a:t>// Driver Class</a:t>
            </a:r>
          </a:p>
          <a:p>
            <a:pPr algn="l" rtl="0" fontAlgn="base"/>
            <a:r>
              <a:rPr lang="en-IN" b="0" i="0" dirty="0">
                <a:solidFill>
                  <a:srgbClr val="273239"/>
                </a:solidFill>
                <a:effectLst/>
                <a:highlight>
                  <a:srgbClr val="FFFFFF"/>
                </a:highlight>
                <a:latin typeface="Consolas" panose="020B0609020204030204" pitchFamily="49" charset="0"/>
              </a:rPr>
              <a:t>public class Main {</a:t>
            </a:r>
          </a:p>
          <a:p>
            <a:pPr algn="l" rtl="0" fontAlgn="base"/>
            <a:r>
              <a:rPr lang="en-IN" b="0" i="0" dirty="0">
                <a:solidFill>
                  <a:srgbClr val="273239"/>
                </a:solidFill>
                <a:effectLst/>
                <a:highlight>
                  <a:srgbClr val="FFFFFF"/>
                </a:highlight>
                <a:latin typeface="Consolas" panose="020B0609020204030204" pitchFamily="49" charset="0"/>
              </a:rPr>
              <a:t>    // main function</a:t>
            </a:r>
          </a:p>
          <a:p>
            <a:pPr algn="l" rtl="0" fontAlgn="base"/>
            <a:r>
              <a:rPr lang="en-IN" b="0" i="0" dirty="0">
                <a:solidFill>
                  <a:srgbClr val="273239"/>
                </a:solidFill>
                <a:effectLst/>
                <a:highlight>
                  <a:srgbClr val="FFFFFF"/>
                </a:highlight>
                <a:latin typeface="Consolas" panose="020B0609020204030204" pitchFamily="49" charset="0"/>
              </a:rPr>
              <a:t>    public static void main(String[] </a:t>
            </a:r>
            <a:r>
              <a:rPr lang="en-IN" b="0" i="0" dirty="0" err="1">
                <a:solidFill>
                  <a:srgbClr val="273239"/>
                </a:solidFill>
                <a:effectLst/>
                <a:highlight>
                  <a:srgbClr val="FFFFFF"/>
                </a:highlight>
                <a:latin typeface="Consolas" panose="020B0609020204030204" pitchFamily="49" charset="0"/>
              </a:rPr>
              <a:t>args</a:t>
            </a:r>
            <a:r>
              <a:rPr lang="en-IN" b="0" i="0" dirty="0">
                <a:solidFill>
                  <a:srgbClr val="273239"/>
                </a:solidFill>
                <a:effectLst/>
                <a:highlight>
                  <a:srgbClr val="FFFFFF"/>
                </a:highlight>
                <a:latin typeface="Consolas" panose="020B0609020204030204" pitchFamily="49" charset="0"/>
              </a:rPr>
              <a:t>)</a:t>
            </a:r>
          </a:p>
          <a:p>
            <a:pPr algn="l" rtl="0" fontAlgn="base"/>
            <a:r>
              <a:rPr lang="en-IN" b="0" i="0" dirty="0">
                <a:solidFill>
                  <a:srgbClr val="273239"/>
                </a:solidFill>
                <a:effectLst/>
                <a:highlight>
                  <a:srgbClr val="FFFFFF"/>
                </a:highlight>
                <a:latin typeface="Consolas" panose="020B0609020204030204" pitchFamily="49" charset="0"/>
              </a:rPr>
              <a:t>    {</a:t>
            </a:r>
          </a:p>
          <a:p>
            <a:pPr algn="l" rtl="0" fontAlgn="base"/>
            <a:r>
              <a:rPr lang="en-IN" b="0" i="0" dirty="0">
                <a:solidFill>
                  <a:srgbClr val="273239"/>
                </a:solidFill>
                <a:effectLst/>
                <a:highlight>
                  <a:srgbClr val="FFFFFF"/>
                </a:highlight>
                <a:latin typeface="Consolas" panose="020B0609020204030204" pitchFamily="49" charset="0"/>
              </a:rPr>
              <a:t>        // person object created</a:t>
            </a:r>
          </a:p>
          <a:p>
            <a:pPr algn="l" rtl="0" fontAlgn="base"/>
            <a:r>
              <a:rPr lang="en-IN" b="0" i="0" dirty="0">
                <a:solidFill>
                  <a:srgbClr val="273239"/>
                </a:solidFill>
                <a:effectLst/>
                <a:highlight>
                  <a:srgbClr val="FFFFFF"/>
                </a:highlight>
                <a:latin typeface="Consolas" panose="020B0609020204030204" pitchFamily="49" charset="0"/>
              </a:rPr>
              <a:t>        Person </a:t>
            </a:r>
            <a:r>
              <a:rPr lang="en-IN" b="0" i="0" dirty="0" err="1">
                <a:solidFill>
                  <a:srgbClr val="273239"/>
                </a:solidFill>
                <a:effectLst/>
                <a:highlight>
                  <a:srgbClr val="FFFFFF"/>
                </a:highlight>
                <a:latin typeface="Consolas" panose="020B0609020204030204" pitchFamily="49" charset="0"/>
              </a:rPr>
              <a:t>person</a:t>
            </a:r>
            <a:r>
              <a:rPr lang="en-IN" b="0" i="0" dirty="0">
                <a:solidFill>
                  <a:srgbClr val="273239"/>
                </a:solidFill>
                <a:effectLst/>
                <a:highlight>
                  <a:srgbClr val="FFFFFF"/>
                </a:highlight>
                <a:latin typeface="Consolas" panose="020B0609020204030204" pitchFamily="49" charset="0"/>
              </a:rPr>
              <a:t> = new Person();</a:t>
            </a:r>
          </a:p>
          <a:p>
            <a:pPr algn="l" rtl="0" fontAlgn="base"/>
            <a:r>
              <a:rPr lang="en-IN" b="0" i="0" dirty="0">
                <a:solidFill>
                  <a:srgbClr val="273239"/>
                </a:solidFill>
                <a:effectLst/>
                <a:highlight>
                  <a:srgbClr val="FFFFFF"/>
                </a:highlight>
                <a:latin typeface="Consolas" panose="020B0609020204030204" pitchFamily="49" charset="0"/>
              </a:rPr>
              <a:t>        </a:t>
            </a:r>
            <a:r>
              <a:rPr lang="en-IN" b="0" i="0" dirty="0" err="1">
                <a:solidFill>
                  <a:srgbClr val="273239"/>
                </a:solidFill>
                <a:effectLst/>
                <a:highlight>
                  <a:srgbClr val="FFFFFF"/>
                </a:highlight>
                <a:latin typeface="Consolas" panose="020B0609020204030204" pitchFamily="49" charset="0"/>
              </a:rPr>
              <a:t>person.setName</a:t>
            </a:r>
            <a:r>
              <a:rPr lang="en-IN" b="0" i="0" dirty="0">
                <a:solidFill>
                  <a:srgbClr val="273239"/>
                </a:solidFill>
                <a:effectLst/>
                <a:highlight>
                  <a:srgbClr val="FFFFFF"/>
                </a:highlight>
                <a:latin typeface="Consolas" panose="020B0609020204030204" pitchFamily="49" charset="0"/>
              </a:rPr>
              <a:t>("John");</a:t>
            </a:r>
          </a:p>
          <a:p>
            <a:pPr algn="l" rtl="0" fontAlgn="base"/>
            <a:r>
              <a:rPr lang="en-IN" b="0" i="0" dirty="0">
                <a:solidFill>
                  <a:srgbClr val="273239"/>
                </a:solidFill>
                <a:effectLst/>
                <a:highlight>
                  <a:srgbClr val="FFFFFF"/>
                </a:highlight>
                <a:latin typeface="Consolas" panose="020B0609020204030204" pitchFamily="49" charset="0"/>
              </a:rPr>
              <a:t>        </a:t>
            </a:r>
            <a:r>
              <a:rPr lang="en-IN" b="0" i="0" dirty="0" err="1">
                <a:solidFill>
                  <a:srgbClr val="273239"/>
                </a:solidFill>
                <a:effectLst/>
                <a:highlight>
                  <a:srgbClr val="FFFFFF"/>
                </a:highlight>
                <a:latin typeface="Consolas" panose="020B0609020204030204" pitchFamily="49" charset="0"/>
              </a:rPr>
              <a:t>person.setAge</a:t>
            </a:r>
            <a:r>
              <a:rPr lang="en-IN" b="0" i="0" dirty="0">
                <a:solidFill>
                  <a:srgbClr val="273239"/>
                </a:solidFill>
                <a:effectLst/>
                <a:highlight>
                  <a:srgbClr val="FFFFFF"/>
                </a:highlight>
                <a:latin typeface="Consolas" panose="020B0609020204030204" pitchFamily="49" charset="0"/>
              </a:rPr>
              <a:t>(30);</a:t>
            </a:r>
          </a:p>
          <a:p>
            <a:pPr algn="l" rtl="0" fontAlgn="base"/>
            <a:r>
              <a:rPr lang="en-IN" b="0" i="0" dirty="0">
                <a:solidFill>
                  <a:srgbClr val="273239"/>
                </a:solidFill>
                <a:effectLst/>
                <a:highlight>
                  <a:srgbClr val="FFFFFF"/>
                </a:highlight>
                <a:latin typeface="Consolas" panose="020B0609020204030204" pitchFamily="49" charset="0"/>
              </a:rPr>
              <a:t> </a:t>
            </a:r>
          </a:p>
          <a:p>
            <a:pPr algn="l" rtl="0" fontAlgn="base"/>
            <a:r>
              <a:rPr lang="en-IN" b="0" i="0" dirty="0">
                <a:solidFill>
                  <a:srgbClr val="273239"/>
                </a:solidFill>
                <a:effectLst/>
                <a:highlight>
                  <a:srgbClr val="FFFFFF"/>
                </a:highlight>
                <a:latin typeface="Consolas" panose="020B0609020204030204" pitchFamily="49" charset="0"/>
              </a:rPr>
              <a:t>        // Using methods to get the values from the</a:t>
            </a:r>
          </a:p>
          <a:p>
            <a:pPr algn="l" rtl="0" fontAlgn="base"/>
            <a:r>
              <a:rPr lang="en-IN" b="0" i="0" dirty="0">
                <a:solidFill>
                  <a:srgbClr val="273239"/>
                </a:solidFill>
                <a:effectLst/>
                <a:highlight>
                  <a:srgbClr val="FFFFFF"/>
                </a:highlight>
                <a:latin typeface="Consolas" panose="020B0609020204030204" pitchFamily="49" charset="0"/>
              </a:rPr>
              <a:t>        // variables</a:t>
            </a:r>
          </a:p>
          <a:p>
            <a:pPr algn="l" rtl="0" fontAlgn="base"/>
            <a:r>
              <a:rPr lang="en-IN" b="0" i="0" dirty="0">
                <a:solidFill>
                  <a:srgbClr val="273239"/>
                </a:solidFill>
                <a:effectLst/>
                <a:highlight>
                  <a:srgbClr val="FFFFFF"/>
                </a:highlight>
                <a:latin typeface="Consolas" panose="020B0609020204030204" pitchFamily="49" charset="0"/>
              </a:rPr>
              <a:t>        </a:t>
            </a:r>
            <a:r>
              <a:rPr lang="en-IN" b="0" i="0" dirty="0" err="1">
                <a:solidFill>
                  <a:srgbClr val="273239"/>
                </a:solidFill>
                <a:effectLst/>
                <a:highlight>
                  <a:srgbClr val="FFFFFF"/>
                </a:highlight>
                <a:latin typeface="Consolas" panose="020B0609020204030204" pitchFamily="49" charset="0"/>
              </a:rPr>
              <a:t>System.out.println</a:t>
            </a:r>
            <a:r>
              <a:rPr lang="en-IN" b="0" i="0" dirty="0">
                <a:solidFill>
                  <a:srgbClr val="273239"/>
                </a:solidFill>
                <a:effectLst/>
                <a:highlight>
                  <a:srgbClr val="FFFFFF"/>
                </a:highlight>
                <a:latin typeface="Consolas" panose="020B0609020204030204" pitchFamily="49" charset="0"/>
              </a:rPr>
              <a:t>("Name: " + </a:t>
            </a:r>
            <a:r>
              <a:rPr lang="en-IN" b="0" i="0" dirty="0" err="1">
                <a:solidFill>
                  <a:srgbClr val="273239"/>
                </a:solidFill>
                <a:effectLst/>
                <a:highlight>
                  <a:srgbClr val="FFFFFF"/>
                </a:highlight>
                <a:latin typeface="Consolas" panose="020B0609020204030204" pitchFamily="49" charset="0"/>
              </a:rPr>
              <a:t>person.getName</a:t>
            </a:r>
            <a:r>
              <a:rPr lang="en-IN" b="0" i="0" dirty="0">
                <a:solidFill>
                  <a:srgbClr val="273239"/>
                </a:solidFill>
                <a:effectLst/>
                <a:highlight>
                  <a:srgbClr val="FFFFFF"/>
                </a:highlight>
                <a:latin typeface="Consolas" panose="020B0609020204030204" pitchFamily="49" charset="0"/>
              </a:rPr>
              <a:t>());</a:t>
            </a:r>
          </a:p>
          <a:p>
            <a:pPr algn="l" rtl="0" fontAlgn="base"/>
            <a:r>
              <a:rPr lang="en-IN" b="0" i="0" dirty="0">
                <a:solidFill>
                  <a:srgbClr val="273239"/>
                </a:solidFill>
                <a:effectLst/>
                <a:highlight>
                  <a:srgbClr val="FFFFFF"/>
                </a:highlight>
                <a:latin typeface="Consolas" panose="020B0609020204030204" pitchFamily="49" charset="0"/>
              </a:rPr>
              <a:t>        </a:t>
            </a:r>
            <a:r>
              <a:rPr lang="en-IN" b="0" i="0" dirty="0" err="1">
                <a:solidFill>
                  <a:srgbClr val="273239"/>
                </a:solidFill>
                <a:effectLst/>
                <a:highlight>
                  <a:srgbClr val="FFFFFF"/>
                </a:highlight>
                <a:latin typeface="Consolas" panose="020B0609020204030204" pitchFamily="49" charset="0"/>
              </a:rPr>
              <a:t>System.out.println</a:t>
            </a:r>
            <a:r>
              <a:rPr lang="en-IN" b="0" i="0" dirty="0">
                <a:solidFill>
                  <a:srgbClr val="273239"/>
                </a:solidFill>
                <a:effectLst/>
                <a:highlight>
                  <a:srgbClr val="FFFFFF"/>
                </a:highlight>
                <a:latin typeface="Consolas" panose="020B0609020204030204" pitchFamily="49" charset="0"/>
              </a:rPr>
              <a:t>("Age: " + </a:t>
            </a:r>
            <a:r>
              <a:rPr lang="en-IN" b="0" i="0" dirty="0" err="1">
                <a:solidFill>
                  <a:srgbClr val="273239"/>
                </a:solidFill>
                <a:effectLst/>
                <a:highlight>
                  <a:srgbClr val="FFFFFF"/>
                </a:highlight>
                <a:latin typeface="Consolas" panose="020B0609020204030204" pitchFamily="49" charset="0"/>
              </a:rPr>
              <a:t>person.getAge</a:t>
            </a:r>
            <a:r>
              <a:rPr lang="en-IN" b="0" i="0" dirty="0">
                <a:solidFill>
                  <a:srgbClr val="273239"/>
                </a:solidFill>
                <a:effectLst/>
                <a:highlight>
                  <a:srgbClr val="FFFFFF"/>
                </a:highlight>
                <a:latin typeface="Consolas" panose="020B0609020204030204" pitchFamily="49" charset="0"/>
              </a:rPr>
              <a:t>());</a:t>
            </a:r>
          </a:p>
          <a:p>
            <a:pPr algn="l" rtl="0" fontAlgn="base"/>
            <a:r>
              <a:rPr lang="en-IN" b="0" i="0" dirty="0">
                <a:solidFill>
                  <a:srgbClr val="273239"/>
                </a:solidFill>
                <a:effectLst/>
                <a:highlight>
                  <a:srgbClr val="FFFFFF"/>
                </a:highlight>
                <a:latin typeface="Consolas" panose="020B0609020204030204" pitchFamily="49" charset="0"/>
              </a:rPr>
              <a:t>    }</a:t>
            </a:r>
          </a:p>
          <a:p>
            <a:pPr algn="l" rtl="0" fontAlgn="base"/>
            <a:r>
              <a:rPr lang="en-IN" b="0" i="0" dirty="0">
                <a:solidFill>
                  <a:srgbClr val="273239"/>
                </a:solidFill>
                <a:effectLst/>
                <a:highlight>
                  <a:srgbClr val="FFFFFF"/>
                </a:highlight>
                <a:latin typeface="Consolas" panose="020B0609020204030204" pitchFamily="49" charset="0"/>
              </a:rPr>
              <a:t>}</a:t>
            </a:r>
          </a:p>
          <a:p>
            <a:endParaRPr lang="en-IN" dirty="0"/>
          </a:p>
        </p:txBody>
      </p:sp>
      <p:sp>
        <p:nvSpPr>
          <p:cNvPr id="4" name="Slide Number Placeholder 3"/>
          <p:cNvSpPr>
            <a:spLocks noGrp="1"/>
          </p:cNvSpPr>
          <p:nvPr>
            <p:ph type="sldNum" sz="quarter" idx="5"/>
          </p:nvPr>
        </p:nvSpPr>
        <p:spPr/>
        <p:txBody>
          <a:bodyPr/>
          <a:lstStyle/>
          <a:p>
            <a:fld id="{A893D175-9744-4A2D-BAD7-394A142F524A}" type="slidenum">
              <a:rPr lang="en-US" smtClean="0"/>
              <a:pPr/>
              <a:t>26</a:t>
            </a:fld>
            <a:endParaRPr lang="en-US"/>
          </a:p>
        </p:txBody>
      </p:sp>
    </p:spTree>
    <p:extLst>
      <p:ext uri="{BB962C8B-B14F-4D97-AF65-F5344CB8AC3E}">
        <p14:creationId xmlns:p14="http://schemas.microsoft.com/office/powerpoint/2010/main" val="2110586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IN" dirty="0"/>
              <a:t>Class Bicycle</a:t>
            </a:r>
          </a:p>
          <a:p>
            <a:r>
              <a:rPr lang="en-IN" dirty="0"/>
              <a:t>------------------</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Bicycle {</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gear</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speed</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the Bicycle class has one constructor</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Bicycle(</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gear</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speed</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gear</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gear</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speed</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speed</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the Bicycle class has three methods</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applyBrake</a:t>
            </a:r>
            <a:r>
              <a:rPr lang="en-IN" sz="1800" b="1"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decrement</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a:solidFill>
                  <a:srgbClr val="0000C0"/>
                </a:solidFill>
                <a:latin typeface="Consolas" panose="020B0609020204030204" pitchFamily="49" charset="0"/>
              </a:rPr>
              <a:t>speed</a:t>
            </a:r>
            <a:r>
              <a:rPr lang="en-IN" sz="1800" dirty="0">
                <a:solidFill>
                  <a:srgbClr val="000000"/>
                </a:solidFill>
                <a:latin typeface="Consolas" panose="020B0609020204030204" pitchFamily="49" charset="0"/>
              </a:rPr>
              <a:t> = speed - </a:t>
            </a:r>
            <a:r>
              <a:rPr lang="en-IN" sz="1800" dirty="0">
                <a:solidFill>
                  <a:srgbClr val="6A3E3E"/>
                </a:solidFill>
                <a:latin typeface="Consolas" panose="020B0609020204030204" pitchFamily="49" charset="0"/>
              </a:rPr>
              <a:t>decrement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speedUp</a:t>
            </a:r>
            <a:r>
              <a:rPr lang="en-US" sz="1800" b="1"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increment</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a:solidFill>
                  <a:srgbClr val="0000C0"/>
                </a:solidFill>
                <a:latin typeface="Consolas" panose="020B0609020204030204" pitchFamily="49" charset="0"/>
              </a:rPr>
              <a:t>speed</a:t>
            </a:r>
            <a:r>
              <a:rPr lang="en-IN" sz="1800" dirty="0">
                <a:solidFill>
                  <a:srgbClr val="000000"/>
                </a:solidFill>
                <a:latin typeface="Consolas" panose="020B0609020204030204" pitchFamily="49" charset="0"/>
              </a:rPr>
              <a:t> = speed +</a:t>
            </a:r>
            <a:r>
              <a:rPr lang="en-IN" sz="1800" dirty="0">
                <a:solidFill>
                  <a:srgbClr val="6A3E3E"/>
                </a:solidFill>
                <a:latin typeface="Consolas" panose="020B0609020204030204" pitchFamily="49" charset="0"/>
              </a:rPr>
              <a:t>increment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 </a:t>
            </a:r>
            <a:r>
              <a:rPr lang="en-US" sz="1800" dirty="0" err="1">
                <a:solidFill>
                  <a:srgbClr val="3F7F5F"/>
                </a:solidFill>
                <a:latin typeface="Consolas" panose="020B0609020204030204" pitchFamily="49" charset="0"/>
              </a:rPr>
              <a:t>toString</a:t>
            </a:r>
            <a:r>
              <a:rPr lang="en-US" sz="1800" dirty="0">
                <a:solidFill>
                  <a:srgbClr val="3F7F5F"/>
                </a:solidFill>
                <a:latin typeface="Consolas" panose="020B0609020204030204" pitchFamily="49" charset="0"/>
              </a:rPr>
              <a:t>() method to print info of Bicycle</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String </a:t>
            </a:r>
            <a:r>
              <a:rPr lang="en-IN" sz="1800" b="1" dirty="0" err="1">
                <a:solidFill>
                  <a:srgbClr val="000000"/>
                </a:solidFill>
                <a:latin typeface="Consolas" panose="020B0609020204030204" pitchFamily="49" charset="0"/>
              </a:rPr>
              <a:t>toString</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a:solidFill>
                  <a:srgbClr val="2A00FF"/>
                </a:solidFill>
                <a:latin typeface="Consolas" panose="020B0609020204030204" pitchFamily="49" charset="0"/>
              </a:rPr>
              <a:t>"No of gears are "</a:t>
            </a:r>
            <a:r>
              <a:rPr lang="en-US" sz="1800" b="1" dirty="0">
                <a:solidFill>
                  <a:srgbClr val="000000"/>
                </a:solidFill>
                <a:latin typeface="Consolas" panose="020B0609020204030204" pitchFamily="49" charset="0"/>
              </a:rPr>
              <a:t> + </a:t>
            </a:r>
            <a:r>
              <a:rPr lang="en-US" sz="1800" b="1" dirty="0">
                <a:solidFill>
                  <a:srgbClr val="0000C0"/>
                </a:solidFill>
                <a:latin typeface="Consolas" panose="020B0609020204030204" pitchFamily="49" charset="0"/>
              </a:rPr>
              <a:t>gear</a:t>
            </a:r>
            <a:r>
              <a:rPr lang="en-US" sz="1800" b="1" dirty="0">
                <a:solidFill>
                  <a:srgbClr val="000000"/>
                </a:solidFill>
                <a:latin typeface="Consolas" panose="020B0609020204030204" pitchFamily="49" charset="0"/>
              </a:rPr>
              <a:t> + </a:t>
            </a:r>
            <a:r>
              <a:rPr lang="en-US" sz="1800" b="1" dirty="0">
                <a:solidFill>
                  <a:srgbClr val="2A00FF"/>
                </a:solidFill>
                <a:latin typeface="Consolas" panose="020B0609020204030204" pitchFamily="49" charset="0"/>
              </a:rPr>
              <a:t>"\n"</a:t>
            </a:r>
          </a:p>
          <a:p>
            <a:pPr algn="l"/>
            <a:r>
              <a:rPr lang="en-US" sz="1800" dirty="0">
                <a:solidFill>
                  <a:srgbClr val="000000"/>
                </a:solidFill>
                <a:latin typeface="Consolas" panose="020B0609020204030204" pitchFamily="49" charset="0"/>
              </a:rPr>
              <a:t>                + </a:t>
            </a:r>
            <a:r>
              <a:rPr lang="en-US" sz="1800" dirty="0">
                <a:solidFill>
                  <a:srgbClr val="2A00FF"/>
                </a:solidFill>
                <a:latin typeface="Consolas" panose="020B0609020204030204" pitchFamily="49" charset="0"/>
              </a:rPr>
              <a:t>"speed of bicycle is "</a:t>
            </a:r>
            <a:r>
              <a:rPr lang="en-US" sz="1800" dirty="0">
                <a:solidFill>
                  <a:srgbClr val="000000"/>
                </a:solidFill>
                <a:latin typeface="Consolas" panose="020B0609020204030204" pitchFamily="49" charset="0"/>
              </a:rPr>
              <a:t> + </a:t>
            </a:r>
            <a:r>
              <a:rPr lang="en-US" sz="1800" dirty="0">
                <a:solidFill>
                  <a:srgbClr val="0000C0"/>
                </a:solidFill>
                <a:latin typeface="Consolas" panose="020B0609020204030204" pitchFamily="49" charset="0"/>
              </a:rPr>
              <a:t>speed</a:t>
            </a:r>
            <a:r>
              <a:rPr lang="en-US"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endParaRPr lang="en-IN" sz="1800" dirty="0">
              <a:solidFill>
                <a:srgbClr val="000000"/>
              </a:solidFill>
              <a:latin typeface="Consolas" panose="020B0609020204030204" pitchFamily="49" charset="0"/>
            </a:endParaRPr>
          </a:p>
          <a:p>
            <a:pPr algn="l"/>
            <a:r>
              <a:rPr lang="en-IN" sz="1800" dirty="0">
                <a:solidFill>
                  <a:srgbClr val="000000"/>
                </a:solidFill>
                <a:latin typeface="Consolas" panose="020B0609020204030204" pitchFamily="49" charset="0"/>
              </a:rPr>
              <a:t>---------Class mountain bike-------------------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MountainBike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extends</a:t>
            </a:r>
            <a:r>
              <a:rPr lang="en-US" sz="1800" b="1" dirty="0">
                <a:solidFill>
                  <a:srgbClr val="000000"/>
                </a:solidFill>
                <a:latin typeface="Consolas" panose="020B0609020204030204" pitchFamily="49" charset="0"/>
              </a:rPr>
              <a:t> Bicycle{</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err="1">
                <a:solidFill>
                  <a:srgbClr val="0000C0"/>
                </a:solidFill>
                <a:latin typeface="Consolas" panose="020B0609020204030204" pitchFamily="49" charset="0"/>
              </a:rPr>
              <a:t>seatHieght</a:t>
            </a:r>
            <a:r>
              <a:rPr lang="en-IN" sz="1800" b="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MountainBike</a:t>
            </a:r>
            <a:r>
              <a:rPr lang="en-US" sz="1800" b="1"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gear</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speed</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err="1">
                <a:solidFill>
                  <a:srgbClr val="6A3E3E"/>
                </a:solidFill>
                <a:latin typeface="Consolas" panose="020B0609020204030204" pitchFamily="49" charset="0"/>
              </a:rPr>
              <a:t>seatHieght</a:t>
            </a:r>
            <a:r>
              <a:rPr lang="en-US"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super</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gear</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speed</a:t>
            </a:r>
            <a:r>
              <a:rPr lang="en-IN" sz="1800" b="1" dirty="0">
                <a:solidFill>
                  <a:srgbClr val="000000"/>
                </a:solidFill>
                <a:latin typeface="Consolas" panose="020B0609020204030204" pitchFamily="49" charset="0"/>
              </a:rPr>
              <a:t>);</a:t>
            </a:r>
          </a:p>
          <a:p>
            <a:pPr algn="l"/>
            <a:r>
              <a:rPr lang="en-IN" sz="1800" b="1" dirty="0" err="1">
                <a:solidFill>
                  <a:srgbClr val="7F0055"/>
                </a:solidFill>
                <a:latin typeface="Consolas" panose="020B0609020204030204" pitchFamily="49" charset="0"/>
              </a:rPr>
              <a:t>this</a:t>
            </a:r>
            <a:r>
              <a:rPr lang="en-IN" sz="1800" b="1" dirty="0" err="1">
                <a:solidFill>
                  <a:srgbClr val="000000"/>
                </a:solidFill>
                <a:latin typeface="Consolas" panose="020B0609020204030204" pitchFamily="49" charset="0"/>
              </a:rPr>
              <a:t>.</a:t>
            </a:r>
            <a:r>
              <a:rPr lang="en-IN" sz="1800" b="1" dirty="0" err="1">
                <a:solidFill>
                  <a:srgbClr val="0000C0"/>
                </a:solidFill>
                <a:latin typeface="Consolas" panose="020B0609020204030204" pitchFamily="49" charset="0"/>
              </a:rPr>
              <a:t>seatHieght</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seatHieght</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646464"/>
                </a:solidFill>
                <a:latin typeface="Consolas" panose="020B0609020204030204" pitchFamily="49" charset="0"/>
              </a:rPr>
              <a:t>@Override</a:t>
            </a:r>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String </a:t>
            </a:r>
            <a:r>
              <a:rPr lang="en-IN" sz="1800" b="1" dirty="0" err="1">
                <a:solidFill>
                  <a:srgbClr val="000000"/>
                </a:solidFill>
                <a:latin typeface="Consolas" panose="020B0609020204030204" pitchFamily="49" charset="0"/>
              </a:rPr>
              <a:t>toString</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err="1">
                <a:solidFill>
                  <a:srgbClr val="7F0055"/>
                </a:solidFill>
                <a:latin typeface="Consolas" panose="020B0609020204030204" pitchFamily="49" charset="0"/>
              </a:rPr>
              <a:t>super</a:t>
            </a:r>
            <a:r>
              <a:rPr lang="en-US" sz="1800" b="1" dirty="0" err="1">
                <a:solidFill>
                  <a:srgbClr val="000000"/>
                </a:solidFill>
                <a:latin typeface="Consolas" panose="020B0609020204030204" pitchFamily="49" charset="0"/>
              </a:rPr>
              <a:t>.toString</a:t>
            </a:r>
            <a:r>
              <a:rPr lang="en-US" sz="1800" b="1" dirty="0">
                <a:solidFill>
                  <a:srgbClr val="000000"/>
                </a:solidFill>
                <a:latin typeface="Consolas" panose="020B0609020204030204" pitchFamily="49" charset="0"/>
              </a:rPr>
              <a:t>() + </a:t>
            </a:r>
            <a:r>
              <a:rPr lang="en-US" sz="1800" b="1" dirty="0">
                <a:solidFill>
                  <a:srgbClr val="2A00FF"/>
                </a:solidFill>
                <a:latin typeface="Consolas" panose="020B0609020204030204" pitchFamily="49" charset="0"/>
              </a:rPr>
              <a:t>"\</a:t>
            </a:r>
            <a:r>
              <a:rPr lang="en-US" sz="1800" b="1" dirty="0" err="1">
                <a:solidFill>
                  <a:srgbClr val="2A00FF"/>
                </a:solidFill>
                <a:latin typeface="Consolas" panose="020B0609020204030204" pitchFamily="49" charset="0"/>
              </a:rPr>
              <a:t>nseat</a:t>
            </a:r>
            <a:r>
              <a:rPr lang="en-US" sz="1800" b="1" dirty="0">
                <a:solidFill>
                  <a:srgbClr val="2A00FF"/>
                </a:solidFill>
                <a:latin typeface="Consolas" panose="020B0609020204030204" pitchFamily="49" charset="0"/>
              </a:rPr>
              <a:t> height is "</a:t>
            </a:r>
          </a:p>
          <a:p>
            <a:pPr algn="l"/>
            <a:r>
              <a:rPr lang="en-IN" sz="1800" dirty="0">
                <a:solidFill>
                  <a:srgbClr val="000000"/>
                </a:solidFill>
                <a:latin typeface="Consolas" panose="020B0609020204030204" pitchFamily="49" charset="0"/>
              </a:rPr>
              <a:t>                + </a:t>
            </a:r>
            <a:r>
              <a:rPr lang="en-IN" sz="1800" dirty="0" err="1">
                <a:solidFill>
                  <a:srgbClr val="0000C0"/>
                </a:solidFill>
                <a:latin typeface="Consolas" panose="020B0609020204030204" pitchFamily="49" charset="0"/>
              </a:rPr>
              <a:t>seatHieght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a:t>
            </a:r>
            <a:endParaRPr lang="en-IN" dirty="0"/>
          </a:p>
        </p:txBody>
      </p:sp>
      <p:sp>
        <p:nvSpPr>
          <p:cNvPr id="4" name="Slide Number Placeholder 3"/>
          <p:cNvSpPr>
            <a:spLocks noGrp="1"/>
          </p:cNvSpPr>
          <p:nvPr>
            <p:ph type="sldNum" sz="quarter" idx="5"/>
          </p:nvPr>
        </p:nvSpPr>
        <p:spPr/>
        <p:txBody>
          <a:bodyPr/>
          <a:lstStyle/>
          <a:p>
            <a:fld id="{A893D175-9744-4A2D-BAD7-394A142F524A}" type="slidenum">
              <a:rPr lang="en-US" smtClean="0"/>
              <a:pPr/>
              <a:t>28</a:t>
            </a:fld>
            <a:endParaRPr lang="en-US"/>
          </a:p>
        </p:txBody>
      </p:sp>
    </p:spTree>
    <p:extLst>
      <p:ext uri="{BB962C8B-B14F-4D97-AF65-F5344CB8AC3E}">
        <p14:creationId xmlns:p14="http://schemas.microsoft.com/office/powerpoint/2010/main" val="150015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class which is declared as abstract is known as an </a:t>
            </a:r>
            <a:r>
              <a:rPr lang="en-US" sz="1200" b="1" i="0" kern="1200" dirty="0">
                <a:solidFill>
                  <a:schemeClr val="tx1"/>
                </a:solidFill>
                <a:effectLst/>
                <a:latin typeface="+mn-lt"/>
                <a:ea typeface="+mn-ea"/>
                <a:cs typeface="+mn-cs"/>
              </a:rPr>
              <a:t>abstract class</a:t>
            </a:r>
            <a:r>
              <a:rPr lang="en-US" sz="1200" b="0" i="0" kern="1200" dirty="0">
                <a:solidFill>
                  <a:schemeClr val="tx1"/>
                </a:solidFill>
                <a:effectLst/>
                <a:latin typeface="+mn-lt"/>
                <a:ea typeface="+mn-ea"/>
                <a:cs typeface="+mn-cs"/>
              </a:rPr>
              <a:t>. It can have abstract and non-abstract methods. It needs to be extended and its method implemented. It cannot be instantiated.</a:t>
            </a:r>
          </a:p>
          <a:p>
            <a:r>
              <a:rPr lang="en-US" sz="1200" b="0" i="0" kern="1200" dirty="0">
                <a:solidFill>
                  <a:schemeClr val="tx1"/>
                </a:solidFill>
                <a:effectLst/>
                <a:latin typeface="+mn-lt"/>
                <a:ea typeface="+mn-ea"/>
                <a:cs typeface="+mn-cs"/>
              </a:rPr>
              <a:t>Points to Remember</a:t>
            </a:r>
          </a:p>
          <a:p>
            <a:r>
              <a:rPr lang="en-US" sz="1200" b="0" kern="1200" dirty="0">
                <a:solidFill>
                  <a:schemeClr val="tx1"/>
                </a:solidFill>
                <a:effectLst/>
                <a:latin typeface="+mn-lt"/>
                <a:ea typeface="+mn-ea"/>
                <a:cs typeface="+mn-cs"/>
              </a:rPr>
              <a:t>An abstract class must be declared with an abstract keyword.</a:t>
            </a:r>
          </a:p>
          <a:p>
            <a:r>
              <a:rPr lang="en-US" sz="1200" b="0" kern="1200" dirty="0">
                <a:solidFill>
                  <a:schemeClr val="tx1"/>
                </a:solidFill>
                <a:effectLst/>
                <a:latin typeface="+mn-lt"/>
                <a:ea typeface="+mn-ea"/>
                <a:cs typeface="+mn-cs"/>
              </a:rPr>
              <a:t>It can have abstract and non-abstract methods.</a:t>
            </a:r>
          </a:p>
          <a:p>
            <a:r>
              <a:rPr lang="en-US" sz="1200" b="0" kern="1200" dirty="0">
                <a:solidFill>
                  <a:schemeClr val="tx1"/>
                </a:solidFill>
                <a:effectLst/>
                <a:latin typeface="+mn-lt"/>
                <a:ea typeface="+mn-ea"/>
                <a:cs typeface="+mn-cs"/>
              </a:rPr>
              <a:t>It cannot be instantiated.</a:t>
            </a:r>
          </a:p>
          <a:p>
            <a:r>
              <a:rPr lang="en-US" sz="1200" b="0" kern="1200" dirty="0">
                <a:solidFill>
                  <a:schemeClr val="tx1"/>
                </a:solidFill>
                <a:effectLst/>
                <a:latin typeface="+mn-lt"/>
                <a:ea typeface="+mn-ea"/>
                <a:cs typeface="+mn-cs"/>
              </a:rPr>
              <a:t>It can have constructors and static methods also.</a:t>
            </a:r>
          </a:p>
        </p:txBody>
      </p:sp>
      <p:sp>
        <p:nvSpPr>
          <p:cNvPr id="4" name="Slide Number Placeholder 3"/>
          <p:cNvSpPr>
            <a:spLocks noGrp="1"/>
          </p:cNvSpPr>
          <p:nvPr>
            <p:ph type="sldNum" sz="quarter" idx="10"/>
          </p:nvPr>
        </p:nvSpPr>
        <p:spPr/>
        <p:txBody>
          <a:bodyPr/>
          <a:lstStyle/>
          <a:p>
            <a:fld id="{A893D175-9744-4A2D-BAD7-394A142F524A}" type="slidenum">
              <a:rPr lang="en-US" smtClean="0"/>
              <a:pPr/>
              <a:t>30</a:t>
            </a:fld>
            <a:endParaRPr lang="en-US"/>
          </a:p>
        </p:txBody>
      </p:sp>
    </p:spTree>
    <p:extLst>
      <p:ext uri="{BB962C8B-B14F-4D97-AF65-F5344CB8AC3E}">
        <p14:creationId xmlns:p14="http://schemas.microsoft.com/office/powerpoint/2010/main" val="2171839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IN" dirty="0"/>
              <a:t>Multiple Inheritance</a:t>
            </a:r>
          </a:p>
          <a:p>
            <a:r>
              <a:rPr lang="en-IN" sz="1200" b="1" i="0" kern="1200" dirty="0">
                <a:solidFill>
                  <a:schemeClr val="tx1"/>
                </a:solidFill>
                <a:effectLst/>
                <a:latin typeface="+mn-lt"/>
                <a:ea typeface="+mn-ea"/>
                <a:cs typeface="+mn-cs"/>
              </a:rPr>
              <a:t>interface</a:t>
            </a:r>
            <a:r>
              <a:rPr lang="en-IN" sz="1200" b="0" i="0" kern="1200" dirty="0">
                <a:solidFill>
                  <a:schemeClr val="tx1"/>
                </a:solidFill>
                <a:effectLst/>
                <a:latin typeface="+mn-lt"/>
                <a:ea typeface="+mn-ea"/>
                <a:cs typeface="+mn-cs"/>
              </a:rPr>
              <a:t> Printable{  </a:t>
            </a:r>
          </a:p>
          <a:p>
            <a:r>
              <a:rPr lang="en-IN" sz="1200" b="1" i="0" kern="1200" dirty="0">
                <a:solidFill>
                  <a:schemeClr val="tx1"/>
                </a:solidFill>
                <a:effectLst/>
                <a:latin typeface="+mn-lt"/>
                <a:ea typeface="+mn-ea"/>
                <a:cs typeface="+mn-cs"/>
              </a:rPr>
              <a:t>void</a:t>
            </a:r>
            <a:r>
              <a:rPr lang="en-IN" sz="1200" b="0" i="0" kern="1200" dirty="0">
                <a:solidFill>
                  <a:schemeClr val="tx1"/>
                </a:solidFill>
                <a:effectLst/>
                <a:latin typeface="+mn-lt"/>
                <a:ea typeface="+mn-ea"/>
                <a:cs typeface="+mn-cs"/>
              </a:rPr>
              <a:t> print();  </a:t>
            </a:r>
          </a:p>
          <a:p>
            <a:r>
              <a:rPr lang="en-IN" sz="1200" b="0" i="0" kern="1200" dirty="0">
                <a:solidFill>
                  <a:schemeClr val="tx1"/>
                </a:solidFill>
                <a:effectLst/>
                <a:latin typeface="+mn-lt"/>
                <a:ea typeface="+mn-ea"/>
                <a:cs typeface="+mn-cs"/>
              </a:rPr>
              <a:t>}  </a:t>
            </a:r>
          </a:p>
          <a:p>
            <a:r>
              <a:rPr lang="en-IN" sz="1200" b="1" i="0" kern="1200" dirty="0">
                <a:solidFill>
                  <a:schemeClr val="tx1"/>
                </a:solidFill>
                <a:effectLst/>
                <a:latin typeface="+mn-lt"/>
                <a:ea typeface="+mn-ea"/>
                <a:cs typeface="+mn-cs"/>
              </a:rPr>
              <a:t>interface</a:t>
            </a:r>
            <a:r>
              <a:rPr lang="en-IN" sz="1200" b="0" i="0" kern="1200" dirty="0">
                <a:solidFill>
                  <a:schemeClr val="tx1"/>
                </a:solidFill>
                <a:effectLst/>
                <a:latin typeface="+mn-lt"/>
                <a:ea typeface="+mn-ea"/>
                <a:cs typeface="+mn-cs"/>
              </a:rPr>
              <a:t> Showable{  </a:t>
            </a:r>
          </a:p>
          <a:p>
            <a:r>
              <a:rPr lang="en-IN" sz="1200" b="1" i="0" kern="1200" dirty="0">
                <a:solidFill>
                  <a:schemeClr val="tx1"/>
                </a:solidFill>
                <a:effectLst/>
                <a:latin typeface="+mn-lt"/>
                <a:ea typeface="+mn-ea"/>
                <a:cs typeface="+mn-cs"/>
              </a:rPr>
              <a:t>void</a:t>
            </a:r>
            <a:r>
              <a:rPr lang="en-IN" sz="1200" b="0" i="0" kern="1200" dirty="0">
                <a:solidFill>
                  <a:schemeClr val="tx1"/>
                </a:solidFill>
                <a:effectLst/>
                <a:latin typeface="+mn-lt"/>
                <a:ea typeface="+mn-ea"/>
                <a:cs typeface="+mn-cs"/>
              </a:rPr>
              <a:t> show();  </a:t>
            </a:r>
          </a:p>
          <a:p>
            <a:r>
              <a:rPr lang="en-IN" sz="1200" b="0" i="0" kern="1200" dirty="0">
                <a:solidFill>
                  <a:schemeClr val="tx1"/>
                </a:solidFill>
                <a:effectLst/>
                <a:latin typeface="+mn-lt"/>
                <a:ea typeface="+mn-ea"/>
                <a:cs typeface="+mn-cs"/>
              </a:rPr>
              <a:t>}  </a:t>
            </a:r>
          </a:p>
          <a:p>
            <a:r>
              <a:rPr lang="en-IN" sz="1200" b="1" i="0" kern="1200" dirty="0">
                <a:solidFill>
                  <a:schemeClr val="tx1"/>
                </a:solidFill>
                <a:effectLst/>
                <a:latin typeface="+mn-lt"/>
                <a:ea typeface="+mn-ea"/>
                <a:cs typeface="+mn-cs"/>
              </a:rPr>
              <a:t>class</a:t>
            </a:r>
            <a:r>
              <a:rPr lang="en-IN" sz="1200" b="0" i="0" kern="1200" dirty="0">
                <a:solidFill>
                  <a:schemeClr val="tx1"/>
                </a:solidFill>
                <a:effectLst/>
                <a:latin typeface="+mn-lt"/>
                <a:ea typeface="+mn-ea"/>
                <a:cs typeface="+mn-cs"/>
              </a:rPr>
              <a:t> A7 </a:t>
            </a:r>
            <a:r>
              <a:rPr lang="en-IN" sz="1200" b="1" i="0" kern="1200" dirty="0">
                <a:solidFill>
                  <a:schemeClr val="tx1"/>
                </a:solidFill>
                <a:effectLst/>
                <a:latin typeface="+mn-lt"/>
                <a:ea typeface="+mn-ea"/>
                <a:cs typeface="+mn-cs"/>
              </a:rPr>
              <a:t>implements</a:t>
            </a:r>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Printable,Showable</a:t>
            </a:r>
            <a:r>
              <a:rPr lang="en-IN" sz="1200" b="0" i="0" kern="1200" dirty="0">
                <a:solidFill>
                  <a:schemeClr val="tx1"/>
                </a:solidFill>
                <a:effectLst/>
                <a:latin typeface="+mn-lt"/>
                <a:ea typeface="+mn-ea"/>
                <a:cs typeface="+mn-cs"/>
              </a:rPr>
              <a:t>{  </a:t>
            </a:r>
          </a:p>
          <a:p>
            <a:r>
              <a:rPr lang="en-IN" sz="1200" b="1" i="0" kern="1200" dirty="0">
                <a:solidFill>
                  <a:schemeClr val="tx1"/>
                </a:solidFill>
                <a:effectLst/>
                <a:latin typeface="+mn-lt"/>
                <a:ea typeface="+mn-ea"/>
                <a:cs typeface="+mn-cs"/>
              </a:rPr>
              <a:t>public</a:t>
            </a:r>
            <a:r>
              <a:rPr lang="en-IN" sz="1200" b="0" i="0" kern="1200" dirty="0">
                <a:solidFill>
                  <a:schemeClr val="tx1"/>
                </a:solidFill>
                <a:effectLst/>
                <a:latin typeface="+mn-lt"/>
                <a:ea typeface="+mn-ea"/>
                <a:cs typeface="+mn-cs"/>
              </a:rPr>
              <a:t> </a:t>
            </a:r>
            <a:r>
              <a:rPr lang="en-IN" sz="1200" b="1" i="0" kern="1200" dirty="0">
                <a:solidFill>
                  <a:schemeClr val="tx1"/>
                </a:solidFill>
                <a:effectLst/>
                <a:latin typeface="+mn-lt"/>
                <a:ea typeface="+mn-ea"/>
                <a:cs typeface="+mn-cs"/>
              </a:rPr>
              <a:t>void</a:t>
            </a:r>
            <a:r>
              <a:rPr lang="en-IN" sz="1200" b="0" i="0" kern="1200" dirty="0">
                <a:solidFill>
                  <a:schemeClr val="tx1"/>
                </a:solidFill>
                <a:effectLst/>
                <a:latin typeface="+mn-lt"/>
                <a:ea typeface="+mn-ea"/>
                <a:cs typeface="+mn-cs"/>
              </a:rPr>
              <a:t> print(){</a:t>
            </a:r>
            <a:r>
              <a:rPr lang="en-IN" sz="1200" b="0" i="0" kern="1200" dirty="0" err="1">
                <a:solidFill>
                  <a:schemeClr val="tx1"/>
                </a:solidFill>
                <a:effectLst/>
                <a:latin typeface="+mn-lt"/>
                <a:ea typeface="+mn-ea"/>
                <a:cs typeface="+mn-cs"/>
              </a:rPr>
              <a:t>System.out.println</a:t>
            </a:r>
            <a:r>
              <a:rPr lang="en-IN" sz="1200" b="0" i="0" kern="1200" dirty="0">
                <a:solidFill>
                  <a:schemeClr val="tx1"/>
                </a:solidFill>
                <a:effectLst/>
                <a:latin typeface="+mn-lt"/>
                <a:ea typeface="+mn-ea"/>
                <a:cs typeface="+mn-cs"/>
              </a:rPr>
              <a:t>("Hello");}  </a:t>
            </a:r>
          </a:p>
          <a:p>
            <a:r>
              <a:rPr lang="en-IN" sz="1200" b="1" i="0" kern="1200" dirty="0">
                <a:solidFill>
                  <a:schemeClr val="tx1"/>
                </a:solidFill>
                <a:effectLst/>
                <a:latin typeface="+mn-lt"/>
                <a:ea typeface="+mn-ea"/>
                <a:cs typeface="+mn-cs"/>
              </a:rPr>
              <a:t>public</a:t>
            </a:r>
            <a:r>
              <a:rPr lang="en-IN" sz="1200" b="0" i="0" kern="1200" dirty="0">
                <a:solidFill>
                  <a:schemeClr val="tx1"/>
                </a:solidFill>
                <a:effectLst/>
                <a:latin typeface="+mn-lt"/>
                <a:ea typeface="+mn-ea"/>
                <a:cs typeface="+mn-cs"/>
              </a:rPr>
              <a:t> </a:t>
            </a:r>
            <a:r>
              <a:rPr lang="en-IN" sz="1200" b="1" i="0" kern="1200" dirty="0">
                <a:solidFill>
                  <a:schemeClr val="tx1"/>
                </a:solidFill>
                <a:effectLst/>
                <a:latin typeface="+mn-lt"/>
                <a:ea typeface="+mn-ea"/>
                <a:cs typeface="+mn-cs"/>
              </a:rPr>
              <a:t>void</a:t>
            </a:r>
            <a:r>
              <a:rPr lang="en-IN" sz="1200" b="0" i="0" kern="1200" dirty="0">
                <a:solidFill>
                  <a:schemeClr val="tx1"/>
                </a:solidFill>
                <a:effectLst/>
                <a:latin typeface="+mn-lt"/>
                <a:ea typeface="+mn-ea"/>
                <a:cs typeface="+mn-cs"/>
              </a:rPr>
              <a:t> show(){</a:t>
            </a:r>
            <a:r>
              <a:rPr lang="en-IN" sz="1200" b="0" i="0" kern="1200" dirty="0" err="1">
                <a:solidFill>
                  <a:schemeClr val="tx1"/>
                </a:solidFill>
                <a:effectLst/>
                <a:latin typeface="+mn-lt"/>
                <a:ea typeface="+mn-ea"/>
                <a:cs typeface="+mn-cs"/>
              </a:rPr>
              <a:t>System.out.println</a:t>
            </a:r>
            <a:r>
              <a:rPr lang="en-IN" sz="1200" b="0" i="0" kern="1200" dirty="0">
                <a:solidFill>
                  <a:schemeClr val="tx1"/>
                </a:solidFill>
                <a:effectLst/>
                <a:latin typeface="+mn-lt"/>
                <a:ea typeface="+mn-ea"/>
                <a:cs typeface="+mn-cs"/>
              </a:rPr>
              <a:t>("Welcome");}  </a:t>
            </a:r>
          </a:p>
          <a:p>
            <a:r>
              <a:rPr lang="en-IN" sz="1200" b="0" i="0" kern="1200" dirty="0">
                <a:solidFill>
                  <a:schemeClr val="tx1"/>
                </a:solidFill>
                <a:effectLst/>
                <a:latin typeface="+mn-lt"/>
                <a:ea typeface="+mn-ea"/>
                <a:cs typeface="+mn-cs"/>
              </a:rPr>
              <a:t>  </a:t>
            </a:r>
          </a:p>
          <a:p>
            <a:r>
              <a:rPr lang="en-IN" sz="1200" b="1" i="0" kern="1200" dirty="0">
                <a:solidFill>
                  <a:schemeClr val="tx1"/>
                </a:solidFill>
                <a:effectLst/>
                <a:latin typeface="+mn-lt"/>
                <a:ea typeface="+mn-ea"/>
                <a:cs typeface="+mn-cs"/>
              </a:rPr>
              <a:t>public</a:t>
            </a:r>
            <a:r>
              <a:rPr lang="en-IN" sz="1200" b="0" i="0" kern="1200" dirty="0">
                <a:solidFill>
                  <a:schemeClr val="tx1"/>
                </a:solidFill>
                <a:effectLst/>
                <a:latin typeface="+mn-lt"/>
                <a:ea typeface="+mn-ea"/>
                <a:cs typeface="+mn-cs"/>
              </a:rPr>
              <a:t> </a:t>
            </a:r>
            <a:r>
              <a:rPr lang="en-IN" sz="1200" b="1" i="0" kern="1200" dirty="0">
                <a:solidFill>
                  <a:schemeClr val="tx1"/>
                </a:solidFill>
                <a:effectLst/>
                <a:latin typeface="+mn-lt"/>
                <a:ea typeface="+mn-ea"/>
                <a:cs typeface="+mn-cs"/>
              </a:rPr>
              <a:t>static</a:t>
            </a:r>
            <a:r>
              <a:rPr lang="en-IN" sz="1200" b="0" i="0" kern="1200" dirty="0">
                <a:solidFill>
                  <a:schemeClr val="tx1"/>
                </a:solidFill>
                <a:effectLst/>
                <a:latin typeface="+mn-lt"/>
                <a:ea typeface="+mn-ea"/>
                <a:cs typeface="+mn-cs"/>
              </a:rPr>
              <a:t> </a:t>
            </a:r>
            <a:r>
              <a:rPr lang="en-IN" sz="1200" b="1" i="0" kern="1200" dirty="0">
                <a:solidFill>
                  <a:schemeClr val="tx1"/>
                </a:solidFill>
                <a:effectLst/>
                <a:latin typeface="+mn-lt"/>
                <a:ea typeface="+mn-ea"/>
                <a:cs typeface="+mn-cs"/>
              </a:rPr>
              <a:t>void</a:t>
            </a:r>
            <a:r>
              <a:rPr lang="en-IN" sz="1200" b="0" i="0" kern="1200" dirty="0">
                <a:solidFill>
                  <a:schemeClr val="tx1"/>
                </a:solidFill>
                <a:effectLst/>
                <a:latin typeface="+mn-lt"/>
                <a:ea typeface="+mn-ea"/>
                <a:cs typeface="+mn-cs"/>
              </a:rPr>
              <a:t> main(String </a:t>
            </a:r>
            <a:r>
              <a:rPr lang="en-IN" sz="1200" b="0" i="0" kern="1200" dirty="0" err="1">
                <a:solidFill>
                  <a:schemeClr val="tx1"/>
                </a:solidFill>
                <a:effectLst/>
                <a:latin typeface="+mn-lt"/>
                <a:ea typeface="+mn-ea"/>
                <a:cs typeface="+mn-cs"/>
              </a:rPr>
              <a:t>args</a:t>
            </a:r>
            <a:r>
              <a:rPr lang="en-IN" sz="1200" b="0" i="0" kern="1200" dirty="0">
                <a:solidFill>
                  <a:schemeClr val="tx1"/>
                </a:solidFill>
                <a:effectLst/>
                <a:latin typeface="+mn-lt"/>
                <a:ea typeface="+mn-ea"/>
                <a:cs typeface="+mn-cs"/>
              </a:rPr>
              <a:t>[]){  </a:t>
            </a:r>
          </a:p>
          <a:p>
            <a:r>
              <a:rPr lang="en-IN" sz="1200" b="0" i="0" kern="1200" dirty="0">
                <a:solidFill>
                  <a:schemeClr val="tx1"/>
                </a:solidFill>
                <a:effectLst/>
                <a:latin typeface="+mn-lt"/>
                <a:ea typeface="+mn-ea"/>
                <a:cs typeface="+mn-cs"/>
              </a:rPr>
              <a:t>A7 </a:t>
            </a:r>
            <a:r>
              <a:rPr lang="en-IN" sz="1200" b="0" i="0" kern="1200" dirty="0" err="1">
                <a:solidFill>
                  <a:schemeClr val="tx1"/>
                </a:solidFill>
                <a:effectLst/>
                <a:latin typeface="+mn-lt"/>
                <a:ea typeface="+mn-ea"/>
                <a:cs typeface="+mn-cs"/>
              </a:rPr>
              <a:t>obj</a:t>
            </a:r>
            <a:r>
              <a:rPr lang="en-IN" sz="1200" b="0" i="0" kern="1200" dirty="0">
                <a:solidFill>
                  <a:schemeClr val="tx1"/>
                </a:solidFill>
                <a:effectLst/>
                <a:latin typeface="+mn-lt"/>
                <a:ea typeface="+mn-ea"/>
                <a:cs typeface="+mn-cs"/>
              </a:rPr>
              <a:t> = </a:t>
            </a:r>
            <a:r>
              <a:rPr lang="en-IN" sz="1200" b="1" i="0" kern="1200" dirty="0">
                <a:solidFill>
                  <a:schemeClr val="tx1"/>
                </a:solidFill>
                <a:effectLst/>
                <a:latin typeface="+mn-lt"/>
                <a:ea typeface="+mn-ea"/>
                <a:cs typeface="+mn-cs"/>
              </a:rPr>
              <a:t>new</a:t>
            </a:r>
            <a:r>
              <a:rPr lang="en-IN" sz="1200" b="0" i="0" kern="1200" dirty="0">
                <a:solidFill>
                  <a:schemeClr val="tx1"/>
                </a:solidFill>
                <a:effectLst/>
                <a:latin typeface="+mn-lt"/>
                <a:ea typeface="+mn-ea"/>
                <a:cs typeface="+mn-cs"/>
              </a:rPr>
              <a:t> A7();  </a:t>
            </a:r>
          </a:p>
          <a:p>
            <a:r>
              <a:rPr lang="en-IN" sz="1200" b="0" i="0" kern="1200" dirty="0" err="1">
                <a:solidFill>
                  <a:schemeClr val="tx1"/>
                </a:solidFill>
                <a:effectLst/>
                <a:latin typeface="+mn-lt"/>
                <a:ea typeface="+mn-ea"/>
                <a:cs typeface="+mn-cs"/>
              </a:rPr>
              <a:t>obj.print</a:t>
            </a:r>
            <a:r>
              <a:rPr lang="en-IN" sz="1200" b="0" i="0" kern="1200" dirty="0">
                <a:solidFill>
                  <a:schemeClr val="tx1"/>
                </a:solidFill>
                <a:effectLst/>
                <a:latin typeface="+mn-lt"/>
                <a:ea typeface="+mn-ea"/>
                <a:cs typeface="+mn-cs"/>
              </a:rPr>
              <a:t>();  </a:t>
            </a:r>
          </a:p>
          <a:p>
            <a:r>
              <a:rPr lang="en-IN" sz="1200" b="0" i="0" kern="1200" dirty="0" err="1">
                <a:solidFill>
                  <a:schemeClr val="tx1"/>
                </a:solidFill>
                <a:effectLst/>
                <a:latin typeface="+mn-lt"/>
                <a:ea typeface="+mn-ea"/>
                <a:cs typeface="+mn-cs"/>
              </a:rPr>
              <a:t>obj.show</a:t>
            </a:r>
            <a:r>
              <a:rPr lang="en-IN" sz="1200" b="0" i="0" kern="1200" dirty="0">
                <a:solidFill>
                  <a:schemeClr val="tx1"/>
                </a:solidFill>
                <a:effectLst/>
                <a:latin typeface="+mn-lt"/>
                <a:ea typeface="+mn-ea"/>
                <a:cs typeface="+mn-cs"/>
              </a:rPr>
              <a:t>();  </a:t>
            </a:r>
          </a:p>
          <a:p>
            <a:r>
              <a:rPr lang="en-IN" sz="1200" b="0" i="0" kern="1200" dirty="0">
                <a:solidFill>
                  <a:schemeClr val="tx1"/>
                </a:solidFill>
                <a:effectLst/>
                <a:latin typeface="+mn-lt"/>
                <a:ea typeface="+mn-ea"/>
                <a:cs typeface="+mn-cs"/>
              </a:rPr>
              <a:t> }  </a:t>
            </a:r>
          </a:p>
          <a:p>
            <a:r>
              <a:rPr lang="en-IN" sz="1200" b="0" i="0" kern="1200" dirty="0">
                <a:solidFill>
                  <a:schemeClr val="tx1"/>
                </a:solidFill>
                <a:effectLst/>
                <a:latin typeface="+mn-lt"/>
                <a:ea typeface="+mn-ea"/>
                <a:cs typeface="+mn-cs"/>
              </a:rPr>
              <a:t>}</a:t>
            </a:r>
          </a:p>
          <a:p>
            <a:endParaRPr lang="en-IN" dirty="0"/>
          </a:p>
          <a:p>
            <a:r>
              <a:rPr lang="en-IN" dirty="0"/>
              <a:t>----------------------------------------</a:t>
            </a:r>
          </a:p>
          <a:p>
            <a:r>
              <a:rPr lang="en-IN" b="1" dirty="0">
                <a:solidFill>
                  <a:srgbClr val="008000"/>
                </a:solidFill>
                <a:effectLst/>
              </a:rPr>
              <a:t>interface</a:t>
            </a:r>
            <a:r>
              <a:rPr lang="en-IN" dirty="0"/>
              <a:t> </a:t>
            </a:r>
            <a:r>
              <a:rPr lang="en-IN" b="1" dirty="0">
                <a:solidFill>
                  <a:srgbClr val="0000FF"/>
                </a:solidFill>
                <a:effectLst/>
              </a:rPr>
              <a:t>Drawable</a:t>
            </a:r>
            <a:r>
              <a:rPr lang="en-IN" dirty="0">
                <a:solidFill>
                  <a:srgbClr val="BBBBBB"/>
                </a:solidFill>
                <a:effectLst/>
              </a:rPr>
              <a:t> </a:t>
            </a:r>
            <a:r>
              <a:rPr lang="en-IN" dirty="0">
                <a:effectLst/>
              </a:rPr>
              <a:t>{</a:t>
            </a:r>
          </a:p>
          <a:p>
            <a:r>
              <a:rPr lang="en-IN" dirty="0"/>
              <a:t> </a:t>
            </a:r>
            <a:r>
              <a:rPr lang="en-IN" dirty="0">
                <a:solidFill>
                  <a:srgbClr val="B00040"/>
                </a:solidFill>
                <a:effectLst/>
              </a:rPr>
              <a:t>void</a:t>
            </a:r>
            <a:r>
              <a:rPr lang="en-IN" dirty="0">
                <a:solidFill>
                  <a:srgbClr val="BBBBBB"/>
                </a:solidFill>
                <a:effectLst/>
              </a:rPr>
              <a:t> </a:t>
            </a:r>
            <a:r>
              <a:rPr lang="en-IN" dirty="0">
                <a:solidFill>
                  <a:srgbClr val="0000FF"/>
                </a:solidFill>
                <a:effectLst/>
              </a:rPr>
              <a:t>draw</a:t>
            </a:r>
            <a:r>
              <a:rPr lang="en-IN" dirty="0">
                <a:effectLst/>
              </a:rPr>
              <a:t>();</a:t>
            </a:r>
            <a:r>
              <a:rPr lang="en-IN" dirty="0"/>
              <a:t> </a:t>
            </a:r>
          </a:p>
          <a:p>
            <a:r>
              <a:rPr lang="en-IN" dirty="0">
                <a:effectLst/>
              </a:rPr>
              <a:t>}</a:t>
            </a:r>
          </a:p>
          <a:p>
            <a:r>
              <a:rPr lang="en-IN" dirty="0"/>
              <a:t> </a:t>
            </a:r>
            <a:r>
              <a:rPr lang="en-IN" b="1" dirty="0">
                <a:solidFill>
                  <a:srgbClr val="008000"/>
                </a:solidFill>
                <a:effectLst/>
              </a:rPr>
              <a:t>interface</a:t>
            </a:r>
            <a:r>
              <a:rPr lang="en-IN" dirty="0"/>
              <a:t> </a:t>
            </a:r>
            <a:r>
              <a:rPr lang="en-IN" b="1" dirty="0">
                <a:solidFill>
                  <a:srgbClr val="0000FF"/>
                </a:solidFill>
                <a:effectLst/>
              </a:rPr>
              <a:t>Movable</a:t>
            </a:r>
            <a:r>
              <a:rPr lang="en-IN" dirty="0">
                <a:solidFill>
                  <a:srgbClr val="BBBBBB"/>
                </a:solidFill>
                <a:effectLst/>
              </a:rPr>
              <a:t> </a:t>
            </a:r>
            <a:r>
              <a:rPr lang="en-IN" dirty="0">
                <a:effectLst/>
              </a:rPr>
              <a:t>{</a:t>
            </a:r>
            <a:r>
              <a:rPr lang="en-IN" dirty="0"/>
              <a:t> </a:t>
            </a:r>
          </a:p>
          <a:p>
            <a:r>
              <a:rPr lang="en-IN" dirty="0">
                <a:solidFill>
                  <a:srgbClr val="B00040"/>
                </a:solidFill>
                <a:effectLst/>
              </a:rPr>
              <a:t>void</a:t>
            </a:r>
            <a:r>
              <a:rPr lang="en-IN" dirty="0">
                <a:solidFill>
                  <a:srgbClr val="BBBBBB"/>
                </a:solidFill>
                <a:effectLst/>
              </a:rPr>
              <a:t> </a:t>
            </a:r>
            <a:r>
              <a:rPr lang="en-IN" dirty="0" err="1">
                <a:solidFill>
                  <a:srgbClr val="0000FF"/>
                </a:solidFill>
                <a:effectLst/>
              </a:rPr>
              <a:t>moveTo</a:t>
            </a:r>
            <a:r>
              <a:rPr lang="en-IN" dirty="0">
                <a:effectLst/>
              </a:rPr>
              <a:t>(</a:t>
            </a:r>
            <a:r>
              <a:rPr lang="en-IN" dirty="0">
                <a:solidFill>
                  <a:srgbClr val="B00040"/>
                </a:solidFill>
                <a:effectLst/>
              </a:rPr>
              <a:t>int</a:t>
            </a:r>
            <a:r>
              <a:rPr lang="en-IN" dirty="0">
                <a:solidFill>
                  <a:srgbClr val="BBBBBB"/>
                </a:solidFill>
                <a:effectLst/>
              </a:rPr>
              <a:t> </a:t>
            </a:r>
            <a:r>
              <a:rPr lang="en-IN" dirty="0">
                <a:effectLst/>
              </a:rPr>
              <a:t>x,</a:t>
            </a:r>
            <a:r>
              <a:rPr lang="en-IN" dirty="0">
                <a:solidFill>
                  <a:srgbClr val="BBBBBB"/>
                </a:solidFill>
                <a:effectLst/>
              </a:rPr>
              <a:t> </a:t>
            </a:r>
            <a:r>
              <a:rPr lang="en-IN" dirty="0">
                <a:solidFill>
                  <a:srgbClr val="B00040"/>
                </a:solidFill>
                <a:effectLst/>
              </a:rPr>
              <a:t>int</a:t>
            </a:r>
            <a:r>
              <a:rPr lang="en-IN" dirty="0">
                <a:solidFill>
                  <a:srgbClr val="BBBBBB"/>
                </a:solidFill>
                <a:effectLst/>
              </a:rPr>
              <a:t> </a:t>
            </a:r>
            <a:r>
              <a:rPr lang="en-IN" dirty="0">
                <a:effectLst/>
              </a:rPr>
              <a:t>y);</a:t>
            </a:r>
            <a:r>
              <a:rPr lang="en-IN" dirty="0"/>
              <a:t> </a:t>
            </a:r>
          </a:p>
          <a:p>
            <a:r>
              <a:rPr lang="en-IN" dirty="0">
                <a:effectLst/>
              </a:rPr>
              <a:t>}</a:t>
            </a:r>
            <a:r>
              <a:rPr lang="en-IN" dirty="0"/>
              <a:t> </a:t>
            </a:r>
          </a:p>
          <a:p>
            <a:r>
              <a:rPr lang="en-IN" b="1" dirty="0">
                <a:solidFill>
                  <a:srgbClr val="008000"/>
                </a:solidFill>
                <a:effectLst/>
              </a:rPr>
              <a:t>class</a:t>
            </a:r>
            <a:r>
              <a:rPr lang="en-IN" dirty="0"/>
              <a:t> </a:t>
            </a:r>
            <a:r>
              <a:rPr lang="en-IN" b="1" dirty="0">
                <a:solidFill>
                  <a:srgbClr val="0000FF"/>
                </a:solidFill>
                <a:effectLst/>
              </a:rPr>
              <a:t>Circle</a:t>
            </a:r>
            <a:r>
              <a:rPr lang="en-IN" dirty="0">
                <a:solidFill>
                  <a:srgbClr val="BBBBBB"/>
                </a:solidFill>
                <a:effectLst/>
              </a:rPr>
              <a:t> </a:t>
            </a:r>
            <a:r>
              <a:rPr lang="en-IN" b="1" dirty="0">
                <a:solidFill>
                  <a:srgbClr val="008000"/>
                </a:solidFill>
                <a:effectLst/>
              </a:rPr>
              <a:t>implements</a:t>
            </a:r>
            <a:r>
              <a:rPr lang="en-IN" dirty="0">
                <a:solidFill>
                  <a:srgbClr val="BBBBBB"/>
                </a:solidFill>
                <a:effectLst/>
              </a:rPr>
              <a:t> </a:t>
            </a:r>
            <a:r>
              <a:rPr lang="en-IN" dirty="0">
                <a:effectLst/>
              </a:rPr>
              <a:t>Drawable,</a:t>
            </a:r>
            <a:r>
              <a:rPr lang="en-IN" dirty="0">
                <a:solidFill>
                  <a:srgbClr val="BBBBBB"/>
                </a:solidFill>
                <a:effectLst/>
              </a:rPr>
              <a:t> </a:t>
            </a:r>
            <a:r>
              <a:rPr lang="en-IN" dirty="0">
                <a:effectLst/>
              </a:rPr>
              <a:t>Movable</a:t>
            </a:r>
            <a:r>
              <a:rPr lang="en-IN" dirty="0">
                <a:solidFill>
                  <a:srgbClr val="BBBBBB"/>
                </a:solidFill>
                <a:effectLst/>
              </a:rPr>
              <a:t> </a:t>
            </a:r>
            <a:r>
              <a:rPr lang="en-IN" dirty="0">
                <a:effectLst/>
              </a:rPr>
              <a:t>{</a:t>
            </a:r>
            <a:r>
              <a:rPr lang="en-IN" dirty="0"/>
              <a:t> </a:t>
            </a:r>
          </a:p>
          <a:p>
            <a:r>
              <a:rPr lang="en-IN" dirty="0">
                <a:solidFill>
                  <a:srgbClr val="B00040"/>
                </a:solidFill>
                <a:effectLst/>
              </a:rPr>
              <a:t>double</a:t>
            </a:r>
            <a:r>
              <a:rPr lang="en-IN" dirty="0">
                <a:solidFill>
                  <a:srgbClr val="BBBBBB"/>
                </a:solidFill>
                <a:effectLst/>
              </a:rPr>
              <a:t> </a:t>
            </a:r>
            <a:r>
              <a:rPr lang="en-IN" dirty="0">
                <a:effectLst/>
              </a:rPr>
              <a:t>pi</a:t>
            </a:r>
            <a:r>
              <a:rPr lang="en-IN" dirty="0">
                <a:solidFill>
                  <a:srgbClr val="BBBBBB"/>
                </a:solidFill>
                <a:effectLst/>
              </a:rPr>
              <a:t> </a:t>
            </a:r>
            <a:r>
              <a:rPr lang="en-IN" dirty="0">
                <a:solidFill>
                  <a:srgbClr val="666666"/>
                </a:solidFill>
                <a:effectLst/>
              </a:rPr>
              <a:t>=</a:t>
            </a:r>
            <a:r>
              <a:rPr lang="en-IN" dirty="0">
                <a:solidFill>
                  <a:srgbClr val="BBBBBB"/>
                </a:solidFill>
                <a:effectLst/>
              </a:rPr>
              <a:t> </a:t>
            </a:r>
            <a:r>
              <a:rPr lang="en-IN" dirty="0">
                <a:solidFill>
                  <a:srgbClr val="666666"/>
                </a:solidFill>
                <a:effectLst/>
              </a:rPr>
              <a:t>3.14</a:t>
            </a:r>
            <a:r>
              <a:rPr lang="en-IN" dirty="0">
                <a:effectLst/>
              </a:rPr>
              <a:t>;</a:t>
            </a:r>
            <a:r>
              <a:rPr lang="en-IN" dirty="0"/>
              <a:t> </a:t>
            </a:r>
          </a:p>
          <a:p>
            <a:r>
              <a:rPr lang="en-IN" dirty="0">
                <a:solidFill>
                  <a:srgbClr val="B00040"/>
                </a:solidFill>
                <a:effectLst/>
              </a:rPr>
              <a:t>int</a:t>
            </a:r>
            <a:r>
              <a:rPr lang="en-IN" dirty="0">
                <a:solidFill>
                  <a:srgbClr val="BBBBBB"/>
                </a:solidFill>
                <a:effectLst/>
              </a:rPr>
              <a:t> </a:t>
            </a:r>
            <a:r>
              <a:rPr lang="en-IN" dirty="0">
                <a:effectLst/>
              </a:rPr>
              <a:t>radius;</a:t>
            </a:r>
            <a:r>
              <a:rPr lang="en-IN" dirty="0"/>
              <a:t> </a:t>
            </a:r>
          </a:p>
          <a:p>
            <a:r>
              <a:rPr lang="en-IN" dirty="0">
                <a:effectLst/>
              </a:rPr>
              <a:t>Circle(</a:t>
            </a:r>
            <a:r>
              <a:rPr lang="en-IN" dirty="0">
                <a:solidFill>
                  <a:srgbClr val="B00040"/>
                </a:solidFill>
                <a:effectLst/>
              </a:rPr>
              <a:t>int</a:t>
            </a:r>
            <a:r>
              <a:rPr lang="en-IN" dirty="0">
                <a:solidFill>
                  <a:srgbClr val="BBBBBB"/>
                </a:solidFill>
                <a:effectLst/>
              </a:rPr>
              <a:t> </a:t>
            </a:r>
            <a:r>
              <a:rPr lang="en-IN" dirty="0">
                <a:effectLst/>
              </a:rPr>
              <a:t>radius)</a:t>
            </a:r>
            <a:r>
              <a:rPr lang="en-IN" dirty="0">
                <a:solidFill>
                  <a:srgbClr val="BBBBBB"/>
                </a:solidFill>
                <a:effectLst/>
              </a:rPr>
              <a:t> </a:t>
            </a:r>
            <a:r>
              <a:rPr lang="en-IN" dirty="0">
                <a:effectLst/>
              </a:rPr>
              <a:t>{</a:t>
            </a:r>
            <a:r>
              <a:rPr lang="en-IN" dirty="0"/>
              <a:t> </a:t>
            </a:r>
          </a:p>
          <a:p>
            <a:r>
              <a:rPr lang="en-IN" b="1" dirty="0" err="1">
                <a:solidFill>
                  <a:srgbClr val="008000"/>
                </a:solidFill>
                <a:effectLst/>
              </a:rPr>
              <a:t>this</a:t>
            </a:r>
            <a:r>
              <a:rPr lang="en-IN" dirty="0" err="1">
                <a:effectLst/>
              </a:rPr>
              <a:t>.</a:t>
            </a:r>
            <a:r>
              <a:rPr lang="en-IN" dirty="0" err="1">
                <a:solidFill>
                  <a:srgbClr val="687822"/>
                </a:solidFill>
                <a:effectLst/>
              </a:rPr>
              <a:t>radius</a:t>
            </a:r>
            <a:r>
              <a:rPr lang="en-IN" dirty="0">
                <a:solidFill>
                  <a:srgbClr val="BBBBBB"/>
                </a:solidFill>
                <a:effectLst/>
              </a:rPr>
              <a:t> </a:t>
            </a:r>
            <a:r>
              <a:rPr lang="en-IN" dirty="0">
                <a:solidFill>
                  <a:srgbClr val="666666"/>
                </a:solidFill>
                <a:effectLst/>
              </a:rPr>
              <a:t>=</a:t>
            </a:r>
            <a:r>
              <a:rPr lang="en-IN" dirty="0">
                <a:solidFill>
                  <a:srgbClr val="BBBBBB"/>
                </a:solidFill>
                <a:effectLst/>
              </a:rPr>
              <a:t> </a:t>
            </a:r>
            <a:r>
              <a:rPr lang="en-IN" dirty="0">
                <a:effectLst/>
              </a:rPr>
              <a:t>radius;</a:t>
            </a:r>
            <a:r>
              <a:rPr lang="en-IN" dirty="0"/>
              <a:t> </a:t>
            </a:r>
          </a:p>
          <a:p>
            <a:r>
              <a:rPr lang="en-IN" dirty="0">
                <a:effectLst/>
              </a:rPr>
              <a:t>}</a:t>
            </a:r>
            <a:r>
              <a:rPr lang="en-IN" dirty="0"/>
              <a:t> </a:t>
            </a:r>
          </a:p>
          <a:p>
            <a:r>
              <a:rPr lang="en-IN" dirty="0">
                <a:solidFill>
                  <a:srgbClr val="AA22FF"/>
                </a:solidFill>
                <a:effectLst/>
              </a:rPr>
              <a:t>@Override</a:t>
            </a:r>
            <a:r>
              <a:rPr lang="en-IN" dirty="0">
                <a:solidFill>
                  <a:srgbClr val="BBBBBB"/>
                </a:solidFill>
                <a:effectLst/>
              </a:rPr>
              <a:t> </a:t>
            </a:r>
            <a:r>
              <a:rPr lang="en-IN" b="1" dirty="0">
                <a:solidFill>
                  <a:srgbClr val="008000"/>
                </a:solidFill>
                <a:effectLst/>
              </a:rPr>
              <a:t>public</a:t>
            </a:r>
            <a:r>
              <a:rPr lang="en-IN" dirty="0">
                <a:solidFill>
                  <a:srgbClr val="BBBBBB"/>
                </a:solidFill>
                <a:effectLst/>
              </a:rPr>
              <a:t> </a:t>
            </a:r>
            <a:r>
              <a:rPr lang="en-IN" dirty="0">
                <a:solidFill>
                  <a:srgbClr val="B00040"/>
                </a:solidFill>
                <a:effectLst/>
              </a:rPr>
              <a:t>void</a:t>
            </a:r>
            <a:r>
              <a:rPr lang="en-IN" dirty="0">
                <a:solidFill>
                  <a:srgbClr val="BBBBBB"/>
                </a:solidFill>
                <a:effectLst/>
              </a:rPr>
              <a:t> </a:t>
            </a:r>
            <a:r>
              <a:rPr lang="en-IN" dirty="0">
                <a:solidFill>
                  <a:srgbClr val="0000FF"/>
                </a:solidFill>
                <a:effectLst/>
              </a:rPr>
              <a:t>draw</a:t>
            </a:r>
            <a:r>
              <a:rPr lang="en-IN" dirty="0">
                <a:effectLst/>
              </a:rPr>
              <a:t>()</a:t>
            </a:r>
          </a:p>
          <a:p>
            <a:r>
              <a:rPr lang="en-IN" dirty="0">
                <a:solidFill>
                  <a:srgbClr val="BBBBBB"/>
                </a:solidFill>
                <a:effectLst/>
              </a:rPr>
              <a:t> </a:t>
            </a:r>
            <a:r>
              <a:rPr lang="en-IN" dirty="0">
                <a:effectLst/>
              </a:rPr>
              <a:t>{</a:t>
            </a:r>
            <a:r>
              <a:rPr lang="en-IN" dirty="0"/>
              <a:t> </a:t>
            </a:r>
          </a:p>
          <a:p>
            <a:r>
              <a:rPr lang="en-IN" dirty="0" err="1">
                <a:effectLst/>
              </a:rPr>
              <a:t>System.</a:t>
            </a:r>
            <a:r>
              <a:rPr lang="en-IN" dirty="0" err="1">
                <a:solidFill>
                  <a:srgbClr val="687822"/>
                </a:solidFill>
                <a:effectLst/>
              </a:rPr>
              <a:t>out</a:t>
            </a:r>
            <a:r>
              <a:rPr lang="en-IN" dirty="0" err="1">
                <a:effectLst/>
              </a:rPr>
              <a:t>.</a:t>
            </a:r>
            <a:r>
              <a:rPr lang="en-IN" dirty="0" err="1">
                <a:solidFill>
                  <a:srgbClr val="687822"/>
                </a:solidFill>
                <a:effectLst/>
              </a:rPr>
              <a:t>println</a:t>
            </a:r>
            <a:r>
              <a:rPr lang="en-IN" dirty="0">
                <a:effectLst/>
              </a:rPr>
              <a:t>(</a:t>
            </a:r>
            <a:r>
              <a:rPr lang="en-IN" dirty="0">
                <a:solidFill>
                  <a:srgbClr val="BA2121"/>
                </a:solidFill>
                <a:effectLst/>
              </a:rPr>
              <a:t>"Circle has been drawn "</a:t>
            </a:r>
            <a:r>
              <a:rPr lang="en-IN" dirty="0">
                <a:effectLst/>
              </a:rPr>
              <a:t>);</a:t>
            </a:r>
          </a:p>
          <a:p>
            <a:r>
              <a:rPr lang="en-IN" dirty="0"/>
              <a:t> </a:t>
            </a:r>
            <a:r>
              <a:rPr lang="en-IN" dirty="0">
                <a:effectLst/>
              </a:rPr>
              <a:t>}</a:t>
            </a:r>
            <a:r>
              <a:rPr lang="en-IN" dirty="0"/>
              <a:t> </a:t>
            </a:r>
          </a:p>
          <a:p>
            <a:r>
              <a:rPr lang="en-IN" dirty="0">
                <a:solidFill>
                  <a:srgbClr val="AA22FF"/>
                </a:solidFill>
                <a:effectLst/>
              </a:rPr>
              <a:t>@Override</a:t>
            </a:r>
            <a:r>
              <a:rPr lang="en-IN" dirty="0">
                <a:solidFill>
                  <a:srgbClr val="BBBBBB"/>
                </a:solidFill>
                <a:effectLst/>
              </a:rPr>
              <a:t> </a:t>
            </a:r>
            <a:r>
              <a:rPr lang="en-IN" b="1" dirty="0">
                <a:solidFill>
                  <a:srgbClr val="008000"/>
                </a:solidFill>
                <a:effectLst/>
              </a:rPr>
              <a:t>public</a:t>
            </a:r>
            <a:r>
              <a:rPr lang="en-IN" dirty="0">
                <a:solidFill>
                  <a:srgbClr val="BBBBBB"/>
                </a:solidFill>
                <a:effectLst/>
              </a:rPr>
              <a:t> </a:t>
            </a:r>
            <a:r>
              <a:rPr lang="en-IN" dirty="0">
                <a:solidFill>
                  <a:srgbClr val="B00040"/>
                </a:solidFill>
                <a:effectLst/>
              </a:rPr>
              <a:t>void</a:t>
            </a:r>
            <a:r>
              <a:rPr lang="en-IN" dirty="0">
                <a:solidFill>
                  <a:srgbClr val="BBBBBB"/>
                </a:solidFill>
                <a:effectLst/>
              </a:rPr>
              <a:t> </a:t>
            </a:r>
            <a:r>
              <a:rPr lang="en-IN" dirty="0" err="1">
                <a:solidFill>
                  <a:srgbClr val="0000FF"/>
                </a:solidFill>
                <a:effectLst/>
              </a:rPr>
              <a:t>moveTo</a:t>
            </a:r>
            <a:r>
              <a:rPr lang="en-IN" dirty="0">
                <a:effectLst/>
              </a:rPr>
              <a:t>(</a:t>
            </a:r>
            <a:r>
              <a:rPr lang="en-IN" dirty="0">
                <a:solidFill>
                  <a:srgbClr val="B00040"/>
                </a:solidFill>
                <a:effectLst/>
              </a:rPr>
              <a:t>int</a:t>
            </a:r>
            <a:r>
              <a:rPr lang="en-IN" dirty="0">
                <a:solidFill>
                  <a:srgbClr val="BBBBBB"/>
                </a:solidFill>
                <a:effectLst/>
              </a:rPr>
              <a:t> </a:t>
            </a:r>
            <a:r>
              <a:rPr lang="en-IN" dirty="0">
                <a:effectLst/>
              </a:rPr>
              <a:t>x,</a:t>
            </a:r>
            <a:r>
              <a:rPr lang="en-IN" dirty="0">
                <a:solidFill>
                  <a:srgbClr val="BBBBBB"/>
                </a:solidFill>
                <a:effectLst/>
              </a:rPr>
              <a:t> </a:t>
            </a:r>
            <a:r>
              <a:rPr lang="en-IN" dirty="0">
                <a:solidFill>
                  <a:srgbClr val="B00040"/>
                </a:solidFill>
                <a:effectLst/>
              </a:rPr>
              <a:t>int</a:t>
            </a:r>
            <a:r>
              <a:rPr lang="en-IN" dirty="0">
                <a:solidFill>
                  <a:srgbClr val="BBBBBB"/>
                </a:solidFill>
                <a:effectLst/>
              </a:rPr>
              <a:t> </a:t>
            </a:r>
            <a:r>
              <a:rPr lang="en-IN" dirty="0">
                <a:effectLst/>
              </a:rPr>
              <a:t>y)</a:t>
            </a:r>
            <a:r>
              <a:rPr lang="en-IN" dirty="0">
                <a:solidFill>
                  <a:srgbClr val="BBBBBB"/>
                </a:solidFill>
                <a:effectLst/>
              </a:rPr>
              <a:t> </a:t>
            </a:r>
          </a:p>
          <a:p>
            <a:r>
              <a:rPr lang="en-IN" dirty="0">
                <a:effectLst/>
              </a:rPr>
              <a:t>{</a:t>
            </a:r>
            <a:r>
              <a:rPr lang="en-IN" dirty="0"/>
              <a:t> </a:t>
            </a:r>
          </a:p>
          <a:p>
            <a:r>
              <a:rPr lang="en-IN" dirty="0" err="1">
                <a:effectLst/>
              </a:rPr>
              <a:t>System.</a:t>
            </a:r>
            <a:r>
              <a:rPr lang="en-IN" dirty="0" err="1">
                <a:solidFill>
                  <a:srgbClr val="687822"/>
                </a:solidFill>
                <a:effectLst/>
              </a:rPr>
              <a:t>out</a:t>
            </a:r>
            <a:r>
              <a:rPr lang="en-IN" dirty="0" err="1">
                <a:effectLst/>
              </a:rPr>
              <a:t>.</a:t>
            </a:r>
            <a:r>
              <a:rPr lang="en-IN" dirty="0" err="1">
                <a:solidFill>
                  <a:srgbClr val="687822"/>
                </a:solidFill>
                <a:effectLst/>
              </a:rPr>
              <a:t>println</a:t>
            </a:r>
            <a:r>
              <a:rPr lang="en-IN" dirty="0">
                <a:effectLst/>
              </a:rPr>
              <a:t>(</a:t>
            </a:r>
            <a:r>
              <a:rPr lang="en-IN" dirty="0">
                <a:solidFill>
                  <a:srgbClr val="BA2121"/>
                </a:solidFill>
                <a:effectLst/>
              </a:rPr>
              <a:t>"Circle has been moved to x = "</a:t>
            </a:r>
            <a:r>
              <a:rPr lang="en-IN" dirty="0">
                <a:solidFill>
                  <a:srgbClr val="BBBBBB"/>
                </a:solidFill>
                <a:effectLst/>
              </a:rPr>
              <a:t> </a:t>
            </a:r>
            <a:r>
              <a:rPr lang="en-IN" dirty="0">
                <a:solidFill>
                  <a:srgbClr val="666666"/>
                </a:solidFill>
                <a:effectLst/>
              </a:rPr>
              <a:t>+</a:t>
            </a:r>
            <a:r>
              <a:rPr lang="en-IN" dirty="0">
                <a:solidFill>
                  <a:srgbClr val="BBBBBB"/>
                </a:solidFill>
                <a:effectLst/>
              </a:rPr>
              <a:t> </a:t>
            </a:r>
            <a:r>
              <a:rPr lang="en-IN" dirty="0">
                <a:effectLst/>
              </a:rPr>
              <a:t>x</a:t>
            </a:r>
            <a:r>
              <a:rPr lang="en-IN" dirty="0">
                <a:solidFill>
                  <a:srgbClr val="BBBBBB"/>
                </a:solidFill>
                <a:effectLst/>
              </a:rPr>
              <a:t> </a:t>
            </a:r>
            <a:r>
              <a:rPr lang="en-IN" dirty="0">
                <a:solidFill>
                  <a:srgbClr val="666666"/>
                </a:solidFill>
                <a:effectLst/>
              </a:rPr>
              <a:t>+</a:t>
            </a:r>
            <a:r>
              <a:rPr lang="en-IN" dirty="0">
                <a:solidFill>
                  <a:srgbClr val="BBBBBB"/>
                </a:solidFill>
                <a:effectLst/>
              </a:rPr>
              <a:t> </a:t>
            </a:r>
            <a:r>
              <a:rPr lang="en-IN" dirty="0">
                <a:solidFill>
                  <a:srgbClr val="BA2121"/>
                </a:solidFill>
                <a:effectLst/>
              </a:rPr>
              <a:t>" and y = "</a:t>
            </a:r>
            <a:r>
              <a:rPr lang="en-IN" dirty="0">
                <a:solidFill>
                  <a:srgbClr val="BBBBBB"/>
                </a:solidFill>
                <a:effectLst/>
              </a:rPr>
              <a:t> </a:t>
            </a:r>
            <a:r>
              <a:rPr lang="en-IN" dirty="0">
                <a:solidFill>
                  <a:srgbClr val="666666"/>
                </a:solidFill>
                <a:effectLst/>
              </a:rPr>
              <a:t>+</a:t>
            </a:r>
            <a:r>
              <a:rPr lang="en-IN" dirty="0">
                <a:solidFill>
                  <a:srgbClr val="BBBBBB"/>
                </a:solidFill>
                <a:effectLst/>
              </a:rPr>
              <a:t> </a:t>
            </a:r>
            <a:r>
              <a:rPr lang="en-IN" dirty="0">
                <a:effectLst/>
              </a:rPr>
              <a:t>y);</a:t>
            </a:r>
          </a:p>
          <a:p>
            <a:r>
              <a:rPr lang="en-IN" dirty="0"/>
              <a:t> </a:t>
            </a:r>
            <a:r>
              <a:rPr lang="en-IN" dirty="0">
                <a:effectLst/>
              </a:rPr>
              <a:t>}</a:t>
            </a:r>
            <a:r>
              <a:rPr lang="en-IN" dirty="0"/>
              <a:t> </a:t>
            </a:r>
          </a:p>
          <a:p>
            <a:r>
              <a:rPr lang="en-IN" dirty="0">
                <a:effectLst/>
              </a:rPr>
              <a:t>}</a:t>
            </a:r>
            <a:r>
              <a:rPr lang="en-IN" dirty="0"/>
              <a:t> </a:t>
            </a:r>
          </a:p>
          <a:p>
            <a:r>
              <a:rPr lang="en-IN" b="1" dirty="0">
                <a:solidFill>
                  <a:srgbClr val="008000"/>
                </a:solidFill>
                <a:effectLst/>
              </a:rPr>
              <a:t>public</a:t>
            </a:r>
            <a:r>
              <a:rPr lang="en-IN" dirty="0">
                <a:solidFill>
                  <a:srgbClr val="BBBBBB"/>
                </a:solidFill>
                <a:effectLst/>
              </a:rPr>
              <a:t> </a:t>
            </a:r>
            <a:r>
              <a:rPr lang="en-IN" b="1" dirty="0">
                <a:solidFill>
                  <a:srgbClr val="008000"/>
                </a:solidFill>
                <a:effectLst/>
              </a:rPr>
              <a:t>class</a:t>
            </a:r>
            <a:r>
              <a:rPr lang="en-IN" dirty="0"/>
              <a:t> </a:t>
            </a:r>
            <a:r>
              <a:rPr lang="en-IN" b="1" dirty="0">
                <a:solidFill>
                  <a:srgbClr val="0000FF"/>
                </a:solidFill>
                <a:effectLst/>
              </a:rPr>
              <a:t>Main</a:t>
            </a:r>
            <a:r>
              <a:rPr lang="en-IN" dirty="0">
                <a:solidFill>
                  <a:srgbClr val="BBBBBB"/>
                </a:solidFill>
                <a:effectLst/>
              </a:rPr>
              <a:t> </a:t>
            </a:r>
          </a:p>
          <a:p>
            <a:r>
              <a:rPr lang="en-IN" dirty="0">
                <a:effectLst/>
              </a:rPr>
              <a:t>{</a:t>
            </a:r>
            <a:r>
              <a:rPr lang="en-IN" dirty="0"/>
              <a:t> </a:t>
            </a:r>
          </a:p>
          <a:p>
            <a:r>
              <a:rPr lang="en-IN" b="1" dirty="0">
                <a:solidFill>
                  <a:srgbClr val="008000"/>
                </a:solidFill>
                <a:effectLst/>
              </a:rPr>
              <a:t>public</a:t>
            </a:r>
            <a:r>
              <a:rPr lang="en-IN" dirty="0">
                <a:solidFill>
                  <a:srgbClr val="BBBBBB"/>
                </a:solidFill>
                <a:effectLst/>
              </a:rPr>
              <a:t> </a:t>
            </a:r>
            <a:r>
              <a:rPr lang="en-IN" b="1" dirty="0">
                <a:solidFill>
                  <a:srgbClr val="008000"/>
                </a:solidFill>
                <a:effectLst/>
              </a:rPr>
              <a:t>static</a:t>
            </a:r>
            <a:r>
              <a:rPr lang="en-IN" dirty="0">
                <a:solidFill>
                  <a:srgbClr val="BBBBBB"/>
                </a:solidFill>
                <a:effectLst/>
              </a:rPr>
              <a:t> </a:t>
            </a:r>
            <a:r>
              <a:rPr lang="en-IN" dirty="0">
                <a:solidFill>
                  <a:srgbClr val="B00040"/>
                </a:solidFill>
                <a:effectLst/>
              </a:rPr>
              <a:t>void</a:t>
            </a:r>
            <a:r>
              <a:rPr lang="en-IN" dirty="0">
                <a:solidFill>
                  <a:srgbClr val="BBBBBB"/>
                </a:solidFill>
                <a:effectLst/>
              </a:rPr>
              <a:t> </a:t>
            </a:r>
            <a:r>
              <a:rPr lang="en-IN" dirty="0">
                <a:solidFill>
                  <a:srgbClr val="0000FF"/>
                </a:solidFill>
                <a:effectLst/>
              </a:rPr>
              <a:t>main</a:t>
            </a:r>
            <a:r>
              <a:rPr lang="en-IN" dirty="0">
                <a:effectLst/>
              </a:rPr>
              <a:t>(String</a:t>
            </a:r>
            <a:r>
              <a:rPr lang="en-IN" dirty="0">
                <a:solidFill>
                  <a:srgbClr val="666666"/>
                </a:solidFill>
                <a:effectLst/>
              </a:rPr>
              <a:t>[]</a:t>
            </a:r>
            <a:r>
              <a:rPr lang="en-IN" dirty="0">
                <a:solidFill>
                  <a:srgbClr val="BBBBBB"/>
                </a:solidFill>
                <a:effectLst/>
              </a:rPr>
              <a:t> </a:t>
            </a:r>
            <a:r>
              <a:rPr lang="en-IN" dirty="0" err="1">
                <a:effectLst/>
              </a:rPr>
              <a:t>args</a:t>
            </a:r>
            <a:r>
              <a:rPr lang="en-IN" dirty="0">
                <a:effectLst/>
              </a:rPr>
              <a:t>)</a:t>
            </a:r>
            <a:r>
              <a:rPr lang="en-IN" dirty="0">
                <a:solidFill>
                  <a:srgbClr val="BBBBBB"/>
                </a:solidFill>
                <a:effectLst/>
              </a:rPr>
              <a:t> </a:t>
            </a:r>
          </a:p>
          <a:p>
            <a:r>
              <a:rPr lang="en-IN" dirty="0">
                <a:effectLst/>
              </a:rPr>
              <a:t>{</a:t>
            </a:r>
            <a:r>
              <a:rPr lang="en-IN" dirty="0"/>
              <a:t> </a:t>
            </a:r>
          </a:p>
          <a:p>
            <a:r>
              <a:rPr lang="en-IN" dirty="0">
                <a:effectLst/>
              </a:rPr>
              <a:t>Circle</a:t>
            </a:r>
            <a:r>
              <a:rPr lang="en-IN" dirty="0">
                <a:solidFill>
                  <a:srgbClr val="BBBBBB"/>
                </a:solidFill>
                <a:effectLst/>
              </a:rPr>
              <a:t> </a:t>
            </a:r>
            <a:r>
              <a:rPr lang="en-IN" dirty="0" err="1">
                <a:effectLst/>
              </a:rPr>
              <a:t>circle</a:t>
            </a:r>
            <a:r>
              <a:rPr lang="en-IN" dirty="0">
                <a:solidFill>
                  <a:srgbClr val="BBBBBB"/>
                </a:solidFill>
                <a:effectLst/>
              </a:rPr>
              <a:t> </a:t>
            </a:r>
            <a:r>
              <a:rPr lang="en-IN" dirty="0">
                <a:solidFill>
                  <a:srgbClr val="666666"/>
                </a:solidFill>
                <a:effectLst/>
              </a:rPr>
              <a:t>=</a:t>
            </a:r>
            <a:r>
              <a:rPr lang="en-IN" dirty="0">
                <a:solidFill>
                  <a:srgbClr val="BBBBBB"/>
                </a:solidFill>
                <a:effectLst/>
              </a:rPr>
              <a:t> </a:t>
            </a:r>
            <a:r>
              <a:rPr lang="en-IN" b="1" dirty="0">
                <a:solidFill>
                  <a:srgbClr val="008000"/>
                </a:solidFill>
                <a:effectLst/>
              </a:rPr>
              <a:t>new</a:t>
            </a:r>
            <a:r>
              <a:rPr lang="en-IN" dirty="0">
                <a:solidFill>
                  <a:srgbClr val="BBBBBB"/>
                </a:solidFill>
                <a:effectLst/>
              </a:rPr>
              <a:t> </a:t>
            </a:r>
            <a:r>
              <a:rPr lang="en-IN" dirty="0">
                <a:effectLst/>
              </a:rPr>
              <a:t>Circle(</a:t>
            </a:r>
            <a:r>
              <a:rPr lang="en-IN" dirty="0">
                <a:solidFill>
                  <a:srgbClr val="666666"/>
                </a:solidFill>
                <a:effectLst/>
              </a:rPr>
              <a:t>2</a:t>
            </a:r>
            <a:r>
              <a:rPr lang="en-IN" dirty="0">
                <a:effectLst/>
              </a:rPr>
              <a:t>);</a:t>
            </a:r>
            <a:r>
              <a:rPr lang="en-IN" dirty="0"/>
              <a:t> </a:t>
            </a:r>
          </a:p>
          <a:p>
            <a:r>
              <a:rPr lang="en-IN" dirty="0" err="1">
                <a:effectLst/>
              </a:rPr>
              <a:t>circle.</a:t>
            </a:r>
            <a:r>
              <a:rPr lang="en-IN" dirty="0" err="1">
                <a:solidFill>
                  <a:srgbClr val="687822"/>
                </a:solidFill>
                <a:effectLst/>
              </a:rPr>
              <a:t>draw</a:t>
            </a:r>
            <a:r>
              <a:rPr lang="en-IN" dirty="0">
                <a:effectLst/>
              </a:rPr>
              <a:t>();</a:t>
            </a:r>
            <a:r>
              <a:rPr lang="en-IN" dirty="0"/>
              <a:t> </a:t>
            </a:r>
          </a:p>
          <a:p>
            <a:r>
              <a:rPr lang="en-IN" dirty="0" err="1">
                <a:effectLst/>
              </a:rPr>
              <a:t>circle.</a:t>
            </a:r>
            <a:r>
              <a:rPr lang="en-IN" dirty="0" err="1">
                <a:solidFill>
                  <a:srgbClr val="687822"/>
                </a:solidFill>
                <a:effectLst/>
              </a:rPr>
              <a:t>moveTo</a:t>
            </a:r>
            <a:r>
              <a:rPr lang="en-IN" dirty="0">
                <a:effectLst/>
              </a:rPr>
              <a:t>(</a:t>
            </a:r>
            <a:r>
              <a:rPr lang="en-IN" dirty="0">
                <a:solidFill>
                  <a:srgbClr val="666666"/>
                </a:solidFill>
                <a:effectLst/>
              </a:rPr>
              <a:t>2</a:t>
            </a:r>
            <a:r>
              <a:rPr lang="en-IN" dirty="0">
                <a:effectLst/>
              </a:rPr>
              <a:t>,</a:t>
            </a:r>
            <a:r>
              <a:rPr lang="en-IN" dirty="0">
                <a:solidFill>
                  <a:srgbClr val="BBBBBB"/>
                </a:solidFill>
                <a:effectLst/>
              </a:rPr>
              <a:t> </a:t>
            </a:r>
            <a:r>
              <a:rPr lang="en-IN" dirty="0">
                <a:solidFill>
                  <a:srgbClr val="666666"/>
                </a:solidFill>
                <a:effectLst/>
              </a:rPr>
              <a:t>4</a:t>
            </a:r>
            <a:r>
              <a:rPr lang="en-IN" dirty="0">
                <a:effectLst/>
              </a:rPr>
              <a:t>);</a:t>
            </a:r>
            <a:r>
              <a:rPr lang="en-IN" dirty="0"/>
              <a:t> </a:t>
            </a:r>
          </a:p>
          <a:p>
            <a:r>
              <a:rPr lang="en-IN" dirty="0">
                <a:effectLst/>
              </a:rPr>
              <a:t>}</a:t>
            </a:r>
            <a:r>
              <a:rPr lang="en-IN" dirty="0"/>
              <a:t> </a:t>
            </a:r>
          </a:p>
          <a:p>
            <a:r>
              <a:rPr lang="en-IN" dirty="0">
                <a:effectLst/>
              </a:rPr>
              <a:t>}</a:t>
            </a:r>
            <a:endParaRPr lang="en-IN" dirty="0"/>
          </a:p>
        </p:txBody>
      </p:sp>
      <p:sp>
        <p:nvSpPr>
          <p:cNvPr id="4" name="Slide Number Placeholder 3"/>
          <p:cNvSpPr>
            <a:spLocks noGrp="1"/>
          </p:cNvSpPr>
          <p:nvPr>
            <p:ph type="sldNum" sz="quarter" idx="10"/>
          </p:nvPr>
        </p:nvSpPr>
        <p:spPr/>
        <p:txBody>
          <a:bodyPr/>
          <a:lstStyle/>
          <a:p>
            <a:fld id="{A893D175-9744-4A2D-BAD7-394A142F524A}" type="slidenum">
              <a:rPr lang="en-US" smtClean="0"/>
              <a:pPr/>
              <a:t>31</a:t>
            </a:fld>
            <a:endParaRPr lang="en-US"/>
          </a:p>
        </p:txBody>
      </p:sp>
    </p:spTree>
    <p:extLst>
      <p:ext uri="{BB962C8B-B14F-4D97-AF65-F5344CB8AC3E}">
        <p14:creationId xmlns:p14="http://schemas.microsoft.com/office/powerpoint/2010/main" val="2419147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93D175-9744-4A2D-BAD7-394A142F524A}" type="slidenum">
              <a:rPr lang="en-US" smtClean="0"/>
              <a:pPr/>
              <a:t>32</a:t>
            </a:fld>
            <a:endParaRPr lang="en-US"/>
          </a:p>
        </p:txBody>
      </p:sp>
    </p:spTree>
    <p:extLst>
      <p:ext uri="{BB962C8B-B14F-4D97-AF65-F5344CB8AC3E}">
        <p14:creationId xmlns:p14="http://schemas.microsoft.com/office/powerpoint/2010/main" val="401724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mj-lt"/>
              <a:buAutoNum type="arabicPeriod"/>
            </a:pPr>
            <a:r>
              <a:rPr lang="en-US" b="1" i="0" dirty="0">
                <a:solidFill>
                  <a:srgbClr val="006699"/>
                </a:solidFill>
                <a:effectLst/>
                <a:latin typeface="inter-regular"/>
              </a:rPr>
              <a:t>class</a:t>
            </a:r>
            <a:r>
              <a:rPr lang="en-US" b="0" i="0" dirty="0">
                <a:solidFill>
                  <a:srgbClr val="000000"/>
                </a:solidFill>
                <a:effectLst/>
                <a:latin typeface="inter-regular"/>
              </a:rPr>
              <a:t> Counter2{  </a:t>
            </a:r>
          </a:p>
          <a:p>
            <a:pPr algn="just">
              <a:buFont typeface="+mj-lt"/>
              <a:buAutoNum type="arabicPeriod"/>
            </a:pP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count=</a:t>
            </a:r>
            <a:r>
              <a:rPr lang="en-US" b="0" i="0" dirty="0">
                <a:solidFill>
                  <a:srgbClr val="C00000"/>
                </a:solidFill>
                <a:effectLst/>
                <a:latin typeface="inter-regular"/>
              </a:rPr>
              <a:t>0</a:t>
            </a:r>
            <a:r>
              <a:rPr lang="en-US" b="0" i="0" dirty="0">
                <a:solidFill>
                  <a:srgbClr val="000000"/>
                </a:solidFill>
                <a:effectLst/>
                <a:latin typeface="inter-regular"/>
              </a:rPr>
              <a:t>;</a:t>
            </a:r>
            <a:r>
              <a:rPr lang="en-US" b="0" i="0" dirty="0">
                <a:solidFill>
                  <a:srgbClr val="008200"/>
                </a:solidFill>
                <a:effectLst/>
                <a:latin typeface="inter-regular"/>
              </a:rPr>
              <a:t>//will get memory only once and retain its value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Counter2(){  </a:t>
            </a:r>
          </a:p>
          <a:p>
            <a:pPr algn="just">
              <a:buFont typeface="+mj-lt"/>
              <a:buAutoNum type="arabicPeriod"/>
            </a:pPr>
            <a:r>
              <a:rPr lang="en-US" b="0" i="0" dirty="0">
                <a:solidFill>
                  <a:srgbClr val="000000"/>
                </a:solidFill>
                <a:effectLst/>
                <a:latin typeface="inter-regular"/>
              </a:rPr>
              <a:t>count++;</a:t>
            </a:r>
            <a:r>
              <a:rPr lang="en-US" b="0" i="0" dirty="0">
                <a:solidFill>
                  <a:srgbClr val="008200"/>
                </a:solidFill>
                <a:effectLst/>
                <a:latin typeface="inter-regular"/>
              </a:rPr>
              <a:t>//incrementing the value of static variable</a:t>
            </a:r>
            <a:r>
              <a:rPr lang="en-US" b="0" i="0" dirty="0">
                <a:solidFill>
                  <a:srgbClr val="000000"/>
                </a:solidFill>
                <a:effectLst/>
                <a:latin typeface="inter-regular"/>
              </a:rPr>
              <a:t>  </a:t>
            </a:r>
          </a:p>
          <a:p>
            <a:pPr algn="just">
              <a:buFont typeface="+mj-lt"/>
              <a:buAutoNum type="arabicPeriod"/>
            </a:pPr>
            <a:r>
              <a:rPr lang="en-US" b="0" i="0" dirty="0" err="1">
                <a:solidFill>
                  <a:srgbClr val="000000"/>
                </a:solidFill>
                <a:effectLst/>
                <a:latin typeface="inter-regular"/>
              </a:rPr>
              <a:t>System.out.println</a:t>
            </a:r>
            <a:r>
              <a:rPr lang="en-US" b="0" i="0" dirty="0">
                <a:solidFill>
                  <a:srgbClr val="000000"/>
                </a:solidFill>
                <a:effectLst/>
                <a:latin typeface="inter-regular"/>
              </a:rPr>
              <a:t>(count);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algn="just">
              <a:buFont typeface="+mj-lt"/>
              <a:buAutoNum type="arabicPeriod"/>
            </a:pPr>
            <a:r>
              <a:rPr lang="en-US" b="0" i="0" dirty="0">
                <a:solidFill>
                  <a:srgbClr val="008200"/>
                </a:solidFill>
                <a:effectLst/>
                <a:latin typeface="inter-regular"/>
              </a:rPr>
              <a:t>//creating objects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Counter2 c1=</a:t>
            </a:r>
            <a:r>
              <a:rPr lang="en-US" b="1" i="0" dirty="0">
                <a:solidFill>
                  <a:srgbClr val="006699"/>
                </a:solidFill>
                <a:effectLst/>
                <a:latin typeface="inter-regular"/>
              </a:rPr>
              <a:t>new</a:t>
            </a:r>
            <a:r>
              <a:rPr lang="en-US" b="0" i="0" dirty="0">
                <a:solidFill>
                  <a:srgbClr val="000000"/>
                </a:solidFill>
                <a:effectLst/>
                <a:latin typeface="inter-regular"/>
              </a:rPr>
              <a:t> Counter2();  </a:t>
            </a:r>
          </a:p>
          <a:p>
            <a:pPr algn="just">
              <a:buFont typeface="+mj-lt"/>
              <a:buAutoNum type="arabicPeriod"/>
            </a:pPr>
            <a:r>
              <a:rPr lang="en-US" b="0" i="0" dirty="0">
                <a:solidFill>
                  <a:srgbClr val="000000"/>
                </a:solidFill>
                <a:effectLst/>
                <a:latin typeface="inter-regular"/>
              </a:rPr>
              <a:t>Counter2 c2=</a:t>
            </a:r>
            <a:r>
              <a:rPr lang="en-US" b="1" i="0" dirty="0">
                <a:solidFill>
                  <a:srgbClr val="006699"/>
                </a:solidFill>
                <a:effectLst/>
                <a:latin typeface="inter-regular"/>
              </a:rPr>
              <a:t>new</a:t>
            </a:r>
            <a:r>
              <a:rPr lang="en-US" b="0" i="0" dirty="0">
                <a:solidFill>
                  <a:srgbClr val="000000"/>
                </a:solidFill>
                <a:effectLst/>
                <a:latin typeface="inter-regular"/>
              </a:rPr>
              <a:t> Counter2();  </a:t>
            </a:r>
          </a:p>
          <a:p>
            <a:pPr algn="just">
              <a:buFont typeface="+mj-lt"/>
              <a:buAutoNum type="arabicPeriod"/>
            </a:pPr>
            <a:r>
              <a:rPr lang="en-US" b="0" i="0" dirty="0">
                <a:solidFill>
                  <a:srgbClr val="000000"/>
                </a:solidFill>
                <a:effectLst/>
                <a:latin typeface="inter-regular"/>
              </a:rPr>
              <a:t>Counter2 c3=</a:t>
            </a:r>
            <a:r>
              <a:rPr lang="en-US" b="1" i="0" dirty="0">
                <a:solidFill>
                  <a:srgbClr val="006699"/>
                </a:solidFill>
                <a:effectLst/>
                <a:latin typeface="inter-regular"/>
              </a:rPr>
              <a:t>new</a:t>
            </a:r>
            <a:r>
              <a:rPr lang="en-US" b="0" i="0" dirty="0">
                <a:solidFill>
                  <a:srgbClr val="000000"/>
                </a:solidFill>
                <a:effectLst/>
                <a:latin typeface="inter-regular"/>
              </a:rPr>
              <a:t> Counter2();  </a:t>
            </a:r>
          </a:p>
          <a:p>
            <a:pPr algn="just">
              <a:buFont typeface="+mj-lt"/>
              <a:buAutoNum type="arabicPeriod"/>
            </a:pPr>
            <a:r>
              <a:rPr lang="en-US" b="0" i="0" dirty="0">
                <a:solidFill>
                  <a:srgbClr val="000000"/>
                </a:solidFill>
                <a:effectLst/>
                <a:latin typeface="inter-regular"/>
              </a:rPr>
              <a:t>}  </a:t>
            </a:r>
          </a:p>
          <a:p>
            <a:endParaRPr lang="en-IN" dirty="0"/>
          </a:p>
        </p:txBody>
      </p:sp>
      <p:sp>
        <p:nvSpPr>
          <p:cNvPr id="4" name="Slide Number Placeholder 3"/>
          <p:cNvSpPr>
            <a:spLocks noGrp="1"/>
          </p:cNvSpPr>
          <p:nvPr>
            <p:ph type="sldNum" sz="quarter" idx="5"/>
          </p:nvPr>
        </p:nvSpPr>
        <p:spPr/>
        <p:txBody>
          <a:bodyPr/>
          <a:lstStyle/>
          <a:p>
            <a:fld id="{A893D175-9744-4A2D-BAD7-394A142F524A}" type="slidenum">
              <a:rPr lang="en-US" smtClean="0"/>
              <a:pPr/>
              <a:t>35</a:t>
            </a:fld>
            <a:endParaRPr lang="en-US"/>
          </a:p>
        </p:txBody>
      </p:sp>
    </p:spTree>
    <p:extLst>
      <p:ext uri="{BB962C8B-B14F-4D97-AF65-F5344CB8AC3E}">
        <p14:creationId xmlns:p14="http://schemas.microsoft.com/office/powerpoint/2010/main" val="3542712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hashCode</a:t>
            </a:r>
            <a:r>
              <a:rPr lang="en-IN" dirty="0"/>
              <a:t>() - </a:t>
            </a:r>
            <a:r>
              <a:rPr lang="en-US" b="0" i="0" dirty="0">
                <a:solidFill>
                  <a:srgbClr val="273239"/>
                </a:solidFill>
                <a:effectLst/>
                <a:highlight>
                  <a:srgbClr val="FFFFFF"/>
                </a:highlight>
                <a:latin typeface="Nunito" pitchFamily="2" charset="0"/>
              </a:rPr>
              <a:t>For every object, JVM generates a unique number which is a </a:t>
            </a:r>
            <a:r>
              <a:rPr lang="en-US" b="0" i="0" dirty="0" err="1">
                <a:solidFill>
                  <a:srgbClr val="273239"/>
                </a:solidFill>
                <a:effectLst/>
                <a:highlight>
                  <a:srgbClr val="FFFFFF"/>
                </a:highlight>
                <a:latin typeface="Nunito" pitchFamily="2" charset="0"/>
              </a:rPr>
              <a:t>hashcode</a:t>
            </a:r>
            <a:r>
              <a:rPr lang="en-US" b="0" i="0" dirty="0">
                <a:solidFill>
                  <a:srgbClr val="273239"/>
                </a:solidFill>
                <a:effectLst/>
                <a:highlight>
                  <a:srgbClr val="FFFFFF"/>
                </a:highlight>
                <a:latin typeface="Nunito" pitchFamily="2" charset="0"/>
              </a:rPr>
              <a:t>. It returns distinct integers for distinct objects. </a:t>
            </a:r>
            <a:endParaRPr lang="en-IN" dirty="0"/>
          </a:p>
        </p:txBody>
      </p:sp>
      <p:sp>
        <p:nvSpPr>
          <p:cNvPr id="4" name="Slide Number Placeholder 3"/>
          <p:cNvSpPr>
            <a:spLocks noGrp="1"/>
          </p:cNvSpPr>
          <p:nvPr>
            <p:ph type="sldNum" sz="quarter" idx="5"/>
          </p:nvPr>
        </p:nvSpPr>
        <p:spPr/>
        <p:txBody>
          <a:bodyPr/>
          <a:lstStyle/>
          <a:p>
            <a:fld id="{A893D175-9744-4A2D-BAD7-394A142F524A}" type="slidenum">
              <a:rPr lang="en-US" smtClean="0"/>
              <a:pPr/>
              <a:t>38</a:t>
            </a:fld>
            <a:endParaRPr lang="en-US"/>
          </a:p>
        </p:txBody>
      </p:sp>
    </p:spTree>
    <p:extLst>
      <p:ext uri="{BB962C8B-B14F-4D97-AF65-F5344CB8AC3E}">
        <p14:creationId xmlns:p14="http://schemas.microsoft.com/office/powerpoint/2010/main" val="3047952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solidFill>
                  <a:srgbClr val="008800"/>
                </a:solidFill>
                <a:effectLst/>
              </a:rPr>
              <a:t>class</a:t>
            </a:r>
            <a:r>
              <a:rPr lang="en-IN" dirty="0"/>
              <a:t> </a:t>
            </a:r>
            <a:r>
              <a:rPr lang="en-IN" b="1" dirty="0">
                <a:solidFill>
                  <a:srgbClr val="BB0066"/>
                </a:solidFill>
                <a:effectLst/>
              </a:rPr>
              <a:t>Add</a:t>
            </a:r>
            <a:r>
              <a:rPr lang="en-IN" dirty="0"/>
              <a:t> </a:t>
            </a:r>
            <a:r>
              <a:rPr lang="en-IN" dirty="0">
                <a:solidFill>
                  <a:srgbClr val="333333"/>
                </a:solidFill>
                <a:effectLst/>
              </a:rPr>
              <a:t>{</a:t>
            </a:r>
          </a:p>
          <a:p>
            <a:r>
              <a:rPr lang="en-IN" dirty="0"/>
              <a:t> </a:t>
            </a:r>
            <a:r>
              <a:rPr lang="en-IN" b="1" dirty="0">
                <a:solidFill>
                  <a:srgbClr val="333399"/>
                </a:solidFill>
                <a:effectLst/>
              </a:rPr>
              <a:t>int</a:t>
            </a:r>
            <a:r>
              <a:rPr lang="en-IN" dirty="0"/>
              <a:t> a</a:t>
            </a:r>
            <a:r>
              <a:rPr lang="en-IN" dirty="0">
                <a:solidFill>
                  <a:srgbClr val="333333"/>
                </a:solidFill>
                <a:effectLst/>
              </a:rPr>
              <a:t>;</a:t>
            </a:r>
            <a:r>
              <a:rPr lang="en-IN" dirty="0"/>
              <a:t> </a:t>
            </a:r>
          </a:p>
          <a:p>
            <a:r>
              <a:rPr lang="en-IN" b="1" dirty="0">
                <a:solidFill>
                  <a:srgbClr val="333399"/>
                </a:solidFill>
                <a:effectLst/>
              </a:rPr>
              <a:t>int</a:t>
            </a:r>
            <a:r>
              <a:rPr lang="en-IN" dirty="0"/>
              <a:t> b</a:t>
            </a:r>
            <a:r>
              <a:rPr lang="en-IN" dirty="0">
                <a:solidFill>
                  <a:srgbClr val="333333"/>
                </a:solidFill>
                <a:effectLst/>
              </a:rPr>
              <a:t>;</a:t>
            </a:r>
            <a:r>
              <a:rPr lang="en-IN" dirty="0"/>
              <a:t> </a:t>
            </a:r>
          </a:p>
          <a:p>
            <a:r>
              <a:rPr lang="en-IN" dirty="0"/>
              <a:t>Add</a:t>
            </a:r>
            <a:r>
              <a:rPr lang="en-IN" dirty="0">
                <a:solidFill>
                  <a:srgbClr val="333333"/>
                </a:solidFill>
                <a:effectLst/>
              </a:rPr>
              <a:t>(</a:t>
            </a:r>
            <a:r>
              <a:rPr lang="en-IN" b="1" dirty="0">
                <a:solidFill>
                  <a:srgbClr val="333399"/>
                </a:solidFill>
                <a:effectLst/>
              </a:rPr>
              <a:t>int</a:t>
            </a:r>
            <a:r>
              <a:rPr lang="en-IN" dirty="0"/>
              <a:t> x</a:t>
            </a:r>
            <a:r>
              <a:rPr lang="en-IN" dirty="0">
                <a:solidFill>
                  <a:srgbClr val="333333"/>
                </a:solidFill>
                <a:effectLst/>
              </a:rPr>
              <a:t>,</a:t>
            </a:r>
            <a:r>
              <a:rPr lang="en-IN" dirty="0"/>
              <a:t> </a:t>
            </a:r>
            <a:r>
              <a:rPr lang="en-IN" b="1" dirty="0">
                <a:solidFill>
                  <a:srgbClr val="333399"/>
                </a:solidFill>
                <a:effectLst/>
              </a:rPr>
              <a:t>int</a:t>
            </a:r>
            <a:r>
              <a:rPr lang="en-IN" dirty="0"/>
              <a:t> y</a:t>
            </a:r>
            <a:r>
              <a:rPr lang="en-IN" dirty="0">
                <a:solidFill>
                  <a:srgbClr val="333333"/>
                </a:solidFill>
                <a:effectLst/>
              </a:rPr>
              <a:t>)</a:t>
            </a:r>
            <a:r>
              <a:rPr lang="en-IN" dirty="0"/>
              <a:t> </a:t>
            </a:r>
            <a:r>
              <a:rPr lang="en-IN" dirty="0">
                <a:solidFill>
                  <a:srgbClr val="888888"/>
                </a:solidFill>
                <a:effectLst/>
              </a:rPr>
              <a:t>// parametrized constructor </a:t>
            </a:r>
          </a:p>
          <a:p>
            <a:r>
              <a:rPr lang="en-IN" dirty="0">
                <a:solidFill>
                  <a:srgbClr val="333333"/>
                </a:solidFill>
                <a:effectLst/>
              </a:rPr>
              <a:t>{</a:t>
            </a:r>
            <a:r>
              <a:rPr lang="en-IN" dirty="0"/>
              <a:t> </a:t>
            </a:r>
          </a:p>
          <a:p>
            <a:r>
              <a:rPr lang="en-IN" dirty="0"/>
              <a:t>a </a:t>
            </a:r>
            <a:r>
              <a:rPr lang="en-IN" dirty="0">
                <a:solidFill>
                  <a:srgbClr val="333333"/>
                </a:solidFill>
                <a:effectLst/>
              </a:rPr>
              <a:t>=</a:t>
            </a:r>
            <a:r>
              <a:rPr lang="en-IN" dirty="0"/>
              <a:t> x</a:t>
            </a:r>
            <a:r>
              <a:rPr lang="en-IN" dirty="0">
                <a:solidFill>
                  <a:srgbClr val="333333"/>
                </a:solidFill>
                <a:effectLst/>
              </a:rPr>
              <a:t>;</a:t>
            </a:r>
            <a:r>
              <a:rPr lang="en-IN" dirty="0"/>
              <a:t> </a:t>
            </a:r>
          </a:p>
          <a:p>
            <a:r>
              <a:rPr lang="en-IN" dirty="0"/>
              <a:t>b </a:t>
            </a:r>
            <a:r>
              <a:rPr lang="en-IN" dirty="0">
                <a:solidFill>
                  <a:srgbClr val="333333"/>
                </a:solidFill>
                <a:effectLst/>
              </a:rPr>
              <a:t>=</a:t>
            </a:r>
            <a:r>
              <a:rPr lang="en-IN" dirty="0"/>
              <a:t> y</a:t>
            </a:r>
            <a:r>
              <a:rPr lang="en-IN" dirty="0">
                <a:solidFill>
                  <a:srgbClr val="333333"/>
                </a:solidFill>
                <a:effectLst/>
              </a:rPr>
              <a:t>;</a:t>
            </a:r>
            <a:r>
              <a:rPr lang="en-IN" dirty="0"/>
              <a:t> </a:t>
            </a:r>
          </a:p>
          <a:p>
            <a:r>
              <a:rPr lang="en-IN" dirty="0">
                <a:solidFill>
                  <a:srgbClr val="333333"/>
                </a:solidFill>
                <a:effectLst/>
              </a:rPr>
              <a:t>}</a:t>
            </a:r>
            <a:r>
              <a:rPr lang="en-IN" dirty="0"/>
              <a:t> </a:t>
            </a:r>
          </a:p>
          <a:p>
            <a:r>
              <a:rPr lang="en-IN" b="1" dirty="0">
                <a:solidFill>
                  <a:srgbClr val="333399"/>
                </a:solidFill>
                <a:effectLst/>
              </a:rPr>
              <a:t>void</a:t>
            </a:r>
            <a:r>
              <a:rPr lang="en-IN" dirty="0"/>
              <a:t> </a:t>
            </a:r>
            <a:r>
              <a:rPr lang="en-IN" b="1" dirty="0">
                <a:solidFill>
                  <a:srgbClr val="0066BB"/>
                </a:solidFill>
                <a:effectLst/>
              </a:rPr>
              <a:t>sum</a:t>
            </a:r>
            <a:r>
              <a:rPr lang="en-IN" dirty="0">
                <a:solidFill>
                  <a:srgbClr val="333333"/>
                </a:solidFill>
                <a:effectLst/>
              </a:rPr>
              <a:t>(</a:t>
            </a:r>
            <a:r>
              <a:rPr lang="en-IN" dirty="0"/>
              <a:t>Add A1</a:t>
            </a:r>
            <a:r>
              <a:rPr lang="en-IN" dirty="0">
                <a:solidFill>
                  <a:srgbClr val="333333"/>
                </a:solidFill>
                <a:effectLst/>
              </a:rPr>
              <a:t>)</a:t>
            </a:r>
            <a:r>
              <a:rPr lang="en-IN" dirty="0"/>
              <a:t> </a:t>
            </a:r>
            <a:r>
              <a:rPr lang="en-IN" dirty="0">
                <a:solidFill>
                  <a:srgbClr val="888888"/>
                </a:solidFill>
                <a:effectLst/>
              </a:rPr>
              <a:t>// object 'A1' passed as parameter in function 'sum’</a:t>
            </a:r>
            <a:r>
              <a:rPr lang="en-IN" dirty="0"/>
              <a:t> </a:t>
            </a:r>
          </a:p>
          <a:p>
            <a:r>
              <a:rPr lang="en-IN" dirty="0">
                <a:solidFill>
                  <a:srgbClr val="333333"/>
                </a:solidFill>
                <a:effectLst/>
              </a:rPr>
              <a:t>{</a:t>
            </a:r>
          </a:p>
          <a:p>
            <a:r>
              <a:rPr lang="en-IN" dirty="0"/>
              <a:t> </a:t>
            </a:r>
            <a:r>
              <a:rPr lang="en-IN" b="1" dirty="0">
                <a:solidFill>
                  <a:srgbClr val="333399"/>
                </a:solidFill>
                <a:effectLst/>
              </a:rPr>
              <a:t>int</a:t>
            </a:r>
            <a:r>
              <a:rPr lang="en-IN" dirty="0"/>
              <a:t> sum1 </a:t>
            </a:r>
            <a:r>
              <a:rPr lang="en-IN" dirty="0">
                <a:solidFill>
                  <a:srgbClr val="333333"/>
                </a:solidFill>
                <a:effectLst/>
              </a:rPr>
              <a:t>=</a:t>
            </a:r>
            <a:r>
              <a:rPr lang="en-IN" dirty="0"/>
              <a:t> A1</a:t>
            </a:r>
            <a:r>
              <a:rPr lang="en-IN" dirty="0">
                <a:solidFill>
                  <a:srgbClr val="333333"/>
                </a:solidFill>
                <a:effectLst/>
              </a:rPr>
              <a:t>.</a:t>
            </a:r>
            <a:r>
              <a:rPr lang="en-IN" dirty="0">
                <a:solidFill>
                  <a:srgbClr val="0000CC"/>
                </a:solidFill>
                <a:effectLst/>
              </a:rPr>
              <a:t>a</a:t>
            </a:r>
            <a:r>
              <a:rPr lang="en-IN" dirty="0"/>
              <a:t> </a:t>
            </a:r>
            <a:r>
              <a:rPr lang="en-IN" dirty="0">
                <a:solidFill>
                  <a:srgbClr val="333333"/>
                </a:solidFill>
                <a:effectLst/>
              </a:rPr>
              <a:t>+</a:t>
            </a:r>
            <a:r>
              <a:rPr lang="en-IN" dirty="0"/>
              <a:t> A1</a:t>
            </a:r>
            <a:r>
              <a:rPr lang="en-IN" dirty="0">
                <a:solidFill>
                  <a:srgbClr val="333333"/>
                </a:solidFill>
                <a:effectLst/>
              </a:rPr>
              <a:t>.</a:t>
            </a:r>
            <a:r>
              <a:rPr lang="en-IN" dirty="0">
                <a:solidFill>
                  <a:srgbClr val="0000CC"/>
                </a:solidFill>
                <a:effectLst/>
              </a:rPr>
              <a:t>b</a:t>
            </a:r>
            <a:r>
              <a:rPr lang="en-IN" dirty="0">
                <a:solidFill>
                  <a:srgbClr val="333333"/>
                </a:solidFill>
                <a:effectLst/>
              </a:rPr>
              <a:t>;</a:t>
            </a:r>
            <a:r>
              <a:rPr lang="en-IN" dirty="0"/>
              <a:t> </a:t>
            </a:r>
          </a:p>
          <a:p>
            <a:r>
              <a:rPr lang="en-IN" dirty="0" err="1"/>
              <a:t>System</a:t>
            </a:r>
            <a:r>
              <a:rPr lang="en-IN" dirty="0" err="1">
                <a:solidFill>
                  <a:srgbClr val="333333"/>
                </a:solidFill>
                <a:effectLst/>
              </a:rPr>
              <a:t>.</a:t>
            </a:r>
            <a:r>
              <a:rPr lang="en-IN" dirty="0" err="1">
                <a:solidFill>
                  <a:srgbClr val="0000CC"/>
                </a:solidFill>
                <a:effectLst/>
              </a:rPr>
              <a:t>out</a:t>
            </a:r>
            <a:r>
              <a:rPr lang="en-IN" dirty="0" err="1">
                <a:solidFill>
                  <a:srgbClr val="333333"/>
                </a:solidFill>
                <a:effectLst/>
              </a:rPr>
              <a:t>.</a:t>
            </a:r>
            <a:r>
              <a:rPr lang="en-IN" dirty="0" err="1">
                <a:solidFill>
                  <a:srgbClr val="0000CC"/>
                </a:solidFill>
                <a:effectLst/>
              </a:rPr>
              <a:t>println</a:t>
            </a:r>
            <a:r>
              <a:rPr lang="en-IN" dirty="0">
                <a:solidFill>
                  <a:srgbClr val="333333"/>
                </a:solidFill>
                <a:effectLst/>
              </a:rPr>
              <a:t>(</a:t>
            </a:r>
            <a:r>
              <a:rPr lang="en-IN" dirty="0">
                <a:effectLst/>
                <a:highlight>
                  <a:srgbClr val="FFF0F0"/>
                </a:highlight>
              </a:rPr>
              <a:t>"Sum of a and b :"</a:t>
            </a:r>
            <a:r>
              <a:rPr lang="en-IN" dirty="0"/>
              <a:t> </a:t>
            </a:r>
            <a:r>
              <a:rPr lang="en-IN" dirty="0">
                <a:solidFill>
                  <a:srgbClr val="333333"/>
                </a:solidFill>
                <a:effectLst/>
              </a:rPr>
              <a:t>+</a:t>
            </a:r>
            <a:r>
              <a:rPr lang="en-IN" dirty="0"/>
              <a:t> sum1</a:t>
            </a:r>
            <a:r>
              <a:rPr lang="en-IN" dirty="0">
                <a:solidFill>
                  <a:srgbClr val="333333"/>
                </a:solidFill>
                <a:effectLst/>
              </a:rPr>
              <a:t>);</a:t>
            </a:r>
            <a:r>
              <a:rPr lang="en-IN" dirty="0"/>
              <a:t> </a:t>
            </a:r>
          </a:p>
          <a:p>
            <a:r>
              <a:rPr lang="en-IN" dirty="0">
                <a:solidFill>
                  <a:srgbClr val="333333"/>
                </a:solidFill>
                <a:effectLst/>
              </a:rPr>
              <a:t>}</a:t>
            </a:r>
            <a:r>
              <a:rPr lang="en-IN" dirty="0"/>
              <a:t> </a:t>
            </a:r>
          </a:p>
          <a:p>
            <a:r>
              <a:rPr lang="en-IN" dirty="0">
                <a:solidFill>
                  <a:srgbClr val="333333"/>
                </a:solidFill>
                <a:effectLst/>
              </a:rPr>
              <a:t>}</a:t>
            </a:r>
            <a:r>
              <a:rPr lang="en-IN" dirty="0"/>
              <a:t> </a:t>
            </a:r>
          </a:p>
          <a:p>
            <a:r>
              <a:rPr lang="en-IN" b="1" dirty="0">
                <a:solidFill>
                  <a:srgbClr val="008800"/>
                </a:solidFill>
                <a:effectLst/>
              </a:rPr>
              <a:t>public</a:t>
            </a:r>
            <a:r>
              <a:rPr lang="en-IN" dirty="0"/>
              <a:t> </a:t>
            </a:r>
            <a:r>
              <a:rPr lang="en-IN" b="1" dirty="0">
                <a:solidFill>
                  <a:srgbClr val="008800"/>
                </a:solidFill>
                <a:effectLst/>
              </a:rPr>
              <a:t>class</a:t>
            </a:r>
            <a:r>
              <a:rPr lang="en-IN" dirty="0"/>
              <a:t> </a:t>
            </a:r>
            <a:r>
              <a:rPr lang="en-IN" b="1" dirty="0">
                <a:solidFill>
                  <a:srgbClr val="BB0066"/>
                </a:solidFill>
                <a:effectLst/>
              </a:rPr>
              <a:t>Main</a:t>
            </a:r>
            <a:r>
              <a:rPr lang="en-IN" dirty="0"/>
              <a:t> </a:t>
            </a:r>
            <a:r>
              <a:rPr lang="en-IN" dirty="0">
                <a:solidFill>
                  <a:srgbClr val="333333"/>
                </a:solidFill>
                <a:effectLst/>
              </a:rPr>
              <a:t>{</a:t>
            </a:r>
            <a:r>
              <a:rPr lang="en-IN" dirty="0"/>
              <a:t> </a:t>
            </a:r>
          </a:p>
          <a:p>
            <a:r>
              <a:rPr lang="en-IN" b="1" dirty="0">
                <a:solidFill>
                  <a:srgbClr val="008800"/>
                </a:solidFill>
                <a:effectLst/>
              </a:rPr>
              <a:t>public</a:t>
            </a:r>
            <a:r>
              <a:rPr lang="en-IN" dirty="0"/>
              <a:t> </a:t>
            </a:r>
            <a:r>
              <a:rPr lang="en-IN" b="1" dirty="0">
                <a:solidFill>
                  <a:srgbClr val="008800"/>
                </a:solidFill>
                <a:effectLst/>
              </a:rPr>
              <a:t>static</a:t>
            </a:r>
            <a:r>
              <a:rPr lang="en-IN" dirty="0"/>
              <a:t> </a:t>
            </a:r>
            <a:r>
              <a:rPr lang="en-IN" b="1" dirty="0">
                <a:solidFill>
                  <a:srgbClr val="333399"/>
                </a:solidFill>
                <a:effectLst/>
              </a:rPr>
              <a:t>void</a:t>
            </a:r>
            <a:r>
              <a:rPr lang="en-IN" dirty="0"/>
              <a:t> </a:t>
            </a:r>
            <a:r>
              <a:rPr lang="en-IN" b="1" dirty="0">
                <a:solidFill>
                  <a:srgbClr val="0066BB"/>
                </a:solidFill>
                <a:effectLst/>
              </a:rPr>
              <a:t>main</a:t>
            </a:r>
            <a:r>
              <a:rPr lang="en-IN" dirty="0">
                <a:solidFill>
                  <a:srgbClr val="333333"/>
                </a:solidFill>
                <a:effectLst/>
              </a:rPr>
              <a:t>(</a:t>
            </a:r>
            <a:r>
              <a:rPr lang="en-IN" dirty="0"/>
              <a:t>String </a:t>
            </a:r>
            <a:r>
              <a:rPr lang="en-IN" dirty="0" err="1"/>
              <a:t>arg</a:t>
            </a:r>
            <a:r>
              <a:rPr lang="en-IN" dirty="0">
                <a:solidFill>
                  <a:srgbClr val="333333"/>
                </a:solidFill>
                <a:effectLst/>
              </a:rPr>
              <a:t>[])</a:t>
            </a:r>
            <a:r>
              <a:rPr lang="en-IN" dirty="0"/>
              <a:t> </a:t>
            </a:r>
            <a:r>
              <a:rPr lang="en-IN" dirty="0">
                <a:solidFill>
                  <a:srgbClr val="333333"/>
                </a:solidFill>
                <a:effectLst/>
              </a:rPr>
              <a:t>{</a:t>
            </a:r>
            <a:r>
              <a:rPr lang="en-IN" dirty="0"/>
              <a:t> </a:t>
            </a:r>
          </a:p>
          <a:p>
            <a:r>
              <a:rPr lang="en-IN" dirty="0"/>
              <a:t>Add A </a:t>
            </a:r>
            <a:r>
              <a:rPr lang="en-IN" dirty="0">
                <a:solidFill>
                  <a:srgbClr val="333333"/>
                </a:solidFill>
                <a:effectLst/>
              </a:rPr>
              <a:t>=</a:t>
            </a:r>
            <a:r>
              <a:rPr lang="en-IN" dirty="0"/>
              <a:t> </a:t>
            </a:r>
            <a:r>
              <a:rPr lang="en-IN" b="1" dirty="0">
                <a:solidFill>
                  <a:srgbClr val="008800"/>
                </a:solidFill>
                <a:effectLst/>
              </a:rPr>
              <a:t>new</a:t>
            </a:r>
            <a:r>
              <a:rPr lang="en-IN" dirty="0"/>
              <a:t> Add</a:t>
            </a:r>
            <a:r>
              <a:rPr lang="en-IN" dirty="0">
                <a:solidFill>
                  <a:srgbClr val="333333"/>
                </a:solidFill>
                <a:effectLst/>
              </a:rPr>
              <a:t>(</a:t>
            </a:r>
            <a:r>
              <a:rPr lang="en-IN" b="1" dirty="0">
                <a:solidFill>
                  <a:srgbClr val="0000DD"/>
                </a:solidFill>
                <a:effectLst/>
              </a:rPr>
              <a:t>5</a:t>
            </a:r>
            <a:r>
              <a:rPr lang="en-IN" dirty="0">
                <a:solidFill>
                  <a:srgbClr val="333333"/>
                </a:solidFill>
                <a:effectLst/>
              </a:rPr>
              <a:t>,</a:t>
            </a:r>
            <a:r>
              <a:rPr lang="en-IN" dirty="0"/>
              <a:t> </a:t>
            </a:r>
            <a:r>
              <a:rPr lang="en-IN" b="1" dirty="0">
                <a:solidFill>
                  <a:srgbClr val="0000DD"/>
                </a:solidFill>
                <a:effectLst/>
              </a:rPr>
              <a:t>8</a:t>
            </a:r>
            <a:r>
              <a:rPr lang="en-IN" dirty="0">
                <a:solidFill>
                  <a:srgbClr val="333333"/>
                </a:solidFill>
                <a:effectLst/>
              </a:rPr>
              <a:t>);</a:t>
            </a:r>
            <a:r>
              <a:rPr lang="en-IN" dirty="0"/>
              <a:t> </a:t>
            </a:r>
            <a:r>
              <a:rPr lang="en-IN" dirty="0">
                <a:solidFill>
                  <a:srgbClr val="888888"/>
                </a:solidFill>
                <a:effectLst/>
              </a:rPr>
              <a:t>/* Calls the parametrized constructor with set of parameters*/</a:t>
            </a:r>
            <a:r>
              <a:rPr lang="en-IN" dirty="0"/>
              <a:t> </a:t>
            </a:r>
          </a:p>
          <a:p>
            <a:r>
              <a:rPr lang="en-IN" dirty="0" err="1"/>
              <a:t>A</a:t>
            </a:r>
            <a:r>
              <a:rPr lang="en-IN" dirty="0" err="1">
                <a:solidFill>
                  <a:srgbClr val="333333"/>
                </a:solidFill>
                <a:effectLst/>
              </a:rPr>
              <a:t>.</a:t>
            </a:r>
            <a:r>
              <a:rPr lang="en-IN" dirty="0" err="1">
                <a:solidFill>
                  <a:srgbClr val="0000CC"/>
                </a:solidFill>
                <a:effectLst/>
              </a:rPr>
              <a:t>sum</a:t>
            </a:r>
            <a:r>
              <a:rPr lang="en-IN" dirty="0">
                <a:solidFill>
                  <a:srgbClr val="333333"/>
                </a:solidFill>
                <a:effectLst/>
              </a:rPr>
              <a:t>(</a:t>
            </a:r>
            <a:r>
              <a:rPr lang="en-IN" dirty="0"/>
              <a:t>A</a:t>
            </a:r>
            <a:r>
              <a:rPr lang="en-IN" dirty="0">
                <a:solidFill>
                  <a:srgbClr val="333333"/>
                </a:solidFill>
                <a:effectLst/>
              </a:rPr>
              <a:t>);</a:t>
            </a:r>
          </a:p>
          <a:p>
            <a:r>
              <a:rPr lang="en-IN" dirty="0"/>
              <a:t> </a:t>
            </a:r>
            <a:r>
              <a:rPr lang="en-IN" dirty="0">
                <a:solidFill>
                  <a:srgbClr val="333333"/>
                </a:solidFill>
                <a:effectLst/>
              </a:rPr>
              <a:t>}</a:t>
            </a:r>
            <a:r>
              <a:rPr lang="en-IN" dirty="0"/>
              <a:t> </a:t>
            </a:r>
          </a:p>
          <a:p>
            <a:r>
              <a:rPr lang="en-IN" dirty="0">
                <a:solidFill>
                  <a:srgbClr val="333333"/>
                </a:solidFill>
                <a:effectLst/>
              </a:rPr>
              <a:t>}</a:t>
            </a:r>
            <a:endParaRPr lang="en-IN" dirty="0"/>
          </a:p>
        </p:txBody>
      </p:sp>
      <p:sp>
        <p:nvSpPr>
          <p:cNvPr id="4" name="Slide Number Placeholder 3"/>
          <p:cNvSpPr>
            <a:spLocks noGrp="1"/>
          </p:cNvSpPr>
          <p:nvPr>
            <p:ph type="sldNum" sz="quarter" idx="5"/>
          </p:nvPr>
        </p:nvSpPr>
        <p:spPr/>
        <p:txBody>
          <a:bodyPr/>
          <a:lstStyle/>
          <a:p>
            <a:fld id="{A893D175-9744-4A2D-BAD7-394A142F524A}" type="slidenum">
              <a:rPr lang="en-US" smtClean="0"/>
              <a:pPr/>
              <a:t>39</a:t>
            </a:fld>
            <a:endParaRPr lang="en-US"/>
          </a:p>
        </p:txBody>
      </p:sp>
    </p:spTree>
    <p:extLst>
      <p:ext uri="{BB962C8B-B14F-4D97-AF65-F5344CB8AC3E}">
        <p14:creationId xmlns:p14="http://schemas.microsoft.com/office/powerpoint/2010/main" val="2470878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2CF01A5-B549-46CC-8BDC-6027CB0179E9}" type="datetimeFigureOut">
              <a:rPr lang="en-US" smtClean="0"/>
              <a:pPr/>
              <a:t>8/16/2024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ACB87D8-D21C-493F-AB6E-C672174C16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2CF01A5-B549-46CC-8BDC-6027CB0179E9}"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B87D8-D21C-493F-AB6E-C672174C16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2CF01A5-B549-46CC-8BDC-6027CB0179E9}"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B87D8-D21C-493F-AB6E-C672174C16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2CF01A5-B549-46CC-8BDC-6027CB0179E9}"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B87D8-D21C-493F-AB6E-C672174C16BE}"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2CF01A5-B549-46CC-8BDC-6027CB0179E9}"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B87D8-D21C-493F-AB6E-C672174C16B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2CF01A5-B549-46CC-8BDC-6027CB0179E9}" type="datetimeFigureOut">
              <a:rPr lang="en-US" smtClean="0"/>
              <a:pPr/>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B87D8-D21C-493F-AB6E-C672174C16BE}"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2CF01A5-B549-46CC-8BDC-6027CB0179E9}" type="datetimeFigureOut">
              <a:rPr lang="en-US" smtClean="0"/>
              <a:pPr/>
              <a:t>8/16/2024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CB87D8-D21C-493F-AB6E-C672174C16B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CF01A5-B549-46CC-8BDC-6027CB0179E9}" type="datetimeFigureOut">
              <a:rPr lang="en-US" smtClean="0"/>
              <a:pPr/>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CB87D8-D21C-493F-AB6E-C672174C16BE}"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F01A5-B549-46CC-8BDC-6027CB0179E9}" type="datetimeFigureOut">
              <a:rPr lang="en-US" smtClean="0"/>
              <a:pPr/>
              <a:t>8/16/2024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CB87D8-D21C-493F-AB6E-C672174C16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02CF01A5-B549-46CC-8BDC-6027CB0179E9}" type="datetimeFigureOut">
              <a:rPr lang="en-US" smtClean="0"/>
              <a:pPr/>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B87D8-D21C-493F-AB6E-C672174C16B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2CF01A5-B549-46CC-8BDC-6027CB0179E9}" type="datetimeFigureOut">
              <a:rPr lang="en-US" smtClean="0"/>
              <a:pPr/>
              <a:t>8/16/2024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ACB87D8-D21C-493F-AB6E-C672174C16B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2CF01A5-B549-46CC-8BDC-6027CB0179E9}" type="datetimeFigureOut">
              <a:rPr lang="en-US" smtClean="0"/>
              <a:pPr/>
              <a:t>8/16/2024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ACB87D8-D21C-493F-AB6E-C672174C16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geeksforgeeks.org/array-class-in-jav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52600"/>
            <a:ext cx="8458200" cy="1222375"/>
          </a:xfrm>
        </p:spPr>
        <p:txBody>
          <a:bodyPr>
            <a:normAutofit/>
          </a:bodyPr>
          <a:lstStyle/>
          <a:p>
            <a:pPr algn="ctr"/>
            <a:r>
              <a:rPr lang="en-US" sz="4800" dirty="0"/>
              <a:t>Java Basics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066800"/>
            <a:ext cx="8229600" cy="5791200"/>
          </a:xfrm>
        </p:spPr>
        <p:txBody>
          <a:bodyPr>
            <a:normAutofit fontScale="40000" lnSpcReduction="20000"/>
          </a:bodyPr>
          <a:lstStyle/>
          <a:p>
            <a:pPr>
              <a:buFont typeface="Wingdings" pitchFamily="2" charset="2"/>
              <a:buChar char="v"/>
            </a:pPr>
            <a:r>
              <a:rPr lang="en-US" sz="5000" b="1" dirty="0"/>
              <a:t>Object -</a:t>
            </a:r>
            <a:r>
              <a:rPr lang="en-US" sz="5000" dirty="0"/>
              <a:t> Objects have states and behaviors. Example: A dog has states-color, name, breed as well as behaviors -wagging, barking, eating. An object is an instance of a class. </a:t>
            </a:r>
          </a:p>
          <a:p>
            <a:pPr>
              <a:buNone/>
            </a:pPr>
            <a:endParaRPr lang="en-US" dirty="0"/>
          </a:p>
          <a:p>
            <a:pPr>
              <a:buFont typeface="Wingdings" pitchFamily="2" charset="2"/>
              <a:buChar char="v"/>
            </a:pPr>
            <a:r>
              <a:rPr lang="en-US" sz="5000" dirty="0"/>
              <a:t>A software object's state is stored in fields and behavior is shown via methods. So in software development methods operate on the internal state of an object and the object-to-object communication is done via methods.</a:t>
            </a:r>
          </a:p>
          <a:p>
            <a:endParaRPr lang="en-US" dirty="0"/>
          </a:p>
          <a:p>
            <a:pPr>
              <a:buFont typeface="Wingdings" pitchFamily="2" charset="2"/>
              <a:buChar char="v"/>
            </a:pPr>
            <a:r>
              <a:rPr lang="en-US" sz="5000" b="1" dirty="0"/>
              <a:t>Class -</a:t>
            </a:r>
            <a:r>
              <a:rPr lang="en-US" sz="5000" dirty="0"/>
              <a:t> A class can be defined as a template/ blue print that describe the behaviors/states that object of its type support.</a:t>
            </a:r>
          </a:p>
          <a:p>
            <a:pPr>
              <a:buFont typeface="Wingdings" pitchFamily="2" charset="2"/>
              <a:buChar char="v"/>
            </a:pPr>
            <a:endParaRPr lang="en-US" dirty="0"/>
          </a:p>
          <a:p>
            <a:pPr>
              <a:buNone/>
            </a:pPr>
            <a:r>
              <a:rPr lang="en-US" dirty="0"/>
              <a:t>	</a:t>
            </a:r>
          </a:p>
          <a:p>
            <a:pPr>
              <a:buNone/>
            </a:pPr>
            <a:r>
              <a:rPr lang="en-US" sz="3800" b="1" dirty="0">
                <a:solidFill>
                  <a:srgbClr val="9C4E48"/>
                </a:solidFill>
                <a:latin typeface="Courier New" pitchFamily="49" charset="0"/>
                <a:cs typeface="Courier New" pitchFamily="49" charset="0"/>
              </a:rPr>
              <a:t>                public class</a:t>
            </a:r>
            <a:r>
              <a:rPr lang="en-US" dirty="0"/>
              <a:t> </a:t>
            </a:r>
            <a:r>
              <a:rPr lang="en-US" sz="3800" dirty="0" err="1">
                <a:latin typeface="Courier New" pitchFamily="49" charset="0"/>
                <a:cs typeface="Courier New" pitchFamily="49" charset="0"/>
              </a:rPr>
              <a:t>BiCycle</a:t>
            </a:r>
            <a:r>
              <a:rPr lang="en-US" sz="3800" dirty="0">
                <a:latin typeface="Courier New" pitchFamily="49" charset="0"/>
                <a:cs typeface="Courier New" pitchFamily="49" charset="0"/>
              </a:rPr>
              <a:t>{</a:t>
            </a:r>
          </a:p>
          <a:p>
            <a:pPr>
              <a:buNone/>
            </a:pPr>
            <a:r>
              <a:rPr lang="en-US" dirty="0"/>
              <a:t>	   		         </a:t>
            </a:r>
            <a:r>
              <a:rPr lang="en-US" sz="3800" b="1" dirty="0" err="1">
                <a:solidFill>
                  <a:srgbClr val="9C4E48"/>
                </a:solidFill>
                <a:latin typeface="Courier New" pitchFamily="49" charset="0"/>
                <a:cs typeface="Courier New" pitchFamily="49" charset="0"/>
              </a:rPr>
              <a:t>int</a:t>
            </a:r>
            <a:r>
              <a:rPr lang="en-US" dirty="0"/>
              <a:t> </a:t>
            </a:r>
            <a:r>
              <a:rPr lang="en-US" sz="3800" dirty="0">
                <a:latin typeface="Courier New" pitchFamily="49" charset="0"/>
                <a:cs typeface="Courier New" pitchFamily="49" charset="0"/>
              </a:rPr>
              <a:t>speed;</a:t>
            </a:r>
          </a:p>
          <a:p>
            <a:pPr>
              <a:buNone/>
            </a:pPr>
            <a:r>
              <a:rPr lang="en-US" dirty="0"/>
              <a:t>	  		         </a:t>
            </a:r>
            <a:r>
              <a:rPr lang="en-US" sz="3800" b="1" dirty="0" err="1">
                <a:solidFill>
                  <a:srgbClr val="9C4E48"/>
                </a:solidFill>
                <a:latin typeface="Courier New" pitchFamily="49" charset="0"/>
                <a:cs typeface="Courier New" pitchFamily="49" charset="0"/>
              </a:rPr>
              <a:t>int</a:t>
            </a:r>
            <a:r>
              <a:rPr lang="en-US" dirty="0"/>
              <a:t> </a:t>
            </a:r>
            <a:r>
              <a:rPr lang="en-US" sz="3800" dirty="0">
                <a:latin typeface="Courier New" pitchFamily="49" charset="0"/>
                <a:cs typeface="Courier New" pitchFamily="49" charset="0"/>
              </a:rPr>
              <a:t>gear;</a:t>
            </a:r>
          </a:p>
          <a:p>
            <a:pPr>
              <a:buNone/>
            </a:pPr>
            <a:r>
              <a:rPr lang="en-US" dirty="0"/>
              <a:t>	  </a:t>
            </a:r>
          </a:p>
          <a:p>
            <a:pPr>
              <a:buNone/>
            </a:pPr>
            <a:r>
              <a:rPr lang="en-US" sz="3800" b="1" dirty="0">
                <a:solidFill>
                  <a:srgbClr val="9C4E48"/>
                </a:solidFill>
                <a:latin typeface="Courier New" pitchFamily="49" charset="0"/>
                <a:cs typeface="Courier New" pitchFamily="49" charset="0"/>
              </a:rPr>
              <a:t>  			   void</a:t>
            </a:r>
            <a:r>
              <a:rPr lang="en-US" dirty="0"/>
              <a:t> </a:t>
            </a:r>
            <a:r>
              <a:rPr lang="en-US" sz="3800" dirty="0" err="1">
                <a:latin typeface="Courier New" pitchFamily="49" charset="0"/>
                <a:cs typeface="Courier New" pitchFamily="49" charset="0"/>
              </a:rPr>
              <a:t>calculateSpeed</a:t>
            </a:r>
            <a:r>
              <a:rPr lang="en-US" sz="3800" dirty="0">
                <a:latin typeface="Courier New" pitchFamily="49" charset="0"/>
                <a:cs typeface="Courier New" pitchFamily="49" charset="0"/>
              </a:rPr>
              <a:t>(){</a:t>
            </a:r>
          </a:p>
          <a:p>
            <a:pPr>
              <a:buNone/>
            </a:pPr>
            <a:r>
              <a:rPr lang="en-US" dirty="0"/>
              <a:t>	   	    	        }</a:t>
            </a:r>
          </a:p>
          <a:p>
            <a:pPr>
              <a:buNone/>
            </a:pPr>
            <a:r>
              <a:rPr lang="en-US" dirty="0"/>
              <a:t>	 		       </a:t>
            </a:r>
            <a:r>
              <a:rPr lang="en-US" sz="3800" b="1" dirty="0">
                <a:solidFill>
                  <a:srgbClr val="9C4E48"/>
                </a:solidFill>
                <a:latin typeface="Courier New" pitchFamily="49" charset="0"/>
                <a:cs typeface="Courier New" pitchFamily="49" charset="0"/>
              </a:rPr>
              <a:t>void</a:t>
            </a:r>
            <a:r>
              <a:rPr lang="en-US" dirty="0"/>
              <a:t> </a:t>
            </a:r>
            <a:r>
              <a:rPr lang="en-US" sz="3800" dirty="0" err="1">
                <a:latin typeface="Courier New" pitchFamily="49" charset="0"/>
                <a:cs typeface="Courier New" pitchFamily="49" charset="0"/>
              </a:rPr>
              <a:t>appyGear</a:t>
            </a:r>
            <a:r>
              <a:rPr lang="en-US" sz="3800" dirty="0">
                <a:latin typeface="Courier New" pitchFamily="49" charset="0"/>
                <a:cs typeface="Courier New" pitchFamily="49" charset="0"/>
              </a:rPr>
              <a:t>(){</a:t>
            </a:r>
          </a:p>
          <a:p>
            <a:pPr>
              <a:buNone/>
            </a:pPr>
            <a:r>
              <a:rPr lang="en-US" dirty="0"/>
              <a:t>	  		        }</a:t>
            </a:r>
          </a:p>
          <a:p>
            <a:pPr>
              <a:buNone/>
            </a:pPr>
            <a:r>
              <a:rPr lang="en-US" dirty="0"/>
              <a:t>			}</a:t>
            </a:r>
          </a:p>
          <a:p>
            <a:endParaRPr lang="en-US" dirty="0"/>
          </a:p>
        </p:txBody>
      </p:sp>
      <p:sp>
        <p:nvSpPr>
          <p:cNvPr id="2" name="Title 1"/>
          <p:cNvSpPr>
            <a:spLocks noGrp="1"/>
          </p:cNvSpPr>
          <p:nvPr>
            <p:ph type="title"/>
          </p:nvPr>
        </p:nvSpPr>
        <p:spPr>
          <a:xfrm>
            <a:off x="457200" y="274638"/>
            <a:ext cx="8229600" cy="868362"/>
          </a:xfrm>
        </p:spPr>
        <p:txBody>
          <a:bodyPr>
            <a:normAutofit/>
          </a:bodyPr>
          <a:lstStyle/>
          <a:p>
            <a:r>
              <a:rPr lang="en-US" sz="3600" dirty="0"/>
              <a:t>Object And Classes</a:t>
            </a:r>
          </a:p>
        </p:txBody>
      </p:sp>
      <p:sp>
        <p:nvSpPr>
          <p:cNvPr id="3" name="Rectangle 2"/>
          <p:cNvSpPr/>
          <p:nvPr/>
        </p:nvSpPr>
        <p:spPr>
          <a:xfrm>
            <a:off x="609600" y="1524000"/>
            <a:ext cx="7772400" cy="646331"/>
          </a:xfrm>
          <a:prstGeom prst="rect">
            <a:avLst/>
          </a:prstGeom>
        </p:spPr>
        <p:txBody>
          <a:bodyPr wrap="square">
            <a:spAutoFit/>
          </a:bodyPr>
          <a:lstStyle/>
          <a:p>
            <a:endParaRPr lang="en-US" dirty="0"/>
          </a:p>
          <a:p>
            <a:endParaRPr lang="en-US" dirty="0"/>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5916E-6469-5CAC-FF55-1DDFE9640A8D}"/>
              </a:ext>
            </a:extLst>
          </p:cNvPr>
          <p:cNvSpPr>
            <a:spLocks noGrp="1"/>
          </p:cNvSpPr>
          <p:nvPr>
            <p:ph idx="1"/>
          </p:nvPr>
        </p:nvSpPr>
        <p:spPr>
          <a:xfrm>
            <a:off x="450351" y="2301019"/>
            <a:ext cx="8229600" cy="4525963"/>
          </a:xfrm>
        </p:spPr>
        <p:txBody>
          <a:bodyPr/>
          <a:lstStyle/>
          <a:p>
            <a:pPr marL="109728" indent="0">
              <a:buNone/>
            </a:pPr>
            <a:r>
              <a:rPr lang="en-IN" dirty="0"/>
              <a:t>There are 3 types of variables</a:t>
            </a:r>
          </a:p>
          <a:p>
            <a:pPr>
              <a:buFont typeface="Wingdings" panose="05000000000000000000" pitchFamily="2" charset="2"/>
              <a:buChar char="Ø"/>
            </a:pPr>
            <a:r>
              <a:rPr lang="en-IN" dirty="0"/>
              <a:t>Local Variables</a:t>
            </a:r>
          </a:p>
          <a:p>
            <a:pPr>
              <a:buFont typeface="Wingdings" panose="05000000000000000000" pitchFamily="2" charset="2"/>
              <a:buChar char="Ø"/>
            </a:pPr>
            <a:r>
              <a:rPr lang="en-IN" dirty="0"/>
              <a:t>Instance Variables</a:t>
            </a:r>
          </a:p>
          <a:p>
            <a:pPr>
              <a:buFont typeface="Wingdings" panose="05000000000000000000" pitchFamily="2" charset="2"/>
              <a:buChar char="Ø"/>
            </a:pPr>
            <a:r>
              <a:rPr lang="en-IN" dirty="0"/>
              <a:t>Static variables</a:t>
            </a:r>
          </a:p>
        </p:txBody>
      </p:sp>
      <p:sp>
        <p:nvSpPr>
          <p:cNvPr id="3" name="Title 2">
            <a:extLst>
              <a:ext uri="{FF2B5EF4-FFF2-40B4-BE49-F238E27FC236}">
                <a16:creationId xmlns:a16="http://schemas.microsoft.com/office/drawing/2014/main" id="{7A61D792-F505-3424-4338-118513D97CA8}"/>
              </a:ext>
            </a:extLst>
          </p:cNvPr>
          <p:cNvSpPr>
            <a:spLocks noGrp="1"/>
          </p:cNvSpPr>
          <p:nvPr>
            <p:ph type="title"/>
          </p:nvPr>
        </p:nvSpPr>
        <p:spPr/>
        <p:txBody>
          <a:bodyPr/>
          <a:lstStyle/>
          <a:p>
            <a:r>
              <a:rPr lang="en-IN" dirty="0"/>
              <a:t>Java Variables and Data types</a:t>
            </a:r>
          </a:p>
        </p:txBody>
      </p:sp>
    </p:spTree>
    <p:extLst>
      <p:ext uri="{BB962C8B-B14F-4D97-AF65-F5344CB8AC3E}">
        <p14:creationId xmlns:p14="http://schemas.microsoft.com/office/powerpoint/2010/main" val="291381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AA9541-8355-B549-1770-11E3B6FF13D0}"/>
              </a:ext>
            </a:extLst>
          </p:cNvPr>
          <p:cNvSpPr>
            <a:spLocks noGrp="1"/>
          </p:cNvSpPr>
          <p:nvPr>
            <p:ph type="title"/>
          </p:nvPr>
        </p:nvSpPr>
        <p:spPr/>
        <p:txBody>
          <a:bodyPr/>
          <a:lstStyle/>
          <a:p>
            <a:r>
              <a:rPr lang="en-IN" dirty="0"/>
              <a:t>Data types in Java</a:t>
            </a:r>
          </a:p>
        </p:txBody>
      </p:sp>
      <p:pic>
        <p:nvPicPr>
          <p:cNvPr id="8" name="Picture 7">
            <a:extLst>
              <a:ext uri="{FF2B5EF4-FFF2-40B4-BE49-F238E27FC236}">
                <a16:creationId xmlns:a16="http://schemas.microsoft.com/office/drawing/2014/main" id="{4C0D16D7-89DF-7161-709F-FA997A7B2B5C}"/>
              </a:ext>
            </a:extLst>
          </p:cNvPr>
          <p:cNvPicPr>
            <a:picLocks noChangeAspect="1"/>
          </p:cNvPicPr>
          <p:nvPr/>
        </p:nvPicPr>
        <p:blipFill>
          <a:blip r:embed="rId2"/>
          <a:stretch>
            <a:fillRect/>
          </a:stretch>
        </p:blipFill>
        <p:spPr>
          <a:xfrm>
            <a:off x="609600" y="1066800"/>
            <a:ext cx="8381537" cy="5153226"/>
          </a:xfrm>
          <a:prstGeom prst="rect">
            <a:avLst/>
          </a:prstGeom>
        </p:spPr>
      </p:pic>
    </p:spTree>
    <p:extLst>
      <p:ext uri="{BB962C8B-B14F-4D97-AF65-F5344CB8AC3E}">
        <p14:creationId xmlns:p14="http://schemas.microsoft.com/office/powerpoint/2010/main" val="2499006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458200" cy="5562600"/>
          </a:xfrm>
        </p:spPr>
        <p:txBody>
          <a:bodyPr/>
          <a:lstStyle/>
          <a:p>
            <a:pPr>
              <a:buFont typeface="Wingdings" pitchFamily="2" charset="2"/>
              <a:buChar char="v"/>
            </a:pPr>
            <a:r>
              <a:rPr lang="en-US" dirty="0"/>
              <a:t>String - use .equals(), .</a:t>
            </a:r>
            <a:r>
              <a:rPr lang="en-US" dirty="0" err="1"/>
              <a:t>equalsIgnoreCase</a:t>
            </a:r>
            <a:r>
              <a:rPr lang="en-US" dirty="0"/>
              <a:t>(), .compare()</a:t>
            </a:r>
          </a:p>
          <a:p>
            <a:pPr>
              <a:buNone/>
            </a:pPr>
            <a:endParaRPr lang="en-US" dirty="0"/>
          </a:p>
          <a:p>
            <a:pPr>
              <a:buFont typeface="Wingdings" pitchFamily="2" charset="2"/>
              <a:buChar char="v"/>
            </a:pPr>
            <a:r>
              <a:rPr lang="en-US" dirty="0"/>
              <a:t>Object - use .equals(), .</a:t>
            </a:r>
            <a:r>
              <a:rPr lang="en-US" dirty="0" err="1"/>
              <a:t>equalsIgnoreCase</a:t>
            </a:r>
            <a:r>
              <a:rPr lang="en-US" dirty="0"/>
              <a:t>(), .compare()</a:t>
            </a:r>
          </a:p>
          <a:p>
            <a:endParaRPr lang="en-US" dirty="0"/>
          </a:p>
          <a:p>
            <a:pPr>
              <a:buFont typeface="Wingdings" pitchFamily="2" charset="2"/>
              <a:buChar char="v"/>
            </a:pPr>
            <a:r>
              <a:rPr lang="en-US" dirty="0"/>
              <a:t>Int – use ==, !=, &lt;=, &gt;=, &lt;, &gt;</a:t>
            </a:r>
          </a:p>
          <a:p>
            <a:pPr>
              <a:buNone/>
            </a:pPr>
            <a:endParaRPr lang="en-US" dirty="0"/>
          </a:p>
          <a:p>
            <a:pPr>
              <a:buFont typeface="Wingdings" pitchFamily="2" charset="2"/>
              <a:buChar char="v"/>
            </a:pPr>
            <a:r>
              <a:rPr lang="en-US" dirty="0"/>
              <a:t>Boolean – use == and !=</a:t>
            </a:r>
          </a:p>
        </p:txBody>
      </p:sp>
      <p:sp>
        <p:nvSpPr>
          <p:cNvPr id="3" name="Title 2"/>
          <p:cNvSpPr>
            <a:spLocks noGrp="1"/>
          </p:cNvSpPr>
          <p:nvPr>
            <p:ph type="title"/>
          </p:nvPr>
        </p:nvSpPr>
        <p:spPr>
          <a:xfrm>
            <a:off x="152400" y="152400"/>
            <a:ext cx="8229600" cy="914400"/>
          </a:xfrm>
        </p:spPr>
        <p:txBody>
          <a:bodyPr>
            <a:normAutofit fontScale="90000"/>
          </a:bodyPr>
          <a:lstStyle/>
          <a:p>
            <a:r>
              <a:rPr lang="en-US" sz="3600" dirty="0"/>
              <a:t>Comparison operators for Different Data types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lstStyle/>
          <a:p>
            <a:pPr>
              <a:buFont typeface="Wingdings" pitchFamily="2" charset="2"/>
              <a:buChar char="v"/>
            </a:pPr>
            <a:r>
              <a:rPr lang="en-US" sz="2000" dirty="0"/>
              <a:t>A Java method is a collection of statements that are grouped together to perform an operation. When you call the </a:t>
            </a:r>
            <a:r>
              <a:rPr lang="en-US" sz="2000" dirty="0" err="1"/>
              <a:t>System.out.println</a:t>
            </a:r>
            <a:r>
              <a:rPr lang="en-US" sz="2000" dirty="0"/>
              <a:t> method, for example, the system actually executes several statements in order to display a message on the console.</a:t>
            </a:r>
          </a:p>
          <a:p>
            <a:pPr>
              <a:buNone/>
            </a:pPr>
            <a:r>
              <a:rPr lang="en-US" sz="1500" b="1" dirty="0">
                <a:solidFill>
                  <a:srgbClr val="9C4E48"/>
                </a:solidFill>
                <a:latin typeface="Courier New" pitchFamily="49" charset="0"/>
                <a:cs typeface="Courier New" pitchFamily="49" charset="0"/>
              </a:rPr>
              <a:t>	</a:t>
            </a:r>
            <a:r>
              <a:rPr lang="en-US" sz="1800" b="1" dirty="0">
                <a:solidFill>
                  <a:srgbClr val="9C4E48"/>
                </a:solidFill>
                <a:latin typeface="Courier New" pitchFamily="49" charset="0"/>
                <a:cs typeface="Courier New" pitchFamily="49" charset="0"/>
              </a:rPr>
              <a:t>modifier</a:t>
            </a:r>
            <a:r>
              <a:rPr lang="en-US" sz="1800" dirty="0"/>
              <a:t> </a:t>
            </a:r>
            <a:r>
              <a:rPr lang="en-US" sz="1800" dirty="0" err="1">
                <a:latin typeface="Courier New" pitchFamily="49" charset="0"/>
                <a:cs typeface="Courier New" pitchFamily="49" charset="0"/>
              </a:rPr>
              <a:t>returnValueType</a:t>
            </a:r>
            <a:r>
              <a:rPr lang="en-US" sz="1800" dirty="0"/>
              <a:t> </a:t>
            </a:r>
            <a:r>
              <a:rPr lang="en-US" sz="1800" dirty="0" err="1">
                <a:latin typeface="Courier New" pitchFamily="49" charset="0"/>
                <a:cs typeface="Courier New" pitchFamily="49" charset="0"/>
              </a:rPr>
              <a:t>methodName</a:t>
            </a:r>
            <a:r>
              <a:rPr lang="en-US" sz="1800" dirty="0">
                <a:latin typeface="Courier New" pitchFamily="49" charset="0"/>
                <a:cs typeface="Courier New" pitchFamily="49" charset="0"/>
              </a:rPr>
              <a:t>(list of parameters) {</a:t>
            </a:r>
          </a:p>
          <a:p>
            <a:pPr>
              <a:buNone/>
            </a:pPr>
            <a:r>
              <a:rPr lang="en-US" sz="1800" dirty="0">
                <a:latin typeface="Courier New" pitchFamily="49" charset="0"/>
                <a:cs typeface="Courier New" pitchFamily="49" charset="0"/>
              </a:rPr>
              <a:t>			// Method body;</a:t>
            </a:r>
          </a:p>
          <a:p>
            <a:pPr>
              <a:buNone/>
            </a:pPr>
            <a:r>
              <a:rPr lang="en-US" sz="1800" dirty="0">
                <a:latin typeface="Courier New" pitchFamily="49" charset="0"/>
                <a:cs typeface="Courier New" pitchFamily="49" charset="0"/>
              </a:rPr>
              <a:t> 	  }</a:t>
            </a:r>
          </a:p>
          <a:p>
            <a:pPr>
              <a:buNone/>
            </a:pPr>
            <a:endParaRPr lang="en-US" sz="1800" dirty="0">
              <a:latin typeface="Courier New" pitchFamily="49" charset="0"/>
              <a:cs typeface="Courier New" pitchFamily="49" charset="0"/>
            </a:endParaRPr>
          </a:p>
          <a:p>
            <a:pPr>
              <a:buFont typeface="Wingdings" pitchFamily="2" charset="2"/>
              <a:buChar char="v"/>
            </a:pPr>
            <a:r>
              <a:rPr lang="en-US" sz="2000" b="1" u="sng" dirty="0"/>
              <a:t>Calling a Method: </a:t>
            </a:r>
            <a:r>
              <a:rPr lang="en-US" sz="2000" dirty="0"/>
              <a:t>To use a method, you have to call or invoke it. There are two ways to call a method; the choice is based on whether the method returns a value or not.</a:t>
            </a:r>
          </a:p>
          <a:p>
            <a:pPr>
              <a:buNone/>
            </a:pPr>
            <a:r>
              <a:rPr lang="en-US" sz="2000" dirty="0"/>
              <a:t>   Ex: </a:t>
            </a:r>
            <a:r>
              <a:rPr lang="en-US" sz="2000" dirty="0" err="1"/>
              <a:t>int</a:t>
            </a:r>
            <a:r>
              <a:rPr lang="en-US" sz="2000" dirty="0"/>
              <a:t> larger = max(30, 40);  // this method returns </a:t>
            </a:r>
            <a:r>
              <a:rPr lang="en-US" sz="2000" dirty="0" err="1"/>
              <a:t>int</a:t>
            </a:r>
            <a:endParaRPr lang="en-US" sz="2000" dirty="0"/>
          </a:p>
          <a:p>
            <a:pPr>
              <a:buNone/>
            </a:pPr>
            <a:r>
              <a:rPr lang="en-US" sz="2000" dirty="0"/>
              <a:t>   </a:t>
            </a:r>
            <a:r>
              <a:rPr lang="en-US" sz="2000" dirty="0" err="1"/>
              <a:t>captureScreenshot</a:t>
            </a:r>
            <a:r>
              <a:rPr lang="en-US" sz="2000" dirty="0"/>
              <a:t>();// return type is void</a:t>
            </a:r>
          </a:p>
          <a:p>
            <a:pPr>
              <a:buFont typeface="Wingdings" pitchFamily="2" charset="2"/>
              <a:buChar char="v"/>
            </a:pPr>
            <a:endParaRPr lang="en-US" sz="2000" b="1" u="sng" dirty="0"/>
          </a:p>
        </p:txBody>
      </p:sp>
      <p:sp>
        <p:nvSpPr>
          <p:cNvPr id="3" name="Title 2"/>
          <p:cNvSpPr>
            <a:spLocks noGrp="1"/>
          </p:cNvSpPr>
          <p:nvPr>
            <p:ph type="title"/>
          </p:nvPr>
        </p:nvSpPr>
        <p:spPr>
          <a:xfrm>
            <a:off x="457200" y="274638"/>
            <a:ext cx="8229600" cy="868362"/>
          </a:xfrm>
        </p:spPr>
        <p:txBody>
          <a:bodyPr>
            <a:normAutofit/>
          </a:bodyPr>
          <a:lstStyle/>
          <a:p>
            <a:r>
              <a:rPr lang="en-US" sz="3600" dirty="0"/>
              <a:t>Methods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lnSpcReduction="10000"/>
          </a:bodyPr>
          <a:lstStyle/>
          <a:p>
            <a:pPr>
              <a:buFont typeface="Wingdings" pitchFamily="2" charset="2"/>
              <a:buChar char="v"/>
            </a:pPr>
            <a:r>
              <a:rPr lang="en-US" sz="2000" dirty="0"/>
              <a:t>In order to call a method from a different class, you need to create an instance of the class.</a:t>
            </a:r>
          </a:p>
          <a:p>
            <a:pPr>
              <a:buNone/>
            </a:pPr>
            <a:r>
              <a:rPr lang="en-US" sz="2000" dirty="0"/>
              <a:t>   For example: to use a method from Class2 in Class 1</a:t>
            </a:r>
          </a:p>
          <a:p>
            <a:pPr>
              <a:buNone/>
            </a:pPr>
            <a:r>
              <a:rPr lang="en-US" dirty="0"/>
              <a:t>		</a:t>
            </a:r>
            <a:r>
              <a:rPr lang="en-US" sz="1800" dirty="0">
                <a:latin typeface="Courier New" pitchFamily="49" charset="0"/>
                <a:cs typeface="Courier New" pitchFamily="49" charset="0"/>
              </a:rPr>
              <a:t>Class2 class2Object =</a:t>
            </a:r>
            <a:r>
              <a:rPr lang="en-US" dirty="0"/>
              <a:t> </a:t>
            </a:r>
            <a:r>
              <a:rPr lang="en-US" sz="1800" b="1" dirty="0">
                <a:solidFill>
                  <a:srgbClr val="9C4E48"/>
                </a:solidFill>
                <a:latin typeface="Courier New" pitchFamily="49" charset="0"/>
                <a:cs typeface="Courier New" pitchFamily="49" charset="0"/>
              </a:rPr>
              <a:t>new</a:t>
            </a:r>
            <a:r>
              <a:rPr lang="en-US" dirty="0"/>
              <a:t> </a:t>
            </a:r>
            <a:r>
              <a:rPr lang="en-US" sz="1800" dirty="0">
                <a:latin typeface="Courier New" pitchFamily="49" charset="0"/>
                <a:cs typeface="Courier New" pitchFamily="49" charset="0"/>
              </a:rPr>
              <a:t>Class2();</a:t>
            </a:r>
          </a:p>
          <a:p>
            <a:pPr>
              <a:buNone/>
            </a:pPr>
            <a:r>
              <a:rPr lang="en-US" sz="1800" dirty="0">
                <a:latin typeface="Courier New" pitchFamily="49" charset="0"/>
                <a:cs typeface="Courier New" pitchFamily="49" charset="0"/>
              </a:rPr>
              <a:t>      class2Object.getSystemDate();</a:t>
            </a:r>
          </a:p>
          <a:p>
            <a:pPr>
              <a:buNone/>
            </a:pPr>
            <a:endParaRPr lang="en-US" sz="1800" dirty="0">
              <a:latin typeface="Courier New" pitchFamily="49" charset="0"/>
              <a:cs typeface="Courier New" pitchFamily="49" charset="0"/>
            </a:endParaRPr>
          </a:p>
          <a:p>
            <a:pPr>
              <a:buFont typeface="Wingdings" pitchFamily="2" charset="2"/>
              <a:buChar char="v"/>
            </a:pPr>
            <a:r>
              <a:rPr lang="en-US" sz="2000" b="1" dirty="0"/>
              <a:t>Passing Parameters by Values: </a:t>
            </a:r>
            <a:r>
              <a:rPr lang="en-US" sz="2000" dirty="0"/>
              <a:t>When calling a method, you need to provide arguments, which must be given in the same order as their respective parameters in the method specification.</a:t>
            </a:r>
          </a:p>
          <a:p>
            <a:pPr>
              <a:buNone/>
            </a:pPr>
            <a:r>
              <a:rPr lang="en-US" sz="1800" dirty="0"/>
              <a:t>	</a:t>
            </a:r>
            <a:r>
              <a:rPr lang="en-US" sz="1800" b="1" dirty="0">
                <a:solidFill>
                  <a:srgbClr val="9C4E48"/>
                </a:solidFill>
                <a:latin typeface="Courier New" pitchFamily="49" charset="0"/>
                <a:cs typeface="Courier New" pitchFamily="49" charset="0"/>
              </a:rPr>
              <a:t>public</a:t>
            </a:r>
            <a:r>
              <a:rPr lang="en-US" sz="1800" dirty="0"/>
              <a:t> </a:t>
            </a:r>
            <a:r>
              <a:rPr lang="en-US" sz="1800" b="1" dirty="0">
                <a:solidFill>
                  <a:srgbClr val="9C4E48"/>
                </a:solidFill>
                <a:latin typeface="Courier New" pitchFamily="49" charset="0"/>
                <a:cs typeface="Courier New" pitchFamily="49" charset="0"/>
              </a:rPr>
              <a:t>static</a:t>
            </a:r>
            <a:r>
              <a:rPr lang="en-US" sz="1800" dirty="0"/>
              <a:t> </a:t>
            </a:r>
            <a:r>
              <a:rPr lang="en-US" sz="1800" b="1" dirty="0">
                <a:solidFill>
                  <a:srgbClr val="9C4E48"/>
                </a:solidFill>
                <a:latin typeface="Courier New" pitchFamily="49" charset="0"/>
                <a:cs typeface="Courier New" pitchFamily="49" charset="0"/>
              </a:rPr>
              <a:t>void</a:t>
            </a:r>
            <a:r>
              <a:rPr lang="en-US" sz="1800" dirty="0"/>
              <a:t> </a:t>
            </a:r>
            <a:r>
              <a:rPr lang="en-US" sz="1800" dirty="0" err="1">
                <a:latin typeface="Courier New" pitchFamily="49" charset="0"/>
                <a:cs typeface="Courier New" pitchFamily="49" charset="0"/>
              </a:rPr>
              <a:t>nPrintln</a:t>
            </a:r>
            <a:r>
              <a:rPr lang="en-US" sz="1800" dirty="0">
                <a:latin typeface="Courier New" pitchFamily="49" charset="0"/>
                <a:cs typeface="Courier New" pitchFamily="49" charset="0"/>
              </a:rPr>
              <a:t>(String message,</a:t>
            </a:r>
            <a:r>
              <a:rPr lang="en-US" sz="1800" dirty="0"/>
              <a:t> </a:t>
            </a:r>
            <a:r>
              <a:rPr lang="en-US" sz="1800" b="1" dirty="0" err="1">
                <a:solidFill>
                  <a:srgbClr val="9C4E48"/>
                </a:solidFill>
                <a:latin typeface="Courier New" pitchFamily="49" charset="0"/>
                <a:cs typeface="Courier New" pitchFamily="49" charset="0"/>
              </a:rPr>
              <a:t>int</a:t>
            </a:r>
            <a:r>
              <a:rPr lang="en-US" sz="1800" dirty="0"/>
              <a:t> </a:t>
            </a:r>
            <a:r>
              <a:rPr lang="en-US" sz="1800" dirty="0">
                <a:latin typeface="Courier New" pitchFamily="49" charset="0"/>
                <a:cs typeface="Courier New" pitchFamily="49" charset="0"/>
              </a:rPr>
              <a:t>n) { </a:t>
            </a:r>
          </a:p>
          <a:p>
            <a:pPr>
              <a:buNone/>
            </a:pPr>
            <a:r>
              <a:rPr lang="en-US" sz="1800" dirty="0"/>
              <a:t>	     </a:t>
            </a:r>
            <a:r>
              <a:rPr lang="en-US" sz="1800" b="1" dirty="0">
                <a:solidFill>
                  <a:srgbClr val="9C4E48"/>
                </a:solidFill>
                <a:latin typeface="Courier New" pitchFamily="49" charset="0"/>
                <a:cs typeface="Courier New" pitchFamily="49" charset="0"/>
              </a:rPr>
              <a:t>for</a:t>
            </a:r>
            <a:r>
              <a:rPr lang="en-US" sz="1800" dirty="0"/>
              <a:t> (</a:t>
            </a:r>
            <a:r>
              <a:rPr lang="en-US" sz="1800" b="1" dirty="0" err="1">
                <a:solidFill>
                  <a:srgbClr val="9C4E48"/>
                </a:solidFill>
                <a:latin typeface="Courier New" pitchFamily="49" charset="0"/>
                <a:cs typeface="Courier New" pitchFamily="49" charset="0"/>
              </a:rPr>
              <a:t>int</a:t>
            </a:r>
            <a:r>
              <a:rPr lang="en-US" sz="1800" dirty="0"/>
              <a:t> </a:t>
            </a:r>
            <a:r>
              <a:rPr lang="en-US" sz="1800" dirty="0" err="1">
                <a:latin typeface="Courier New" pitchFamily="49" charset="0"/>
                <a:cs typeface="Courier New" pitchFamily="49" charset="0"/>
              </a:rPr>
              <a:t>i</a:t>
            </a:r>
            <a:r>
              <a:rPr lang="en-US" sz="1800" dirty="0"/>
              <a:t> </a:t>
            </a:r>
            <a:r>
              <a:rPr lang="en-US" sz="1800" dirty="0">
                <a:latin typeface="Courier New" pitchFamily="49" charset="0"/>
                <a:cs typeface="Courier New" pitchFamily="49" charset="0"/>
              </a:rPr>
              <a:t>= 0;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&lt; n;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a:t>
            </a:r>
          </a:p>
          <a:p>
            <a:pPr>
              <a:buNone/>
            </a:pPr>
            <a:r>
              <a:rPr lang="en-US" sz="1800" dirty="0"/>
              <a:t>		 </a:t>
            </a:r>
            <a:r>
              <a:rPr lang="en-US" sz="1800" b="1" dirty="0" err="1">
                <a:solidFill>
                  <a:srgbClr val="9C4E48"/>
                </a:solidFill>
                <a:latin typeface="Courier New" pitchFamily="49" charset="0"/>
                <a:cs typeface="Courier New" pitchFamily="49" charset="0"/>
              </a:rPr>
              <a:t>System.</a:t>
            </a:r>
            <a:r>
              <a:rPr lang="en-US" sz="1800" dirty="0" err="1">
                <a:latin typeface="Courier New" pitchFamily="49" charset="0"/>
                <a:cs typeface="Courier New" pitchFamily="49" charset="0"/>
              </a:rPr>
              <a:t>out.println</a:t>
            </a:r>
            <a:r>
              <a:rPr lang="en-US" sz="1800" dirty="0">
                <a:latin typeface="Courier New" pitchFamily="49" charset="0"/>
                <a:cs typeface="Courier New" pitchFamily="49" charset="0"/>
              </a:rPr>
              <a:t>(message); </a:t>
            </a:r>
          </a:p>
          <a:p>
            <a:pPr>
              <a:buNone/>
            </a:pPr>
            <a:r>
              <a:rPr lang="en-US" sz="1800" dirty="0">
                <a:latin typeface="Courier New" pitchFamily="49" charset="0"/>
                <a:cs typeface="Courier New" pitchFamily="49" charset="0"/>
              </a:rPr>
              <a:t>		  }</a:t>
            </a:r>
          </a:p>
          <a:p>
            <a:pPr>
              <a:buNone/>
            </a:pPr>
            <a:r>
              <a:rPr lang="en-US" sz="1800" b="1" dirty="0"/>
              <a:t>	</a:t>
            </a:r>
            <a:r>
              <a:rPr lang="en-US" sz="1800" dirty="0">
                <a:latin typeface="Courier New" pitchFamily="49" charset="0"/>
                <a:cs typeface="Courier New" pitchFamily="49" charset="0"/>
              </a:rPr>
              <a:t>    }</a:t>
            </a:r>
          </a:p>
          <a:p>
            <a:pPr>
              <a:buNone/>
            </a:pP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3600" dirty="0"/>
              <a:t>Methods </a:t>
            </a:r>
            <a:r>
              <a:rPr lang="en-US" sz="3600" dirty="0" err="1"/>
              <a:t>contd</a:t>
            </a:r>
            <a:r>
              <a:rPr lang="en-US" sz="360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458200" cy="4864291"/>
          </a:xfrm>
        </p:spPr>
        <p:txBody>
          <a:bodyPr>
            <a:normAutofit/>
          </a:bodyPr>
          <a:lstStyle/>
          <a:p>
            <a:pPr>
              <a:buFont typeface="Wingdings" pitchFamily="2" charset="2"/>
              <a:buChar char="v"/>
            </a:pPr>
            <a:r>
              <a:rPr lang="en-US" sz="2200" dirty="0"/>
              <a:t>Method Overloading is when two methods have the same name but different parameter lists within one class.</a:t>
            </a:r>
          </a:p>
          <a:p>
            <a:pPr>
              <a:buNone/>
            </a:pPr>
            <a:r>
              <a:rPr lang="en-US" sz="2200" dirty="0"/>
              <a:t>   Example:</a:t>
            </a:r>
          </a:p>
          <a:p>
            <a:pPr>
              <a:buNone/>
            </a:pPr>
            <a:r>
              <a:rPr lang="en-US" sz="2000" b="1" dirty="0">
                <a:solidFill>
                  <a:srgbClr val="9C4E48"/>
                </a:solidFill>
                <a:latin typeface="Courier New" pitchFamily="49" charset="0"/>
                <a:cs typeface="Courier New" pitchFamily="49" charset="0"/>
              </a:rPr>
              <a:t>  public</a:t>
            </a:r>
            <a:r>
              <a:rPr lang="en-US" sz="2000" dirty="0"/>
              <a:t> </a:t>
            </a:r>
            <a:r>
              <a:rPr lang="en-US" sz="2000" b="1" dirty="0">
                <a:solidFill>
                  <a:srgbClr val="9C4E48"/>
                </a:solidFill>
                <a:latin typeface="Courier New" pitchFamily="49" charset="0"/>
                <a:cs typeface="Courier New" pitchFamily="49" charset="0"/>
              </a:rPr>
              <a:t>void</a:t>
            </a:r>
            <a:r>
              <a:rPr lang="en-US" sz="2000" dirty="0"/>
              <a:t> </a:t>
            </a:r>
            <a:r>
              <a:rPr lang="en-US" sz="2000" dirty="0" err="1">
                <a:latin typeface="Courier New" pitchFamily="49" charset="0"/>
                <a:cs typeface="Courier New" pitchFamily="49" charset="0"/>
              </a:rPr>
              <a:t>captureScreenshot</a:t>
            </a:r>
            <a:r>
              <a:rPr lang="en-US" sz="2000" dirty="0">
                <a:latin typeface="Courier New" pitchFamily="49" charset="0"/>
                <a:cs typeface="Courier New" pitchFamily="49" charset="0"/>
              </a:rPr>
              <a:t>(Object </a:t>
            </a:r>
            <a:r>
              <a:rPr lang="en-US" sz="2000" dirty="0" err="1">
                <a:latin typeface="Courier New" pitchFamily="49" charset="0"/>
                <a:cs typeface="Courier New" pitchFamily="49" charset="0"/>
              </a:rPr>
              <a:t>captureObject</a:t>
            </a:r>
            <a:r>
              <a:rPr lang="en-US" sz="2000" dirty="0">
                <a:latin typeface="Courier New" pitchFamily="49" charset="0"/>
                <a:cs typeface="Courier New" pitchFamily="49" charset="0"/>
              </a:rPr>
              <a:t>){</a:t>
            </a:r>
          </a:p>
          <a:p>
            <a:pPr>
              <a:buNone/>
            </a:pPr>
            <a:r>
              <a:rPr lang="en-US" sz="2000" dirty="0">
                <a:latin typeface="Courier New" pitchFamily="49" charset="0"/>
                <a:cs typeface="Courier New" pitchFamily="49" charset="0"/>
              </a:rPr>
              <a:t>       -----</a:t>
            </a:r>
          </a:p>
          <a:p>
            <a:pPr>
              <a:buNone/>
            </a:pPr>
            <a:r>
              <a:rPr lang="en-US" sz="2000" dirty="0">
                <a:latin typeface="Courier New" pitchFamily="49" charset="0"/>
                <a:cs typeface="Courier New" pitchFamily="49" charset="0"/>
              </a:rPr>
              <a:t>       ------</a:t>
            </a:r>
          </a:p>
          <a:p>
            <a:pPr>
              <a:buNone/>
            </a:pPr>
            <a:r>
              <a:rPr lang="en-US" sz="2000" dirty="0">
                <a:latin typeface="Courier New" pitchFamily="49" charset="0"/>
                <a:cs typeface="Courier New" pitchFamily="49" charset="0"/>
              </a:rPr>
              <a:t>   }</a:t>
            </a:r>
          </a:p>
          <a:p>
            <a:pPr>
              <a:buNone/>
            </a:pPr>
            <a:endParaRPr lang="en-US" sz="2200" dirty="0"/>
          </a:p>
          <a:p>
            <a:pPr>
              <a:buNone/>
            </a:pPr>
            <a:r>
              <a:rPr lang="en-US" sz="2200" dirty="0"/>
              <a:t>   Overloaded Method:</a:t>
            </a:r>
          </a:p>
          <a:p>
            <a:pPr>
              <a:buNone/>
            </a:pPr>
            <a:r>
              <a:rPr lang="en-US" sz="2000" b="1" dirty="0">
                <a:solidFill>
                  <a:srgbClr val="9C4E48"/>
                </a:solidFill>
                <a:latin typeface="Courier New" pitchFamily="49" charset="0"/>
                <a:cs typeface="Courier New" pitchFamily="49" charset="0"/>
              </a:rPr>
              <a:t>  public</a:t>
            </a:r>
            <a:r>
              <a:rPr lang="en-US" sz="2000" dirty="0"/>
              <a:t> </a:t>
            </a:r>
            <a:r>
              <a:rPr lang="en-US" sz="2000" b="1" dirty="0">
                <a:solidFill>
                  <a:srgbClr val="9C4E48"/>
                </a:solidFill>
                <a:latin typeface="Courier New" pitchFamily="49" charset="0"/>
                <a:cs typeface="Courier New" pitchFamily="49" charset="0"/>
              </a:rPr>
              <a:t>void</a:t>
            </a:r>
            <a:r>
              <a:rPr lang="en-US" sz="2000" dirty="0"/>
              <a:t> </a:t>
            </a:r>
            <a:r>
              <a:rPr lang="en-US" sz="2000" dirty="0" err="1">
                <a:latin typeface="Courier New" pitchFamily="49" charset="0"/>
                <a:cs typeface="Courier New" pitchFamily="49" charset="0"/>
              </a:rPr>
              <a:t>captureScreenshot</a:t>
            </a:r>
            <a:r>
              <a:rPr lang="en-US" sz="2000" dirty="0">
                <a:latin typeface="Courier New" pitchFamily="49" charset="0"/>
                <a:cs typeface="Courier New" pitchFamily="49" charset="0"/>
              </a:rPr>
              <a:t>(Object </a:t>
            </a:r>
            <a:r>
              <a:rPr lang="en-US" sz="2000" dirty="0" err="1">
                <a:latin typeface="Courier New" pitchFamily="49" charset="0"/>
                <a:cs typeface="Courier New" pitchFamily="49" charset="0"/>
              </a:rPr>
              <a:t>captureObject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lineNumber</a:t>
            </a:r>
            <a:r>
              <a:rPr lang="en-US" sz="2000" dirty="0">
                <a:latin typeface="Courier New" pitchFamily="49" charset="0"/>
                <a:cs typeface="Courier New" pitchFamily="49" charset="0"/>
              </a:rPr>
              <a:t>, String </a:t>
            </a:r>
            <a:r>
              <a:rPr lang="en-US" sz="2000" dirty="0" err="1">
                <a:latin typeface="Courier New" pitchFamily="49" charset="0"/>
                <a:cs typeface="Courier New" pitchFamily="49" charset="0"/>
              </a:rPr>
              <a:t>systemDate</a:t>
            </a:r>
            <a:r>
              <a:rPr lang="en-US" sz="2000" dirty="0">
                <a:latin typeface="Courier New" pitchFamily="49" charset="0"/>
                <a:cs typeface="Courier New" pitchFamily="49" charset="0"/>
              </a:rPr>
              <a:t>){</a:t>
            </a:r>
          </a:p>
          <a:p>
            <a:pPr>
              <a:buNone/>
            </a:pPr>
            <a:r>
              <a:rPr lang="en-US" sz="2000" dirty="0">
                <a:latin typeface="Courier New" pitchFamily="49" charset="0"/>
                <a:cs typeface="Courier New" pitchFamily="49" charset="0"/>
              </a:rPr>
              <a:t>  }</a:t>
            </a:r>
          </a:p>
        </p:txBody>
      </p:sp>
      <p:sp>
        <p:nvSpPr>
          <p:cNvPr id="3" name="Title 2"/>
          <p:cNvSpPr>
            <a:spLocks noGrp="1"/>
          </p:cNvSpPr>
          <p:nvPr>
            <p:ph type="title"/>
          </p:nvPr>
        </p:nvSpPr>
        <p:spPr>
          <a:xfrm>
            <a:off x="457200" y="274638"/>
            <a:ext cx="8229600" cy="868362"/>
          </a:xfrm>
        </p:spPr>
        <p:txBody>
          <a:bodyPr>
            <a:normAutofit/>
          </a:bodyPr>
          <a:lstStyle/>
          <a:p>
            <a:r>
              <a:rPr lang="en-US" sz="3600" dirty="0"/>
              <a:t>Method </a:t>
            </a:r>
            <a:r>
              <a:rPr lang="en-US" sz="3600" dirty="0" err="1"/>
              <a:t>OverLoading</a:t>
            </a:r>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991600" cy="6019800"/>
          </a:xfrm>
        </p:spPr>
        <p:txBody>
          <a:bodyPr>
            <a:normAutofit fontScale="92500" lnSpcReduction="10000"/>
          </a:bodyPr>
          <a:lstStyle/>
          <a:p>
            <a:pPr>
              <a:buFont typeface="Wingdings" pitchFamily="2" charset="2"/>
              <a:buChar char="v"/>
            </a:pPr>
            <a:r>
              <a:rPr lang="en-US" sz="2200" dirty="0"/>
              <a:t>Java supports two selection statements: if and switch.</a:t>
            </a:r>
          </a:p>
          <a:p>
            <a:pPr>
              <a:buFont typeface="Wingdings" pitchFamily="2" charset="2"/>
              <a:buChar char="v"/>
            </a:pPr>
            <a:r>
              <a:rPr lang="en-US" sz="2200" dirty="0"/>
              <a:t>These statements allow you to control the flow of your program’s execution based upon conditions known only during run time.</a:t>
            </a:r>
          </a:p>
          <a:p>
            <a:pPr>
              <a:buFont typeface="Wingdings" pitchFamily="2" charset="2"/>
              <a:buChar char="v"/>
            </a:pPr>
            <a:r>
              <a:rPr lang="en-US" sz="2200" dirty="0"/>
              <a:t>The if statement is Java’s conditional branch statement. It can be used to route program execution through two different paths.</a:t>
            </a:r>
          </a:p>
          <a:p>
            <a:pPr>
              <a:buNone/>
            </a:pPr>
            <a:r>
              <a:rPr lang="en-US" sz="2200" b="1" dirty="0"/>
              <a:t>      Syntax :</a:t>
            </a:r>
            <a:endParaRPr lang="en-US" sz="2200" dirty="0"/>
          </a:p>
          <a:p>
            <a:pPr>
              <a:buNone/>
            </a:pPr>
            <a:r>
              <a:rPr lang="en-US" sz="2000" dirty="0"/>
              <a:t>                 </a:t>
            </a:r>
            <a:r>
              <a:rPr lang="en-US" sz="2000" b="1" dirty="0">
                <a:solidFill>
                  <a:srgbClr val="9C4E48"/>
                </a:solidFill>
                <a:latin typeface="Courier New" pitchFamily="49" charset="0"/>
                <a:cs typeface="Courier New" pitchFamily="49" charset="0"/>
              </a:rPr>
              <a:t>if </a:t>
            </a:r>
            <a:r>
              <a:rPr lang="en-US" sz="2000" dirty="0">
                <a:latin typeface="Courier New" pitchFamily="49" charset="0"/>
                <a:cs typeface="Courier New" pitchFamily="49" charset="0"/>
              </a:rPr>
              <a:t>(condition){</a:t>
            </a:r>
          </a:p>
          <a:p>
            <a:pPr>
              <a:buNone/>
            </a:pPr>
            <a:r>
              <a:rPr lang="en-US" sz="2000" dirty="0">
                <a:latin typeface="Courier New" pitchFamily="49" charset="0"/>
                <a:cs typeface="Courier New" pitchFamily="49" charset="0"/>
              </a:rPr>
              <a:t>		      statement1;</a:t>
            </a:r>
          </a:p>
          <a:p>
            <a:pPr>
              <a:buNone/>
            </a:pPr>
            <a:r>
              <a:rPr lang="en-US" sz="2000" dirty="0">
                <a:latin typeface="Courier New" pitchFamily="49" charset="0"/>
                <a:cs typeface="Courier New" pitchFamily="49" charset="0"/>
              </a:rPr>
              <a:t>          }</a:t>
            </a:r>
          </a:p>
          <a:p>
            <a:endParaRPr lang="en-US" sz="2400" dirty="0"/>
          </a:p>
          <a:p>
            <a:pPr>
              <a:buFont typeface="Wingdings" pitchFamily="2" charset="2"/>
              <a:buChar char="v"/>
            </a:pPr>
            <a:r>
              <a:rPr lang="en-US" sz="2400" dirty="0"/>
              <a:t>The switch statement is Java’s </a:t>
            </a:r>
            <a:r>
              <a:rPr lang="en-US" sz="2400" dirty="0" err="1"/>
              <a:t>multiway</a:t>
            </a:r>
            <a:r>
              <a:rPr lang="en-US" sz="2400" dirty="0"/>
              <a:t> branch statement.</a:t>
            </a:r>
          </a:p>
          <a:p>
            <a:pPr>
              <a:buNone/>
            </a:pPr>
            <a:r>
              <a:rPr lang="en-US" sz="2400" dirty="0"/>
              <a:t>			</a:t>
            </a:r>
            <a:r>
              <a:rPr lang="en-US" sz="2100" b="1" dirty="0">
                <a:solidFill>
                  <a:srgbClr val="9C4E48"/>
                </a:solidFill>
                <a:latin typeface="Courier New" pitchFamily="49" charset="0"/>
                <a:cs typeface="Courier New" pitchFamily="49" charset="0"/>
              </a:rPr>
              <a:t>switch</a:t>
            </a:r>
            <a:r>
              <a:rPr lang="en-US" sz="2400" dirty="0"/>
              <a:t> </a:t>
            </a:r>
            <a:r>
              <a:rPr lang="en-US" sz="2100" dirty="0">
                <a:latin typeface="Courier New" pitchFamily="49" charset="0"/>
                <a:cs typeface="Courier New" pitchFamily="49" charset="0"/>
              </a:rPr>
              <a:t>(expression) {</a:t>
            </a:r>
          </a:p>
          <a:p>
            <a:pPr>
              <a:buNone/>
            </a:pPr>
            <a:r>
              <a:rPr lang="en-US" sz="2400" dirty="0"/>
              <a:t>				</a:t>
            </a:r>
            <a:r>
              <a:rPr lang="en-US" sz="2100" b="1" dirty="0">
                <a:solidFill>
                  <a:srgbClr val="9C4E48"/>
                </a:solidFill>
                <a:latin typeface="Courier New" pitchFamily="49" charset="0"/>
                <a:cs typeface="Courier New" pitchFamily="49" charset="0"/>
              </a:rPr>
              <a:t>case</a:t>
            </a:r>
            <a:r>
              <a:rPr lang="en-US" sz="2400" dirty="0"/>
              <a:t> </a:t>
            </a:r>
            <a:r>
              <a:rPr lang="en-US" sz="2100" dirty="0">
                <a:latin typeface="Courier New" pitchFamily="49" charset="0"/>
                <a:cs typeface="Courier New" pitchFamily="49" charset="0"/>
              </a:rPr>
              <a:t>value 1 : </a:t>
            </a:r>
          </a:p>
          <a:p>
            <a:pPr>
              <a:buNone/>
            </a:pPr>
            <a:r>
              <a:rPr lang="en-US" sz="2400" dirty="0"/>
              <a:t>				</a:t>
            </a:r>
            <a:r>
              <a:rPr lang="en-US" sz="2100" dirty="0">
                <a:latin typeface="Courier New" pitchFamily="49" charset="0"/>
                <a:cs typeface="Courier New" pitchFamily="49" charset="0"/>
              </a:rPr>
              <a:t>statement 1 ; break; </a:t>
            </a:r>
          </a:p>
          <a:p>
            <a:pPr>
              <a:buNone/>
            </a:pPr>
            <a:r>
              <a:rPr lang="en-US" sz="2400" dirty="0"/>
              <a:t>				</a:t>
            </a:r>
            <a:r>
              <a:rPr lang="en-US" sz="2100" b="1" dirty="0">
                <a:solidFill>
                  <a:srgbClr val="9C4E48"/>
                </a:solidFill>
                <a:latin typeface="Courier New" pitchFamily="49" charset="0"/>
                <a:cs typeface="Courier New" pitchFamily="49" charset="0"/>
              </a:rPr>
              <a:t>case</a:t>
            </a:r>
            <a:r>
              <a:rPr lang="en-US" sz="2400" dirty="0"/>
              <a:t> </a:t>
            </a:r>
            <a:r>
              <a:rPr lang="en-US" sz="2100" dirty="0">
                <a:latin typeface="Courier New" pitchFamily="49" charset="0"/>
                <a:cs typeface="Courier New" pitchFamily="49" charset="0"/>
              </a:rPr>
              <a:t>value 2 : </a:t>
            </a:r>
          </a:p>
          <a:p>
            <a:pPr>
              <a:buNone/>
            </a:pPr>
            <a:r>
              <a:rPr lang="en-US" sz="2400" dirty="0"/>
              <a:t>				</a:t>
            </a:r>
            <a:r>
              <a:rPr lang="en-US" sz="2100" dirty="0">
                <a:latin typeface="Courier New" pitchFamily="49" charset="0"/>
                <a:cs typeface="Courier New" pitchFamily="49" charset="0"/>
              </a:rPr>
              <a:t>statement 2 ; break;  </a:t>
            </a:r>
          </a:p>
          <a:p>
            <a:pPr>
              <a:buNone/>
            </a:pPr>
            <a:r>
              <a:rPr lang="en-US" sz="2100" dirty="0">
                <a:latin typeface="Courier New" pitchFamily="49" charset="0"/>
                <a:cs typeface="Courier New" pitchFamily="49" charset="0"/>
              </a:rPr>
              <a:t>				...</a:t>
            </a:r>
          </a:p>
          <a:p>
            <a:pPr>
              <a:buNone/>
            </a:pPr>
            <a:r>
              <a:rPr lang="en-US" sz="2400" dirty="0"/>
              <a:t>			</a:t>
            </a:r>
            <a:r>
              <a:rPr lang="en-US" sz="2100" dirty="0">
                <a:latin typeface="Courier New" pitchFamily="49" charset="0"/>
                <a:cs typeface="Courier New" pitchFamily="49" charset="0"/>
              </a:rPr>
              <a:t>}</a:t>
            </a:r>
          </a:p>
        </p:txBody>
      </p:sp>
      <p:sp>
        <p:nvSpPr>
          <p:cNvPr id="3" name="Title 2"/>
          <p:cNvSpPr>
            <a:spLocks noGrp="1"/>
          </p:cNvSpPr>
          <p:nvPr>
            <p:ph type="title"/>
          </p:nvPr>
        </p:nvSpPr>
        <p:spPr>
          <a:xfrm>
            <a:off x="152400" y="152400"/>
            <a:ext cx="8229600" cy="685800"/>
          </a:xfrm>
        </p:spPr>
        <p:txBody>
          <a:bodyPr>
            <a:normAutofit/>
          </a:bodyPr>
          <a:lstStyle/>
          <a:p>
            <a:r>
              <a:rPr lang="en-US" sz="3600" dirty="0"/>
              <a:t>Conditional Statements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516562"/>
          </a:xfrm>
        </p:spPr>
        <p:txBody>
          <a:bodyPr>
            <a:normAutofit lnSpcReduction="10000"/>
          </a:bodyPr>
          <a:lstStyle/>
          <a:p>
            <a:pPr>
              <a:buFont typeface="Wingdings" pitchFamily="2" charset="2"/>
              <a:buChar char="v"/>
            </a:pPr>
            <a:r>
              <a:rPr lang="en-US" sz="2000" dirty="0"/>
              <a:t>Java has very flexible three looping mechanisms. You can use one of the following three loops:</a:t>
            </a:r>
          </a:p>
          <a:p>
            <a:pPr lvl="2"/>
            <a:r>
              <a:rPr lang="en-US" sz="2000" b="1" dirty="0"/>
              <a:t>while Loop</a:t>
            </a:r>
          </a:p>
          <a:p>
            <a:pPr lvl="2">
              <a:buNone/>
            </a:pPr>
            <a:r>
              <a:rPr lang="en-US" sz="2000" dirty="0"/>
              <a:t>     Syntax: </a:t>
            </a:r>
            <a:r>
              <a:rPr lang="en-US" sz="2000" b="1" dirty="0">
                <a:solidFill>
                  <a:srgbClr val="9C4E48"/>
                </a:solidFill>
                <a:latin typeface="Courier New" pitchFamily="49" charset="0"/>
                <a:cs typeface="Courier New" pitchFamily="49" charset="0"/>
              </a:rPr>
              <a:t>while</a:t>
            </a:r>
            <a:r>
              <a:rPr lang="en-US" sz="2000" dirty="0">
                <a:latin typeface="Courier New" pitchFamily="49" charset="0"/>
                <a:cs typeface="Courier New" pitchFamily="49" charset="0"/>
              </a:rPr>
              <a:t>(count &lt; 4)</a:t>
            </a:r>
          </a:p>
          <a:p>
            <a:pPr lvl="2">
              <a:buNone/>
            </a:pPr>
            <a:r>
              <a:rPr lang="en-US" sz="2000" dirty="0">
                <a:latin typeface="Courier New" pitchFamily="49" charset="0"/>
                <a:cs typeface="Courier New" pitchFamily="49" charset="0"/>
              </a:rPr>
              <a:t>          {</a:t>
            </a:r>
          </a:p>
          <a:p>
            <a:pPr lvl="2">
              <a:buNone/>
            </a:pPr>
            <a:r>
              <a:rPr lang="en-US" sz="2000" dirty="0">
                <a:latin typeface="Courier New" pitchFamily="49" charset="0"/>
                <a:cs typeface="Courier New" pitchFamily="49" charset="0"/>
              </a:rPr>
              <a:t>          }</a:t>
            </a:r>
          </a:p>
          <a:p>
            <a:pPr lvl="2"/>
            <a:r>
              <a:rPr lang="en-US" sz="2000" b="1" dirty="0"/>
              <a:t>do...while Loop</a:t>
            </a:r>
          </a:p>
          <a:p>
            <a:pPr lvl="2">
              <a:buNone/>
            </a:pPr>
            <a:r>
              <a:rPr lang="en-US" sz="2000" dirty="0"/>
              <a:t>     Syntax: </a:t>
            </a:r>
            <a:r>
              <a:rPr lang="en-US" sz="2000" b="1" dirty="0">
                <a:solidFill>
                  <a:srgbClr val="9C4E48"/>
                </a:solidFill>
                <a:latin typeface="Courier New" pitchFamily="49" charset="0"/>
                <a:cs typeface="Courier New" pitchFamily="49" charset="0"/>
              </a:rPr>
              <a:t>do</a:t>
            </a:r>
            <a:r>
              <a:rPr lang="en-US" sz="2000" dirty="0">
                <a:latin typeface="Courier New" pitchFamily="49" charset="0"/>
                <a:cs typeface="Courier New" pitchFamily="49" charset="0"/>
              </a:rPr>
              <a:t>{</a:t>
            </a:r>
          </a:p>
          <a:p>
            <a:pPr lvl="2">
              <a:buNone/>
            </a:pPr>
            <a:r>
              <a:rPr lang="en-US" sz="2000" dirty="0"/>
              <a:t>			       </a:t>
            </a:r>
            <a:r>
              <a:rPr lang="en-US" sz="2000" dirty="0">
                <a:latin typeface="Courier New" pitchFamily="49" charset="0"/>
                <a:cs typeface="Courier New" pitchFamily="49" charset="0"/>
              </a:rPr>
              <a:t>}</a:t>
            </a:r>
            <a:r>
              <a:rPr lang="en-US" sz="2000" b="1" dirty="0">
                <a:solidFill>
                  <a:srgbClr val="9C4E48"/>
                </a:solidFill>
                <a:latin typeface="Courier New" pitchFamily="49" charset="0"/>
                <a:cs typeface="Courier New" pitchFamily="49" charset="0"/>
              </a:rPr>
              <a:t>while</a:t>
            </a:r>
            <a:r>
              <a:rPr lang="en-US" sz="2000" dirty="0">
                <a:latin typeface="Courier New" pitchFamily="49" charset="0"/>
                <a:cs typeface="Courier New" pitchFamily="49" charset="0"/>
              </a:rPr>
              <a:t>(count &lt;4)</a:t>
            </a:r>
          </a:p>
          <a:p>
            <a:pPr lvl="2"/>
            <a:r>
              <a:rPr lang="en-US" sz="2000" b="1" dirty="0"/>
              <a:t>for Loop</a:t>
            </a:r>
          </a:p>
          <a:p>
            <a:pPr lvl="2">
              <a:buNone/>
            </a:pPr>
            <a:r>
              <a:rPr lang="en-US" sz="2000" b="1" dirty="0"/>
              <a:t>     </a:t>
            </a:r>
            <a:r>
              <a:rPr lang="en-US" sz="2000" dirty="0"/>
              <a:t>Syntax: </a:t>
            </a:r>
            <a:r>
              <a:rPr lang="en-US" sz="2000" b="1" dirty="0">
                <a:solidFill>
                  <a:srgbClr val="9C4E48"/>
                </a:solidFill>
                <a:latin typeface="Courier New" pitchFamily="49" charset="0"/>
                <a:cs typeface="Courier New" pitchFamily="49" charset="0"/>
              </a:rPr>
              <a:t>for</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=0;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&lt;count;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a:t>
            </a:r>
          </a:p>
          <a:p>
            <a:pPr lvl="2">
              <a:buNone/>
            </a:pPr>
            <a:r>
              <a:rPr lang="en-US" sz="2000" dirty="0">
                <a:latin typeface="Courier New" pitchFamily="49" charset="0"/>
                <a:cs typeface="Courier New" pitchFamily="49" charset="0"/>
              </a:rPr>
              <a:t>           }</a:t>
            </a:r>
          </a:p>
          <a:p>
            <a:pPr lvl="2">
              <a:buNone/>
            </a:pPr>
            <a:r>
              <a:rPr lang="en-US" sz="2000" dirty="0">
                <a:latin typeface="Courier New" pitchFamily="49" charset="0"/>
                <a:cs typeface="Courier New" pitchFamily="49" charset="0"/>
              </a:rPr>
              <a:t>	</a:t>
            </a:r>
            <a:r>
              <a:rPr lang="en-US" sz="2000" b="1" u="sng" dirty="0">
                <a:latin typeface="Courier New" pitchFamily="49" charset="0"/>
                <a:cs typeface="Courier New" pitchFamily="49" charset="0"/>
              </a:rPr>
              <a:t>	</a:t>
            </a:r>
            <a:r>
              <a:rPr lang="en-US" sz="2000" b="1" u="sng" dirty="0" err="1">
                <a:latin typeface="Courier New" pitchFamily="49" charset="0"/>
                <a:cs typeface="Courier New" pitchFamily="49" charset="0"/>
              </a:rPr>
              <a:t>ForEach</a:t>
            </a:r>
            <a:r>
              <a:rPr lang="en-US" sz="2000" b="1" u="sng" dirty="0">
                <a:latin typeface="Courier New" pitchFamily="49" charset="0"/>
                <a:cs typeface="Courier New" pitchFamily="49" charset="0"/>
              </a:rPr>
              <a:t>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for(int i:arr)</a:t>
            </a:r>
          </a:p>
          <a:p>
            <a:pPr lvl="2">
              <a:buNone/>
            </a:pPr>
            <a:r>
              <a:rPr lang="en-US" sz="2000" dirty="0">
                <a:latin typeface="Courier New" pitchFamily="49" charset="0"/>
                <a:cs typeface="Courier New" pitchFamily="49" charset="0"/>
              </a:rPr>
              <a:t>	{</a:t>
            </a:r>
          </a:p>
          <a:p>
            <a:pPr lvl="2">
              <a:buNone/>
            </a:pPr>
            <a:r>
              <a:rPr lang="en-US" sz="2000" dirty="0">
                <a:latin typeface="Courier New" pitchFamily="49" charset="0"/>
                <a:cs typeface="Courier New" pitchFamily="49" charset="0"/>
              </a:rPr>
              <a:t>	}</a:t>
            </a:r>
          </a:p>
          <a:p>
            <a:endParaRPr lang="en-US" dirty="0"/>
          </a:p>
        </p:txBody>
      </p:sp>
      <p:sp>
        <p:nvSpPr>
          <p:cNvPr id="3" name="Title 2"/>
          <p:cNvSpPr>
            <a:spLocks noGrp="1"/>
          </p:cNvSpPr>
          <p:nvPr>
            <p:ph type="title"/>
          </p:nvPr>
        </p:nvSpPr>
        <p:spPr>
          <a:xfrm>
            <a:off x="457200" y="274638"/>
            <a:ext cx="8229600" cy="868362"/>
          </a:xfrm>
        </p:spPr>
        <p:txBody>
          <a:bodyPr>
            <a:normAutofit/>
          </a:bodyPr>
          <a:lstStyle/>
          <a:p>
            <a:r>
              <a:rPr lang="en-US" sz="3600" dirty="0"/>
              <a:t>Loops and Statements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791200"/>
          </a:xfrm>
        </p:spPr>
        <p:txBody>
          <a:bodyPr>
            <a:normAutofit/>
          </a:bodyPr>
          <a:lstStyle/>
          <a:p>
            <a:pPr>
              <a:buFont typeface="Wingdings" pitchFamily="2" charset="2"/>
              <a:buChar char="v"/>
            </a:pPr>
            <a:r>
              <a:rPr lang="en-US" sz="2000" dirty="0"/>
              <a:t>Java supports three jump statements: </a:t>
            </a:r>
            <a:r>
              <a:rPr lang="en-US" sz="2000" b="1" dirty="0"/>
              <a:t>break,</a:t>
            </a:r>
            <a:r>
              <a:rPr lang="en-US" sz="2000" dirty="0"/>
              <a:t> </a:t>
            </a:r>
            <a:r>
              <a:rPr lang="en-US" sz="2000" b="1" dirty="0"/>
              <a:t>continue,</a:t>
            </a:r>
            <a:r>
              <a:rPr lang="en-US" sz="2000" dirty="0"/>
              <a:t> and </a:t>
            </a:r>
            <a:r>
              <a:rPr lang="en-US" sz="2000" b="1" dirty="0"/>
              <a:t>return.</a:t>
            </a:r>
            <a:r>
              <a:rPr lang="en-US" sz="2000" dirty="0"/>
              <a:t> These statements transfer control to another part of your program.</a:t>
            </a:r>
          </a:p>
          <a:p>
            <a:pPr>
              <a:buFont typeface="Wingdings" pitchFamily="2" charset="2"/>
              <a:buChar char="v"/>
            </a:pPr>
            <a:r>
              <a:rPr lang="en-US" sz="2000" b="1" u="sng" dirty="0"/>
              <a:t>Break Statement:</a:t>
            </a:r>
          </a:p>
          <a:p>
            <a:pPr lvl="3">
              <a:buFont typeface="Wingdings" pitchFamily="2" charset="2"/>
              <a:buChar char="§"/>
            </a:pPr>
            <a:r>
              <a:rPr lang="en-US" sz="1800" dirty="0"/>
              <a:t>This statement is used to jump out of a loop.</a:t>
            </a:r>
          </a:p>
          <a:p>
            <a:pPr lvl="3">
              <a:buFont typeface="Wingdings" pitchFamily="2" charset="2"/>
              <a:buChar char="§"/>
            </a:pPr>
            <a:r>
              <a:rPr lang="en-US" sz="1800" dirty="0"/>
              <a:t>On encountering a break statement within a loop, the execution continues with the  next statement outside the loop.</a:t>
            </a:r>
          </a:p>
          <a:p>
            <a:pPr lvl="3">
              <a:buFont typeface="Wingdings" pitchFamily="2" charset="2"/>
              <a:buChar char="§"/>
            </a:pPr>
            <a:r>
              <a:rPr lang="en-US" sz="1800" dirty="0"/>
              <a:t>The remaining statements which are after the break and within the loop are skipped.</a:t>
            </a:r>
            <a:endParaRPr lang="en-US" sz="1200" dirty="0"/>
          </a:p>
          <a:p>
            <a:pPr>
              <a:buFont typeface="Wingdings" pitchFamily="2" charset="2"/>
              <a:buChar char="v"/>
            </a:pPr>
            <a:r>
              <a:rPr lang="en-US" sz="2000" b="1" u="sng" dirty="0"/>
              <a:t>Continue Statement:</a:t>
            </a:r>
          </a:p>
          <a:p>
            <a:pPr lvl="3">
              <a:buFont typeface="Wingdings" pitchFamily="2" charset="2"/>
              <a:buChar char="§"/>
            </a:pPr>
            <a:r>
              <a:rPr lang="en-US" sz="1800" dirty="0"/>
              <a:t>This statement is used only within looping statements.</a:t>
            </a:r>
          </a:p>
          <a:p>
            <a:pPr lvl="3">
              <a:buFont typeface="Wingdings" pitchFamily="2" charset="2"/>
              <a:buChar char="§"/>
            </a:pPr>
            <a:r>
              <a:rPr lang="en-US" sz="1800" dirty="0"/>
              <a:t>When the continue statement is encountered, the next iteration starts.</a:t>
            </a:r>
          </a:p>
          <a:p>
            <a:pPr lvl="3">
              <a:buFont typeface="Wingdings" pitchFamily="2" charset="2"/>
              <a:buChar char="§"/>
            </a:pPr>
            <a:r>
              <a:rPr lang="en-US" sz="1800" dirty="0"/>
              <a:t>The remaining statements in the loop are skipped. The execution starts from the top of loop again.</a:t>
            </a:r>
            <a:r>
              <a:rPr lang="en-US" sz="1800" b="1" u="sng" dirty="0"/>
              <a:t>  </a:t>
            </a:r>
          </a:p>
        </p:txBody>
      </p:sp>
      <p:sp>
        <p:nvSpPr>
          <p:cNvPr id="3" name="Title 2"/>
          <p:cNvSpPr>
            <a:spLocks noGrp="1"/>
          </p:cNvSpPr>
          <p:nvPr>
            <p:ph type="title"/>
          </p:nvPr>
        </p:nvSpPr>
        <p:spPr>
          <a:xfrm>
            <a:off x="457200" y="274638"/>
            <a:ext cx="8229600" cy="868362"/>
          </a:xfrm>
        </p:spPr>
        <p:txBody>
          <a:bodyPr>
            <a:normAutofit/>
          </a:bodyPr>
          <a:lstStyle/>
          <a:p>
            <a:r>
              <a:rPr lang="en-US" sz="3600" dirty="0"/>
              <a:t>Loops and Statements </a:t>
            </a:r>
            <a:r>
              <a:rPr lang="en-US" sz="3600" dirty="0" err="1"/>
              <a:t>contd</a:t>
            </a:r>
            <a:r>
              <a:rPr lang="en-US" sz="36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v"/>
            </a:pPr>
            <a:r>
              <a:rPr lang="en-US" sz="2400" dirty="0"/>
              <a:t>Java is a class based Object oriented Language</a:t>
            </a:r>
          </a:p>
          <a:p>
            <a:pPr>
              <a:buFont typeface="Wingdings" pitchFamily="2" charset="2"/>
              <a:buChar char="v"/>
            </a:pPr>
            <a:endParaRPr lang="en-US" sz="2400" dirty="0"/>
          </a:p>
          <a:p>
            <a:pPr>
              <a:buFont typeface="Wingdings" pitchFamily="2" charset="2"/>
              <a:buChar char="v"/>
            </a:pPr>
            <a:r>
              <a:rPr lang="en-US" sz="2400" dirty="0"/>
              <a:t>Support all OOPs concepts like polymorphism, abstraction, Encapsulation and inheritance</a:t>
            </a:r>
          </a:p>
          <a:p>
            <a:pPr>
              <a:buFont typeface="Wingdings" pitchFamily="2" charset="2"/>
              <a:buChar char="v"/>
            </a:pPr>
            <a:endParaRPr lang="en-US" sz="2400" dirty="0"/>
          </a:p>
          <a:p>
            <a:pPr>
              <a:buFont typeface="Wingdings" pitchFamily="2" charset="2"/>
              <a:buChar char="v"/>
            </a:pPr>
            <a:r>
              <a:rPr lang="en-US" sz="2400" dirty="0"/>
              <a:t>Java uses automation Garbage collection. No need to clean up memory when objects are no longer used.</a:t>
            </a:r>
          </a:p>
          <a:p>
            <a:pPr>
              <a:buFont typeface="Wingdings" pitchFamily="2" charset="2"/>
              <a:buChar char="v"/>
            </a:pPr>
            <a:endParaRPr lang="en-US" sz="2400" dirty="0"/>
          </a:p>
          <a:p>
            <a:pPr>
              <a:buFont typeface="Wingdings" pitchFamily="2" charset="2"/>
              <a:buChar char="v"/>
            </a:pPr>
            <a:r>
              <a:rPr lang="en-US" sz="2400" dirty="0"/>
              <a:t>All the code in java are written within a class and everything is an Object.</a:t>
            </a:r>
          </a:p>
          <a:p>
            <a:pPr>
              <a:buFont typeface="Wingdings" pitchFamily="2" charset="2"/>
              <a:buChar char="v"/>
            </a:pPr>
            <a:endParaRPr lang="en-US" sz="2400" dirty="0"/>
          </a:p>
          <a:p>
            <a:pPr>
              <a:buFont typeface="Wingdings" pitchFamily="2" charset="2"/>
              <a:buChar char="v"/>
            </a:pPr>
            <a:endParaRPr lang="en-US" sz="2400" dirty="0"/>
          </a:p>
          <a:p>
            <a:pPr>
              <a:buFont typeface="Wingdings" pitchFamily="2" charset="2"/>
              <a:buChar char="v"/>
            </a:pPr>
            <a:endParaRPr lang="en-US" sz="2400" dirty="0"/>
          </a:p>
          <a:p>
            <a:pPr>
              <a:buFont typeface="Wingdings" pitchFamily="2" charset="2"/>
              <a:buChar char="v"/>
            </a:pPr>
            <a:endParaRPr lang="en-US" sz="2400" dirty="0"/>
          </a:p>
          <a:p>
            <a:pPr>
              <a:buFont typeface="Wingdings" pitchFamily="2" charset="2"/>
              <a:buChar char="v"/>
            </a:pPr>
            <a:endParaRPr lang="en-US" sz="2400" dirty="0"/>
          </a:p>
          <a:p>
            <a:pPr>
              <a:buFont typeface="Wingdings" pitchFamily="2" charset="2"/>
              <a:buChar char="v"/>
            </a:pPr>
            <a:endParaRPr lang="en-US" dirty="0"/>
          </a:p>
          <a:p>
            <a:endParaRPr lang="en-US" dirty="0"/>
          </a:p>
        </p:txBody>
      </p:sp>
      <p:sp>
        <p:nvSpPr>
          <p:cNvPr id="2" name="Title 1"/>
          <p:cNvSpPr>
            <a:spLocks noGrp="1"/>
          </p:cNvSpPr>
          <p:nvPr>
            <p:ph type="title"/>
          </p:nvPr>
        </p:nvSpPr>
        <p:spPr>
          <a:xfrm>
            <a:off x="381000" y="152400"/>
            <a:ext cx="8229600" cy="1143000"/>
          </a:xfrm>
        </p:spPr>
        <p:txBody>
          <a:bodyPr>
            <a:normAutofit/>
          </a:bodyPr>
          <a:lstStyle/>
          <a:p>
            <a:r>
              <a:rPr lang="en-US" sz="3600" dirty="0"/>
              <a:t>About Java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lstStyle/>
          <a:p>
            <a:pPr>
              <a:buFont typeface="Wingdings" pitchFamily="2" charset="2"/>
              <a:buChar char="v"/>
            </a:pPr>
            <a:r>
              <a:rPr lang="en-US" sz="2000" b="1" u="sng" dirty="0"/>
              <a:t>Return Statement:</a:t>
            </a:r>
          </a:p>
          <a:p>
            <a:pPr>
              <a:buNone/>
            </a:pPr>
            <a:endParaRPr lang="en-US" sz="2000" b="1" u="sng" dirty="0"/>
          </a:p>
          <a:p>
            <a:pPr lvl="3">
              <a:buFont typeface="Wingdings" pitchFamily="2" charset="2"/>
              <a:buChar char="§"/>
            </a:pPr>
            <a:r>
              <a:rPr lang="en-US" dirty="0"/>
              <a:t>The return statement is used to explicitly return from a method.</a:t>
            </a:r>
          </a:p>
          <a:p>
            <a:pPr lvl="3">
              <a:buFont typeface="Wingdings" pitchFamily="2" charset="2"/>
              <a:buChar char="§"/>
            </a:pPr>
            <a:r>
              <a:rPr lang="en-US" dirty="0"/>
              <a:t>That is, it causes program control to transfer back to the caller of the method.</a:t>
            </a:r>
          </a:p>
          <a:p>
            <a:pPr lvl="3">
              <a:buFont typeface="Wingdings" pitchFamily="2" charset="2"/>
              <a:buChar char="§"/>
            </a:pPr>
            <a:r>
              <a:rPr lang="en-US" dirty="0"/>
              <a:t>The return statement immediately terminates the method in which it is executed.</a:t>
            </a:r>
          </a:p>
          <a:p>
            <a:pPr lvl="3">
              <a:buFont typeface="Wingdings" pitchFamily="2" charset="2"/>
              <a:buChar char="§"/>
            </a:pPr>
            <a:r>
              <a:rPr lang="en-US" dirty="0"/>
              <a:t>Return statement should be the last statement in a method</a:t>
            </a:r>
          </a:p>
        </p:txBody>
      </p:sp>
      <p:sp>
        <p:nvSpPr>
          <p:cNvPr id="3" name="Title 2"/>
          <p:cNvSpPr>
            <a:spLocks noGrp="1"/>
          </p:cNvSpPr>
          <p:nvPr>
            <p:ph type="title"/>
          </p:nvPr>
        </p:nvSpPr>
        <p:spPr>
          <a:xfrm>
            <a:off x="457200" y="274638"/>
            <a:ext cx="8229600" cy="868362"/>
          </a:xfrm>
        </p:spPr>
        <p:txBody>
          <a:bodyPr>
            <a:normAutofit fontScale="90000"/>
          </a:bodyPr>
          <a:lstStyle/>
          <a:p>
            <a:r>
              <a:rPr lang="en-US" sz="4400" dirty="0"/>
              <a:t>Loops and Statements </a:t>
            </a:r>
            <a:r>
              <a:rPr lang="en-US" sz="4400" dirty="0" err="1"/>
              <a:t>contd</a:t>
            </a:r>
            <a:r>
              <a:rPr lang="en-US" sz="4400" dirty="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5077E3-07F9-7FFD-CAF6-F7838618AD7F}"/>
              </a:ext>
            </a:extLst>
          </p:cNvPr>
          <p:cNvSpPr>
            <a:spLocks noGrp="1"/>
          </p:cNvSpPr>
          <p:nvPr>
            <p:ph idx="1"/>
          </p:nvPr>
        </p:nvSpPr>
        <p:spPr/>
        <p:txBody>
          <a:bodyPr/>
          <a:lstStyle/>
          <a:p>
            <a:r>
              <a:rPr lang="en-IN" b="1" dirty="0"/>
              <a:t>Wrapper</a:t>
            </a:r>
            <a:r>
              <a:rPr lang="en-IN" dirty="0"/>
              <a:t> classes in Java are used to convert primitive datatypes into objects and vice-versa.</a:t>
            </a:r>
          </a:p>
          <a:p>
            <a:r>
              <a:rPr lang="en-US" b="1" dirty="0"/>
              <a:t>Autoboxing</a:t>
            </a:r>
            <a:r>
              <a:rPr lang="en-US" dirty="0"/>
              <a:t> and </a:t>
            </a:r>
            <a:r>
              <a:rPr lang="en-US" b="1" dirty="0"/>
              <a:t>unboxing</a:t>
            </a:r>
            <a:r>
              <a:rPr lang="en-US" dirty="0"/>
              <a:t> features convert primitives into objects and objects into primitives automatically.</a:t>
            </a:r>
          </a:p>
          <a:p>
            <a:r>
              <a:rPr lang="en-US" dirty="0"/>
              <a:t>Since Java is an object-oriented language, we will have scenarios to use primitive data types as objects for example in collections.</a:t>
            </a:r>
          </a:p>
          <a:p>
            <a:endParaRPr lang="en-IN" dirty="0"/>
          </a:p>
          <a:p>
            <a:endParaRPr lang="en-IN" dirty="0"/>
          </a:p>
        </p:txBody>
      </p:sp>
      <p:sp>
        <p:nvSpPr>
          <p:cNvPr id="3" name="Title 2">
            <a:extLst>
              <a:ext uri="{FF2B5EF4-FFF2-40B4-BE49-F238E27FC236}">
                <a16:creationId xmlns:a16="http://schemas.microsoft.com/office/drawing/2014/main" id="{4CD8DE32-88F0-C913-4B65-68173607B607}"/>
              </a:ext>
            </a:extLst>
          </p:cNvPr>
          <p:cNvSpPr>
            <a:spLocks noGrp="1"/>
          </p:cNvSpPr>
          <p:nvPr>
            <p:ph type="title"/>
          </p:nvPr>
        </p:nvSpPr>
        <p:spPr/>
        <p:txBody>
          <a:bodyPr/>
          <a:lstStyle/>
          <a:p>
            <a:r>
              <a:rPr lang="en-IN" dirty="0"/>
              <a:t>Wrapper class</a:t>
            </a:r>
          </a:p>
        </p:txBody>
      </p:sp>
    </p:spTree>
    <p:extLst>
      <p:ext uri="{BB962C8B-B14F-4D97-AF65-F5344CB8AC3E}">
        <p14:creationId xmlns:p14="http://schemas.microsoft.com/office/powerpoint/2010/main" val="1841227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588EF70-86CC-52E0-1CDD-D9967250C348}"/>
              </a:ext>
            </a:extLst>
          </p:cNvPr>
          <p:cNvGraphicFramePr>
            <a:graphicFrameLocks noGrp="1"/>
          </p:cNvGraphicFramePr>
          <p:nvPr>
            <p:ph idx="1"/>
            <p:extLst>
              <p:ext uri="{D42A27DB-BD31-4B8C-83A1-F6EECF244321}">
                <p14:modId xmlns:p14="http://schemas.microsoft.com/office/powerpoint/2010/main" val="955778655"/>
              </p:ext>
            </p:extLst>
          </p:nvPr>
        </p:nvGraphicFramePr>
        <p:xfrm>
          <a:off x="457200" y="1481138"/>
          <a:ext cx="8229600" cy="33375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21520913"/>
                    </a:ext>
                  </a:extLst>
                </a:gridCol>
                <a:gridCol w="4114800">
                  <a:extLst>
                    <a:ext uri="{9D8B030D-6E8A-4147-A177-3AD203B41FA5}">
                      <a16:colId xmlns:a16="http://schemas.microsoft.com/office/drawing/2014/main" val="1261243338"/>
                    </a:ext>
                  </a:extLst>
                </a:gridCol>
              </a:tblGrid>
              <a:tr h="370840">
                <a:tc>
                  <a:txBody>
                    <a:bodyPr/>
                    <a:lstStyle/>
                    <a:p>
                      <a:pPr algn="ctr"/>
                      <a:r>
                        <a:rPr lang="en-IN" dirty="0"/>
                        <a:t>Primitive</a:t>
                      </a:r>
                    </a:p>
                  </a:txBody>
                  <a:tcPr/>
                </a:tc>
                <a:tc>
                  <a:txBody>
                    <a:bodyPr/>
                    <a:lstStyle/>
                    <a:p>
                      <a:pPr algn="ctr"/>
                      <a:r>
                        <a:rPr lang="en-IN" dirty="0"/>
                        <a:t>Wrapper</a:t>
                      </a:r>
                    </a:p>
                  </a:txBody>
                  <a:tcPr/>
                </a:tc>
                <a:extLst>
                  <a:ext uri="{0D108BD9-81ED-4DB2-BD59-A6C34878D82A}">
                    <a16:rowId xmlns:a16="http://schemas.microsoft.com/office/drawing/2014/main" val="3976326019"/>
                  </a:ext>
                </a:extLst>
              </a:tr>
              <a:tr h="370840">
                <a:tc>
                  <a:txBody>
                    <a:bodyPr/>
                    <a:lstStyle/>
                    <a:p>
                      <a:pPr algn="ctr"/>
                      <a:r>
                        <a:rPr lang="en-IN" dirty="0" err="1"/>
                        <a:t>boolean</a:t>
                      </a:r>
                      <a:endParaRPr lang="en-IN" dirty="0"/>
                    </a:p>
                  </a:txBody>
                  <a:tcPr/>
                </a:tc>
                <a:tc>
                  <a:txBody>
                    <a:bodyPr/>
                    <a:lstStyle/>
                    <a:p>
                      <a:pPr algn="ctr"/>
                      <a:r>
                        <a:rPr lang="en-IN" dirty="0"/>
                        <a:t>Boolean</a:t>
                      </a:r>
                    </a:p>
                  </a:txBody>
                  <a:tcPr/>
                </a:tc>
                <a:extLst>
                  <a:ext uri="{0D108BD9-81ED-4DB2-BD59-A6C34878D82A}">
                    <a16:rowId xmlns:a16="http://schemas.microsoft.com/office/drawing/2014/main" val="1692721451"/>
                  </a:ext>
                </a:extLst>
              </a:tr>
              <a:tr h="370840">
                <a:tc>
                  <a:txBody>
                    <a:bodyPr/>
                    <a:lstStyle/>
                    <a:p>
                      <a:pPr algn="ctr"/>
                      <a:r>
                        <a:rPr lang="en-IN" dirty="0"/>
                        <a:t>char</a:t>
                      </a:r>
                    </a:p>
                  </a:txBody>
                  <a:tcPr/>
                </a:tc>
                <a:tc>
                  <a:txBody>
                    <a:bodyPr/>
                    <a:lstStyle/>
                    <a:p>
                      <a:pPr algn="ctr"/>
                      <a:r>
                        <a:rPr lang="en-IN" dirty="0"/>
                        <a:t>Character</a:t>
                      </a:r>
                    </a:p>
                  </a:txBody>
                  <a:tcPr/>
                </a:tc>
                <a:extLst>
                  <a:ext uri="{0D108BD9-81ED-4DB2-BD59-A6C34878D82A}">
                    <a16:rowId xmlns:a16="http://schemas.microsoft.com/office/drawing/2014/main" val="4076220448"/>
                  </a:ext>
                </a:extLst>
              </a:tr>
              <a:tr h="370840">
                <a:tc>
                  <a:txBody>
                    <a:bodyPr/>
                    <a:lstStyle/>
                    <a:p>
                      <a:pPr algn="ctr"/>
                      <a:r>
                        <a:rPr lang="en-IN" dirty="0"/>
                        <a:t>byte</a:t>
                      </a:r>
                    </a:p>
                  </a:txBody>
                  <a:tcPr/>
                </a:tc>
                <a:tc>
                  <a:txBody>
                    <a:bodyPr/>
                    <a:lstStyle/>
                    <a:p>
                      <a:pPr algn="ctr"/>
                      <a:r>
                        <a:rPr lang="en-IN" dirty="0"/>
                        <a:t>Byte</a:t>
                      </a:r>
                    </a:p>
                  </a:txBody>
                  <a:tcPr/>
                </a:tc>
                <a:extLst>
                  <a:ext uri="{0D108BD9-81ED-4DB2-BD59-A6C34878D82A}">
                    <a16:rowId xmlns:a16="http://schemas.microsoft.com/office/drawing/2014/main" val="1271817877"/>
                  </a:ext>
                </a:extLst>
              </a:tr>
              <a:tr h="370840">
                <a:tc>
                  <a:txBody>
                    <a:bodyPr/>
                    <a:lstStyle/>
                    <a:p>
                      <a:pPr algn="ctr"/>
                      <a:r>
                        <a:rPr lang="en-IN" dirty="0"/>
                        <a:t>short</a:t>
                      </a:r>
                    </a:p>
                  </a:txBody>
                  <a:tcPr/>
                </a:tc>
                <a:tc>
                  <a:txBody>
                    <a:bodyPr/>
                    <a:lstStyle/>
                    <a:p>
                      <a:pPr algn="ctr"/>
                      <a:r>
                        <a:rPr lang="en-IN" dirty="0"/>
                        <a:t>Short</a:t>
                      </a:r>
                    </a:p>
                  </a:txBody>
                  <a:tcPr/>
                </a:tc>
                <a:extLst>
                  <a:ext uri="{0D108BD9-81ED-4DB2-BD59-A6C34878D82A}">
                    <a16:rowId xmlns:a16="http://schemas.microsoft.com/office/drawing/2014/main" val="3962821565"/>
                  </a:ext>
                </a:extLst>
              </a:tr>
              <a:tr h="370840">
                <a:tc>
                  <a:txBody>
                    <a:bodyPr/>
                    <a:lstStyle/>
                    <a:p>
                      <a:pPr algn="ctr"/>
                      <a:r>
                        <a:rPr lang="en-IN" dirty="0"/>
                        <a:t>int</a:t>
                      </a:r>
                    </a:p>
                  </a:txBody>
                  <a:tcPr/>
                </a:tc>
                <a:tc>
                  <a:txBody>
                    <a:bodyPr/>
                    <a:lstStyle/>
                    <a:p>
                      <a:pPr algn="ctr"/>
                      <a:r>
                        <a:rPr lang="en-IN" dirty="0"/>
                        <a:t>Integer</a:t>
                      </a:r>
                    </a:p>
                  </a:txBody>
                  <a:tcPr/>
                </a:tc>
                <a:extLst>
                  <a:ext uri="{0D108BD9-81ED-4DB2-BD59-A6C34878D82A}">
                    <a16:rowId xmlns:a16="http://schemas.microsoft.com/office/drawing/2014/main" val="3283601950"/>
                  </a:ext>
                </a:extLst>
              </a:tr>
              <a:tr h="370840">
                <a:tc>
                  <a:txBody>
                    <a:bodyPr/>
                    <a:lstStyle/>
                    <a:p>
                      <a:pPr algn="ctr"/>
                      <a:r>
                        <a:rPr lang="en-IN" dirty="0"/>
                        <a:t>long</a:t>
                      </a:r>
                    </a:p>
                  </a:txBody>
                  <a:tcPr/>
                </a:tc>
                <a:tc>
                  <a:txBody>
                    <a:bodyPr/>
                    <a:lstStyle/>
                    <a:p>
                      <a:pPr algn="ctr"/>
                      <a:r>
                        <a:rPr lang="en-IN" dirty="0"/>
                        <a:t>Long</a:t>
                      </a:r>
                    </a:p>
                  </a:txBody>
                  <a:tcPr/>
                </a:tc>
                <a:extLst>
                  <a:ext uri="{0D108BD9-81ED-4DB2-BD59-A6C34878D82A}">
                    <a16:rowId xmlns:a16="http://schemas.microsoft.com/office/drawing/2014/main" val="3316634947"/>
                  </a:ext>
                </a:extLst>
              </a:tr>
              <a:tr h="370840">
                <a:tc>
                  <a:txBody>
                    <a:bodyPr/>
                    <a:lstStyle/>
                    <a:p>
                      <a:pPr algn="ctr"/>
                      <a:r>
                        <a:rPr lang="en-IN" dirty="0"/>
                        <a:t>float</a:t>
                      </a:r>
                    </a:p>
                  </a:txBody>
                  <a:tcPr/>
                </a:tc>
                <a:tc>
                  <a:txBody>
                    <a:bodyPr/>
                    <a:lstStyle/>
                    <a:p>
                      <a:pPr algn="ctr"/>
                      <a:r>
                        <a:rPr lang="en-IN" dirty="0"/>
                        <a:t>Float</a:t>
                      </a:r>
                    </a:p>
                  </a:txBody>
                  <a:tcPr/>
                </a:tc>
                <a:extLst>
                  <a:ext uri="{0D108BD9-81ED-4DB2-BD59-A6C34878D82A}">
                    <a16:rowId xmlns:a16="http://schemas.microsoft.com/office/drawing/2014/main" val="2178693315"/>
                  </a:ext>
                </a:extLst>
              </a:tr>
              <a:tr h="370840">
                <a:tc>
                  <a:txBody>
                    <a:bodyPr/>
                    <a:lstStyle/>
                    <a:p>
                      <a:pPr algn="ctr"/>
                      <a:r>
                        <a:rPr lang="en-IN" dirty="0"/>
                        <a:t>double </a:t>
                      </a:r>
                    </a:p>
                  </a:txBody>
                  <a:tcPr/>
                </a:tc>
                <a:tc>
                  <a:txBody>
                    <a:bodyPr/>
                    <a:lstStyle/>
                    <a:p>
                      <a:pPr algn="ctr"/>
                      <a:r>
                        <a:rPr lang="en-IN" dirty="0"/>
                        <a:t>Double</a:t>
                      </a:r>
                    </a:p>
                  </a:txBody>
                  <a:tcPr/>
                </a:tc>
                <a:extLst>
                  <a:ext uri="{0D108BD9-81ED-4DB2-BD59-A6C34878D82A}">
                    <a16:rowId xmlns:a16="http://schemas.microsoft.com/office/drawing/2014/main" val="3595188733"/>
                  </a:ext>
                </a:extLst>
              </a:tr>
            </a:tbl>
          </a:graphicData>
        </a:graphic>
      </p:graphicFrame>
      <p:sp>
        <p:nvSpPr>
          <p:cNvPr id="3" name="Title 2">
            <a:extLst>
              <a:ext uri="{FF2B5EF4-FFF2-40B4-BE49-F238E27FC236}">
                <a16:creationId xmlns:a16="http://schemas.microsoft.com/office/drawing/2014/main" id="{7F21C75E-1F1C-5635-C6EB-5DB77A38A1C2}"/>
              </a:ext>
            </a:extLst>
          </p:cNvPr>
          <p:cNvSpPr>
            <a:spLocks noGrp="1"/>
          </p:cNvSpPr>
          <p:nvPr>
            <p:ph type="title"/>
          </p:nvPr>
        </p:nvSpPr>
        <p:spPr/>
        <p:txBody>
          <a:bodyPr/>
          <a:lstStyle/>
          <a:p>
            <a:r>
              <a:rPr lang="en-IN" dirty="0"/>
              <a:t>Wrapper class</a:t>
            </a:r>
          </a:p>
        </p:txBody>
      </p:sp>
    </p:spTree>
    <p:extLst>
      <p:ext uri="{BB962C8B-B14F-4D97-AF65-F5344CB8AC3E}">
        <p14:creationId xmlns:p14="http://schemas.microsoft.com/office/powerpoint/2010/main" val="555241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2DD4F1-87F1-718D-62D4-8D09AF42DDA4}"/>
              </a:ext>
            </a:extLst>
          </p:cNvPr>
          <p:cNvSpPr>
            <a:spLocks noGrp="1"/>
          </p:cNvSpPr>
          <p:nvPr>
            <p:ph idx="1"/>
          </p:nvPr>
        </p:nvSpPr>
        <p:spPr>
          <a:xfrm>
            <a:off x="228600" y="1481328"/>
            <a:ext cx="8763000" cy="4525963"/>
          </a:xfrm>
        </p:spPr>
        <p:txBody>
          <a:bodyPr/>
          <a:lstStyle/>
          <a:p>
            <a:r>
              <a:rPr lang="en-IN" dirty="0"/>
              <a:t>Autoboxing</a:t>
            </a:r>
          </a:p>
          <a:p>
            <a:pPr marL="109728" indent="0" algn="just">
              <a:buNone/>
            </a:pPr>
            <a:r>
              <a:rPr lang="en-IN" b="1" i="0" dirty="0">
                <a:solidFill>
                  <a:srgbClr val="006699"/>
                </a:solidFill>
                <a:effectLst/>
                <a:latin typeface="inter-regular"/>
              </a:rPr>
              <a:t>	</a:t>
            </a:r>
            <a:r>
              <a:rPr lang="en-IN" sz="2000" b="1" i="0" dirty="0">
                <a:solidFill>
                  <a:srgbClr val="006699"/>
                </a:solidFill>
                <a:effectLst/>
                <a:latin typeface="inter-regular"/>
              </a:rPr>
              <a:t>int</a:t>
            </a:r>
            <a:r>
              <a:rPr lang="en-IN" sz="2000" b="0" i="0" dirty="0">
                <a:solidFill>
                  <a:srgbClr val="000000"/>
                </a:solidFill>
                <a:effectLst/>
                <a:latin typeface="inter-regular"/>
              </a:rPr>
              <a:t> a=</a:t>
            </a:r>
            <a:r>
              <a:rPr lang="en-IN" sz="2000" b="0" i="0" dirty="0">
                <a:solidFill>
                  <a:srgbClr val="C00000"/>
                </a:solidFill>
                <a:effectLst/>
                <a:latin typeface="inter-regular"/>
              </a:rPr>
              <a:t>20</a:t>
            </a:r>
            <a:r>
              <a:rPr lang="en-IN" sz="2000" b="0" i="0" dirty="0">
                <a:solidFill>
                  <a:srgbClr val="000000"/>
                </a:solidFill>
                <a:effectLst/>
                <a:latin typeface="inter-regular"/>
              </a:rPr>
              <a:t>;  </a:t>
            </a:r>
          </a:p>
          <a:p>
            <a:pPr marL="109728" indent="0" algn="just">
              <a:buNone/>
            </a:pPr>
            <a:r>
              <a:rPr lang="en-IN" sz="2000" b="0" i="0" dirty="0">
                <a:solidFill>
                  <a:srgbClr val="000000"/>
                </a:solidFill>
                <a:effectLst/>
                <a:latin typeface="inter-regular"/>
              </a:rPr>
              <a:t>	Integer </a:t>
            </a:r>
            <a:r>
              <a:rPr lang="en-IN" sz="2000" b="0" i="0" dirty="0" err="1">
                <a:solidFill>
                  <a:srgbClr val="000000"/>
                </a:solidFill>
                <a:effectLst/>
                <a:latin typeface="inter-regular"/>
              </a:rPr>
              <a:t>i</a:t>
            </a:r>
            <a:r>
              <a:rPr lang="en-IN" sz="2000" b="0" i="0" dirty="0">
                <a:solidFill>
                  <a:srgbClr val="000000"/>
                </a:solidFill>
                <a:effectLst/>
                <a:latin typeface="inter-regular"/>
              </a:rPr>
              <a:t>=</a:t>
            </a:r>
            <a:r>
              <a:rPr lang="en-IN" sz="2000" b="0" i="0" dirty="0" err="1">
                <a:solidFill>
                  <a:srgbClr val="000000"/>
                </a:solidFill>
                <a:effectLst/>
                <a:latin typeface="inter-regular"/>
              </a:rPr>
              <a:t>Integer.valueOf</a:t>
            </a:r>
            <a:r>
              <a:rPr lang="en-IN" sz="2000" b="0" i="0" dirty="0">
                <a:solidFill>
                  <a:srgbClr val="000000"/>
                </a:solidFill>
                <a:effectLst/>
                <a:latin typeface="inter-regular"/>
              </a:rPr>
              <a:t>(a);</a:t>
            </a:r>
            <a:r>
              <a:rPr lang="en-IN" sz="2000" b="0" i="0" dirty="0">
                <a:solidFill>
                  <a:srgbClr val="008200"/>
                </a:solidFill>
                <a:effectLst/>
                <a:latin typeface="inter-regular"/>
              </a:rPr>
              <a:t>//converting int into Integer explicitly</a:t>
            </a:r>
            <a:r>
              <a:rPr lang="en-IN" sz="2000" b="0" i="0" dirty="0">
                <a:solidFill>
                  <a:srgbClr val="000000"/>
                </a:solidFill>
                <a:effectLst/>
                <a:latin typeface="inter-regular"/>
              </a:rPr>
              <a:t>  </a:t>
            </a:r>
          </a:p>
          <a:p>
            <a:pPr marL="109728" indent="0" algn="just">
              <a:buNone/>
            </a:pPr>
            <a:r>
              <a:rPr lang="en-IN" sz="2000" b="0" i="0" dirty="0">
                <a:solidFill>
                  <a:srgbClr val="000000"/>
                </a:solidFill>
                <a:effectLst/>
                <a:latin typeface="inter-regular"/>
              </a:rPr>
              <a:t>	Integer j=a;</a:t>
            </a:r>
            <a:r>
              <a:rPr lang="en-IN" sz="2000" b="0" i="0" dirty="0">
                <a:solidFill>
                  <a:srgbClr val="008200"/>
                </a:solidFill>
                <a:effectLst/>
                <a:latin typeface="inter-regular"/>
              </a:rPr>
              <a:t>//autoboxing, compiler will write </a:t>
            </a:r>
            <a:r>
              <a:rPr lang="en-IN" sz="2000" b="0" i="0" dirty="0" err="1">
                <a:solidFill>
                  <a:srgbClr val="008200"/>
                </a:solidFill>
                <a:effectLst/>
                <a:latin typeface="inter-regular"/>
              </a:rPr>
              <a:t>Integer.valueOf</a:t>
            </a:r>
            <a:r>
              <a:rPr lang="en-IN" sz="2000" b="0" i="0" dirty="0">
                <a:solidFill>
                  <a:srgbClr val="008200"/>
                </a:solidFill>
                <a:effectLst/>
                <a:latin typeface="inter-regular"/>
              </a:rPr>
              <a:t>(a) internally</a:t>
            </a:r>
            <a:r>
              <a:rPr lang="en-IN" sz="2000" b="0" i="0" dirty="0">
                <a:solidFill>
                  <a:srgbClr val="000000"/>
                </a:solidFill>
                <a:effectLst/>
                <a:latin typeface="inter-regular"/>
              </a:rPr>
              <a:t>  </a:t>
            </a:r>
          </a:p>
          <a:p>
            <a:pPr marL="109728" indent="0" algn="just">
              <a:buNone/>
            </a:pPr>
            <a:r>
              <a:rPr lang="en-IN" sz="2000" b="0" i="0" dirty="0">
                <a:solidFill>
                  <a:srgbClr val="000000"/>
                </a:solidFill>
                <a:effectLst/>
                <a:latin typeface="inter-regular"/>
              </a:rPr>
              <a:t> 	</a:t>
            </a:r>
            <a:r>
              <a:rPr lang="en-IN" sz="2000" b="0" i="0" dirty="0" err="1">
                <a:solidFill>
                  <a:srgbClr val="000000"/>
                </a:solidFill>
                <a:effectLst/>
                <a:latin typeface="inter-regular"/>
              </a:rPr>
              <a:t>System.out.println</a:t>
            </a:r>
            <a:r>
              <a:rPr lang="en-IN" sz="2000" b="0" i="0" dirty="0">
                <a:solidFill>
                  <a:srgbClr val="000000"/>
                </a:solidFill>
                <a:effectLst/>
                <a:latin typeface="inter-regular"/>
              </a:rPr>
              <a:t>(a+</a:t>
            </a:r>
            <a:r>
              <a:rPr lang="en-IN" sz="2000" b="0" i="0" dirty="0">
                <a:solidFill>
                  <a:srgbClr val="0000FF"/>
                </a:solidFill>
                <a:effectLst/>
                <a:latin typeface="inter-regular"/>
              </a:rPr>
              <a:t>" "</a:t>
            </a:r>
            <a:r>
              <a:rPr lang="en-IN" sz="2000" b="0" i="0" dirty="0">
                <a:solidFill>
                  <a:srgbClr val="000000"/>
                </a:solidFill>
                <a:effectLst/>
                <a:latin typeface="inter-regular"/>
              </a:rPr>
              <a:t>+</a:t>
            </a:r>
            <a:r>
              <a:rPr lang="en-IN" sz="2000" b="0" i="0" dirty="0" err="1">
                <a:solidFill>
                  <a:srgbClr val="000000"/>
                </a:solidFill>
                <a:effectLst/>
                <a:latin typeface="inter-regular"/>
              </a:rPr>
              <a:t>i</a:t>
            </a:r>
            <a:r>
              <a:rPr lang="en-IN" sz="2000" b="0" i="0" dirty="0">
                <a:solidFill>
                  <a:srgbClr val="000000"/>
                </a:solidFill>
                <a:effectLst/>
                <a:latin typeface="inter-regular"/>
              </a:rPr>
              <a:t>+</a:t>
            </a:r>
            <a:r>
              <a:rPr lang="en-IN" sz="2000" b="0" i="0" dirty="0">
                <a:solidFill>
                  <a:srgbClr val="0000FF"/>
                </a:solidFill>
                <a:effectLst/>
                <a:latin typeface="inter-regular"/>
              </a:rPr>
              <a:t>" "</a:t>
            </a:r>
            <a:r>
              <a:rPr lang="en-IN" sz="2000" b="0" i="0" dirty="0">
                <a:solidFill>
                  <a:srgbClr val="000000"/>
                </a:solidFill>
                <a:effectLst/>
                <a:latin typeface="inter-regular"/>
              </a:rPr>
              <a:t>+j);  </a:t>
            </a:r>
          </a:p>
          <a:p>
            <a:r>
              <a:rPr lang="en-IN" dirty="0"/>
              <a:t>Unboxing</a:t>
            </a:r>
          </a:p>
          <a:p>
            <a:pPr marL="109728" indent="0" algn="just">
              <a:buNone/>
            </a:pPr>
            <a:r>
              <a:rPr lang="en-US" sz="2000" b="0" i="0" dirty="0">
                <a:solidFill>
                  <a:srgbClr val="000000"/>
                </a:solidFill>
                <a:effectLst/>
                <a:latin typeface="inter-regular"/>
              </a:rPr>
              <a:t>	Integer a=</a:t>
            </a:r>
            <a:r>
              <a:rPr lang="en-US" sz="2000" b="1" i="0" dirty="0">
                <a:solidFill>
                  <a:srgbClr val="006699"/>
                </a:solidFill>
                <a:effectLst/>
                <a:latin typeface="inter-regular"/>
              </a:rPr>
              <a:t>new</a:t>
            </a:r>
            <a:r>
              <a:rPr lang="en-US" sz="2000" b="0" i="0" dirty="0">
                <a:solidFill>
                  <a:srgbClr val="000000"/>
                </a:solidFill>
                <a:effectLst/>
                <a:latin typeface="inter-regular"/>
              </a:rPr>
              <a:t> Integer(</a:t>
            </a:r>
            <a:r>
              <a:rPr lang="en-US" sz="2000" b="0" i="0" dirty="0">
                <a:solidFill>
                  <a:srgbClr val="C00000"/>
                </a:solidFill>
                <a:effectLst/>
                <a:latin typeface="inter-regular"/>
              </a:rPr>
              <a:t>3</a:t>
            </a:r>
            <a:r>
              <a:rPr lang="en-US" sz="2000" b="0" i="0" dirty="0">
                <a:solidFill>
                  <a:srgbClr val="000000"/>
                </a:solidFill>
                <a:effectLst/>
                <a:latin typeface="inter-regular"/>
              </a:rPr>
              <a:t>);    </a:t>
            </a:r>
          </a:p>
          <a:p>
            <a:pPr marL="109728" indent="0" algn="just">
              <a:buNone/>
            </a:pPr>
            <a:r>
              <a:rPr lang="en-US" sz="2000" b="1" i="0" dirty="0">
                <a:solidFill>
                  <a:srgbClr val="006699"/>
                </a:solidFill>
                <a:effectLst/>
                <a:latin typeface="inter-regular"/>
              </a:rPr>
              <a:t>	int</a:t>
            </a:r>
            <a:r>
              <a:rPr lang="en-US" sz="2000" b="0" i="0" dirty="0">
                <a:solidFill>
                  <a:srgbClr val="000000"/>
                </a:solidFill>
                <a:effectLst/>
                <a:latin typeface="inter-regular"/>
              </a:rPr>
              <a:t> </a:t>
            </a:r>
            <a:r>
              <a:rPr lang="en-US" sz="2000" b="0" i="0" dirty="0" err="1">
                <a:solidFill>
                  <a:srgbClr val="000000"/>
                </a:solidFill>
                <a:effectLst/>
                <a:latin typeface="inter-regular"/>
              </a:rPr>
              <a:t>i</a:t>
            </a:r>
            <a:r>
              <a:rPr lang="en-US" sz="2000" b="0" i="0" dirty="0">
                <a:solidFill>
                  <a:srgbClr val="000000"/>
                </a:solidFill>
                <a:effectLst/>
                <a:latin typeface="inter-regular"/>
              </a:rPr>
              <a:t>=</a:t>
            </a:r>
            <a:r>
              <a:rPr lang="en-US" sz="2000" b="0" i="0" dirty="0" err="1">
                <a:solidFill>
                  <a:srgbClr val="000000"/>
                </a:solidFill>
                <a:effectLst/>
                <a:latin typeface="inter-regular"/>
              </a:rPr>
              <a:t>a.intValue</a:t>
            </a:r>
            <a:r>
              <a:rPr lang="en-US" sz="2000" b="0" i="0" dirty="0">
                <a:solidFill>
                  <a:srgbClr val="000000"/>
                </a:solidFill>
                <a:effectLst/>
                <a:latin typeface="inter-regular"/>
              </a:rPr>
              <a:t>();</a:t>
            </a:r>
            <a:r>
              <a:rPr lang="en-US" sz="2000" b="0" i="0" dirty="0">
                <a:solidFill>
                  <a:srgbClr val="008200"/>
                </a:solidFill>
                <a:effectLst/>
                <a:latin typeface="inter-regular"/>
              </a:rPr>
              <a:t>//converting Integer to int explicitly</a:t>
            </a:r>
            <a:r>
              <a:rPr lang="en-US" sz="2000" b="0" i="0" dirty="0">
                <a:solidFill>
                  <a:srgbClr val="000000"/>
                </a:solidFill>
                <a:effectLst/>
                <a:latin typeface="inter-regular"/>
              </a:rPr>
              <a:t>  </a:t>
            </a:r>
          </a:p>
          <a:p>
            <a:pPr marL="109728" indent="0" algn="just">
              <a:buNone/>
            </a:pPr>
            <a:r>
              <a:rPr lang="en-US" sz="2000" b="1" i="0" dirty="0">
                <a:solidFill>
                  <a:srgbClr val="006699"/>
                </a:solidFill>
                <a:effectLst/>
                <a:latin typeface="inter-regular"/>
              </a:rPr>
              <a:t>	int</a:t>
            </a:r>
            <a:r>
              <a:rPr lang="en-US" sz="2000" b="0" i="0" dirty="0">
                <a:solidFill>
                  <a:srgbClr val="000000"/>
                </a:solidFill>
                <a:effectLst/>
                <a:latin typeface="inter-regular"/>
              </a:rPr>
              <a:t> j=a;</a:t>
            </a:r>
            <a:r>
              <a:rPr lang="en-US" sz="2000" b="0" i="0" dirty="0">
                <a:solidFill>
                  <a:srgbClr val="008200"/>
                </a:solidFill>
                <a:effectLst/>
                <a:latin typeface="inter-regular"/>
              </a:rPr>
              <a:t>//unboxing, now compiler will write </a:t>
            </a:r>
            <a:r>
              <a:rPr lang="en-US" sz="2000" b="0" i="0" dirty="0" err="1">
                <a:solidFill>
                  <a:srgbClr val="008200"/>
                </a:solidFill>
                <a:effectLst/>
                <a:latin typeface="inter-regular"/>
              </a:rPr>
              <a:t>a.intValue</a:t>
            </a:r>
            <a:r>
              <a:rPr lang="en-US" sz="2000" b="0" i="0" dirty="0">
                <a:solidFill>
                  <a:srgbClr val="008200"/>
                </a:solidFill>
                <a:effectLst/>
                <a:latin typeface="inter-regular"/>
              </a:rPr>
              <a:t>() internally  </a:t>
            </a:r>
            <a:r>
              <a:rPr lang="en-US" sz="2000" b="0" i="0" dirty="0">
                <a:solidFill>
                  <a:srgbClr val="000000"/>
                </a:solidFill>
                <a:effectLst/>
                <a:latin typeface="inter-regular"/>
              </a:rPr>
              <a:t> </a:t>
            </a:r>
            <a:r>
              <a:rPr lang="en-US" b="0" i="0" dirty="0">
                <a:solidFill>
                  <a:srgbClr val="000000"/>
                </a:solidFill>
                <a:effectLst/>
                <a:latin typeface="inter-regular"/>
              </a:rPr>
              <a:t> </a:t>
            </a:r>
          </a:p>
          <a:p>
            <a:pPr marL="109728" indent="0">
              <a:buNone/>
            </a:pPr>
            <a:r>
              <a:rPr lang="en-IN" dirty="0"/>
              <a:t>	</a:t>
            </a:r>
            <a:r>
              <a:rPr lang="en-IN" sz="2000" b="0" i="0" dirty="0" err="1">
                <a:solidFill>
                  <a:srgbClr val="000000"/>
                </a:solidFill>
                <a:effectLst/>
                <a:latin typeface="inter-regular"/>
              </a:rPr>
              <a:t>System.out.println</a:t>
            </a:r>
            <a:r>
              <a:rPr lang="en-IN" sz="2000" b="0" i="0" dirty="0">
                <a:solidFill>
                  <a:srgbClr val="000000"/>
                </a:solidFill>
                <a:effectLst/>
                <a:latin typeface="inter-regular"/>
              </a:rPr>
              <a:t>(a+</a:t>
            </a:r>
            <a:r>
              <a:rPr lang="en-IN" sz="2000" b="0" i="0" dirty="0">
                <a:solidFill>
                  <a:srgbClr val="0000FF"/>
                </a:solidFill>
                <a:effectLst/>
                <a:latin typeface="inter-regular"/>
              </a:rPr>
              <a:t>" "</a:t>
            </a:r>
            <a:r>
              <a:rPr lang="en-IN" sz="2000" b="0" i="0" dirty="0">
                <a:solidFill>
                  <a:srgbClr val="000000"/>
                </a:solidFill>
                <a:effectLst/>
                <a:latin typeface="inter-regular"/>
              </a:rPr>
              <a:t>+</a:t>
            </a:r>
            <a:r>
              <a:rPr lang="en-IN" sz="2000" b="0" i="0" dirty="0" err="1">
                <a:solidFill>
                  <a:srgbClr val="000000"/>
                </a:solidFill>
                <a:effectLst/>
                <a:latin typeface="inter-regular"/>
              </a:rPr>
              <a:t>i</a:t>
            </a:r>
            <a:r>
              <a:rPr lang="en-IN" sz="2000" b="0" i="0" dirty="0">
                <a:solidFill>
                  <a:srgbClr val="000000"/>
                </a:solidFill>
                <a:effectLst/>
                <a:latin typeface="inter-regular"/>
              </a:rPr>
              <a:t>+</a:t>
            </a:r>
            <a:r>
              <a:rPr lang="en-IN" sz="2000" b="0" i="0" dirty="0">
                <a:solidFill>
                  <a:srgbClr val="0000FF"/>
                </a:solidFill>
                <a:effectLst/>
                <a:latin typeface="inter-regular"/>
              </a:rPr>
              <a:t>" "</a:t>
            </a:r>
            <a:r>
              <a:rPr lang="en-IN" sz="2000" b="0" i="0" dirty="0">
                <a:solidFill>
                  <a:srgbClr val="000000"/>
                </a:solidFill>
                <a:effectLst/>
                <a:latin typeface="inter-regular"/>
              </a:rPr>
              <a:t>+j);  </a:t>
            </a:r>
          </a:p>
          <a:p>
            <a:pPr marL="109728" indent="0">
              <a:buNone/>
            </a:pPr>
            <a:endParaRPr lang="en-IN" dirty="0"/>
          </a:p>
        </p:txBody>
      </p:sp>
      <p:sp>
        <p:nvSpPr>
          <p:cNvPr id="3" name="Title 2">
            <a:extLst>
              <a:ext uri="{FF2B5EF4-FFF2-40B4-BE49-F238E27FC236}">
                <a16:creationId xmlns:a16="http://schemas.microsoft.com/office/drawing/2014/main" id="{87BA51CB-70CE-0717-971B-1E3A302845D2}"/>
              </a:ext>
            </a:extLst>
          </p:cNvPr>
          <p:cNvSpPr>
            <a:spLocks noGrp="1"/>
          </p:cNvSpPr>
          <p:nvPr>
            <p:ph type="title"/>
          </p:nvPr>
        </p:nvSpPr>
        <p:spPr/>
        <p:txBody>
          <a:bodyPr/>
          <a:lstStyle/>
          <a:p>
            <a:r>
              <a:rPr lang="en-IN" dirty="0"/>
              <a:t>Autoboxing and Unboxing</a:t>
            </a:r>
          </a:p>
        </p:txBody>
      </p:sp>
    </p:spTree>
    <p:extLst>
      <p:ext uri="{BB962C8B-B14F-4D97-AF65-F5344CB8AC3E}">
        <p14:creationId xmlns:p14="http://schemas.microsoft.com/office/powerpoint/2010/main" val="357128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838200"/>
            <a:ext cx="8686800" cy="6019800"/>
          </a:xfrm>
        </p:spPr>
        <p:txBody>
          <a:bodyPr/>
          <a:lstStyle/>
          <a:p>
            <a:pPr>
              <a:buFont typeface="Wingdings" pitchFamily="2" charset="2"/>
              <a:buChar char="v"/>
            </a:pPr>
            <a:r>
              <a:rPr lang="en-US" sz="2000" dirty="0"/>
              <a:t>Access modifiers specifies who can access them.</a:t>
            </a:r>
          </a:p>
          <a:p>
            <a:pPr>
              <a:buFont typeface="Wingdings" pitchFamily="2" charset="2"/>
              <a:buChar char="v"/>
            </a:pPr>
            <a:r>
              <a:rPr lang="en-US" sz="2000" dirty="0"/>
              <a:t>There are three access modifiers used in java. They are public, private and protected</a:t>
            </a:r>
          </a:p>
          <a:p>
            <a:pPr>
              <a:buNone/>
            </a:pPr>
            <a:endParaRPr lang="en-US" dirty="0"/>
          </a:p>
          <a:p>
            <a:pPr>
              <a:buFont typeface="Wingdings" pitchFamily="2" charset="2"/>
              <a:buChar char="v"/>
            </a:pPr>
            <a:endParaRPr lang="en-US" dirty="0"/>
          </a:p>
        </p:txBody>
      </p:sp>
      <p:sp>
        <p:nvSpPr>
          <p:cNvPr id="3" name="Title 2"/>
          <p:cNvSpPr>
            <a:spLocks noGrp="1"/>
          </p:cNvSpPr>
          <p:nvPr>
            <p:ph type="title"/>
          </p:nvPr>
        </p:nvSpPr>
        <p:spPr>
          <a:xfrm>
            <a:off x="228600" y="0"/>
            <a:ext cx="8229600" cy="868362"/>
          </a:xfrm>
        </p:spPr>
        <p:txBody>
          <a:bodyPr>
            <a:normAutofit/>
          </a:bodyPr>
          <a:lstStyle/>
          <a:p>
            <a:r>
              <a:rPr lang="en-US" sz="3600" dirty="0"/>
              <a:t>Access Modifiers</a:t>
            </a:r>
          </a:p>
        </p:txBody>
      </p:sp>
      <p:graphicFrame>
        <p:nvGraphicFramePr>
          <p:cNvPr id="4" name="Table 3"/>
          <p:cNvGraphicFramePr>
            <a:graphicFrameLocks noGrp="1"/>
          </p:cNvGraphicFramePr>
          <p:nvPr/>
        </p:nvGraphicFramePr>
        <p:xfrm>
          <a:off x="1295400" y="2286000"/>
          <a:ext cx="6477000" cy="338328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tblGrid>
              <a:tr h="609600">
                <a:tc>
                  <a:txBody>
                    <a:bodyPr/>
                    <a:lstStyle/>
                    <a:p>
                      <a:r>
                        <a:rPr lang="en-US" dirty="0"/>
                        <a:t>Access Modifiers</a:t>
                      </a:r>
                    </a:p>
                  </a:txBody>
                  <a:tcPr/>
                </a:tc>
                <a:tc>
                  <a:txBody>
                    <a:bodyPr/>
                    <a:lstStyle/>
                    <a:p>
                      <a:r>
                        <a:rPr lang="en-US" dirty="0"/>
                        <a:t>Same Class</a:t>
                      </a:r>
                    </a:p>
                  </a:txBody>
                  <a:tcPr/>
                </a:tc>
                <a:tc>
                  <a:txBody>
                    <a:bodyPr/>
                    <a:lstStyle/>
                    <a:p>
                      <a:r>
                        <a:rPr lang="en-US" dirty="0"/>
                        <a:t>Same Package</a:t>
                      </a:r>
                    </a:p>
                  </a:txBody>
                  <a:tcPr/>
                </a:tc>
                <a:tc>
                  <a:txBody>
                    <a:bodyPr/>
                    <a:lstStyle/>
                    <a:p>
                      <a:r>
                        <a:rPr lang="en-US" dirty="0"/>
                        <a:t>Sub Class</a:t>
                      </a:r>
                    </a:p>
                  </a:txBody>
                  <a:tcPr/>
                </a:tc>
                <a:tc>
                  <a:txBody>
                    <a:bodyPr/>
                    <a:lstStyle/>
                    <a:p>
                      <a:r>
                        <a:rPr lang="en-US" dirty="0"/>
                        <a:t>Other Packages</a:t>
                      </a:r>
                    </a:p>
                  </a:txBody>
                  <a:tcPr/>
                </a:tc>
                <a:extLst>
                  <a:ext uri="{0D108BD9-81ED-4DB2-BD59-A6C34878D82A}">
                    <a16:rowId xmlns:a16="http://schemas.microsoft.com/office/drawing/2014/main" val="10000"/>
                  </a:ext>
                </a:extLst>
              </a:tr>
              <a:tr h="609600">
                <a:tc>
                  <a:txBody>
                    <a:bodyPr/>
                    <a:lstStyle/>
                    <a:p>
                      <a:pPr algn="ctr"/>
                      <a:r>
                        <a:rPr lang="en-US" dirty="0"/>
                        <a:t>public</a:t>
                      </a:r>
                    </a:p>
                  </a:txBody>
                  <a:tcPr/>
                </a:tc>
                <a:tc>
                  <a:txBody>
                    <a:bodyPr/>
                    <a:lstStyle/>
                    <a:p>
                      <a:pPr algn="ctr"/>
                      <a:r>
                        <a:rPr lang="en-US" dirty="0"/>
                        <a:t>Yes</a:t>
                      </a:r>
                    </a:p>
                  </a:txBody>
                  <a:tcPr/>
                </a:tc>
                <a:tc>
                  <a:txBody>
                    <a:bodyPr/>
                    <a:lstStyle/>
                    <a:p>
                      <a:pPr algn="ctr"/>
                      <a:r>
                        <a:rPr lang="en-US" dirty="0"/>
                        <a:t>Yes</a:t>
                      </a:r>
                    </a:p>
                  </a:txBody>
                  <a:tcPr/>
                </a:tc>
                <a:tc>
                  <a:txBody>
                    <a:bodyPr/>
                    <a:lstStyle/>
                    <a:p>
                      <a:pPr algn="ctr"/>
                      <a:r>
                        <a:rPr lang="en-US" dirty="0"/>
                        <a:t>Yes</a:t>
                      </a:r>
                    </a:p>
                  </a:txBody>
                  <a:tcPr/>
                </a:tc>
                <a:tc>
                  <a:txBody>
                    <a:bodyPr/>
                    <a:lstStyle/>
                    <a:p>
                      <a:pPr algn="ctr"/>
                      <a:r>
                        <a:rPr lang="en-US" dirty="0"/>
                        <a:t>Yes</a:t>
                      </a:r>
                    </a:p>
                  </a:txBody>
                  <a:tcPr/>
                </a:tc>
                <a:extLst>
                  <a:ext uri="{0D108BD9-81ED-4DB2-BD59-A6C34878D82A}">
                    <a16:rowId xmlns:a16="http://schemas.microsoft.com/office/drawing/2014/main" val="10001"/>
                  </a:ext>
                </a:extLst>
              </a:tr>
              <a:tr h="609600">
                <a:tc>
                  <a:txBody>
                    <a:bodyPr/>
                    <a:lstStyle/>
                    <a:p>
                      <a:pPr algn="ctr"/>
                      <a:r>
                        <a:rPr lang="en-US" dirty="0"/>
                        <a:t>protected</a:t>
                      </a:r>
                    </a:p>
                  </a:txBody>
                  <a:tcPr/>
                </a:tc>
                <a:tc>
                  <a:txBody>
                    <a:bodyPr/>
                    <a:lstStyle/>
                    <a:p>
                      <a:pPr algn="ctr"/>
                      <a:r>
                        <a:rPr lang="en-US" dirty="0"/>
                        <a:t>Yes</a:t>
                      </a:r>
                    </a:p>
                  </a:txBody>
                  <a:tcPr/>
                </a:tc>
                <a:tc>
                  <a:txBody>
                    <a:bodyPr/>
                    <a:lstStyle/>
                    <a:p>
                      <a:pPr algn="ctr"/>
                      <a:r>
                        <a:rPr lang="en-US" dirty="0"/>
                        <a:t>Yes</a:t>
                      </a:r>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10002"/>
                  </a:ext>
                </a:extLst>
              </a:tr>
              <a:tr h="609600">
                <a:tc>
                  <a:txBody>
                    <a:bodyPr/>
                    <a:lstStyle/>
                    <a:p>
                      <a:pPr algn="ctr"/>
                      <a:r>
                        <a:rPr lang="en-US" dirty="0"/>
                        <a:t>private</a:t>
                      </a:r>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No</a:t>
                      </a:r>
                    </a:p>
                  </a:txBody>
                  <a:tcPr/>
                </a:tc>
                <a:tc>
                  <a:txBody>
                    <a:bodyPr/>
                    <a:lstStyle/>
                    <a:p>
                      <a:pPr algn="ctr"/>
                      <a:r>
                        <a:rPr lang="en-US" dirty="0"/>
                        <a:t>No</a:t>
                      </a:r>
                    </a:p>
                  </a:txBody>
                  <a:tcPr/>
                </a:tc>
                <a:extLst>
                  <a:ext uri="{0D108BD9-81ED-4DB2-BD59-A6C34878D82A}">
                    <a16:rowId xmlns:a16="http://schemas.microsoft.com/office/drawing/2014/main" val="10003"/>
                  </a:ext>
                </a:extLst>
              </a:tr>
              <a:tr h="609600">
                <a:tc>
                  <a:txBody>
                    <a:bodyPr/>
                    <a:lstStyle/>
                    <a:p>
                      <a:r>
                        <a:rPr lang="en-US" dirty="0"/>
                        <a:t>No Access Modifier</a:t>
                      </a:r>
                    </a:p>
                  </a:txBody>
                  <a:tcPr/>
                </a:tc>
                <a:tc>
                  <a:txBody>
                    <a:bodyPr/>
                    <a:lstStyle/>
                    <a:p>
                      <a:pPr algn="ctr"/>
                      <a:r>
                        <a:rPr lang="en-US" dirty="0"/>
                        <a:t>Yes</a:t>
                      </a:r>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No</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09F6AE-CD22-9D4B-1115-4EA0563D669F}"/>
              </a:ext>
            </a:extLst>
          </p:cNvPr>
          <p:cNvSpPr>
            <a:spLocks noGrp="1"/>
          </p:cNvSpPr>
          <p:nvPr>
            <p:ph idx="1"/>
          </p:nvPr>
        </p:nvSpPr>
        <p:spPr>
          <a:xfrm>
            <a:off x="457200" y="1481328"/>
            <a:ext cx="8229600" cy="4995672"/>
          </a:xfrm>
        </p:spPr>
        <p:txBody>
          <a:bodyPr>
            <a:normAutofit/>
          </a:bodyPr>
          <a:lstStyle/>
          <a:p>
            <a:r>
              <a:rPr lang="en-IN" dirty="0"/>
              <a:t>Constructor is a code block like a method but without a return type.</a:t>
            </a:r>
          </a:p>
          <a:p>
            <a:r>
              <a:rPr lang="en-IN" dirty="0"/>
              <a:t>Constructors are called when an instance of class is created.</a:t>
            </a:r>
          </a:p>
          <a:p>
            <a:r>
              <a:rPr lang="en-IN" dirty="0"/>
              <a:t>If no constructors are included in a class, Java creates a default constructor without parameters.</a:t>
            </a:r>
          </a:p>
          <a:p>
            <a:r>
              <a:rPr lang="en-IN" dirty="0"/>
              <a:t>Rules for creating a constructor:</a:t>
            </a:r>
          </a:p>
          <a:p>
            <a:pPr lvl="1"/>
            <a:r>
              <a:rPr lang="en-IN" dirty="0"/>
              <a:t>Constructor name and class name must be same</a:t>
            </a:r>
          </a:p>
          <a:p>
            <a:pPr lvl="1"/>
            <a:r>
              <a:rPr lang="en-IN" dirty="0"/>
              <a:t>A constructor cannot have return type</a:t>
            </a:r>
          </a:p>
          <a:p>
            <a:pPr lvl="1"/>
            <a:r>
              <a:rPr lang="en-IN" dirty="0"/>
              <a:t>A constructor cannot be abstract, static or final</a:t>
            </a:r>
          </a:p>
        </p:txBody>
      </p:sp>
      <p:sp>
        <p:nvSpPr>
          <p:cNvPr id="3" name="Title 2">
            <a:extLst>
              <a:ext uri="{FF2B5EF4-FFF2-40B4-BE49-F238E27FC236}">
                <a16:creationId xmlns:a16="http://schemas.microsoft.com/office/drawing/2014/main" id="{1625AEEC-A66E-9F39-8235-51D42567A119}"/>
              </a:ext>
            </a:extLst>
          </p:cNvPr>
          <p:cNvSpPr>
            <a:spLocks noGrp="1"/>
          </p:cNvSpPr>
          <p:nvPr>
            <p:ph type="title"/>
          </p:nvPr>
        </p:nvSpPr>
        <p:spPr/>
        <p:txBody>
          <a:bodyPr/>
          <a:lstStyle/>
          <a:p>
            <a:r>
              <a:rPr lang="en-IN" dirty="0"/>
              <a:t>Constructors in Java</a:t>
            </a:r>
          </a:p>
        </p:txBody>
      </p:sp>
    </p:spTree>
    <p:extLst>
      <p:ext uri="{BB962C8B-B14F-4D97-AF65-F5344CB8AC3E}">
        <p14:creationId xmlns:p14="http://schemas.microsoft.com/office/powerpoint/2010/main" val="2025721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C8A461-4504-3426-EB29-D9D5774C327B}"/>
              </a:ext>
            </a:extLst>
          </p:cNvPr>
          <p:cNvSpPr>
            <a:spLocks noGrp="1"/>
          </p:cNvSpPr>
          <p:nvPr>
            <p:ph idx="1"/>
          </p:nvPr>
        </p:nvSpPr>
        <p:spPr>
          <a:xfrm>
            <a:off x="457200" y="1417638"/>
            <a:ext cx="8229600" cy="5165724"/>
          </a:xfrm>
        </p:spPr>
        <p:txBody>
          <a:bodyPr>
            <a:normAutofit fontScale="92500" lnSpcReduction="20000"/>
          </a:bodyPr>
          <a:lstStyle/>
          <a:p>
            <a:r>
              <a:rPr lang="en-IN" dirty="0"/>
              <a:t>It is the binding of data and methods that work on that data in a single unit.</a:t>
            </a:r>
          </a:p>
          <a:p>
            <a:endParaRPr lang="en-IN" dirty="0"/>
          </a:p>
          <a:p>
            <a:endParaRPr lang="en-IN" dirty="0"/>
          </a:p>
          <a:p>
            <a:endParaRPr lang="en-IN" dirty="0"/>
          </a:p>
          <a:p>
            <a:endParaRPr lang="en-US" b="0" i="0" dirty="0">
              <a:solidFill>
                <a:srgbClr val="273239"/>
              </a:solidFill>
              <a:effectLst/>
              <a:highlight>
                <a:srgbClr val="FFFFFF"/>
              </a:highlight>
              <a:latin typeface="Nunito" pitchFamily="2" charset="0"/>
            </a:endParaRPr>
          </a:p>
          <a:p>
            <a:endParaRPr lang="en-US" dirty="0"/>
          </a:p>
          <a:p>
            <a:endParaRPr lang="en-US" dirty="0"/>
          </a:p>
          <a:p>
            <a:r>
              <a:rPr lang="en-US" dirty="0"/>
              <a:t>Encapsulation is achieved by declaring the instance variables of a class as private. Public methods called getters and setters are defined to allow outside access to the instance variables.</a:t>
            </a:r>
            <a:endParaRPr lang="en-IN" dirty="0"/>
          </a:p>
          <a:p>
            <a:pPr marL="109728" indent="0">
              <a:buNone/>
            </a:pPr>
            <a:r>
              <a:rPr lang="en-IN" dirty="0"/>
              <a:t>	</a:t>
            </a:r>
          </a:p>
          <a:p>
            <a:pPr marL="109728" indent="0">
              <a:buNone/>
            </a:pPr>
            <a:r>
              <a:rPr lang="en-IN" dirty="0"/>
              <a:t>	</a:t>
            </a:r>
          </a:p>
        </p:txBody>
      </p:sp>
      <p:sp>
        <p:nvSpPr>
          <p:cNvPr id="3" name="Title 2">
            <a:extLst>
              <a:ext uri="{FF2B5EF4-FFF2-40B4-BE49-F238E27FC236}">
                <a16:creationId xmlns:a16="http://schemas.microsoft.com/office/drawing/2014/main" id="{A477812C-C853-B2CC-DCCE-DF0FF16E81F1}"/>
              </a:ext>
            </a:extLst>
          </p:cNvPr>
          <p:cNvSpPr>
            <a:spLocks noGrp="1"/>
          </p:cNvSpPr>
          <p:nvPr>
            <p:ph type="title"/>
          </p:nvPr>
        </p:nvSpPr>
        <p:spPr/>
        <p:txBody>
          <a:bodyPr/>
          <a:lstStyle/>
          <a:p>
            <a:r>
              <a:rPr lang="en-IN" dirty="0"/>
              <a:t>Encapsulation in Java</a:t>
            </a:r>
          </a:p>
        </p:txBody>
      </p:sp>
      <p:pic>
        <p:nvPicPr>
          <p:cNvPr id="5" name="Picture 4">
            <a:extLst>
              <a:ext uri="{FF2B5EF4-FFF2-40B4-BE49-F238E27FC236}">
                <a16:creationId xmlns:a16="http://schemas.microsoft.com/office/drawing/2014/main" id="{B77A3E18-DA9D-15F1-66CD-7D62B89D0C53}"/>
              </a:ext>
            </a:extLst>
          </p:cNvPr>
          <p:cNvPicPr>
            <a:picLocks noChangeAspect="1"/>
          </p:cNvPicPr>
          <p:nvPr/>
        </p:nvPicPr>
        <p:blipFill>
          <a:blip r:embed="rId3"/>
          <a:stretch>
            <a:fillRect/>
          </a:stretch>
        </p:blipFill>
        <p:spPr>
          <a:xfrm>
            <a:off x="2667000" y="2622931"/>
            <a:ext cx="2442460" cy="822336"/>
          </a:xfrm>
          <a:prstGeom prst="rect">
            <a:avLst/>
          </a:prstGeom>
        </p:spPr>
      </p:pic>
    </p:spTree>
    <p:extLst>
      <p:ext uri="{BB962C8B-B14F-4D97-AF65-F5344CB8AC3E}">
        <p14:creationId xmlns:p14="http://schemas.microsoft.com/office/powerpoint/2010/main" val="3554205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F22BCD-698D-03EC-ECFA-BCEF0F66D09C}"/>
              </a:ext>
            </a:extLst>
          </p:cNvPr>
          <p:cNvSpPr>
            <a:spLocks noGrp="1"/>
          </p:cNvSpPr>
          <p:nvPr>
            <p:ph idx="1"/>
          </p:nvPr>
        </p:nvSpPr>
        <p:spPr/>
        <p:txBody>
          <a:bodyPr/>
          <a:lstStyle/>
          <a:p>
            <a:r>
              <a:rPr lang="en-IN" dirty="0"/>
              <a:t>Inheritance is an oops feature </a:t>
            </a:r>
            <a:r>
              <a:rPr lang="en-US" dirty="0"/>
              <a:t>that allows one class to inherit/access another class's features(fields and methods)</a:t>
            </a:r>
            <a:r>
              <a:rPr lang="en-IN" dirty="0"/>
              <a:t>.</a:t>
            </a:r>
          </a:p>
          <a:p>
            <a:pPr marL="109728" indent="0">
              <a:buNone/>
            </a:pPr>
            <a:endParaRPr lang="en-IN" dirty="0"/>
          </a:p>
          <a:p>
            <a:r>
              <a:rPr lang="en-IN" dirty="0"/>
              <a:t>Inheritance is useful in,</a:t>
            </a:r>
          </a:p>
          <a:p>
            <a:pPr lvl="1"/>
            <a:r>
              <a:rPr lang="en-IN" dirty="0"/>
              <a:t>Code reusability</a:t>
            </a:r>
          </a:p>
          <a:p>
            <a:pPr lvl="1"/>
            <a:r>
              <a:rPr lang="en-IN" dirty="0"/>
              <a:t>Method overriding</a:t>
            </a:r>
          </a:p>
          <a:p>
            <a:pPr lvl="1"/>
            <a:r>
              <a:rPr lang="en-IN" dirty="0"/>
              <a:t>Abstraction</a:t>
            </a:r>
          </a:p>
          <a:p>
            <a:endParaRPr lang="en-IN" dirty="0"/>
          </a:p>
        </p:txBody>
      </p:sp>
      <p:sp>
        <p:nvSpPr>
          <p:cNvPr id="3" name="Title 2">
            <a:extLst>
              <a:ext uri="{FF2B5EF4-FFF2-40B4-BE49-F238E27FC236}">
                <a16:creationId xmlns:a16="http://schemas.microsoft.com/office/drawing/2014/main" id="{37A41AB0-14A0-728C-7EE4-4052FD8D40B7}"/>
              </a:ext>
            </a:extLst>
          </p:cNvPr>
          <p:cNvSpPr>
            <a:spLocks noGrp="1"/>
          </p:cNvSpPr>
          <p:nvPr>
            <p:ph type="title"/>
          </p:nvPr>
        </p:nvSpPr>
        <p:spPr/>
        <p:txBody>
          <a:bodyPr/>
          <a:lstStyle/>
          <a:p>
            <a:r>
              <a:rPr lang="en-IN" dirty="0"/>
              <a:t>Inheritance</a:t>
            </a:r>
          </a:p>
        </p:txBody>
      </p:sp>
    </p:spTree>
    <p:extLst>
      <p:ext uri="{BB962C8B-B14F-4D97-AF65-F5344CB8AC3E}">
        <p14:creationId xmlns:p14="http://schemas.microsoft.com/office/powerpoint/2010/main" val="2641833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8B88AE-4731-77E2-4A78-CF78FE71ABC4}"/>
              </a:ext>
            </a:extLst>
          </p:cNvPr>
          <p:cNvSpPr>
            <a:spLocks noGrp="1"/>
          </p:cNvSpPr>
          <p:nvPr>
            <p:ph idx="1"/>
          </p:nvPr>
        </p:nvSpPr>
        <p:spPr/>
        <p:txBody>
          <a:bodyPr/>
          <a:lstStyle/>
          <a:p>
            <a:r>
              <a:rPr lang="en-IN" dirty="0"/>
              <a:t>Create Parent Class Bicycle with methods</a:t>
            </a:r>
          </a:p>
          <a:p>
            <a:r>
              <a:rPr lang="en-IN" dirty="0"/>
              <a:t>Create a subclass say mountain bike extending bicycle.</a:t>
            </a:r>
          </a:p>
          <a:p>
            <a:r>
              <a:rPr lang="en-IN" dirty="0"/>
              <a:t>Add methods and instance variables in child class.</a:t>
            </a:r>
          </a:p>
          <a:p>
            <a:r>
              <a:rPr lang="en-IN" dirty="0"/>
              <a:t>Override methods from super class</a:t>
            </a:r>
          </a:p>
        </p:txBody>
      </p:sp>
      <p:sp>
        <p:nvSpPr>
          <p:cNvPr id="3" name="Title 2">
            <a:extLst>
              <a:ext uri="{FF2B5EF4-FFF2-40B4-BE49-F238E27FC236}">
                <a16:creationId xmlns:a16="http://schemas.microsoft.com/office/drawing/2014/main" id="{9C88D1EE-739A-C663-59F6-C5A0F4E813AD}"/>
              </a:ext>
            </a:extLst>
          </p:cNvPr>
          <p:cNvSpPr>
            <a:spLocks noGrp="1"/>
          </p:cNvSpPr>
          <p:nvPr>
            <p:ph type="title"/>
          </p:nvPr>
        </p:nvSpPr>
        <p:spPr/>
        <p:txBody>
          <a:bodyPr/>
          <a:lstStyle/>
          <a:p>
            <a:r>
              <a:rPr lang="en-IN" dirty="0"/>
              <a:t>Example of Inheritance</a:t>
            </a:r>
          </a:p>
        </p:txBody>
      </p:sp>
    </p:spTree>
    <p:extLst>
      <p:ext uri="{BB962C8B-B14F-4D97-AF65-F5344CB8AC3E}">
        <p14:creationId xmlns:p14="http://schemas.microsoft.com/office/powerpoint/2010/main" val="2005875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6EBD33-01E0-B8D4-8EE7-A887F419454F}"/>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Java Polymorphism is the ability of a message to be displayed in more than one form.</a:t>
            </a:r>
          </a:p>
          <a:p>
            <a:r>
              <a:rPr lang="en-US" dirty="0">
                <a:solidFill>
                  <a:srgbClr val="273239"/>
                </a:solidFill>
                <a:highlight>
                  <a:srgbClr val="FFFFFF"/>
                </a:highlight>
                <a:latin typeface="Nunito" pitchFamily="2" charset="0"/>
              </a:rPr>
              <a:t>P</a:t>
            </a:r>
            <a:r>
              <a:rPr lang="en-US" b="0" i="0" dirty="0">
                <a:solidFill>
                  <a:srgbClr val="273239"/>
                </a:solidFill>
                <a:effectLst/>
                <a:highlight>
                  <a:srgbClr val="FFFFFF"/>
                </a:highlight>
                <a:latin typeface="Nunito" pitchFamily="2" charset="0"/>
              </a:rPr>
              <a:t>olymorphism allows the user to define one interface and have multiple implementations.</a:t>
            </a:r>
          </a:p>
          <a:p>
            <a:r>
              <a:rPr lang="en-US" dirty="0">
                <a:solidFill>
                  <a:srgbClr val="273239"/>
                </a:solidFill>
                <a:highlight>
                  <a:srgbClr val="FFFFFF"/>
                </a:highlight>
                <a:latin typeface="Nunito" pitchFamily="2" charset="0"/>
              </a:rPr>
              <a:t>There are two types of polymorphism</a:t>
            </a:r>
            <a:endParaRPr lang="en-IN" dirty="0">
              <a:solidFill>
                <a:srgbClr val="273239"/>
              </a:solidFill>
              <a:highlight>
                <a:srgbClr val="FFFFFF"/>
              </a:highlight>
              <a:latin typeface="Nunito" pitchFamily="2" charset="0"/>
            </a:endParaRPr>
          </a:p>
          <a:p>
            <a:pPr lvl="1"/>
            <a:r>
              <a:rPr lang="en-IN" dirty="0">
                <a:solidFill>
                  <a:srgbClr val="273239"/>
                </a:solidFill>
                <a:highlight>
                  <a:srgbClr val="FFFFFF"/>
                </a:highlight>
                <a:latin typeface="Nunito" pitchFamily="2" charset="0"/>
              </a:rPr>
              <a:t>Compile-time Polymorphism (Overloading)</a:t>
            </a:r>
          </a:p>
          <a:p>
            <a:pPr lvl="1"/>
            <a:r>
              <a:rPr lang="en-IN" dirty="0">
                <a:solidFill>
                  <a:srgbClr val="273239"/>
                </a:solidFill>
                <a:highlight>
                  <a:srgbClr val="FFFFFF"/>
                </a:highlight>
                <a:latin typeface="Nunito" pitchFamily="2" charset="0"/>
              </a:rPr>
              <a:t>Run-time Polymorphism (Overriding)</a:t>
            </a:r>
          </a:p>
          <a:p>
            <a:pPr lvl="1"/>
            <a:endParaRPr lang="en-US" dirty="0">
              <a:solidFill>
                <a:srgbClr val="273239"/>
              </a:solidFill>
              <a:highlight>
                <a:srgbClr val="FFFFFF"/>
              </a:highlight>
              <a:latin typeface="Nunito" pitchFamily="2" charset="0"/>
            </a:endParaRPr>
          </a:p>
        </p:txBody>
      </p:sp>
      <p:sp>
        <p:nvSpPr>
          <p:cNvPr id="3" name="Title 2">
            <a:extLst>
              <a:ext uri="{FF2B5EF4-FFF2-40B4-BE49-F238E27FC236}">
                <a16:creationId xmlns:a16="http://schemas.microsoft.com/office/drawing/2014/main" id="{9326C3C8-E7B7-B540-E2B8-FAE67C1EF318}"/>
              </a:ext>
            </a:extLst>
          </p:cNvPr>
          <p:cNvSpPr>
            <a:spLocks noGrp="1"/>
          </p:cNvSpPr>
          <p:nvPr>
            <p:ph type="title"/>
          </p:nvPr>
        </p:nvSpPr>
        <p:spPr/>
        <p:txBody>
          <a:bodyPr/>
          <a:lstStyle/>
          <a:p>
            <a:r>
              <a:rPr lang="en-IN" dirty="0"/>
              <a:t>Polymorphism</a:t>
            </a:r>
          </a:p>
        </p:txBody>
      </p:sp>
    </p:spTree>
    <p:extLst>
      <p:ext uri="{BB962C8B-B14F-4D97-AF65-F5344CB8AC3E}">
        <p14:creationId xmlns:p14="http://schemas.microsoft.com/office/powerpoint/2010/main" val="202638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5D0F1A-0A44-FD70-7D49-FDE70B0456EB}"/>
              </a:ext>
            </a:extLst>
          </p:cNvPr>
          <p:cNvSpPr>
            <a:spLocks noGrp="1"/>
          </p:cNvSpPr>
          <p:nvPr>
            <p:ph idx="1"/>
          </p:nvPr>
        </p:nvSpPr>
        <p:spPr/>
        <p:txBody>
          <a:bodyPr/>
          <a:lstStyle/>
          <a:p>
            <a:r>
              <a:rPr lang="en-IN" dirty="0"/>
              <a:t>JVM – Java virtual machine. It provides an environment where Java bytecode can be executed.</a:t>
            </a:r>
          </a:p>
          <a:p>
            <a:r>
              <a:rPr lang="en-IN" dirty="0"/>
              <a:t>JRE – Java Runtime environment. It is a set of tools used for developing Java applications. It is the implementation of JVM and physically exists.</a:t>
            </a:r>
          </a:p>
          <a:p>
            <a:pPr marL="109728" indent="0">
              <a:buNone/>
            </a:pPr>
            <a:endParaRPr lang="en-IN" dirty="0"/>
          </a:p>
        </p:txBody>
      </p:sp>
      <p:sp>
        <p:nvSpPr>
          <p:cNvPr id="3" name="Title 2">
            <a:extLst>
              <a:ext uri="{FF2B5EF4-FFF2-40B4-BE49-F238E27FC236}">
                <a16:creationId xmlns:a16="http://schemas.microsoft.com/office/drawing/2014/main" id="{D0DC549B-D596-5700-705E-59064D28BC7D}"/>
              </a:ext>
            </a:extLst>
          </p:cNvPr>
          <p:cNvSpPr>
            <a:spLocks noGrp="1"/>
          </p:cNvSpPr>
          <p:nvPr>
            <p:ph type="title"/>
          </p:nvPr>
        </p:nvSpPr>
        <p:spPr/>
        <p:txBody>
          <a:bodyPr/>
          <a:lstStyle/>
          <a:p>
            <a:r>
              <a:rPr lang="en-IN" dirty="0"/>
              <a:t>JDK, JRE and JVM</a:t>
            </a:r>
          </a:p>
        </p:txBody>
      </p:sp>
      <p:sp>
        <p:nvSpPr>
          <p:cNvPr id="4" name="Rectangle 3">
            <a:extLst>
              <a:ext uri="{FF2B5EF4-FFF2-40B4-BE49-F238E27FC236}">
                <a16:creationId xmlns:a16="http://schemas.microsoft.com/office/drawing/2014/main" id="{234463A7-6AFB-6057-4DBE-524F61781435}"/>
              </a:ext>
            </a:extLst>
          </p:cNvPr>
          <p:cNvSpPr/>
          <p:nvPr/>
        </p:nvSpPr>
        <p:spPr>
          <a:xfrm>
            <a:off x="1856200" y="4483291"/>
            <a:ext cx="6858000" cy="1524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JRE</a:t>
            </a:r>
          </a:p>
        </p:txBody>
      </p:sp>
      <p:sp>
        <p:nvSpPr>
          <p:cNvPr id="5" name="Rectangle 4">
            <a:extLst>
              <a:ext uri="{FF2B5EF4-FFF2-40B4-BE49-F238E27FC236}">
                <a16:creationId xmlns:a16="http://schemas.microsoft.com/office/drawing/2014/main" id="{2F00C2FF-C34C-6AF6-32B2-C650E67BDB20}"/>
              </a:ext>
            </a:extLst>
          </p:cNvPr>
          <p:cNvSpPr/>
          <p:nvPr/>
        </p:nvSpPr>
        <p:spPr>
          <a:xfrm>
            <a:off x="6019800" y="4724400"/>
            <a:ext cx="1905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Set of libs</a:t>
            </a:r>
          </a:p>
        </p:txBody>
      </p:sp>
      <p:sp>
        <p:nvSpPr>
          <p:cNvPr id="6" name="Rectangle 5">
            <a:extLst>
              <a:ext uri="{FF2B5EF4-FFF2-40B4-BE49-F238E27FC236}">
                <a16:creationId xmlns:a16="http://schemas.microsoft.com/office/drawing/2014/main" id="{02FC3793-32C3-4162-BC02-F53265A4CA9A}"/>
              </a:ext>
            </a:extLst>
          </p:cNvPr>
          <p:cNvSpPr/>
          <p:nvPr/>
        </p:nvSpPr>
        <p:spPr>
          <a:xfrm>
            <a:off x="6019800" y="5416360"/>
            <a:ext cx="1905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Other files</a:t>
            </a:r>
          </a:p>
        </p:txBody>
      </p:sp>
      <p:sp>
        <p:nvSpPr>
          <p:cNvPr id="7" name="Oval 6">
            <a:extLst>
              <a:ext uri="{FF2B5EF4-FFF2-40B4-BE49-F238E27FC236}">
                <a16:creationId xmlns:a16="http://schemas.microsoft.com/office/drawing/2014/main" id="{124D4F88-5B89-4410-32C8-FDA0F4708617}"/>
              </a:ext>
            </a:extLst>
          </p:cNvPr>
          <p:cNvSpPr/>
          <p:nvPr/>
        </p:nvSpPr>
        <p:spPr>
          <a:xfrm>
            <a:off x="2514600" y="4724400"/>
            <a:ext cx="1752600" cy="914400"/>
          </a:xfrm>
          <a:prstGeom prst="ellipse">
            <a:avLst/>
          </a:prstGeom>
          <a:ln>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JVM</a:t>
            </a:r>
          </a:p>
        </p:txBody>
      </p:sp>
    </p:spTree>
    <p:extLst>
      <p:ext uri="{BB962C8B-B14F-4D97-AF65-F5344CB8AC3E}">
        <p14:creationId xmlns:p14="http://schemas.microsoft.com/office/powerpoint/2010/main" val="1713897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0378F4-F157-463E-8D17-CE7F2FE51F2D}"/>
              </a:ext>
            </a:extLst>
          </p:cNvPr>
          <p:cNvSpPr>
            <a:spLocks noGrp="1"/>
          </p:cNvSpPr>
          <p:nvPr>
            <p:ph idx="1"/>
          </p:nvPr>
        </p:nvSpPr>
        <p:spPr>
          <a:xfrm>
            <a:off x="457200" y="990600"/>
            <a:ext cx="8229600" cy="5715000"/>
          </a:xfrm>
        </p:spPr>
        <p:txBody>
          <a:bodyPr>
            <a:normAutofit fontScale="77500" lnSpcReduction="20000"/>
          </a:bodyPr>
          <a:lstStyle/>
          <a:p>
            <a:r>
              <a:rPr lang="en-US" b="1" dirty="0"/>
              <a:t>Abstraction</a:t>
            </a:r>
            <a:r>
              <a:rPr lang="en-US" dirty="0"/>
              <a:t> is a process of hiding the implementation details and showing only functionality to the user.</a:t>
            </a:r>
          </a:p>
          <a:p>
            <a:pPr marL="109728" indent="0">
              <a:buNone/>
            </a:pPr>
            <a:endParaRPr lang="en-US" dirty="0"/>
          </a:p>
          <a:p>
            <a:r>
              <a:rPr lang="en-US" dirty="0"/>
              <a:t>Another way, it shows only essential things to the user and hides the internal details, for example, sending SMS where you type the text and send the message. You don't know the internal processing about the message delivery.</a:t>
            </a:r>
          </a:p>
          <a:p>
            <a:endParaRPr lang="en-US" dirty="0"/>
          </a:p>
          <a:p>
            <a:pPr marL="109728" indent="0">
              <a:buNone/>
            </a:pPr>
            <a:r>
              <a:rPr lang="en-IN" b="1" dirty="0"/>
              <a:t>abstract</a:t>
            </a:r>
            <a:r>
              <a:rPr lang="en-IN" dirty="0"/>
              <a:t> </a:t>
            </a:r>
            <a:r>
              <a:rPr lang="en-IN" b="1" dirty="0"/>
              <a:t>class</a:t>
            </a:r>
            <a:r>
              <a:rPr lang="en-IN" dirty="0"/>
              <a:t> Bike{  </a:t>
            </a:r>
          </a:p>
          <a:p>
            <a:pPr marL="109728" indent="0">
              <a:buNone/>
            </a:pPr>
            <a:r>
              <a:rPr lang="en-IN" dirty="0"/>
              <a:t>  </a:t>
            </a:r>
            <a:r>
              <a:rPr lang="en-IN" b="1" dirty="0"/>
              <a:t>abstract</a:t>
            </a:r>
            <a:r>
              <a:rPr lang="en-IN" dirty="0"/>
              <a:t> </a:t>
            </a:r>
            <a:r>
              <a:rPr lang="en-IN" b="1" dirty="0"/>
              <a:t>void</a:t>
            </a:r>
            <a:r>
              <a:rPr lang="en-IN" dirty="0"/>
              <a:t> run();  </a:t>
            </a:r>
          </a:p>
          <a:p>
            <a:pPr marL="109728" indent="0">
              <a:buNone/>
            </a:pPr>
            <a:r>
              <a:rPr lang="en-IN" dirty="0"/>
              <a:t>}  </a:t>
            </a:r>
          </a:p>
          <a:p>
            <a:pPr marL="109728" indent="0">
              <a:buNone/>
            </a:pPr>
            <a:r>
              <a:rPr lang="en-IN" b="1" dirty="0"/>
              <a:t>class</a:t>
            </a:r>
            <a:r>
              <a:rPr lang="en-IN" dirty="0"/>
              <a:t> Honda </a:t>
            </a:r>
            <a:r>
              <a:rPr lang="en-IN" b="1" dirty="0"/>
              <a:t>extends</a:t>
            </a:r>
            <a:r>
              <a:rPr lang="en-IN" dirty="0"/>
              <a:t> Bike{  </a:t>
            </a:r>
          </a:p>
          <a:p>
            <a:pPr marL="109728" indent="0">
              <a:buNone/>
            </a:pPr>
            <a:r>
              <a:rPr lang="en-IN" b="1" dirty="0"/>
              <a:t>void</a:t>
            </a:r>
            <a:r>
              <a:rPr lang="en-IN" dirty="0"/>
              <a:t> run(){</a:t>
            </a:r>
            <a:r>
              <a:rPr lang="en-IN" dirty="0" err="1"/>
              <a:t>System.out.println</a:t>
            </a:r>
            <a:r>
              <a:rPr lang="en-IN" dirty="0"/>
              <a:t>("running safely");}  </a:t>
            </a:r>
          </a:p>
          <a:p>
            <a:pPr marL="109728"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109728" indent="0">
              <a:buNone/>
            </a:pPr>
            <a:r>
              <a:rPr lang="en-IN" dirty="0"/>
              <a:t> Bike </a:t>
            </a:r>
            <a:r>
              <a:rPr lang="en-IN" dirty="0" err="1"/>
              <a:t>obj</a:t>
            </a:r>
            <a:r>
              <a:rPr lang="en-IN" dirty="0"/>
              <a:t> = </a:t>
            </a:r>
            <a:r>
              <a:rPr lang="en-IN" b="1" dirty="0"/>
              <a:t>new</a:t>
            </a:r>
            <a:r>
              <a:rPr lang="en-IN" dirty="0"/>
              <a:t> Honda();  </a:t>
            </a:r>
          </a:p>
          <a:p>
            <a:pPr marL="109728" indent="0">
              <a:buNone/>
            </a:pPr>
            <a:r>
              <a:rPr lang="en-IN" dirty="0"/>
              <a:t> </a:t>
            </a:r>
            <a:r>
              <a:rPr lang="en-IN" dirty="0" err="1"/>
              <a:t>obj.run</a:t>
            </a:r>
            <a:r>
              <a:rPr lang="en-IN" dirty="0"/>
              <a:t>();  </a:t>
            </a:r>
          </a:p>
          <a:p>
            <a:pPr marL="109728" indent="0">
              <a:buNone/>
            </a:pPr>
            <a:r>
              <a:rPr lang="en-IN" dirty="0"/>
              <a:t>}  </a:t>
            </a:r>
          </a:p>
          <a:p>
            <a:pPr marL="109728" indent="0">
              <a:buNone/>
            </a:pPr>
            <a:r>
              <a:rPr lang="en-IN" dirty="0"/>
              <a:t>}  </a:t>
            </a:r>
          </a:p>
          <a:p>
            <a:endParaRPr lang="en-IN" dirty="0"/>
          </a:p>
        </p:txBody>
      </p:sp>
      <p:sp>
        <p:nvSpPr>
          <p:cNvPr id="3" name="Title 2">
            <a:extLst>
              <a:ext uri="{FF2B5EF4-FFF2-40B4-BE49-F238E27FC236}">
                <a16:creationId xmlns:a16="http://schemas.microsoft.com/office/drawing/2014/main" id="{EE7E0F39-0227-4D3C-A2C3-9C7160E40D6D}"/>
              </a:ext>
            </a:extLst>
          </p:cNvPr>
          <p:cNvSpPr>
            <a:spLocks noGrp="1"/>
          </p:cNvSpPr>
          <p:nvPr>
            <p:ph type="title"/>
          </p:nvPr>
        </p:nvSpPr>
        <p:spPr>
          <a:xfrm>
            <a:off x="152400" y="152400"/>
            <a:ext cx="8229600" cy="838200"/>
          </a:xfrm>
        </p:spPr>
        <p:txBody>
          <a:bodyPr/>
          <a:lstStyle/>
          <a:p>
            <a:r>
              <a:rPr lang="en-IN" dirty="0"/>
              <a:t>Abstraction &amp; Interface</a:t>
            </a:r>
          </a:p>
        </p:txBody>
      </p:sp>
    </p:spTree>
    <p:extLst>
      <p:ext uri="{BB962C8B-B14F-4D97-AF65-F5344CB8AC3E}">
        <p14:creationId xmlns:p14="http://schemas.microsoft.com/office/powerpoint/2010/main" val="3847872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D06D9E-03E4-4A5F-BE89-A79DDD8B4469}"/>
              </a:ext>
            </a:extLst>
          </p:cNvPr>
          <p:cNvSpPr>
            <a:spLocks noGrp="1"/>
          </p:cNvSpPr>
          <p:nvPr>
            <p:ph idx="1"/>
          </p:nvPr>
        </p:nvSpPr>
        <p:spPr>
          <a:xfrm>
            <a:off x="457200" y="1143000"/>
            <a:ext cx="8229600" cy="5943600"/>
          </a:xfrm>
        </p:spPr>
        <p:txBody>
          <a:bodyPr>
            <a:normAutofit fontScale="77500" lnSpcReduction="20000"/>
          </a:bodyPr>
          <a:lstStyle/>
          <a:p>
            <a:r>
              <a:rPr lang="en-US" dirty="0"/>
              <a:t>An </a:t>
            </a:r>
            <a:r>
              <a:rPr lang="en-US" b="1" dirty="0"/>
              <a:t>interface in java</a:t>
            </a:r>
            <a:r>
              <a:rPr lang="en-US" dirty="0"/>
              <a:t> is a blueprint of a class. It has static constants and abstract methods.</a:t>
            </a:r>
            <a:endParaRPr lang="en-IN" dirty="0"/>
          </a:p>
          <a:p>
            <a:r>
              <a:rPr lang="en-US" dirty="0"/>
              <a:t>In other words, you can say that interfaces can have abstract methods and variables. It cannot have a method body.</a:t>
            </a:r>
            <a:endParaRPr lang="en-IN" dirty="0"/>
          </a:p>
          <a:p>
            <a:r>
              <a:rPr lang="en-US" dirty="0"/>
              <a:t>Multiple inheritance is not supported through class in java, but it is possible by an interface</a:t>
            </a:r>
          </a:p>
          <a:p>
            <a:pPr marL="109728" indent="0">
              <a:buNone/>
            </a:pPr>
            <a:endParaRPr lang="en-IN" b="1" dirty="0"/>
          </a:p>
          <a:p>
            <a:pPr marL="109728" indent="0">
              <a:buNone/>
            </a:pPr>
            <a:r>
              <a:rPr lang="en-IN" b="1" dirty="0"/>
              <a:t>interface</a:t>
            </a:r>
            <a:r>
              <a:rPr lang="en-IN" dirty="0"/>
              <a:t> printable{  </a:t>
            </a:r>
          </a:p>
          <a:p>
            <a:pPr marL="109728" indent="0">
              <a:buNone/>
            </a:pPr>
            <a:r>
              <a:rPr lang="en-IN" b="1" dirty="0"/>
              <a:t>void</a:t>
            </a:r>
            <a:r>
              <a:rPr lang="en-IN" dirty="0"/>
              <a:t> print();  </a:t>
            </a:r>
          </a:p>
          <a:p>
            <a:pPr marL="109728" indent="0">
              <a:buNone/>
            </a:pPr>
            <a:r>
              <a:rPr lang="en-IN" dirty="0"/>
              <a:t>}  </a:t>
            </a:r>
          </a:p>
          <a:p>
            <a:pPr marL="109728" indent="0">
              <a:buNone/>
            </a:pPr>
            <a:r>
              <a:rPr lang="en-IN" b="1" dirty="0"/>
              <a:t>class</a:t>
            </a:r>
            <a:r>
              <a:rPr lang="en-IN" dirty="0"/>
              <a:t> A6 </a:t>
            </a:r>
            <a:r>
              <a:rPr lang="en-IN" b="1" dirty="0"/>
              <a:t>implements</a:t>
            </a:r>
            <a:r>
              <a:rPr lang="en-IN" dirty="0"/>
              <a:t> printable{  </a:t>
            </a:r>
          </a:p>
          <a:p>
            <a:pPr marL="109728" indent="0">
              <a:buNone/>
            </a:pPr>
            <a:r>
              <a:rPr lang="en-IN" b="1" dirty="0"/>
              <a:t>public</a:t>
            </a:r>
            <a:r>
              <a:rPr lang="en-IN" dirty="0"/>
              <a:t> </a:t>
            </a:r>
            <a:r>
              <a:rPr lang="en-IN" b="1" dirty="0"/>
              <a:t>void</a:t>
            </a:r>
            <a:r>
              <a:rPr lang="en-IN" dirty="0"/>
              <a:t> print(){</a:t>
            </a:r>
            <a:r>
              <a:rPr lang="en-IN" dirty="0" err="1"/>
              <a:t>System.out.println</a:t>
            </a:r>
            <a:r>
              <a:rPr lang="en-IN" dirty="0"/>
              <a:t>("Hello");}  </a:t>
            </a:r>
          </a:p>
          <a:p>
            <a:pPr marL="109728" indent="0">
              <a:buNone/>
            </a:pPr>
            <a:r>
              <a:rPr lang="en-IN" dirty="0"/>
              <a:t>  </a:t>
            </a:r>
          </a:p>
          <a:p>
            <a:pPr marL="109728"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109728" indent="0">
              <a:buNone/>
            </a:pPr>
            <a:r>
              <a:rPr lang="en-IN" dirty="0"/>
              <a:t>A6 </a:t>
            </a:r>
            <a:r>
              <a:rPr lang="en-IN" dirty="0" err="1"/>
              <a:t>obj</a:t>
            </a:r>
            <a:r>
              <a:rPr lang="en-IN" dirty="0"/>
              <a:t> = </a:t>
            </a:r>
            <a:r>
              <a:rPr lang="en-IN" b="1" dirty="0"/>
              <a:t>new</a:t>
            </a:r>
            <a:r>
              <a:rPr lang="en-IN" dirty="0"/>
              <a:t> A6();  </a:t>
            </a:r>
          </a:p>
          <a:p>
            <a:pPr marL="109728" indent="0">
              <a:buNone/>
            </a:pPr>
            <a:r>
              <a:rPr lang="en-IN" dirty="0" err="1"/>
              <a:t>obj.print</a:t>
            </a:r>
            <a:r>
              <a:rPr lang="en-IN" dirty="0"/>
              <a:t>();  </a:t>
            </a:r>
          </a:p>
          <a:p>
            <a:pPr marL="109728" indent="0">
              <a:buNone/>
            </a:pPr>
            <a:r>
              <a:rPr lang="en-IN" dirty="0"/>
              <a:t> }  </a:t>
            </a:r>
          </a:p>
          <a:p>
            <a:pPr marL="109728" indent="0">
              <a:buNone/>
            </a:pPr>
            <a:r>
              <a:rPr lang="en-IN" dirty="0"/>
              <a:t>}  </a:t>
            </a:r>
          </a:p>
          <a:p>
            <a:endParaRPr lang="en-IN" dirty="0"/>
          </a:p>
        </p:txBody>
      </p:sp>
      <p:sp>
        <p:nvSpPr>
          <p:cNvPr id="3" name="Title 2">
            <a:extLst>
              <a:ext uri="{FF2B5EF4-FFF2-40B4-BE49-F238E27FC236}">
                <a16:creationId xmlns:a16="http://schemas.microsoft.com/office/drawing/2014/main" id="{7F5B2C53-3889-4D67-8E21-D6F7EF61CD64}"/>
              </a:ext>
            </a:extLst>
          </p:cNvPr>
          <p:cNvSpPr>
            <a:spLocks noGrp="1"/>
          </p:cNvSpPr>
          <p:nvPr>
            <p:ph type="title"/>
          </p:nvPr>
        </p:nvSpPr>
        <p:spPr>
          <a:xfrm>
            <a:off x="228600" y="0"/>
            <a:ext cx="8229600" cy="1143000"/>
          </a:xfrm>
        </p:spPr>
        <p:txBody>
          <a:bodyPr/>
          <a:lstStyle/>
          <a:p>
            <a:r>
              <a:rPr lang="en-IN" dirty="0"/>
              <a:t>Interface</a:t>
            </a:r>
          </a:p>
        </p:txBody>
      </p:sp>
    </p:spTree>
    <p:extLst>
      <p:ext uri="{BB962C8B-B14F-4D97-AF65-F5344CB8AC3E}">
        <p14:creationId xmlns:p14="http://schemas.microsoft.com/office/powerpoint/2010/main" val="4257675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FEC003-2702-13FE-4EE8-1F364090D66A}"/>
              </a:ext>
            </a:extLst>
          </p:cNvPr>
          <p:cNvSpPr>
            <a:spLocks noGrp="1"/>
          </p:cNvSpPr>
          <p:nvPr>
            <p:ph type="title"/>
          </p:nvPr>
        </p:nvSpPr>
        <p:spPr/>
        <p:txBody>
          <a:bodyPr/>
          <a:lstStyle/>
          <a:p>
            <a:r>
              <a:rPr lang="en-IN" dirty="0"/>
              <a:t>Abstraction Vs Interface</a:t>
            </a:r>
          </a:p>
        </p:txBody>
      </p:sp>
      <p:pic>
        <p:nvPicPr>
          <p:cNvPr id="5" name="Picture 4">
            <a:extLst>
              <a:ext uri="{FF2B5EF4-FFF2-40B4-BE49-F238E27FC236}">
                <a16:creationId xmlns:a16="http://schemas.microsoft.com/office/drawing/2014/main" id="{2ED5E8CB-BD09-5728-5CF8-C098867DAC47}"/>
              </a:ext>
            </a:extLst>
          </p:cNvPr>
          <p:cNvPicPr>
            <a:picLocks noChangeAspect="1"/>
          </p:cNvPicPr>
          <p:nvPr/>
        </p:nvPicPr>
        <p:blipFill>
          <a:blip r:embed="rId3"/>
          <a:stretch>
            <a:fillRect/>
          </a:stretch>
        </p:blipFill>
        <p:spPr>
          <a:xfrm>
            <a:off x="430481" y="1437430"/>
            <a:ext cx="8454528" cy="4305067"/>
          </a:xfrm>
          <a:prstGeom prst="rect">
            <a:avLst/>
          </a:prstGeom>
        </p:spPr>
      </p:pic>
    </p:spTree>
    <p:extLst>
      <p:ext uri="{BB962C8B-B14F-4D97-AF65-F5344CB8AC3E}">
        <p14:creationId xmlns:p14="http://schemas.microsoft.com/office/powerpoint/2010/main" val="172799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E15611-BFFE-252F-2A3E-2F8E0895E2F6}"/>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Diamond Problem is a problem faced during Multiple Inheritance in Java. </a:t>
            </a:r>
          </a:p>
          <a:p>
            <a:r>
              <a:rPr lang="en-US" b="0" i="0" dirty="0">
                <a:solidFill>
                  <a:srgbClr val="273239"/>
                </a:solidFill>
                <a:effectLst/>
                <a:highlight>
                  <a:srgbClr val="FFFFFF"/>
                </a:highlight>
                <a:latin typeface="Nunito" pitchFamily="2" charset="0"/>
              </a:rPr>
              <a:t> Multiple inheritance is when a child class is inherits the properties from more than one parents</a:t>
            </a:r>
            <a:endParaRPr lang="en-US" dirty="0">
              <a:solidFill>
                <a:srgbClr val="273239"/>
              </a:solidFill>
              <a:highlight>
                <a:srgbClr val="FFFFFF"/>
              </a:highlight>
              <a:latin typeface="Nunito" pitchFamily="2" charset="0"/>
            </a:endParaRPr>
          </a:p>
          <a:p>
            <a:r>
              <a:rPr lang="en-US" dirty="0">
                <a:solidFill>
                  <a:srgbClr val="273239"/>
                </a:solidFill>
                <a:highlight>
                  <a:srgbClr val="FFFFFF"/>
                </a:highlight>
                <a:latin typeface="Nunito" pitchFamily="2" charset="0"/>
              </a:rPr>
              <a:t>Dimond problem occurs when </a:t>
            </a:r>
            <a:r>
              <a:rPr lang="en-US" b="0" i="0" dirty="0">
                <a:solidFill>
                  <a:srgbClr val="273239"/>
                </a:solidFill>
                <a:effectLst/>
                <a:highlight>
                  <a:srgbClr val="FFFFFF"/>
                </a:highlight>
                <a:latin typeface="Nunito" pitchFamily="2" charset="0"/>
              </a:rPr>
              <a:t>the methods for the parents are same (Method name and parameters are exactly the same) then child gets confused about which method will be called</a:t>
            </a:r>
            <a:endParaRPr lang="en-IN" dirty="0"/>
          </a:p>
        </p:txBody>
      </p:sp>
      <p:sp>
        <p:nvSpPr>
          <p:cNvPr id="3" name="Title 2">
            <a:extLst>
              <a:ext uri="{FF2B5EF4-FFF2-40B4-BE49-F238E27FC236}">
                <a16:creationId xmlns:a16="http://schemas.microsoft.com/office/drawing/2014/main" id="{892E9472-B3C6-F2A3-9FF9-FEE12697978F}"/>
              </a:ext>
            </a:extLst>
          </p:cNvPr>
          <p:cNvSpPr>
            <a:spLocks noGrp="1"/>
          </p:cNvSpPr>
          <p:nvPr>
            <p:ph type="title"/>
          </p:nvPr>
        </p:nvSpPr>
        <p:spPr/>
        <p:txBody>
          <a:bodyPr>
            <a:normAutofit fontScale="90000"/>
          </a:bodyPr>
          <a:lstStyle/>
          <a:p>
            <a:r>
              <a:rPr lang="en-IN" dirty="0"/>
              <a:t>Solving diamond problem with interface</a:t>
            </a:r>
          </a:p>
        </p:txBody>
      </p:sp>
    </p:spTree>
    <p:extLst>
      <p:ext uri="{BB962C8B-B14F-4D97-AF65-F5344CB8AC3E}">
        <p14:creationId xmlns:p14="http://schemas.microsoft.com/office/powerpoint/2010/main" val="497666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3AC48-1B54-8A2F-1F02-E9F66076CC84}"/>
              </a:ext>
            </a:extLst>
          </p:cNvPr>
          <p:cNvSpPr>
            <a:spLocks noGrp="1"/>
          </p:cNvSpPr>
          <p:nvPr>
            <p:ph idx="1"/>
          </p:nvPr>
        </p:nvSpPr>
        <p:spPr/>
        <p:txBody>
          <a:bodyPr/>
          <a:lstStyle/>
          <a:p>
            <a:r>
              <a:rPr lang="en-US" b="0" i="0" dirty="0">
                <a:solidFill>
                  <a:srgbClr val="333333"/>
                </a:solidFill>
                <a:effectLst/>
                <a:highlight>
                  <a:srgbClr val="FFFFFF"/>
                </a:highlight>
                <a:latin typeface="inter-regular"/>
              </a:rPr>
              <a:t>The </a:t>
            </a:r>
            <a:r>
              <a:rPr lang="en-US" b="1" i="0" dirty="0">
                <a:solidFill>
                  <a:srgbClr val="333333"/>
                </a:solidFill>
                <a:effectLst/>
                <a:highlight>
                  <a:srgbClr val="FFFFFF"/>
                </a:highlight>
                <a:latin typeface="inter-bold"/>
              </a:rPr>
              <a:t>final keyword</a:t>
            </a:r>
            <a:r>
              <a:rPr lang="en-US" b="0" i="0" dirty="0">
                <a:solidFill>
                  <a:srgbClr val="333333"/>
                </a:solidFill>
                <a:effectLst/>
                <a:highlight>
                  <a:srgbClr val="FFFFFF"/>
                </a:highlight>
                <a:latin typeface="inter-regular"/>
              </a:rPr>
              <a:t> in java is used to restrict the user.</a:t>
            </a:r>
          </a:p>
          <a:p>
            <a:r>
              <a:rPr lang="en-US" dirty="0">
                <a:solidFill>
                  <a:srgbClr val="333333"/>
                </a:solidFill>
                <a:highlight>
                  <a:srgbClr val="FFFFFF"/>
                </a:highlight>
                <a:latin typeface="inter-regular"/>
              </a:rPr>
              <a:t>It can be used for </a:t>
            </a:r>
          </a:p>
          <a:p>
            <a:pPr lvl="1"/>
            <a:r>
              <a:rPr lang="en-US" dirty="0">
                <a:solidFill>
                  <a:srgbClr val="333333"/>
                </a:solidFill>
                <a:highlight>
                  <a:srgbClr val="FFFFFF"/>
                </a:highlight>
                <a:latin typeface="inter-regular"/>
              </a:rPr>
              <a:t>Classes</a:t>
            </a:r>
          </a:p>
          <a:p>
            <a:pPr lvl="1"/>
            <a:r>
              <a:rPr lang="en-US" dirty="0">
                <a:solidFill>
                  <a:srgbClr val="333333"/>
                </a:solidFill>
                <a:highlight>
                  <a:srgbClr val="FFFFFF"/>
                </a:highlight>
                <a:latin typeface="inter-regular"/>
              </a:rPr>
              <a:t>Methods</a:t>
            </a:r>
          </a:p>
          <a:p>
            <a:pPr lvl="1"/>
            <a:r>
              <a:rPr lang="en-US" dirty="0">
                <a:solidFill>
                  <a:srgbClr val="333333"/>
                </a:solidFill>
                <a:highlight>
                  <a:srgbClr val="FFFFFF"/>
                </a:highlight>
                <a:latin typeface="inter-regular"/>
              </a:rPr>
              <a:t>Variables</a:t>
            </a:r>
          </a:p>
          <a:p>
            <a:r>
              <a:rPr lang="en-US" b="0" i="0" dirty="0">
                <a:solidFill>
                  <a:srgbClr val="333333"/>
                </a:solidFill>
                <a:effectLst/>
                <a:highlight>
                  <a:srgbClr val="FFFFFF"/>
                </a:highlight>
                <a:latin typeface="inter-regular"/>
              </a:rPr>
              <a:t>If you make any variable as final, you cannot change the value of final variable</a:t>
            </a:r>
            <a:r>
              <a:rPr lang="en-US" dirty="0">
                <a:solidFill>
                  <a:srgbClr val="333333"/>
                </a:solidFill>
                <a:highlight>
                  <a:srgbClr val="FFFFFF"/>
                </a:highlight>
                <a:latin typeface="inter-regular"/>
              </a:rPr>
              <a:t>.</a:t>
            </a:r>
          </a:p>
          <a:p>
            <a:r>
              <a:rPr lang="en-US" b="0" i="0" dirty="0">
                <a:solidFill>
                  <a:srgbClr val="333333"/>
                </a:solidFill>
                <a:effectLst/>
                <a:highlight>
                  <a:srgbClr val="FFFFFF"/>
                </a:highlight>
                <a:latin typeface="inter-regular"/>
              </a:rPr>
              <a:t>If you make any method as final, you cannot override it.</a:t>
            </a:r>
          </a:p>
          <a:p>
            <a:r>
              <a:rPr lang="en-US" b="0" i="0" dirty="0">
                <a:solidFill>
                  <a:srgbClr val="333333"/>
                </a:solidFill>
                <a:effectLst/>
                <a:highlight>
                  <a:srgbClr val="FFFFFF"/>
                </a:highlight>
                <a:latin typeface="inter-regular"/>
              </a:rPr>
              <a:t>If you make any class as final, you cannot extend it.</a:t>
            </a:r>
          </a:p>
          <a:p>
            <a:pPr lvl="1"/>
            <a:endParaRPr lang="en-US" dirty="0">
              <a:solidFill>
                <a:srgbClr val="333333"/>
              </a:solidFill>
              <a:highlight>
                <a:srgbClr val="FFFFFF"/>
              </a:highlight>
              <a:latin typeface="inter-regular"/>
            </a:endParaRPr>
          </a:p>
        </p:txBody>
      </p:sp>
      <p:sp>
        <p:nvSpPr>
          <p:cNvPr id="3" name="Title 2">
            <a:extLst>
              <a:ext uri="{FF2B5EF4-FFF2-40B4-BE49-F238E27FC236}">
                <a16:creationId xmlns:a16="http://schemas.microsoft.com/office/drawing/2014/main" id="{4471071B-8911-BBFC-0752-63D641B6A5FF}"/>
              </a:ext>
            </a:extLst>
          </p:cNvPr>
          <p:cNvSpPr>
            <a:spLocks noGrp="1"/>
          </p:cNvSpPr>
          <p:nvPr>
            <p:ph type="title"/>
          </p:nvPr>
        </p:nvSpPr>
        <p:spPr/>
        <p:txBody>
          <a:bodyPr/>
          <a:lstStyle/>
          <a:p>
            <a:r>
              <a:rPr lang="en-IN" dirty="0"/>
              <a:t>Final Keyword</a:t>
            </a:r>
          </a:p>
        </p:txBody>
      </p:sp>
    </p:spTree>
    <p:extLst>
      <p:ext uri="{BB962C8B-B14F-4D97-AF65-F5344CB8AC3E}">
        <p14:creationId xmlns:p14="http://schemas.microsoft.com/office/powerpoint/2010/main" val="1937004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91B22D-44B6-CB94-8D2C-0DD216EF5362}"/>
              </a:ext>
            </a:extLst>
          </p:cNvPr>
          <p:cNvSpPr>
            <a:spLocks noGrp="1"/>
          </p:cNvSpPr>
          <p:nvPr>
            <p:ph idx="1"/>
          </p:nvPr>
        </p:nvSpPr>
        <p:spPr/>
        <p:txBody>
          <a:bodyPr/>
          <a:lstStyle/>
          <a:p>
            <a:r>
              <a:rPr lang="en-IN" dirty="0"/>
              <a:t>Static keywords are mainly used for memory management.</a:t>
            </a:r>
          </a:p>
          <a:p>
            <a:r>
              <a:rPr lang="en-IN" dirty="0"/>
              <a:t>Static keywords is used for variables to refer the common properties which does not change for each object.</a:t>
            </a:r>
          </a:p>
          <a:p>
            <a:pPr marL="109728" indent="0">
              <a:buNone/>
            </a:pPr>
            <a:r>
              <a:rPr lang="en-IN" dirty="0"/>
              <a:t>	Ex: Company name for employees</a:t>
            </a:r>
          </a:p>
          <a:p>
            <a:r>
              <a:rPr lang="en-IN" dirty="0"/>
              <a:t>Instance variables are created </a:t>
            </a:r>
            <a:r>
              <a:rPr lang="en-IN" dirty="0" err="1"/>
              <a:t>everytime</a:t>
            </a:r>
            <a:r>
              <a:rPr lang="en-IN" dirty="0"/>
              <a:t> object is created for the class.</a:t>
            </a:r>
          </a:p>
          <a:p>
            <a:r>
              <a:rPr lang="en-IN" dirty="0"/>
              <a:t> In the case of Static variables, same copy is shared by all objects.</a:t>
            </a:r>
          </a:p>
        </p:txBody>
      </p:sp>
      <p:sp>
        <p:nvSpPr>
          <p:cNvPr id="3" name="Title 2">
            <a:extLst>
              <a:ext uri="{FF2B5EF4-FFF2-40B4-BE49-F238E27FC236}">
                <a16:creationId xmlns:a16="http://schemas.microsoft.com/office/drawing/2014/main" id="{11D392E0-CD55-1B80-F2FF-FC15355A2A33}"/>
              </a:ext>
            </a:extLst>
          </p:cNvPr>
          <p:cNvSpPr>
            <a:spLocks noGrp="1"/>
          </p:cNvSpPr>
          <p:nvPr>
            <p:ph type="title"/>
          </p:nvPr>
        </p:nvSpPr>
        <p:spPr/>
        <p:txBody>
          <a:bodyPr/>
          <a:lstStyle/>
          <a:p>
            <a:r>
              <a:rPr lang="en-IN" dirty="0"/>
              <a:t>Static Keyword</a:t>
            </a:r>
          </a:p>
        </p:txBody>
      </p:sp>
    </p:spTree>
    <p:extLst>
      <p:ext uri="{BB962C8B-B14F-4D97-AF65-F5344CB8AC3E}">
        <p14:creationId xmlns:p14="http://schemas.microsoft.com/office/powerpoint/2010/main" val="3616355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241D54-F8B9-3343-0DCC-3449D451A697}"/>
              </a:ext>
            </a:extLst>
          </p:cNvPr>
          <p:cNvSpPr>
            <a:spLocks noGrp="1"/>
          </p:cNvSpPr>
          <p:nvPr>
            <p:ph idx="1"/>
          </p:nvPr>
        </p:nvSpPr>
        <p:spPr/>
        <p:txBody>
          <a:bodyPr/>
          <a:lstStyle/>
          <a:p>
            <a:pPr algn="just"/>
            <a:r>
              <a:rPr lang="en-US" b="0" i="0" dirty="0">
                <a:solidFill>
                  <a:srgbClr val="000000"/>
                </a:solidFill>
                <a:effectLst/>
                <a:highlight>
                  <a:srgbClr val="FFFFFF"/>
                </a:highlight>
                <a:latin typeface="inter-regular"/>
              </a:rPr>
              <a:t>A static method belongs to the class rather than the object of a class.</a:t>
            </a:r>
          </a:p>
          <a:p>
            <a:pPr algn="just"/>
            <a:r>
              <a:rPr lang="en-US" b="0" i="0" dirty="0">
                <a:solidFill>
                  <a:srgbClr val="000000"/>
                </a:solidFill>
                <a:effectLst/>
                <a:highlight>
                  <a:srgbClr val="FFFFFF"/>
                </a:highlight>
                <a:latin typeface="inter-regular"/>
              </a:rPr>
              <a:t>A static method can be invoked without the need for creating an instance of a class.</a:t>
            </a:r>
          </a:p>
          <a:p>
            <a:pPr algn="just"/>
            <a:r>
              <a:rPr lang="en-US" b="0" i="0" dirty="0">
                <a:solidFill>
                  <a:srgbClr val="000000"/>
                </a:solidFill>
                <a:effectLst/>
                <a:highlight>
                  <a:srgbClr val="FFFFFF"/>
                </a:highlight>
                <a:latin typeface="inter-regular"/>
              </a:rPr>
              <a:t>A static method can access static data member and can change the value of it.</a:t>
            </a:r>
          </a:p>
          <a:p>
            <a:pPr algn="just"/>
            <a:r>
              <a:rPr lang="en-US" b="0" i="0" dirty="0">
                <a:solidFill>
                  <a:srgbClr val="000000"/>
                </a:solidFill>
                <a:effectLst/>
                <a:highlight>
                  <a:srgbClr val="FFFFFF"/>
                </a:highlight>
                <a:latin typeface="inter-regular"/>
              </a:rPr>
              <a:t>The static method can not use non static data member or call non-static method directly.</a:t>
            </a:r>
          </a:p>
          <a:p>
            <a:pPr algn="just"/>
            <a:r>
              <a:rPr lang="en-US" b="0" i="0" dirty="0">
                <a:solidFill>
                  <a:srgbClr val="000000"/>
                </a:solidFill>
                <a:effectLst/>
                <a:highlight>
                  <a:srgbClr val="FFFFFF"/>
                </a:highlight>
                <a:latin typeface="inter-regular"/>
              </a:rPr>
              <a:t>this and super cannot be used in static context.</a:t>
            </a:r>
          </a:p>
          <a:p>
            <a:pPr marL="109728" indent="0" algn="just">
              <a:buNone/>
            </a:pPr>
            <a:endParaRPr lang="en-US" b="0" i="0" dirty="0">
              <a:solidFill>
                <a:srgbClr val="000000"/>
              </a:solidFill>
              <a:effectLst/>
              <a:highlight>
                <a:srgbClr val="FFFFFF"/>
              </a:highlight>
              <a:latin typeface="inter-regular"/>
            </a:endParaRPr>
          </a:p>
          <a:p>
            <a:endParaRPr lang="en-IN" dirty="0"/>
          </a:p>
        </p:txBody>
      </p:sp>
      <p:sp>
        <p:nvSpPr>
          <p:cNvPr id="3" name="Title 2">
            <a:extLst>
              <a:ext uri="{FF2B5EF4-FFF2-40B4-BE49-F238E27FC236}">
                <a16:creationId xmlns:a16="http://schemas.microsoft.com/office/drawing/2014/main" id="{F7261CBB-D037-28E0-33F0-EFE28A585698}"/>
              </a:ext>
            </a:extLst>
          </p:cNvPr>
          <p:cNvSpPr>
            <a:spLocks noGrp="1"/>
          </p:cNvSpPr>
          <p:nvPr>
            <p:ph type="title"/>
          </p:nvPr>
        </p:nvSpPr>
        <p:spPr/>
        <p:txBody>
          <a:bodyPr/>
          <a:lstStyle/>
          <a:p>
            <a:r>
              <a:rPr lang="en-IN" dirty="0"/>
              <a:t>Static Methods</a:t>
            </a:r>
          </a:p>
        </p:txBody>
      </p:sp>
    </p:spTree>
    <p:extLst>
      <p:ext uri="{BB962C8B-B14F-4D97-AF65-F5344CB8AC3E}">
        <p14:creationId xmlns:p14="http://schemas.microsoft.com/office/powerpoint/2010/main" val="626589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63B5F7-EFE3-2051-4A92-8B3F8EDB0B26}"/>
              </a:ext>
            </a:extLst>
          </p:cNvPr>
          <p:cNvSpPr>
            <a:spLocks noGrp="1"/>
          </p:cNvSpPr>
          <p:nvPr>
            <p:ph idx="1"/>
          </p:nvPr>
        </p:nvSpPr>
        <p:spPr/>
        <p:txBody>
          <a:bodyPr/>
          <a:lstStyle/>
          <a:p>
            <a:r>
              <a:rPr lang="en-US" b="1" i="0" dirty="0">
                <a:solidFill>
                  <a:srgbClr val="273239"/>
                </a:solidFill>
                <a:effectLst/>
                <a:highlight>
                  <a:srgbClr val="FFFFFF"/>
                </a:highlight>
                <a:latin typeface="Nunito" pitchFamily="2" charset="0"/>
              </a:rPr>
              <a:t>Object</a:t>
            </a:r>
            <a:r>
              <a:rPr lang="en-US" b="0" i="0" dirty="0">
                <a:solidFill>
                  <a:srgbClr val="273239"/>
                </a:solidFill>
                <a:effectLst/>
                <a:highlight>
                  <a:srgbClr val="FFFFFF"/>
                </a:highlight>
                <a:latin typeface="Nunito" pitchFamily="2" charset="0"/>
              </a:rPr>
              <a:t> class is present in </a:t>
            </a:r>
            <a:r>
              <a:rPr lang="en-US" b="1" i="0" dirty="0" err="1">
                <a:solidFill>
                  <a:srgbClr val="273239"/>
                </a:solidFill>
                <a:effectLst/>
                <a:highlight>
                  <a:srgbClr val="FFFFFF"/>
                </a:highlight>
                <a:latin typeface="Nunito" pitchFamily="2" charset="0"/>
              </a:rPr>
              <a:t>java.lang</a:t>
            </a:r>
            <a:r>
              <a:rPr lang="en-US" b="0" i="0" dirty="0">
                <a:solidFill>
                  <a:srgbClr val="273239"/>
                </a:solidFill>
                <a:effectLst/>
                <a:highlight>
                  <a:srgbClr val="FFFFFF"/>
                </a:highlight>
                <a:latin typeface="Nunito" pitchFamily="2" charset="0"/>
              </a:rPr>
              <a:t> package. </a:t>
            </a:r>
          </a:p>
          <a:p>
            <a:r>
              <a:rPr lang="en-US" b="0" i="0" dirty="0">
                <a:solidFill>
                  <a:srgbClr val="273239"/>
                </a:solidFill>
                <a:effectLst/>
                <a:highlight>
                  <a:srgbClr val="FFFFFF"/>
                </a:highlight>
                <a:latin typeface="Nunito" pitchFamily="2" charset="0"/>
              </a:rPr>
              <a:t>Every class in Java is directly or indirectly derived from the </a:t>
            </a:r>
            <a:r>
              <a:rPr lang="en-US" b="1" i="0" dirty="0">
                <a:solidFill>
                  <a:srgbClr val="273239"/>
                </a:solidFill>
                <a:effectLst/>
                <a:highlight>
                  <a:srgbClr val="FFFFFF"/>
                </a:highlight>
                <a:latin typeface="Nunito" pitchFamily="2" charset="0"/>
              </a:rPr>
              <a:t>Object</a:t>
            </a:r>
            <a:r>
              <a:rPr lang="en-US" b="0" i="0" dirty="0">
                <a:solidFill>
                  <a:srgbClr val="273239"/>
                </a:solidFill>
                <a:effectLst/>
                <a:highlight>
                  <a:srgbClr val="FFFFFF"/>
                </a:highlight>
                <a:latin typeface="Nunito" pitchFamily="2" charset="0"/>
              </a:rPr>
              <a:t> class.</a:t>
            </a:r>
            <a:endParaRPr lang="en-US" dirty="0">
              <a:solidFill>
                <a:srgbClr val="273239"/>
              </a:solidFill>
              <a:highlight>
                <a:srgbClr val="FFFFFF"/>
              </a:highlight>
              <a:latin typeface="Nunito" pitchFamily="2" charset="0"/>
            </a:endParaRPr>
          </a:p>
          <a:p>
            <a:r>
              <a:rPr lang="en-US" b="0" i="0" dirty="0">
                <a:solidFill>
                  <a:srgbClr val="273239"/>
                </a:solidFill>
                <a:effectLst/>
                <a:highlight>
                  <a:srgbClr val="FFFFFF"/>
                </a:highlight>
                <a:latin typeface="Nunito" pitchFamily="2" charset="0"/>
              </a:rPr>
              <a:t>If a class does not extend any other class then it is a direct child class of </a:t>
            </a:r>
            <a:r>
              <a:rPr lang="en-US" b="1" i="0" dirty="0">
                <a:solidFill>
                  <a:srgbClr val="273239"/>
                </a:solidFill>
                <a:effectLst/>
                <a:highlight>
                  <a:srgbClr val="FFFFFF"/>
                </a:highlight>
                <a:latin typeface="Nunito" pitchFamily="2" charset="0"/>
              </a:rPr>
              <a:t>Object</a:t>
            </a:r>
            <a:r>
              <a:rPr lang="en-US" b="0" i="0" dirty="0">
                <a:solidFill>
                  <a:srgbClr val="273239"/>
                </a:solidFill>
                <a:effectLst/>
                <a:highlight>
                  <a:srgbClr val="FFFFFF"/>
                </a:highlight>
                <a:latin typeface="Nunito" pitchFamily="2" charset="0"/>
              </a:rPr>
              <a:t> and if extends another class then it is indirectly derived.</a:t>
            </a:r>
          </a:p>
          <a:p>
            <a:r>
              <a:rPr lang="en-US" b="0" i="0" dirty="0">
                <a:solidFill>
                  <a:srgbClr val="273239"/>
                </a:solidFill>
                <a:effectLst/>
                <a:highlight>
                  <a:srgbClr val="FFFFFF"/>
                </a:highlight>
                <a:latin typeface="Nunito" pitchFamily="2" charset="0"/>
              </a:rPr>
              <a:t>Object class methods are available to all Java classes.</a:t>
            </a:r>
            <a:endParaRPr lang="en-IN" dirty="0"/>
          </a:p>
        </p:txBody>
      </p:sp>
      <p:sp>
        <p:nvSpPr>
          <p:cNvPr id="3" name="Title 2">
            <a:extLst>
              <a:ext uri="{FF2B5EF4-FFF2-40B4-BE49-F238E27FC236}">
                <a16:creationId xmlns:a16="http://schemas.microsoft.com/office/drawing/2014/main" id="{10492100-D412-6814-2391-86C4BD56C1DD}"/>
              </a:ext>
            </a:extLst>
          </p:cNvPr>
          <p:cNvSpPr>
            <a:spLocks noGrp="1"/>
          </p:cNvSpPr>
          <p:nvPr>
            <p:ph type="title"/>
          </p:nvPr>
        </p:nvSpPr>
        <p:spPr/>
        <p:txBody>
          <a:bodyPr/>
          <a:lstStyle/>
          <a:p>
            <a:r>
              <a:rPr lang="en-IN" dirty="0" err="1"/>
              <a:t>Java.lang.Object</a:t>
            </a:r>
            <a:endParaRPr lang="en-IN" dirty="0"/>
          </a:p>
        </p:txBody>
      </p:sp>
    </p:spTree>
    <p:extLst>
      <p:ext uri="{BB962C8B-B14F-4D97-AF65-F5344CB8AC3E}">
        <p14:creationId xmlns:p14="http://schemas.microsoft.com/office/powerpoint/2010/main" val="3289671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16BBCC-C2C8-AACF-EF95-652329A26710}"/>
              </a:ext>
            </a:extLst>
          </p:cNvPr>
          <p:cNvSpPr>
            <a:spLocks noGrp="1"/>
          </p:cNvSpPr>
          <p:nvPr>
            <p:ph type="title"/>
          </p:nvPr>
        </p:nvSpPr>
        <p:spPr/>
        <p:txBody>
          <a:bodyPr/>
          <a:lstStyle/>
          <a:p>
            <a:r>
              <a:rPr lang="en-IN" dirty="0" err="1"/>
              <a:t>Java.lang.Object</a:t>
            </a:r>
            <a:endParaRPr lang="en-IN" dirty="0"/>
          </a:p>
        </p:txBody>
      </p:sp>
      <p:sp>
        <p:nvSpPr>
          <p:cNvPr id="5" name="Rectangle: Rounded Corners 4">
            <a:extLst>
              <a:ext uri="{FF2B5EF4-FFF2-40B4-BE49-F238E27FC236}">
                <a16:creationId xmlns:a16="http://schemas.microsoft.com/office/drawing/2014/main" id="{20E04164-3613-2592-18D4-94C1D38D34ED}"/>
              </a:ext>
            </a:extLst>
          </p:cNvPr>
          <p:cNvSpPr/>
          <p:nvPr/>
        </p:nvSpPr>
        <p:spPr>
          <a:xfrm>
            <a:off x="3013364" y="2819400"/>
            <a:ext cx="2895600" cy="1143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Object Class</a:t>
            </a:r>
          </a:p>
        </p:txBody>
      </p:sp>
      <p:sp>
        <p:nvSpPr>
          <p:cNvPr id="6" name="Flowchart: Terminator 5">
            <a:extLst>
              <a:ext uri="{FF2B5EF4-FFF2-40B4-BE49-F238E27FC236}">
                <a16:creationId xmlns:a16="http://schemas.microsoft.com/office/drawing/2014/main" id="{BC8EEFDD-2EC7-4ED1-F655-EF952B8BBBF3}"/>
              </a:ext>
            </a:extLst>
          </p:cNvPr>
          <p:cNvSpPr/>
          <p:nvPr/>
        </p:nvSpPr>
        <p:spPr>
          <a:xfrm>
            <a:off x="6383977" y="2037715"/>
            <a:ext cx="2286000" cy="609600"/>
          </a:xfrm>
          <a:prstGeom prst="flowChartTermina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wait()</a:t>
            </a:r>
          </a:p>
        </p:txBody>
      </p:sp>
      <p:sp>
        <p:nvSpPr>
          <p:cNvPr id="7" name="Flowchart: Terminator 6">
            <a:extLst>
              <a:ext uri="{FF2B5EF4-FFF2-40B4-BE49-F238E27FC236}">
                <a16:creationId xmlns:a16="http://schemas.microsoft.com/office/drawing/2014/main" id="{ADB4AF81-1785-6876-6143-CCBD2653E237}"/>
              </a:ext>
            </a:extLst>
          </p:cNvPr>
          <p:cNvSpPr/>
          <p:nvPr/>
        </p:nvSpPr>
        <p:spPr>
          <a:xfrm>
            <a:off x="6383977" y="3086100"/>
            <a:ext cx="2286000" cy="609600"/>
          </a:xfrm>
          <a:prstGeom prst="flowChartTermina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finalize()</a:t>
            </a:r>
          </a:p>
        </p:txBody>
      </p:sp>
      <p:sp>
        <p:nvSpPr>
          <p:cNvPr id="8" name="Flowchart: Terminator 7">
            <a:extLst>
              <a:ext uri="{FF2B5EF4-FFF2-40B4-BE49-F238E27FC236}">
                <a16:creationId xmlns:a16="http://schemas.microsoft.com/office/drawing/2014/main" id="{8BB6312C-FE2D-CAD1-06BC-938FBEA5E647}"/>
              </a:ext>
            </a:extLst>
          </p:cNvPr>
          <p:cNvSpPr/>
          <p:nvPr/>
        </p:nvSpPr>
        <p:spPr>
          <a:xfrm>
            <a:off x="6425540" y="5248183"/>
            <a:ext cx="2286000" cy="609600"/>
          </a:xfrm>
          <a:prstGeom prst="flowChartTermina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err="1"/>
              <a:t>notifyAll</a:t>
            </a:r>
            <a:r>
              <a:rPr lang="en-IN" dirty="0"/>
              <a:t>()</a:t>
            </a:r>
          </a:p>
        </p:txBody>
      </p:sp>
      <p:sp>
        <p:nvSpPr>
          <p:cNvPr id="9" name="Flowchart: Terminator 8">
            <a:extLst>
              <a:ext uri="{FF2B5EF4-FFF2-40B4-BE49-F238E27FC236}">
                <a16:creationId xmlns:a16="http://schemas.microsoft.com/office/drawing/2014/main" id="{105165B0-0F87-215D-17FA-4997E77F3A27}"/>
              </a:ext>
            </a:extLst>
          </p:cNvPr>
          <p:cNvSpPr/>
          <p:nvPr/>
        </p:nvSpPr>
        <p:spPr>
          <a:xfrm>
            <a:off x="6383977" y="1027431"/>
            <a:ext cx="2286000" cy="609600"/>
          </a:xfrm>
          <a:prstGeom prst="flowChartTermina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clone()</a:t>
            </a:r>
          </a:p>
        </p:txBody>
      </p:sp>
      <p:sp>
        <p:nvSpPr>
          <p:cNvPr id="10" name="Flowchart: Terminator 9">
            <a:extLst>
              <a:ext uri="{FF2B5EF4-FFF2-40B4-BE49-F238E27FC236}">
                <a16:creationId xmlns:a16="http://schemas.microsoft.com/office/drawing/2014/main" id="{EB8DB404-E047-E712-4C29-EC2FEA957485}"/>
              </a:ext>
            </a:extLst>
          </p:cNvPr>
          <p:cNvSpPr/>
          <p:nvPr/>
        </p:nvSpPr>
        <p:spPr>
          <a:xfrm>
            <a:off x="6425540" y="4191000"/>
            <a:ext cx="2286000" cy="609600"/>
          </a:xfrm>
          <a:prstGeom prst="flowChartTermina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notify()</a:t>
            </a:r>
          </a:p>
        </p:txBody>
      </p:sp>
      <p:sp>
        <p:nvSpPr>
          <p:cNvPr id="11" name="Flowchart: Terminator 10">
            <a:extLst>
              <a:ext uri="{FF2B5EF4-FFF2-40B4-BE49-F238E27FC236}">
                <a16:creationId xmlns:a16="http://schemas.microsoft.com/office/drawing/2014/main" id="{384FA0E8-3272-55D4-D065-8D0C52A1CC10}"/>
              </a:ext>
            </a:extLst>
          </p:cNvPr>
          <p:cNvSpPr/>
          <p:nvPr/>
        </p:nvSpPr>
        <p:spPr>
          <a:xfrm>
            <a:off x="287977" y="1637031"/>
            <a:ext cx="2286000" cy="609600"/>
          </a:xfrm>
          <a:prstGeom prst="flowChartTermina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err="1"/>
              <a:t>getClass</a:t>
            </a:r>
            <a:r>
              <a:rPr lang="en-IN" dirty="0"/>
              <a:t>()</a:t>
            </a:r>
          </a:p>
        </p:txBody>
      </p:sp>
      <p:sp>
        <p:nvSpPr>
          <p:cNvPr id="12" name="Flowchart: Terminator 11">
            <a:extLst>
              <a:ext uri="{FF2B5EF4-FFF2-40B4-BE49-F238E27FC236}">
                <a16:creationId xmlns:a16="http://schemas.microsoft.com/office/drawing/2014/main" id="{E64DBC85-CC94-57E9-B8F3-711A37A0BD44}"/>
              </a:ext>
            </a:extLst>
          </p:cNvPr>
          <p:cNvSpPr/>
          <p:nvPr/>
        </p:nvSpPr>
        <p:spPr>
          <a:xfrm>
            <a:off x="287977" y="2734896"/>
            <a:ext cx="2286000" cy="609600"/>
          </a:xfrm>
          <a:prstGeom prst="flowChartTermina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err="1"/>
              <a:t>hashCode</a:t>
            </a:r>
            <a:r>
              <a:rPr lang="en-IN" dirty="0"/>
              <a:t>()</a:t>
            </a:r>
          </a:p>
        </p:txBody>
      </p:sp>
      <p:sp>
        <p:nvSpPr>
          <p:cNvPr id="13" name="Flowchart: Terminator 12">
            <a:extLst>
              <a:ext uri="{FF2B5EF4-FFF2-40B4-BE49-F238E27FC236}">
                <a16:creationId xmlns:a16="http://schemas.microsoft.com/office/drawing/2014/main" id="{9C424202-859D-3F10-E9DF-0D4088E44855}"/>
              </a:ext>
            </a:extLst>
          </p:cNvPr>
          <p:cNvSpPr/>
          <p:nvPr/>
        </p:nvSpPr>
        <p:spPr>
          <a:xfrm>
            <a:off x="287977" y="3886200"/>
            <a:ext cx="2286000" cy="609600"/>
          </a:xfrm>
          <a:prstGeom prst="flowChartTermina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equals()</a:t>
            </a:r>
          </a:p>
        </p:txBody>
      </p:sp>
      <p:sp>
        <p:nvSpPr>
          <p:cNvPr id="14" name="Flowchart: Terminator 13">
            <a:extLst>
              <a:ext uri="{FF2B5EF4-FFF2-40B4-BE49-F238E27FC236}">
                <a16:creationId xmlns:a16="http://schemas.microsoft.com/office/drawing/2014/main" id="{7F51F3C6-4DDE-A5A5-F5C2-F9B562F5E18C}"/>
              </a:ext>
            </a:extLst>
          </p:cNvPr>
          <p:cNvSpPr/>
          <p:nvPr/>
        </p:nvSpPr>
        <p:spPr>
          <a:xfrm>
            <a:off x="287977" y="4943383"/>
            <a:ext cx="2286000" cy="609600"/>
          </a:xfrm>
          <a:prstGeom prst="flowChartTermina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err="1"/>
              <a:t>toString</a:t>
            </a:r>
            <a:r>
              <a:rPr lang="en-IN" dirty="0"/>
              <a:t>()</a:t>
            </a:r>
          </a:p>
        </p:txBody>
      </p:sp>
      <p:cxnSp>
        <p:nvCxnSpPr>
          <p:cNvPr id="23" name="Straight Connector 22">
            <a:extLst>
              <a:ext uri="{FF2B5EF4-FFF2-40B4-BE49-F238E27FC236}">
                <a16:creationId xmlns:a16="http://schemas.microsoft.com/office/drawing/2014/main" id="{AC4CEDAF-BA27-D315-E82F-AAE54E05BDDF}"/>
              </a:ext>
            </a:extLst>
          </p:cNvPr>
          <p:cNvCxnSpPr>
            <a:cxnSpLocks/>
          </p:cNvCxnSpPr>
          <p:nvPr/>
        </p:nvCxnSpPr>
        <p:spPr>
          <a:xfrm flipV="1">
            <a:off x="5334000" y="1417638"/>
            <a:ext cx="0" cy="1477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DAD51B-8DB2-AAF1-8D10-2B5B44A3BA1C}"/>
              </a:ext>
            </a:extLst>
          </p:cNvPr>
          <p:cNvCxnSpPr/>
          <p:nvPr/>
        </p:nvCxnSpPr>
        <p:spPr>
          <a:xfrm>
            <a:off x="5334000" y="3962400"/>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6678F30-0D7A-D3D4-3218-4C6DC4D18206}"/>
              </a:ext>
            </a:extLst>
          </p:cNvPr>
          <p:cNvCxnSpPr/>
          <p:nvPr/>
        </p:nvCxnSpPr>
        <p:spPr>
          <a:xfrm>
            <a:off x="5334000" y="1417638"/>
            <a:ext cx="10915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582A25F-EB61-0A4C-B05A-FB512F381370}"/>
              </a:ext>
            </a:extLst>
          </p:cNvPr>
          <p:cNvCxnSpPr/>
          <p:nvPr/>
        </p:nvCxnSpPr>
        <p:spPr>
          <a:xfrm>
            <a:off x="5334000" y="2438400"/>
            <a:ext cx="10915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75E106-804F-5816-1F17-47D46A3A1F54}"/>
              </a:ext>
            </a:extLst>
          </p:cNvPr>
          <p:cNvCxnSpPr/>
          <p:nvPr/>
        </p:nvCxnSpPr>
        <p:spPr>
          <a:xfrm>
            <a:off x="5879770" y="3505200"/>
            <a:ext cx="504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44259-4833-FF9B-CF21-0DEBEC555BA2}"/>
              </a:ext>
            </a:extLst>
          </p:cNvPr>
          <p:cNvCxnSpPr>
            <a:endCxn id="10" idx="1"/>
          </p:cNvCxnSpPr>
          <p:nvPr/>
        </p:nvCxnSpPr>
        <p:spPr>
          <a:xfrm>
            <a:off x="5334000" y="4495800"/>
            <a:ext cx="10915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F4B73A-9859-45D2-9592-28D506C95FF6}"/>
              </a:ext>
            </a:extLst>
          </p:cNvPr>
          <p:cNvCxnSpPr/>
          <p:nvPr/>
        </p:nvCxnSpPr>
        <p:spPr>
          <a:xfrm>
            <a:off x="5334000" y="5715000"/>
            <a:ext cx="10915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E8133B-03AB-2FBD-C3B9-C33798D1ADBD}"/>
              </a:ext>
            </a:extLst>
          </p:cNvPr>
          <p:cNvCxnSpPr>
            <a:cxnSpLocks/>
            <a:stCxn id="11" idx="3"/>
          </p:cNvCxnSpPr>
          <p:nvPr/>
        </p:nvCxnSpPr>
        <p:spPr>
          <a:xfrm>
            <a:off x="2573977" y="1941831"/>
            <a:ext cx="11598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EF15B46-C852-A344-5961-80C117665EC8}"/>
              </a:ext>
            </a:extLst>
          </p:cNvPr>
          <p:cNvCxnSpPr/>
          <p:nvPr/>
        </p:nvCxnSpPr>
        <p:spPr>
          <a:xfrm>
            <a:off x="3733800" y="1941831"/>
            <a:ext cx="0" cy="877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BDEA9A-F434-E675-4734-6441B1D2D3CB}"/>
              </a:ext>
            </a:extLst>
          </p:cNvPr>
          <p:cNvCxnSpPr>
            <a:stCxn id="12" idx="3"/>
          </p:cNvCxnSpPr>
          <p:nvPr/>
        </p:nvCxnSpPr>
        <p:spPr>
          <a:xfrm>
            <a:off x="2573977" y="3039696"/>
            <a:ext cx="4393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E593D0C-C631-AE9D-2171-D8D2965424F0}"/>
              </a:ext>
            </a:extLst>
          </p:cNvPr>
          <p:cNvCxnSpPr/>
          <p:nvPr/>
        </p:nvCxnSpPr>
        <p:spPr>
          <a:xfrm>
            <a:off x="2573977" y="4343400"/>
            <a:ext cx="11598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D04A921-0D21-F043-7285-E62878963E52}"/>
              </a:ext>
            </a:extLst>
          </p:cNvPr>
          <p:cNvCxnSpPr/>
          <p:nvPr/>
        </p:nvCxnSpPr>
        <p:spPr>
          <a:xfrm>
            <a:off x="3733800" y="3962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AF721A5-12B0-B89F-8095-97808F800698}"/>
              </a:ext>
            </a:extLst>
          </p:cNvPr>
          <p:cNvCxnSpPr>
            <a:stCxn id="14" idx="3"/>
          </p:cNvCxnSpPr>
          <p:nvPr/>
        </p:nvCxnSpPr>
        <p:spPr>
          <a:xfrm>
            <a:off x="2573977" y="5248183"/>
            <a:ext cx="11598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22328A-A33A-9A11-173F-9CEAC5744FBB}"/>
              </a:ext>
            </a:extLst>
          </p:cNvPr>
          <p:cNvCxnSpPr/>
          <p:nvPr/>
        </p:nvCxnSpPr>
        <p:spPr>
          <a:xfrm>
            <a:off x="3733800" y="4343400"/>
            <a:ext cx="0" cy="9047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999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69D944-68EA-B224-4DB8-753605AE9E56}"/>
              </a:ext>
            </a:extLst>
          </p:cNvPr>
          <p:cNvSpPr>
            <a:spLocks noGrp="1"/>
          </p:cNvSpPr>
          <p:nvPr>
            <p:ph idx="1"/>
          </p:nvPr>
        </p:nvSpPr>
        <p:spPr/>
        <p:txBody>
          <a:bodyPr/>
          <a:lstStyle/>
          <a:p>
            <a:r>
              <a:rPr lang="en-IN" dirty="0"/>
              <a:t>I</a:t>
            </a:r>
            <a:r>
              <a:rPr lang="en-US" b="0" i="0" dirty="0">
                <a:solidFill>
                  <a:srgbClr val="000000"/>
                </a:solidFill>
                <a:effectLst/>
                <a:highlight>
                  <a:srgbClr val="FFFFFF"/>
                </a:highlight>
                <a:latin typeface="segoe ui" panose="020B0502040204020203" pitchFamily="34" charset="0"/>
              </a:rPr>
              <a:t>n Java, When a primitive type is passed to a method ,it is done by use of call-by-value . Objects are implicitly passed by use of call-by-reference.</a:t>
            </a:r>
          </a:p>
          <a:p>
            <a:r>
              <a:rPr lang="en-US" b="0" i="0" dirty="0">
                <a:solidFill>
                  <a:srgbClr val="000000"/>
                </a:solidFill>
                <a:effectLst/>
                <a:highlight>
                  <a:srgbClr val="FFFFFF"/>
                </a:highlight>
                <a:latin typeface="segoe ui" panose="020B0502040204020203" pitchFamily="34" charset="0"/>
              </a:rPr>
              <a:t>Objects in java are reference variables, so for objects a value which is the reference to the object is passed. Hence the whole object is not passed but its referenced gets passed. All modification to the object in the method would modify the object in the Heap.</a:t>
            </a:r>
            <a:endParaRPr lang="en-IN" dirty="0"/>
          </a:p>
        </p:txBody>
      </p:sp>
      <p:sp>
        <p:nvSpPr>
          <p:cNvPr id="3" name="Title 2">
            <a:extLst>
              <a:ext uri="{FF2B5EF4-FFF2-40B4-BE49-F238E27FC236}">
                <a16:creationId xmlns:a16="http://schemas.microsoft.com/office/drawing/2014/main" id="{D45B37E1-7D3F-490A-B3BC-A0ECFCA28735}"/>
              </a:ext>
            </a:extLst>
          </p:cNvPr>
          <p:cNvSpPr>
            <a:spLocks noGrp="1"/>
          </p:cNvSpPr>
          <p:nvPr>
            <p:ph type="title"/>
          </p:nvPr>
        </p:nvSpPr>
        <p:spPr/>
        <p:txBody>
          <a:bodyPr/>
          <a:lstStyle/>
          <a:p>
            <a:r>
              <a:rPr lang="en-IN" dirty="0"/>
              <a:t>Passing Objects as parameters</a:t>
            </a:r>
          </a:p>
        </p:txBody>
      </p:sp>
    </p:spTree>
    <p:extLst>
      <p:ext uri="{BB962C8B-B14F-4D97-AF65-F5344CB8AC3E}">
        <p14:creationId xmlns:p14="http://schemas.microsoft.com/office/powerpoint/2010/main" val="2792769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5A5C64-0411-6037-E722-D229B908AEE6}"/>
              </a:ext>
            </a:extLst>
          </p:cNvPr>
          <p:cNvSpPr>
            <a:spLocks noGrp="1"/>
          </p:cNvSpPr>
          <p:nvPr>
            <p:ph idx="1"/>
          </p:nvPr>
        </p:nvSpPr>
        <p:spPr>
          <a:xfrm>
            <a:off x="457200" y="1481328"/>
            <a:ext cx="8229600" cy="4995672"/>
          </a:xfrm>
        </p:spPr>
        <p:txBody>
          <a:bodyPr/>
          <a:lstStyle/>
          <a:p>
            <a:r>
              <a:rPr lang="en-IN" dirty="0"/>
              <a:t>JDK – Java development kit is a software development environment used to develop java application and applets.</a:t>
            </a:r>
          </a:p>
          <a:p>
            <a:r>
              <a:rPr lang="en-IN" dirty="0"/>
              <a:t>It consists of JRE + development tools</a:t>
            </a:r>
          </a:p>
          <a:p>
            <a:r>
              <a:rPr lang="en-IN" dirty="0"/>
              <a:t>The JDK contains a private Java Virtual Machine (JVM) and a few other resources such as an interpreter/loader (java), a compiler (</a:t>
            </a:r>
            <a:r>
              <a:rPr lang="en-IN" dirty="0" err="1"/>
              <a:t>javac</a:t>
            </a:r>
            <a:r>
              <a:rPr lang="en-IN" dirty="0"/>
              <a:t>), an archiver (jar), a documentation generator (Javadoc), etc. to complete the development of a Java Application.</a:t>
            </a:r>
          </a:p>
        </p:txBody>
      </p:sp>
      <p:sp>
        <p:nvSpPr>
          <p:cNvPr id="3" name="Title 2">
            <a:extLst>
              <a:ext uri="{FF2B5EF4-FFF2-40B4-BE49-F238E27FC236}">
                <a16:creationId xmlns:a16="http://schemas.microsoft.com/office/drawing/2014/main" id="{9A3DB5FF-98C9-E944-A00F-4CF268547CA0}"/>
              </a:ext>
            </a:extLst>
          </p:cNvPr>
          <p:cNvSpPr>
            <a:spLocks noGrp="1"/>
          </p:cNvSpPr>
          <p:nvPr>
            <p:ph type="title"/>
          </p:nvPr>
        </p:nvSpPr>
        <p:spPr/>
        <p:txBody>
          <a:bodyPr/>
          <a:lstStyle/>
          <a:p>
            <a:r>
              <a:rPr lang="en-IN" dirty="0"/>
              <a:t>JDK, JRE and JVM</a:t>
            </a:r>
          </a:p>
        </p:txBody>
      </p:sp>
    </p:spTree>
    <p:extLst>
      <p:ext uri="{BB962C8B-B14F-4D97-AF65-F5344CB8AC3E}">
        <p14:creationId xmlns:p14="http://schemas.microsoft.com/office/powerpoint/2010/main" val="3485988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EFAF4E-C0C8-0F56-0DFA-3007490A09A9}"/>
              </a:ext>
            </a:extLst>
          </p:cNvPr>
          <p:cNvSpPr>
            <a:spLocks noGrp="1"/>
          </p:cNvSpPr>
          <p:nvPr>
            <p:ph idx="1"/>
          </p:nvPr>
        </p:nvSpPr>
        <p:spPr>
          <a:xfrm>
            <a:off x="457200" y="990600"/>
            <a:ext cx="8229600" cy="5715000"/>
          </a:xfrm>
        </p:spPr>
        <p:txBody>
          <a:bodyPr/>
          <a:lstStyle/>
          <a:p>
            <a:r>
              <a:rPr lang="en-IN" dirty="0"/>
              <a:t>Group of variables of the same data type</a:t>
            </a:r>
          </a:p>
          <a:p>
            <a:r>
              <a:rPr lang="en-IN" dirty="0"/>
              <a:t>Arrays are declared as </a:t>
            </a:r>
          </a:p>
          <a:p>
            <a:pPr marL="109728" indent="0">
              <a:buNone/>
            </a:pPr>
            <a:r>
              <a:rPr lang="en-IN" dirty="0"/>
              <a:t>	type </a:t>
            </a:r>
            <a:r>
              <a:rPr lang="en-IN" dirty="0" err="1"/>
              <a:t>var_name</a:t>
            </a:r>
            <a:r>
              <a:rPr lang="en-IN" dirty="0"/>
              <a:t>[]</a:t>
            </a:r>
          </a:p>
          <a:p>
            <a:pPr marL="109728" indent="0">
              <a:buNone/>
            </a:pPr>
            <a:r>
              <a:rPr lang="en-IN" dirty="0"/>
              <a:t>		or</a:t>
            </a:r>
          </a:p>
          <a:p>
            <a:pPr marL="109728" indent="0">
              <a:buNone/>
            </a:pPr>
            <a:r>
              <a:rPr lang="en-IN" dirty="0"/>
              <a:t>	type[] </a:t>
            </a:r>
            <a:r>
              <a:rPr lang="en-IN" dirty="0" err="1"/>
              <a:t>var_name</a:t>
            </a:r>
            <a:endParaRPr lang="en-IN" dirty="0"/>
          </a:p>
          <a:p>
            <a:r>
              <a:rPr lang="en-US" dirty="0"/>
              <a:t>When an array is declared, only a reference of an array is created. To create or give memory to the array, we make use of ‘new’ keyword.</a:t>
            </a:r>
          </a:p>
          <a:p>
            <a:pPr marL="393192" lvl="1" indent="0">
              <a:buNone/>
            </a:pPr>
            <a:r>
              <a:rPr lang="en-US" dirty="0"/>
              <a:t>   	int[] </a:t>
            </a:r>
            <a:r>
              <a:rPr lang="en-US" dirty="0" err="1"/>
              <a:t>firstArray</a:t>
            </a:r>
            <a:r>
              <a:rPr lang="en-US" dirty="0"/>
              <a:t> = new int[20];</a:t>
            </a:r>
          </a:p>
          <a:p>
            <a:pPr marL="393192" lvl="1" indent="0">
              <a:buNone/>
            </a:pPr>
            <a:endParaRPr lang="en-US" dirty="0"/>
          </a:p>
          <a:p>
            <a:pPr marL="393192" lvl="1" indent="0">
              <a:buNone/>
            </a:pPr>
            <a:r>
              <a:rPr lang="en-US" dirty="0"/>
              <a:t>If the values of the array is already know,</a:t>
            </a:r>
          </a:p>
          <a:p>
            <a:pPr marL="393192" lvl="1" indent="0">
              <a:buNone/>
            </a:pPr>
            <a:r>
              <a:rPr lang="en-US" dirty="0"/>
              <a:t>int[] </a:t>
            </a:r>
            <a:r>
              <a:rPr lang="en-US" dirty="0" err="1"/>
              <a:t>firstArray</a:t>
            </a:r>
            <a:r>
              <a:rPr lang="en-US" dirty="0"/>
              <a:t> = new int[]{1,2,3,4,5,6,7};</a:t>
            </a:r>
          </a:p>
          <a:p>
            <a:pPr marL="393192" lvl="1" indent="0">
              <a:buNone/>
            </a:pPr>
            <a:endParaRPr lang="en-US" dirty="0"/>
          </a:p>
          <a:p>
            <a:pPr marL="393192" lvl="1" indent="0">
              <a:buNone/>
            </a:pPr>
            <a:endParaRPr lang="en-US" dirty="0"/>
          </a:p>
        </p:txBody>
      </p:sp>
      <p:sp>
        <p:nvSpPr>
          <p:cNvPr id="3" name="Title 2">
            <a:extLst>
              <a:ext uri="{FF2B5EF4-FFF2-40B4-BE49-F238E27FC236}">
                <a16:creationId xmlns:a16="http://schemas.microsoft.com/office/drawing/2014/main" id="{E07904EA-8F12-8D9F-E723-DF3766D82BE9}"/>
              </a:ext>
            </a:extLst>
          </p:cNvPr>
          <p:cNvSpPr>
            <a:spLocks noGrp="1"/>
          </p:cNvSpPr>
          <p:nvPr>
            <p:ph type="title"/>
          </p:nvPr>
        </p:nvSpPr>
        <p:spPr>
          <a:xfrm>
            <a:off x="304800" y="152400"/>
            <a:ext cx="8229600" cy="944562"/>
          </a:xfrm>
        </p:spPr>
        <p:txBody>
          <a:bodyPr/>
          <a:lstStyle/>
          <a:p>
            <a:r>
              <a:rPr lang="en-IN" dirty="0"/>
              <a:t>Arrays</a:t>
            </a:r>
          </a:p>
        </p:txBody>
      </p:sp>
    </p:spTree>
    <p:extLst>
      <p:ext uri="{BB962C8B-B14F-4D97-AF65-F5344CB8AC3E}">
        <p14:creationId xmlns:p14="http://schemas.microsoft.com/office/powerpoint/2010/main" val="27396349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DBFC27-264B-25D9-2006-76E4080B52D1}"/>
              </a:ext>
            </a:extLst>
          </p:cNvPr>
          <p:cNvSpPr>
            <a:spLocks noGrp="1"/>
          </p:cNvSpPr>
          <p:nvPr>
            <p:ph idx="1"/>
          </p:nvPr>
        </p:nvSpPr>
        <p:spPr>
          <a:xfrm>
            <a:off x="457200" y="1143000"/>
            <a:ext cx="8229600" cy="5440362"/>
          </a:xfrm>
        </p:spPr>
        <p:txBody>
          <a:bodyPr>
            <a:normAutofit/>
          </a:bodyPr>
          <a:lstStyle/>
          <a:p>
            <a:r>
              <a:rPr lang="en-US" b="0" i="0" dirty="0">
                <a:solidFill>
                  <a:srgbClr val="273239"/>
                </a:solidFill>
                <a:effectLst/>
                <a:highlight>
                  <a:srgbClr val="FFFFFF"/>
                </a:highlight>
                <a:latin typeface="Nunito" pitchFamily="2" charset="0"/>
              </a:rPr>
              <a:t>Multidimensional arrays are </a:t>
            </a:r>
            <a:r>
              <a:rPr lang="en-US" b="1" i="0" dirty="0">
                <a:solidFill>
                  <a:srgbClr val="273239"/>
                </a:solidFill>
                <a:effectLst/>
                <a:highlight>
                  <a:srgbClr val="FFFFFF"/>
                </a:highlight>
                <a:latin typeface="Nunito" pitchFamily="2" charset="0"/>
              </a:rPr>
              <a:t>arrays of arrays</a:t>
            </a:r>
            <a:r>
              <a:rPr lang="en-US" b="0" i="0" dirty="0">
                <a:solidFill>
                  <a:srgbClr val="273239"/>
                </a:solidFill>
                <a:effectLst/>
                <a:highlight>
                  <a:srgbClr val="FFFFFF"/>
                </a:highlight>
                <a:latin typeface="Nunito" pitchFamily="2" charset="0"/>
              </a:rPr>
              <a:t> with each element of the array holding the reference of other arrays.</a:t>
            </a:r>
          </a:p>
          <a:p>
            <a:pPr marL="109728" indent="0">
              <a:buNone/>
            </a:pPr>
            <a:r>
              <a:rPr lang="en-US" dirty="0">
                <a:solidFill>
                  <a:srgbClr val="273239"/>
                </a:solidFill>
                <a:highlight>
                  <a:srgbClr val="FFFFFF"/>
                </a:highlight>
                <a:latin typeface="Nunito" pitchFamily="2" charset="0"/>
              </a:rPr>
              <a:t>	Syntax: int[][] arr2 = new int[3][3];</a:t>
            </a:r>
          </a:p>
          <a:p>
            <a:pPr marL="109728" indent="0">
              <a:buNone/>
            </a:pPr>
            <a:r>
              <a:rPr lang="en-US" dirty="0">
                <a:solidFill>
                  <a:srgbClr val="273239"/>
                </a:solidFill>
                <a:highlight>
                  <a:srgbClr val="FFFFFF"/>
                </a:highlight>
                <a:latin typeface="Nunito" pitchFamily="2" charset="0"/>
              </a:rPr>
              <a:t>	</a:t>
            </a:r>
          </a:p>
          <a:p>
            <a:pPr marL="109728" indent="0">
              <a:buNone/>
            </a:pPr>
            <a:endParaRPr lang="en-IN" dirty="0"/>
          </a:p>
          <a:p>
            <a:endParaRPr lang="en-IN" dirty="0"/>
          </a:p>
          <a:p>
            <a:endParaRPr lang="en-IN" dirty="0"/>
          </a:p>
          <a:p>
            <a:endParaRPr lang="en-IN" dirty="0"/>
          </a:p>
          <a:p>
            <a:r>
              <a:rPr lang="en-IN" dirty="0"/>
              <a:t>Declaring a 2 dimensional array</a:t>
            </a:r>
          </a:p>
          <a:p>
            <a:r>
              <a:rPr lang="en-IN" dirty="0"/>
              <a:t>Int </a:t>
            </a:r>
            <a:r>
              <a:rPr lang="en-IN" dirty="0" err="1"/>
              <a:t>arr</a:t>
            </a:r>
            <a:r>
              <a:rPr lang="en-IN" dirty="0"/>
              <a:t>[][] = {{1,2,3},{3,4,5},{6,7,8}}</a:t>
            </a:r>
          </a:p>
          <a:p>
            <a:endParaRPr lang="en-IN" dirty="0"/>
          </a:p>
          <a:p>
            <a:pPr marL="109728" indent="0">
              <a:buNone/>
            </a:pPr>
            <a:endParaRPr lang="en-IN" dirty="0"/>
          </a:p>
          <a:p>
            <a:endParaRPr lang="en-IN" dirty="0"/>
          </a:p>
        </p:txBody>
      </p:sp>
      <p:sp>
        <p:nvSpPr>
          <p:cNvPr id="3" name="Title 2">
            <a:extLst>
              <a:ext uri="{FF2B5EF4-FFF2-40B4-BE49-F238E27FC236}">
                <a16:creationId xmlns:a16="http://schemas.microsoft.com/office/drawing/2014/main" id="{39DCFA48-EC17-F8DC-29C6-B360ACFCFC20}"/>
              </a:ext>
            </a:extLst>
          </p:cNvPr>
          <p:cNvSpPr>
            <a:spLocks noGrp="1"/>
          </p:cNvSpPr>
          <p:nvPr>
            <p:ph type="title"/>
          </p:nvPr>
        </p:nvSpPr>
        <p:spPr>
          <a:xfrm>
            <a:off x="457200" y="84450"/>
            <a:ext cx="8229600" cy="1143000"/>
          </a:xfrm>
        </p:spPr>
        <p:txBody>
          <a:bodyPr>
            <a:normAutofit/>
          </a:bodyPr>
          <a:lstStyle/>
          <a:p>
            <a:r>
              <a:rPr lang="en-IN" dirty="0"/>
              <a:t>Multidimensional Arrays</a:t>
            </a:r>
          </a:p>
        </p:txBody>
      </p:sp>
      <p:sp>
        <p:nvSpPr>
          <p:cNvPr id="4" name="Rectangle 3">
            <a:extLst>
              <a:ext uri="{FF2B5EF4-FFF2-40B4-BE49-F238E27FC236}">
                <a16:creationId xmlns:a16="http://schemas.microsoft.com/office/drawing/2014/main" id="{CE285E2E-6A01-BF99-ADD1-BAA2F2880865}"/>
              </a:ext>
            </a:extLst>
          </p:cNvPr>
          <p:cNvSpPr/>
          <p:nvPr/>
        </p:nvSpPr>
        <p:spPr>
          <a:xfrm>
            <a:off x="1143000" y="3912103"/>
            <a:ext cx="9144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arr</a:t>
            </a:r>
            <a:endParaRPr lang="en-IN" dirty="0"/>
          </a:p>
        </p:txBody>
      </p:sp>
      <p:sp>
        <p:nvSpPr>
          <p:cNvPr id="5" name="Rectangle: Rounded Corners 4">
            <a:extLst>
              <a:ext uri="{FF2B5EF4-FFF2-40B4-BE49-F238E27FC236}">
                <a16:creationId xmlns:a16="http://schemas.microsoft.com/office/drawing/2014/main" id="{A60D468B-2485-5760-6DD9-E5427B55F065}"/>
              </a:ext>
            </a:extLst>
          </p:cNvPr>
          <p:cNvSpPr/>
          <p:nvPr/>
        </p:nvSpPr>
        <p:spPr>
          <a:xfrm>
            <a:off x="3124200" y="3365310"/>
            <a:ext cx="685800" cy="15876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a:t>
            </a:r>
          </a:p>
        </p:txBody>
      </p:sp>
      <p:cxnSp>
        <p:nvCxnSpPr>
          <p:cNvPr id="7" name="Straight Connector 6">
            <a:extLst>
              <a:ext uri="{FF2B5EF4-FFF2-40B4-BE49-F238E27FC236}">
                <a16:creationId xmlns:a16="http://schemas.microsoft.com/office/drawing/2014/main" id="{8A959462-9A92-4E77-A167-508B0AC04891}"/>
              </a:ext>
            </a:extLst>
          </p:cNvPr>
          <p:cNvCxnSpPr/>
          <p:nvPr/>
        </p:nvCxnSpPr>
        <p:spPr>
          <a:xfrm>
            <a:off x="3124200" y="3899198"/>
            <a:ext cx="685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EFCEDFB4-5A9C-67FC-9F64-8AF024FC6CA5}"/>
              </a:ext>
            </a:extLst>
          </p:cNvPr>
          <p:cNvCxnSpPr/>
          <p:nvPr/>
        </p:nvCxnSpPr>
        <p:spPr>
          <a:xfrm>
            <a:off x="3103418" y="4395207"/>
            <a:ext cx="685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69819AC6-B773-29EB-C94E-6D853591FBED}"/>
              </a:ext>
            </a:extLst>
          </p:cNvPr>
          <p:cNvSpPr/>
          <p:nvPr/>
        </p:nvSpPr>
        <p:spPr>
          <a:xfrm>
            <a:off x="4876800" y="3365310"/>
            <a:ext cx="2286000" cy="4328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A47EE5DE-840A-3AF9-49CF-005B80A779EC}"/>
              </a:ext>
            </a:extLst>
          </p:cNvPr>
          <p:cNvSpPr/>
          <p:nvPr/>
        </p:nvSpPr>
        <p:spPr>
          <a:xfrm>
            <a:off x="4876800" y="3942751"/>
            <a:ext cx="2286000" cy="4328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74AF3661-14D0-BF8F-BC75-E44A6F9DDC6E}"/>
              </a:ext>
            </a:extLst>
          </p:cNvPr>
          <p:cNvSpPr/>
          <p:nvPr/>
        </p:nvSpPr>
        <p:spPr>
          <a:xfrm>
            <a:off x="4873831" y="4542214"/>
            <a:ext cx="2286000" cy="4328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a:extLst>
              <a:ext uri="{FF2B5EF4-FFF2-40B4-BE49-F238E27FC236}">
                <a16:creationId xmlns:a16="http://schemas.microsoft.com/office/drawing/2014/main" id="{7283511C-211E-8B7E-1474-31133F1CCF63}"/>
              </a:ext>
            </a:extLst>
          </p:cNvPr>
          <p:cNvCxnSpPr/>
          <p:nvPr/>
        </p:nvCxnSpPr>
        <p:spPr>
          <a:xfrm>
            <a:off x="5562600" y="3365310"/>
            <a:ext cx="0" cy="43280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5216AAA-A2FE-EB48-C905-88A0881A2879}"/>
              </a:ext>
            </a:extLst>
          </p:cNvPr>
          <p:cNvCxnSpPr/>
          <p:nvPr/>
        </p:nvCxnSpPr>
        <p:spPr>
          <a:xfrm>
            <a:off x="6248400" y="3365309"/>
            <a:ext cx="0" cy="43280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A778442-322E-0816-6E20-C8DF436C897A}"/>
              </a:ext>
            </a:extLst>
          </p:cNvPr>
          <p:cNvCxnSpPr/>
          <p:nvPr/>
        </p:nvCxnSpPr>
        <p:spPr>
          <a:xfrm>
            <a:off x="5562600" y="3962400"/>
            <a:ext cx="0" cy="43280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47AA26E-5510-80EA-2FFC-2C5A78B0F1D8}"/>
              </a:ext>
            </a:extLst>
          </p:cNvPr>
          <p:cNvCxnSpPr/>
          <p:nvPr/>
        </p:nvCxnSpPr>
        <p:spPr>
          <a:xfrm>
            <a:off x="6248400" y="3942750"/>
            <a:ext cx="0" cy="43280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95B4573-0BAB-3F17-5EF1-50DA513DB3F5}"/>
              </a:ext>
            </a:extLst>
          </p:cNvPr>
          <p:cNvCxnSpPr/>
          <p:nvPr/>
        </p:nvCxnSpPr>
        <p:spPr>
          <a:xfrm>
            <a:off x="5577444" y="4520193"/>
            <a:ext cx="0" cy="43280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37F8677-4DF9-EF40-9664-B0FA3237FA8C}"/>
              </a:ext>
            </a:extLst>
          </p:cNvPr>
          <p:cNvCxnSpPr/>
          <p:nvPr/>
        </p:nvCxnSpPr>
        <p:spPr>
          <a:xfrm>
            <a:off x="6263244" y="4542213"/>
            <a:ext cx="0" cy="43280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72CA18EB-43BF-BA2E-3FC2-F2A34426B813}"/>
              </a:ext>
            </a:extLst>
          </p:cNvPr>
          <p:cNvCxnSpPr/>
          <p:nvPr/>
        </p:nvCxnSpPr>
        <p:spPr>
          <a:xfrm>
            <a:off x="3810000" y="3607937"/>
            <a:ext cx="106383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FB950966-CFB3-2F5A-3DB6-DDE9646B6642}"/>
              </a:ext>
            </a:extLst>
          </p:cNvPr>
          <p:cNvCxnSpPr/>
          <p:nvPr/>
        </p:nvCxnSpPr>
        <p:spPr>
          <a:xfrm>
            <a:off x="3809999" y="4159153"/>
            <a:ext cx="106383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6C6C45D-4B15-CAB2-D587-B79FF6EF5A68}"/>
              </a:ext>
            </a:extLst>
          </p:cNvPr>
          <p:cNvCxnSpPr/>
          <p:nvPr/>
        </p:nvCxnSpPr>
        <p:spPr>
          <a:xfrm>
            <a:off x="3809998" y="4736596"/>
            <a:ext cx="106383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59FFEFB-F7E6-FFB5-419C-D5F95B9A68E3}"/>
              </a:ext>
            </a:extLst>
          </p:cNvPr>
          <p:cNvCxnSpPr/>
          <p:nvPr/>
        </p:nvCxnSpPr>
        <p:spPr>
          <a:xfrm>
            <a:off x="2060369" y="4136212"/>
            <a:ext cx="106383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6935571D-2FC7-A9E8-9028-8D5EC5840FE2}"/>
              </a:ext>
            </a:extLst>
          </p:cNvPr>
          <p:cNvSpPr txBox="1"/>
          <p:nvPr/>
        </p:nvSpPr>
        <p:spPr>
          <a:xfrm>
            <a:off x="3286001" y="3528790"/>
            <a:ext cx="654132" cy="369332"/>
          </a:xfrm>
          <a:prstGeom prst="rect">
            <a:avLst/>
          </a:prstGeom>
          <a:noFill/>
        </p:spPr>
        <p:txBody>
          <a:bodyPr wrap="square" rtlCol="0">
            <a:spAutoFit/>
          </a:bodyPr>
          <a:lstStyle/>
          <a:p>
            <a:r>
              <a:rPr lang="en-IN" dirty="0"/>
              <a:t>0</a:t>
            </a:r>
          </a:p>
        </p:txBody>
      </p:sp>
      <p:sp>
        <p:nvSpPr>
          <p:cNvPr id="28" name="TextBox 27">
            <a:extLst>
              <a:ext uri="{FF2B5EF4-FFF2-40B4-BE49-F238E27FC236}">
                <a16:creationId xmlns:a16="http://schemas.microsoft.com/office/drawing/2014/main" id="{52A2FD99-E663-5957-53D7-84A82B3E7C64}"/>
              </a:ext>
            </a:extLst>
          </p:cNvPr>
          <p:cNvSpPr txBox="1"/>
          <p:nvPr/>
        </p:nvSpPr>
        <p:spPr>
          <a:xfrm>
            <a:off x="3286001" y="4542213"/>
            <a:ext cx="295399" cy="369332"/>
          </a:xfrm>
          <a:prstGeom prst="rect">
            <a:avLst/>
          </a:prstGeom>
          <a:noFill/>
        </p:spPr>
        <p:txBody>
          <a:bodyPr wrap="square" rtlCol="0">
            <a:spAutoFit/>
          </a:bodyPr>
          <a:lstStyle/>
          <a:p>
            <a:r>
              <a:rPr lang="en-IN" dirty="0"/>
              <a:t>2</a:t>
            </a:r>
          </a:p>
        </p:txBody>
      </p:sp>
      <p:sp>
        <p:nvSpPr>
          <p:cNvPr id="29" name="TextBox 28">
            <a:extLst>
              <a:ext uri="{FF2B5EF4-FFF2-40B4-BE49-F238E27FC236}">
                <a16:creationId xmlns:a16="http://schemas.microsoft.com/office/drawing/2014/main" id="{20E7314A-C6C3-3B49-D8FC-D0FBD35F5822}"/>
              </a:ext>
            </a:extLst>
          </p:cNvPr>
          <p:cNvSpPr txBox="1"/>
          <p:nvPr/>
        </p:nvSpPr>
        <p:spPr>
          <a:xfrm>
            <a:off x="5040333" y="3490091"/>
            <a:ext cx="357494" cy="369332"/>
          </a:xfrm>
          <a:prstGeom prst="rect">
            <a:avLst/>
          </a:prstGeom>
          <a:noFill/>
        </p:spPr>
        <p:txBody>
          <a:bodyPr wrap="square" rtlCol="0">
            <a:spAutoFit/>
          </a:bodyPr>
          <a:lstStyle/>
          <a:p>
            <a:endParaRPr lang="en-IN" dirty="0"/>
          </a:p>
        </p:txBody>
      </p:sp>
      <p:sp>
        <p:nvSpPr>
          <p:cNvPr id="30" name="TextBox 29">
            <a:extLst>
              <a:ext uri="{FF2B5EF4-FFF2-40B4-BE49-F238E27FC236}">
                <a16:creationId xmlns:a16="http://schemas.microsoft.com/office/drawing/2014/main" id="{10F4AB1F-6160-7CF6-83A5-4FB4CD9B3C0C}"/>
              </a:ext>
            </a:extLst>
          </p:cNvPr>
          <p:cNvSpPr txBox="1"/>
          <p:nvPr/>
        </p:nvSpPr>
        <p:spPr>
          <a:xfrm>
            <a:off x="4873829" y="3009089"/>
            <a:ext cx="2359231" cy="369332"/>
          </a:xfrm>
          <a:prstGeom prst="rect">
            <a:avLst/>
          </a:prstGeom>
          <a:noFill/>
        </p:spPr>
        <p:txBody>
          <a:bodyPr wrap="square" rtlCol="0">
            <a:spAutoFit/>
          </a:bodyPr>
          <a:lstStyle/>
          <a:p>
            <a:r>
              <a:rPr lang="en-IN" dirty="0"/>
              <a:t>   0        1        2</a:t>
            </a:r>
          </a:p>
        </p:txBody>
      </p:sp>
    </p:spTree>
    <p:extLst>
      <p:ext uri="{BB962C8B-B14F-4D97-AF65-F5344CB8AC3E}">
        <p14:creationId xmlns:p14="http://schemas.microsoft.com/office/powerpoint/2010/main" val="732087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930977-C43B-1DBA-D09C-6DBB4CA67EE0}"/>
              </a:ext>
            </a:extLst>
          </p:cNvPr>
          <p:cNvSpPr>
            <a:spLocks noGrp="1"/>
          </p:cNvSpPr>
          <p:nvPr>
            <p:ph idx="1"/>
          </p:nvPr>
        </p:nvSpPr>
        <p:spPr>
          <a:xfrm>
            <a:off x="457200" y="1219200"/>
            <a:ext cx="8229600" cy="5562600"/>
          </a:xfrm>
        </p:spPr>
        <p:txBody>
          <a:bodyPr>
            <a:normAutofit fontScale="62500" lnSpcReduction="20000"/>
          </a:bodyPr>
          <a:lstStyle/>
          <a:p>
            <a:r>
              <a:rPr lang="en-US" b="0" i="0" dirty="0">
                <a:solidFill>
                  <a:srgbClr val="273239"/>
                </a:solidFill>
                <a:effectLst/>
                <a:highlight>
                  <a:srgbClr val="FFFFFF"/>
                </a:highlight>
                <a:latin typeface="Nunito" pitchFamily="2" charset="0"/>
              </a:rPr>
              <a:t>An array of objects is created like an array of primitive-type data items</a:t>
            </a:r>
          </a:p>
          <a:p>
            <a:pPr marL="109728" indent="0">
              <a:buNone/>
            </a:pPr>
            <a:r>
              <a:rPr lang="en-US" dirty="0">
                <a:solidFill>
                  <a:srgbClr val="273239"/>
                </a:solidFill>
                <a:highlight>
                  <a:srgbClr val="FFFFFF"/>
                </a:highlight>
                <a:latin typeface="Nunito" pitchFamily="2" charset="0"/>
              </a:rPr>
              <a:t>Syntax: Cars[] </a:t>
            </a:r>
            <a:r>
              <a:rPr lang="en-US" dirty="0" err="1">
                <a:solidFill>
                  <a:srgbClr val="273239"/>
                </a:solidFill>
                <a:highlight>
                  <a:srgbClr val="FFFFFF"/>
                </a:highlight>
                <a:latin typeface="Nunito" pitchFamily="2" charset="0"/>
              </a:rPr>
              <a:t>carArray</a:t>
            </a:r>
            <a:r>
              <a:rPr lang="en-US" dirty="0">
                <a:solidFill>
                  <a:srgbClr val="273239"/>
                </a:solidFill>
                <a:highlight>
                  <a:srgbClr val="FFFFFF"/>
                </a:highlight>
                <a:latin typeface="Nunito" pitchFamily="2" charset="0"/>
              </a:rPr>
              <a:t> = new Cars[5];</a:t>
            </a:r>
          </a:p>
          <a:p>
            <a:pPr marL="109728" indent="0">
              <a:buNone/>
            </a:pPr>
            <a:endParaRPr lang="en-US" dirty="0">
              <a:solidFill>
                <a:srgbClr val="273239"/>
              </a:solidFill>
              <a:highlight>
                <a:srgbClr val="FFFFFF"/>
              </a:highlight>
              <a:latin typeface="Nunito" pitchFamily="2" charset="0"/>
            </a:endParaRPr>
          </a:p>
          <a:p>
            <a:r>
              <a:rPr lang="en-US" dirty="0">
                <a:solidFill>
                  <a:srgbClr val="273239"/>
                </a:solidFill>
                <a:highlight>
                  <a:srgbClr val="FFFFFF"/>
                </a:highlight>
                <a:latin typeface="Nunito" pitchFamily="2" charset="0"/>
              </a:rPr>
              <a:t>Class Students()</a:t>
            </a:r>
          </a:p>
          <a:p>
            <a:pPr marL="109728" indent="0">
              <a:buNone/>
            </a:pPr>
            <a:r>
              <a:rPr lang="en-US" dirty="0">
                <a:solidFill>
                  <a:srgbClr val="273239"/>
                </a:solidFill>
                <a:highlight>
                  <a:srgbClr val="FFFFFF"/>
                </a:highlight>
                <a:latin typeface="Nunito" pitchFamily="2" charset="0"/>
              </a:rPr>
              <a:t>{</a:t>
            </a:r>
          </a:p>
          <a:p>
            <a:pPr marL="393192" lvl="1" indent="0">
              <a:buNone/>
            </a:pPr>
            <a:r>
              <a:rPr lang="en-US" dirty="0">
                <a:solidFill>
                  <a:srgbClr val="273239"/>
                </a:solidFill>
                <a:highlight>
                  <a:srgbClr val="FFFFFF"/>
                </a:highlight>
                <a:latin typeface="Nunito" pitchFamily="2" charset="0"/>
              </a:rPr>
              <a:t>	int </a:t>
            </a:r>
            <a:r>
              <a:rPr lang="en-US" dirty="0" err="1">
                <a:solidFill>
                  <a:srgbClr val="273239"/>
                </a:solidFill>
                <a:highlight>
                  <a:srgbClr val="FFFFFF"/>
                </a:highlight>
                <a:latin typeface="Nunito" pitchFamily="2" charset="0"/>
              </a:rPr>
              <a:t>roll_num</a:t>
            </a:r>
            <a:r>
              <a:rPr lang="en-US" dirty="0">
                <a:solidFill>
                  <a:srgbClr val="273239"/>
                </a:solidFill>
                <a:highlight>
                  <a:srgbClr val="FFFFFF"/>
                </a:highlight>
                <a:latin typeface="Nunito" pitchFamily="2" charset="0"/>
              </a:rPr>
              <a:t>;</a:t>
            </a:r>
          </a:p>
          <a:p>
            <a:pPr marL="393192" lvl="1" indent="0">
              <a:buNone/>
            </a:pPr>
            <a:r>
              <a:rPr lang="en-US" dirty="0">
                <a:solidFill>
                  <a:srgbClr val="273239"/>
                </a:solidFill>
                <a:highlight>
                  <a:srgbClr val="FFFFFF"/>
                </a:highlight>
                <a:latin typeface="Nunito" pitchFamily="2" charset="0"/>
              </a:rPr>
              <a:t>	String name;</a:t>
            </a:r>
          </a:p>
          <a:p>
            <a:pPr marL="393192" lvl="1" indent="0">
              <a:buNone/>
            </a:pPr>
            <a:r>
              <a:rPr lang="en-US" dirty="0">
                <a:solidFill>
                  <a:srgbClr val="273239"/>
                </a:solidFill>
                <a:highlight>
                  <a:srgbClr val="FFFFFF"/>
                </a:highlight>
                <a:latin typeface="Nunito" pitchFamily="2" charset="0"/>
              </a:rPr>
              <a:t>	Students(int </a:t>
            </a:r>
            <a:r>
              <a:rPr lang="en-US" dirty="0" err="1">
                <a:solidFill>
                  <a:srgbClr val="273239"/>
                </a:solidFill>
                <a:highlight>
                  <a:srgbClr val="FFFFFF"/>
                </a:highlight>
                <a:latin typeface="Nunito" pitchFamily="2" charset="0"/>
              </a:rPr>
              <a:t>rNum</a:t>
            </a:r>
            <a:r>
              <a:rPr lang="en-US" dirty="0">
                <a:solidFill>
                  <a:srgbClr val="273239"/>
                </a:solidFill>
                <a:highlight>
                  <a:srgbClr val="FFFFFF"/>
                </a:highlight>
                <a:latin typeface="Nunito" pitchFamily="2" charset="0"/>
              </a:rPr>
              <a:t>, String </a:t>
            </a:r>
            <a:r>
              <a:rPr lang="en-US" dirty="0" err="1">
                <a:solidFill>
                  <a:srgbClr val="273239"/>
                </a:solidFill>
                <a:highlight>
                  <a:srgbClr val="FFFFFF"/>
                </a:highlight>
                <a:latin typeface="Nunito" pitchFamily="2" charset="0"/>
              </a:rPr>
              <a:t>sName</a:t>
            </a:r>
            <a:r>
              <a:rPr lang="en-US" dirty="0">
                <a:solidFill>
                  <a:srgbClr val="273239"/>
                </a:solidFill>
                <a:highlight>
                  <a:srgbClr val="FFFFFF"/>
                </a:highlight>
                <a:latin typeface="Nunito" pitchFamily="2" charset="0"/>
              </a:rPr>
              <a:t>){</a:t>
            </a:r>
          </a:p>
          <a:p>
            <a:pPr marL="393192" lvl="1" indent="0">
              <a:buNone/>
            </a:pPr>
            <a:r>
              <a:rPr lang="en-US" dirty="0">
                <a:solidFill>
                  <a:srgbClr val="273239"/>
                </a:solidFill>
                <a:highlight>
                  <a:srgbClr val="FFFFFF"/>
                </a:highlight>
                <a:latin typeface="Nunito" pitchFamily="2" charset="0"/>
              </a:rPr>
              <a:t>	 </a:t>
            </a:r>
            <a:r>
              <a:rPr lang="en-US" dirty="0" err="1">
                <a:solidFill>
                  <a:srgbClr val="273239"/>
                </a:solidFill>
                <a:highlight>
                  <a:srgbClr val="FFFFFF"/>
                </a:highlight>
                <a:latin typeface="Nunito" pitchFamily="2" charset="0"/>
              </a:rPr>
              <a:t>roll_num</a:t>
            </a:r>
            <a:r>
              <a:rPr lang="en-US" dirty="0">
                <a:solidFill>
                  <a:srgbClr val="273239"/>
                </a:solidFill>
                <a:highlight>
                  <a:srgbClr val="FFFFFF"/>
                </a:highlight>
                <a:latin typeface="Nunito" pitchFamily="2" charset="0"/>
              </a:rPr>
              <a:t> = </a:t>
            </a:r>
            <a:r>
              <a:rPr lang="en-US" dirty="0" err="1">
                <a:solidFill>
                  <a:srgbClr val="273239"/>
                </a:solidFill>
                <a:highlight>
                  <a:srgbClr val="FFFFFF"/>
                </a:highlight>
                <a:latin typeface="Nunito" pitchFamily="2" charset="0"/>
              </a:rPr>
              <a:t>rNum</a:t>
            </a:r>
            <a:endParaRPr lang="en-US" dirty="0">
              <a:solidFill>
                <a:srgbClr val="273239"/>
              </a:solidFill>
              <a:highlight>
                <a:srgbClr val="FFFFFF"/>
              </a:highlight>
              <a:latin typeface="Nunito" pitchFamily="2" charset="0"/>
            </a:endParaRPr>
          </a:p>
          <a:p>
            <a:pPr marL="393192" lvl="1" indent="0">
              <a:buNone/>
            </a:pPr>
            <a:r>
              <a:rPr lang="en-US" dirty="0">
                <a:solidFill>
                  <a:srgbClr val="273239"/>
                </a:solidFill>
                <a:highlight>
                  <a:srgbClr val="FFFFFF"/>
                </a:highlight>
                <a:latin typeface="Nunito" pitchFamily="2" charset="0"/>
              </a:rPr>
              <a:t>	</a:t>
            </a:r>
            <a:r>
              <a:rPr lang="en-US" dirty="0" err="1">
                <a:solidFill>
                  <a:srgbClr val="273239"/>
                </a:solidFill>
                <a:highlight>
                  <a:srgbClr val="FFFFFF"/>
                </a:highlight>
                <a:latin typeface="Nunito" pitchFamily="2" charset="0"/>
              </a:rPr>
              <a:t>sName</a:t>
            </a:r>
            <a:r>
              <a:rPr lang="en-US" dirty="0">
                <a:solidFill>
                  <a:srgbClr val="273239"/>
                </a:solidFill>
                <a:highlight>
                  <a:srgbClr val="FFFFFF"/>
                </a:highlight>
                <a:latin typeface="Nunito" pitchFamily="2" charset="0"/>
              </a:rPr>
              <a:t> = Name;</a:t>
            </a:r>
          </a:p>
          <a:p>
            <a:pPr marL="393192" lvl="1" indent="0">
              <a:buNone/>
            </a:pPr>
            <a:r>
              <a:rPr lang="en-US" dirty="0">
                <a:solidFill>
                  <a:srgbClr val="273239"/>
                </a:solidFill>
                <a:highlight>
                  <a:srgbClr val="FFFFFF"/>
                </a:highlight>
                <a:latin typeface="Nunito" pitchFamily="2" charset="0"/>
              </a:rPr>
              <a:t>	}</a:t>
            </a:r>
          </a:p>
          <a:p>
            <a:pPr marL="393192" lvl="1" indent="0">
              <a:buNone/>
            </a:pPr>
            <a:r>
              <a:rPr lang="en-US" dirty="0">
                <a:solidFill>
                  <a:srgbClr val="273239"/>
                </a:solidFill>
                <a:highlight>
                  <a:srgbClr val="FFFFFF"/>
                </a:highlight>
                <a:latin typeface="Nunito" pitchFamily="2" charset="0"/>
              </a:rPr>
              <a:t>main</a:t>
            </a:r>
          </a:p>
          <a:p>
            <a:pPr marL="393192" lvl="1" indent="0">
              <a:buNone/>
            </a:pPr>
            <a:r>
              <a:rPr lang="en-US" dirty="0">
                <a:solidFill>
                  <a:srgbClr val="273239"/>
                </a:solidFill>
                <a:highlight>
                  <a:srgbClr val="FFFFFF"/>
                </a:highlight>
                <a:latin typeface="Nunito" pitchFamily="2" charset="0"/>
              </a:rPr>
              <a:t>{</a:t>
            </a:r>
          </a:p>
          <a:p>
            <a:pPr marL="393192" lvl="1" indent="0">
              <a:buNone/>
            </a:pPr>
            <a:r>
              <a:rPr lang="en-US" dirty="0">
                <a:solidFill>
                  <a:srgbClr val="273239"/>
                </a:solidFill>
                <a:highlight>
                  <a:srgbClr val="FFFFFF"/>
                </a:highlight>
                <a:latin typeface="Nunito" pitchFamily="2" charset="0"/>
              </a:rPr>
              <a:t>	Students[] </a:t>
            </a:r>
            <a:r>
              <a:rPr lang="en-US" dirty="0" err="1">
                <a:solidFill>
                  <a:srgbClr val="273239"/>
                </a:solidFill>
                <a:highlight>
                  <a:srgbClr val="FFFFFF"/>
                </a:highlight>
                <a:latin typeface="Nunito" pitchFamily="2" charset="0"/>
              </a:rPr>
              <a:t>arr</a:t>
            </a:r>
            <a:r>
              <a:rPr lang="en-US" dirty="0">
                <a:solidFill>
                  <a:srgbClr val="273239"/>
                </a:solidFill>
                <a:highlight>
                  <a:srgbClr val="FFFFFF"/>
                </a:highlight>
                <a:latin typeface="Nunito" pitchFamily="2" charset="0"/>
              </a:rPr>
              <a:t> = new Students[5];</a:t>
            </a:r>
          </a:p>
          <a:p>
            <a:pPr marL="393192" lvl="1" indent="0">
              <a:buNone/>
            </a:pPr>
            <a:r>
              <a:rPr lang="en-US" dirty="0">
                <a:solidFill>
                  <a:srgbClr val="273239"/>
                </a:solidFill>
                <a:highlight>
                  <a:srgbClr val="FFFFFF"/>
                </a:highlight>
                <a:latin typeface="Nunito" pitchFamily="2" charset="0"/>
              </a:rPr>
              <a:t>	</a:t>
            </a:r>
            <a:r>
              <a:rPr lang="en-US" dirty="0" err="1">
                <a:solidFill>
                  <a:srgbClr val="273239"/>
                </a:solidFill>
                <a:highlight>
                  <a:srgbClr val="FFFFFF"/>
                </a:highlight>
                <a:latin typeface="Nunito" pitchFamily="2" charset="0"/>
              </a:rPr>
              <a:t>arr</a:t>
            </a:r>
            <a:r>
              <a:rPr lang="en-US" dirty="0">
                <a:solidFill>
                  <a:srgbClr val="273239"/>
                </a:solidFill>
                <a:highlight>
                  <a:srgbClr val="FFFFFF"/>
                </a:highlight>
                <a:latin typeface="Nunito" pitchFamily="2" charset="0"/>
              </a:rPr>
              <a:t>[0] = new Students[1,”John”];</a:t>
            </a:r>
          </a:p>
          <a:p>
            <a:pPr marL="393192" lvl="1" indent="0">
              <a:buNone/>
            </a:pPr>
            <a:r>
              <a:rPr lang="en-US" dirty="0">
                <a:solidFill>
                  <a:srgbClr val="273239"/>
                </a:solidFill>
                <a:highlight>
                  <a:srgbClr val="FFFFFF"/>
                </a:highlight>
                <a:latin typeface="Nunito" pitchFamily="2" charset="0"/>
              </a:rPr>
              <a:t>	</a:t>
            </a:r>
            <a:r>
              <a:rPr lang="en-US" dirty="0" err="1">
                <a:solidFill>
                  <a:srgbClr val="273239"/>
                </a:solidFill>
                <a:highlight>
                  <a:srgbClr val="FFFFFF"/>
                </a:highlight>
                <a:latin typeface="Nunito" pitchFamily="2" charset="0"/>
              </a:rPr>
              <a:t>arr</a:t>
            </a:r>
            <a:r>
              <a:rPr lang="en-US" dirty="0">
                <a:solidFill>
                  <a:srgbClr val="273239"/>
                </a:solidFill>
                <a:highlight>
                  <a:srgbClr val="FFFFFF"/>
                </a:highlight>
                <a:latin typeface="Nunito" pitchFamily="2" charset="0"/>
              </a:rPr>
              <a:t>[1] = new Students[2,”Peter”];</a:t>
            </a:r>
          </a:p>
          <a:p>
            <a:pPr marL="393192" lvl="1" indent="0">
              <a:buNone/>
            </a:pPr>
            <a:r>
              <a:rPr lang="en-US" dirty="0">
                <a:solidFill>
                  <a:srgbClr val="273239"/>
                </a:solidFill>
                <a:highlight>
                  <a:srgbClr val="FFFFFF"/>
                </a:highlight>
                <a:latin typeface="Nunito" pitchFamily="2" charset="0"/>
              </a:rPr>
              <a:t>	….</a:t>
            </a:r>
          </a:p>
          <a:p>
            <a:pPr marL="393192" lvl="1" indent="0">
              <a:buNone/>
            </a:pPr>
            <a:r>
              <a:rPr lang="en-US" dirty="0">
                <a:solidFill>
                  <a:srgbClr val="273239"/>
                </a:solidFill>
                <a:highlight>
                  <a:srgbClr val="FFFFFF"/>
                </a:highlight>
                <a:latin typeface="Nunito" pitchFamily="2" charset="0"/>
              </a:rPr>
              <a:t>	….</a:t>
            </a:r>
          </a:p>
          <a:p>
            <a:pPr marL="393192" lvl="1" indent="0">
              <a:buNone/>
            </a:pPr>
            <a:r>
              <a:rPr lang="en-US" dirty="0">
                <a:solidFill>
                  <a:srgbClr val="273239"/>
                </a:solidFill>
                <a:highlight>
                  <a:srgbClr val="FFFFFF"/>
                </a:highlight>
                <a:latin typeface="Nunito" pitchFamily="2" charset="0"/>
              </a:rPr>
              <a:t>	//To Print</a:t>
            </a:r>
          </a:p>
          <a:p>
            <a:pPr marL="393192" lvl="1" indent="0">
              <a:buNone/>
            </a:pPr>
            <a:r>
              <a:rPr lang="en-US" dirty="0">
                <a:solidFill>
                  <a:srgbClr val="273239"/>
                </a:solidFill>
                <a:highlight>
                  <a:srgbClr val="FFFFFF"/>
                </a:highlight>
                <a:latin typeface="Nunito" pitchFamily="2" charset="0"/>
              </a:rPr>
              <a:t>	</a:t>
            </a:r>
            <a:r>
              <a:rPr lang="en-US" dirty="0" err="1">
                <a:solidFill>
                  <a:srgbClr val="273239"/>
                </a:solidFill>
                <a:highlight>
                  <a:srgbClr val="FFFFFF"/>
                </a:highlight>
                <a:latin typeface="Nunito" pitchFamily="2" charset="0"/>
              </a:rPr>
              <a:t>arr</a:t>
            </a:r>
            <a:r>
              <a:rPr lang="en-US" dirty="0">
                <a:solidFill>
                  <a:srgbClr val="273239"/>
                </a:solidFill>
                <a:highlight>
                  <a:srgbClr val="FFFFFF"/>
                </a:highlight>
                <a:latin typeface="Nunito" pitchFamily="2" charset="0"/>
              </a:rPr>
              <a:t>[</a:t>
            </a:r>
            <a:r>
              <a:rPr lang="en-US" dirty="0" err="1">
                <a:solidFill>
                  <a:srgbClr val="273239"/>
                </a:solidFill>
                <a:highlight>
                  <a:srgbClr val="FFFFFF"/>
                </a:highlight>
                <a:latin typeface="Nunito" pitchFamily="2" charset="0"/>
              </a:rPr>
              <a:t>i</a:t>
            </a:r>
            <a:r>
              <a:rPr lang="en-US" dirty="0">
                <a:solidFill>
                  <a:srgbClr val="273239"/>
                </a:solidFill>
                <a:highlight>
                  <a:srgbClr val="FFFFFF"/>
                </a:highlight>
                <a:latin typeface="Nunito" pitchFamily="2" charset="0"/>
              </a:rPr>
              <a:t>[.</a:t>
            </a:r>
            <a:r>
              <a:rPr lang="en-US" dirty="0" err="1">
                <a:solidFill>
                  <a:srgbClr val="273239"/>
                </a:solidFill>
                <a:highlight>
                  <a:srgbClr val="FFFFFF"/>
                </a:highlight>
                <a:latin typeface="Nunito" pitchFamily="2" charset="0"/>
              </a:rPr>
              <a:t>roll_num</a:t>
            </a:r>
            <a:r>
              <a:rPr lang="en-US" dirty="0">
                <a:solidFill>
                  <a:srgbClr val="273239"/>
                </a:solidFill>
                <a:highlight>
                  <a:srgbClr val="FFFFFF"/>
                </a:highlight>
                <a:latin typeface="Nunito" pitchFamily="2" charset="0"/>
              </a:rPr>
              <a:t>;</a:t>
            </a:r>
          </a:p>
          <a:p>
            <a:pPr marL="393192" lvl="1" indent="0">
              <a:buNone/>
            </a:pPr>
            <a:r>
              <a:rPr lang="en-US" dirty="0">
                <a:solidFill>
                  <a:srgbClr val="273239"/>
                </a:solidFill>
                <a:highlight>
                  <a:srgbClr val="FFFFFF"/>
                </a:highlight>
                <a:latin typeface="Nunito" pitchFamily="2" charset="0"/>
              </a:rPr>
              <a:t>	</a:t>
            </a:r>
            <a:r>
              <a:rPr lang="en-US" dirty="0" err="1">
                <a:solidFill>
                  <a:srgbClr val="273239"/>
                </a:solidFill>
                <a:highlight>
                  <a:srgbClr val="FFFFFF"/>
                </a:highlight>
                <a:latin typeface="Nunito" pitchFamily="2" charset="0"/>
              </a:rPr>
              <a:t>arr</a:t>
            </a:r>
            <a:r>
              <a:rPr lang="en-US" dirty="0">
                <a:solidFill>
                  <a:srgbClr val="273239"/>
                </a:solidFill>
                <a:highlight>
                  <a:srgbClr val="FFFFFF"/>
                </a:highlight>
                <a:latin typeface="Nunito" pitchFamily="2" charset="0"/>
              </a:rPr>
              <a:t>[</a:t>
            </a:r>
            <a:r>
              <a:rPr lang="en-US" dirty="0" err="1">
                <a:solidFill>
                  <a:srgbClr val="273239"/>
                </a:solidFill>
                <a:highlight>
                  <a:srgbClr val="FFFFFF"/>
                </a:highlight>
                <a:latin typeface="Nunito" pitchFamily="2" charset="0"/>
              </a:rPr>
              <a:t>i</a:t>
            </a:r>
            <a:r>
              <a:rPr lang="en-US" dirty="0">
                <a:solidFill>
                  <a:srgbClr val="273239"/>
                </a:solidFill>
                <a:highlight>
                  <a:srgbClr val="FFFFFF"/>
                </a:highlight>
                <a:latin typeface="Nunito" pitchFamily="2" charset="0"/>
              </a:rPr>
              <a:t>].name;</a:t>
            </a:r>
          </a:p>
          <a:p>
            <a:pPr marL="393192" lvl="1" indent="0">
              <a:buNone/>
            </a:pPr>
            <a:endParaRPr lang="en-US" dirty="0">
              <a:solidFill>
                <a:srgbClr val="273239"/>
              </a:solidFill>
              <a:highlight>
                <a:srgbClr val="FFFFFF"/>
              </a:highlight>
              <a:latin typeface="Nunito" pitchFamily="2" charset="0"/>
            </a:endParaRPr>
          </a:p>
          <a:p>
            <a:pPr marL="393192" lvl="1" indent="0">
              <a:buNone/>
            </a:pPr>
            <a:r>
              <a:rPr lang="en-US" dirty="0">
                <a:solidFill>
                  <a:srgbClr val="273239"/>
                </a:solidFill>
                <a:highlight>
                  <a:srgbClr val="FFFFFF"/>
                </a:highlight>
                <a:latin typeface="Nunito" pitchFamily="2" charset="0"/>
              </a:rPr>
              <a:t>}</a:t>
            </a:r>
          </a:p>
          <a:p>
            <a:endParaRPr lang="en-US" b="0" i="0" dirty="0">
              <a:solidFill>
                <a:srgbClr val="273239"/>
              </a:solidFill>
              <a:effectLst/>
              <a:highlight>
                <a:srgbClr val="FFFFFF"/>
              </a:highlight>
              <a:latin typeface="Nunito" pitchFamily="2" charset="0"/>
            </a:endParaRPr>
          </a:p>
          <a:p>
            <a:endParaRPr lang="en-US" b="0" i="0" dirty="0">
              <a:solidFill>
                <a:srgbClr val="273239"/>
              </a:solidFill>
              <a:effectLst/>
              <a:highlight>
                <a:srgbClr val="FFFFFF"/>
              </a:highlight>
              <a:latin typeface="Nunito" pitchFamily="2" charset="0"/>
            </a:endParaRPr>
          </a:p>
          <a:p>
            <a:endParaRPr lang="en-US" b="0" i="0" dirty="0">
              <a:solidFill>
                <a:srgbClr val="273239"/>
              </a:solidFill>
              <a:effectLst/>
              <a:highlight>
                <a:srgbClr val="FFFFFF"/>
              </a:highlight>
              <a:latin typeface="Nunito" pitchFamily="2" charset="0"/>
            </a:endParaRPr>
          </a:p>
          <a:p>
            <a:pPr marL="393192" lvl="1" indent="0">
              <a:buNone/>
            </a:pPr>
            <a:endParaRPr lang="en-US" dirty="0">
              <a:solidFill>
                <a:srgbClr val="273239"/>
              </a:solidFill>
              <a:highlight>
                <a:srgbClr val="FFFFFF"/>
              </a:highlight>
              <a:latin typeface="Nunito" pitchFamily="2" charset="0"/>
            </a:endParaRPr>
          </a:p>
        </p:txBody>
      </p:sp>
      <p:sp>
        <p:nvSpPr>
          <p:cNvPr id="3" name="Title 2">
            <a:extLst>
              <a:ext uri="{FF2B5EF4-FFF2-40B4-BE49-F238E27FC236}">
                <a16:creationId xmlns:a16="http://schemas.microsoft.com/office/drawing/2014/main" id="{AEA0FDD6-3181-BBBA-710D-1ED8B1787732}"/>
              </a:ext>
            </a:extLst>
          </p:cNvPr>
          <p:cNvSpPr>
            <a:spLocks noGrp="1"/>
          </p:cNvSpPr>
          <p:nvPr>
            <p:ph type="title"/>
          </p:nvPr>
        </p:nvSpPr>
        <p:spPr>
          <a:xfrm>
            <a:off x="443345" y="43543"/>
            <a:ext cx="8229600" cy="1143000"/>
          </a:xfrm>
        </p:spPr>
        <p:txBody>
          <a:bodyPr/>
          <a:lstStyle/>
          <a:p>
            <a:r>
              <a:rPr lang="en-IN" dirty="0"/>
              <a:t>Array of Objects</a:t>
            </a:r>
          </a:p>
        </p:txBody>
      </p:sp>
    </p:spTree>
    <p:extLst>
      <p:ext uri="{BB962C8B-B14F-4D97-AF65-F5344CB8AC3E}">
        <p14:creationId xmlns:p14="http://schemas.microsoft.com/office/powerpoint/2010/main" val="513924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AEDF67-2361-88E7-E8C3-7F5541326308}"/>
              </a:ext>
            </a:extLst>
          </p:cNvPr>
          <p:cNvSpPr>
            <a:spLocks noGrp="1"/>
          </p:cNvSpPr>
          <p:nvPr>
            <p:ph idx="1"/>
          </p:nvPr>
        </p:nvSpPr>
        <p:spPr>
          <a:xfrm>
            <a:off x="457200" y="1481328"/>
            <a:ext cx="8229600" cy="4767072"/>
          </a:xfrm>
        </p:spPr>
        <p:txBody>
          <a:bodyPr/>
          <a:lstStyle/>
          <a:p>
            <a:r>
              <a:rPr lang="en-US" b="0" i="0" dirty="0">
                <a:solidFill>
                  <a:srgbClr val="273239"/>
                </a:solidFill>
                <a:effectLst/>
                <a:highlight>
                  <a:srgbClr val="FFFFFF"/>
                </a:highlight>
                <a:latin typeface="Nunito" pitchFamily="2" charset="0"/>
              </a:rPr>
              <a:t>The </a:t>
            </a:r>
            <a:r>
              <a:rPr lang="en-US" b="1" i="0" dirty="0">
                <a:solidFill>
                  <a:srgbClr val="273239"/>
                </a:solidFill>
                <a:effectLst/>
                <a:highlight>
                  <a:srgbClr val="FFFFFF"/>
                </a:highlight>
                <a:latin typeface="Nunito" pitchFamily="2" charset="0"/>
              </a:rPr>
              <a:t>Arrays</a:t>
            </a:r>
            <a:r>
              <a:rPr lang="en-US" b="0" i="0" dirty="0">
                <a:solidFill>
                  <a:srgbClr val="273239"/>
                </a:solidFill>
                <a:effectLst/>
                <a:highlight>
                  <a:srgbClr val="FFFFFF"/>
                </a:highlight>
                <a:latin typeface="Nunito" pitchFamily="2" charset="0"/>
              </a:rPr>
              <a:t> class in </a:t>
            </a:r>
            <a:r>
              <a:rPr lang="en-US" b="1" i="0" dirty="0" err="1">
                <a:solidFill>
                  <a:srgbClr val="273239"/>
                </a:solidFill>
                <a:effectLst/>
                <a:highlight>
                  <a:srgbClr val="FFFFFF"/>
                </a:highlight>
                <a:latin typeface="Nunito" pitchFamily="2" charset="0"/>
              </a:rPr>
              <a:t>java.util</a:t>
            </a:r>
            <a:r>
              <a:rPr lang="en-US" b="1" i="0" dirty="0">
                <a:solidFill>
                  <a:srgbClr val="273239"/>
                </a:solidFill>
                <a:effectLst/>
                <a:highlight>
                  <a:srgbClr val="FFFFFF"/>
                </a:highlight>
                <a:latin typeface="Nunito" pitchFamily="2" charset="0"/>
              </a:rPr>
              <a:t> package</a:t>
            </a:r>
            <a:r>
              <a:rPr lang="en-US" b="0" i="0" dirty="0">
                <a:solidFill>
                  <a:srgbClr val="273239"/>
                </a:solidFill>
                <a:effectLst/>
                <a:highlight>
                  <a:srgbClr val="FFFFFF"/>
                </a:highlight>
                <a:latin typeface="Nunito" pitchFamily="2" charset="0"/>
              </a:rPr>
              <a:t> is a part of the </a:t>
            </a:r>
            <a:r>
              <a:rPr lang="en-US" b="1" i="0" dirty="0">
                <a:solidFill>
                  <a:srgbClr val="273239"/>
                </a:solidFill>
                <a:effectLst/>
                <a:highlight>
                  <a:srgbClr val="FFFFFF"/>
                </a:highlight>
                <a:latin typeface="Nunito" pitchFamily="2" charset="0"/>
              </a:rPr>
              <a:t>Java Collection Framework</a:t>
            </a:r>
            <a:r>
              <a:rPr lang="en-US" b="0" i="0" dirty="0">
                <a:solidFill>
                  <a:srgbClr val="273239"/>
                </a:solidFill>
                <a:effectLst/>
                <a:highlight>
                  <a:srgbClr val="FFFFFF"/>
                </a:highlight>
                <a:latin typeface="Nunito" pitchFamily="2" charset="0"/>
              </a:rPr>
              <a:t>. </a:t>
            </a:r>
          </a:p>
          <a:p>
            <a:r>
              <a:rPr lang="en-US" b="0" i="0" dirty="0">
                <a:solidFill>
                  <a:srgbClr val="273239"/>
                </a:solidFill>
                <a:effectLst/>
                <a:highlight>
                  <a:srgbClr val="FFFFFF"/>
                </a:highlight>
                <a:latin typeface="Nunito" pitchFamily="2" charset="0"/>
              </a:rPr>
              <a:t>This class provides static methods to dynamically create and access </a:t>
            </a:r>
            <a:r>
              <a:rPr lang="en-US" b="1" i="0" dirty="0">
                <a:solidFill>
                  <a:srgbClr val="273239"/>
                </a:solidFill>
                <a:effectLst/>
                <a:highlight>
                  <a:srgbClr val="FFFFFF"/>
                </a:highlight>
                <a:latin typeface="Nunito" pitchFamily="2" charset="0"/>
              </a:rPr>
              <a:t>Java arrays</a:t>
            </a:r>
            <a:r>
              <a:rPr lang="en-US" b="0" i="0" dirty="0">
                <a:solidFill>
                  <a:srgbClr val="273239"/>
                </a:solidFill>
                <a:effectLst/>
                <a:highlight>
                  <a:srgbClr val="FFFFFF"/>
                </a:highlight>
                <a:latin typeface="Nunito" pitchFamily="2" charset="0"/>
              </a:rPr>
              <a:t>.</a:t>
            </a:r>
          </a:p>
          <a:p>
            <a:pPr marL="109728" indent="0">
              <a:buNone/>
            </a:pPr>
            <a:endParaRPr lang="en-US" dirty="0">
              <a:solidFill>
                <a:srgbClr val="273239"/>
              </a:solidFill>
              <a:highlight>
                <a:srgbClr val="FFFFFF"/>
              </a:highlight>
              <a:latin typeface="Nunito" pitchFamily="2" charset="0"/>
            </a:endParaRPr>
          </a:p>
          <a:p>
            <a:r>
              <a:rPr lang="en-US" dirty="0">
                <a:solidFill>
                  <a:srgbClr val="273239"/>
                </a:solidFill>
                <a:highlight>
                  <a:srgbClr val="FFFFFF"/>
                </a:highlight>
                <a:latin typeface="Nunito" pitchFamily="2" charset="0"/>
              </a:rPr>
              <a:t>They are useful in</a:t>
            </a:r>
          </a:p>
          <a:p>
            <a:pPr lvl="1"/>
            <a:r>
              <a:rPr lang="en-US" dirty="0">
                <a:solidFill>
                  <a:srgbClr val="273239"/>
                </a:solidFill>
                <a:highlight>
                  <a:srgbClr val="FFFFFF"/>
                </a:highlight>
                <a:latin typeface="Nunito" pitchFamily="2" charset="0"/>
              </a:rPr>
              <a:t>Filling an array with a particular value</a:t>
            </a:r>
          </a:p>
          <a:p>
            <a:pPr lvl="1"/>
            <a:r>
              <a:rPr lang="en-US" dirty="0">
                <a:solidFill>
                  <a:srgbClr val="273239"/>
                </a:solidFill>
                <a:highlight>
                  <a:srgbClr val="FFFFFF"/>
                </a:highlight>
                <a:latin typeface="Nunito" pitchFamily="2" charset="0"/>
              </a:rPr>
              <a:t>Sort Arrays</a:t>
            </a:r>
          </a:p>
          <a:p>
            <a:pPr lvl="1"/>
            <a:r>
              <a:rPr lang="en-US" dirty="0">
                <a:solidFill>
                  <a:srgbClr val="273239"/>
                </a:solidFill>
                <a:highlight>
                  <a:srgbClr val="FFFFFF"/>
                </a:highlight>
                <a:latin typeface="Nunito" pitchFamily="2" charset="0"/>
              </a:rPr>
              <a:t>Search Arrays</a:t>
            </a:r>
          </a:p>
          <a:p>
            <a:pPr lvl="1"/>
            <a:r>
              <a:rPr lang="en-US" dirty="0">
                <a:solidFill>
                  <a:srgbClr val="273239"/>
                </a:solidFill>
                <a:highlight>
                  <a:srgbClr val="FFFFFF"/>
                </a:highlight>
                <a:latin typeface="Nunito" pitchFamily="2" charset="0"/>
              </a:rPr>
              <a:t>Compare Arrays etc..</a:t>
            </a:r>
          </a:p>
          <a:p>
            <a:pPr marL="393192" lvl="1" indent="0">
              <a:buNone/>
            </a:pPr>
            <a:endParaRPr lang="en-US" dirty="0">
              <a:solidFill>
                <a:srgbClr val="273239"/>
              </a:solidFill>
              <a:highlight>
                <a:srgbClr val="FFFFFF"/>
              </a:highlight>
              <a:latin typeface="Nunito" pitchFamily="2" charset="0"/>
            </a:endParaRPr>
          </a:p>
          <a:p>
            <a:pPr lvl="1"/>
            <a:endParaRPr lang="en-IN" dirty="0"/>
          </a:p>
        </p:txBody>
      </p:sp>
      <p:sp>
        <p:nvSpPr>
          <p:cNvPr id="3" name="Title 2">
            <a:extLst>
              <a:ext uri="{FF2B5EF4-FFF2-40B4-BE49-F238E27FC236}">
                <a16:creationId xmlns:a16="http://schemas.microsoft.com/office/drawing/2014/main" id="{FDB91D49-5AC5-BA3D-CE2E-D5F7DB872DBC}"/>
              </a:ext>
            </a:extLst>
          </p:cNvPr>
          <p:cNvSpPr>
            <a:spLocks noGrp="1"/>
          </p:cNvSpPr>
          <p:nvPr>
            <p:ph type="title"/>
          </p:nvPr>
        </p:nvSpPr>
        <p:spPr/>
        <p:txBody>
          <a:bodyPr/>
          <a:lstStyle/>
          <a:p>
            <a:r>
              <a:rPr lang="en-IN" dirty="0"/>
              <a:t>Arrays Utility Class</a:t>
            </a:r>
          </a:p>
        </p:txBody>
      </p:sp>
    </p:spTree>
    <p:extLst>
      <p:ext uri="{BB962C8B-B14F-4D97-AF65-F5344CB8AC3E}">
        <p14:creationId xmlns:p14="http://schemas.microsoft.com/office/powerpoint/2010/main" val="17196260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F58A6BB-D975-DBEA-896C-1153739EFE76}"/>
              </a:ext>
            </a:extLst>
          </p:cNvPr>
          <p:cNvGraphicFramePr>
            <a:graphicFrameLocks noGrp="1"/>
          </p:cNvGraphicFramePr>
          <p:nvPr>
            <p:ph idx="1"/>
            <p:extLst>
              <p:ext uri="{D42A27DB-BD31-4B8C-83A1-F6EECF244321}">
                <p14:modId xmlns:p14="http://schemas.microsoft.com/office/powerpoint/2010/main" val="3663706477"/>
              </p:ext>
            </p:extLst>
          </p:nvPr>
        </p:nvGraphicFramePr>
        <p:xfrm>
          <a:off x="457200" y="879368"/>
          <a:ext cx="8229600" cy="59588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871347104"/>
                    </a:ext>
                  </a:extLst>
                </a:gridCol>
                <a:gridCol w="2743200">
                  <a:extLst>
                    <a:ext uri="{9D8B030D-6E8A-4147-A177-3AD203B41FA5}">
                      <a16:colId xmlns:a16="http://schemas.microsoft.com/office/drawing/2014/main" val="4015397072"/>
                    </a:ext>
                  </a:extLst>
                </a:gridCol>
                <a:gridCol w="2743200">
                  <a:extLst>
                    <a:ext uri="{9D8B030D-6E8A-4147-A177-3AD203B41FA5}">
                      <a16:colId xmlns:a16="http://schemas.microsoft.com/office/drawing/2014/main" val="2790372583"/>
                    </a:ext>
                  </a:extLst>
                </a:gridCol>
              </a:tblGrid>
              <a:tr h="370840">
                <a:tc>
                  <a:txBody>
                    <a:bodyPr/>
                    <a:lstStyle/>
                    <a:p>
                      <a:pPr algn="ctr"/>
                      <a:r>
                        <a:rPr lang="en-IN" dirty="0"/>
                        <a:t>Methods</a:t>
                      </a:r>
                    </a:p>
                  </a:txBody>
                  <a:tcPr/>
                </a:tc>
                <a:tc>
                  <a:txBody>
                    <a:bodyPr/>
                    <a:lstStyle/>
                    <a:p>
                      <a:pPr algn="ctr"/>
                      <a:r>
                        <a:rPr lang="en-IN" dirty="0"/>
                        <a:t>Purpose</a:t>
                      </a:r>
                    </a:p>
                  </a:txBody>
                  <a:tcPr/>
                </a:tc>
                <a:tc>
                  <a:txBody>
                    <a:bodyPr/>
                    <a:lstStyle/>
                    <a:p>
                      <a:pPr algn="ctr"/>
                      <a:r>
                        <a:rPr lang="en-IN" dirty="0"/>
                        <a:t>Syntax</a:t>
                      </a:r>
                    </a:p>
                  </a:txBody>
                  <a:tcPr/>
                </a:tc>
                <a:extLst>
                  <a:ext uri="{0D108BD9-81ED-4DB2-BD59-A6C34878D82A}">
                    <a16:rowId xmlns:a16="http://schemas.microsoft.com/office/drawing/2014/main" val="3476833874"/>
                  </a:ext>
                </a:extLst>
              </a:tr>
              <a:tr h="370840">
                <a:tc>
                  <a:txBody>
                    <a:bodyPr/>
                    <a:lstStyle/>
                    <a:p>
                      <a:pPr algn="ctr"/>
                      <a:r>
                        <a:rPr lang="en-IN" dirty="0" err="1"/>
                        <a:t>asList</a:t>
                      </a:r>
                      <a:r>
                        <a:rPr lang="en-IN" dirty="0"/>
                        <a:t>()</a:t>
                      </a:r>
                    </a:p>
                  </a:txBody>
                  <a:tcPr/>
                </a:tc>
                <a:tc>
                  <a:txBody>
                    <a:bodyPr/>
                    <a:lstStyle/>
                    <a:p>
                      <a:pPr algn="ctr"/>
                      <a:r>
                        <a:rPr lang="en-IN" dirty="0"/>
                        <a:t>Converts to List</a:t>
                      </a:r>
                    </a:p>
                  </a:txBody>
                  <a:tcPr/>
                </a:tc>
                <a:tc>
                  <a:txBody>
                    <a:bodyPr/>
                    <a:lstStyle/>
                    <a:p>
                      <a:pPr algn="ctr"/>
                      <a:r>
                        <a:rPr lang="en-IN" dirty="0" err="1"/>
                        <a:t>Arrays.asList</a:t>
                      </a:r>
                      <a:r>
                        <a:rPr lang="en-IN" dirty="0"/>
                        <a:t>(arr1);</a:t>
                      </a:r>
                    </a:p>
                  </a:txBody>
                  <a:tcPr/>
                </a:tc>
                <a:extLst>
                  <a:ext uri="{0D108BD9-81ED-4DB2-BD59-A6C34878D82A}">
                    <a16:rowId xmlns:a16="http://schemas.microsoft.com/office/drawing/2014/main" val="2776104009"/>
                  </a:ext>
                </a:extLst>
              </a:tr>
              <a:tr h="0">
                <a:tc>
                  <a:txBody>
                    <a:bodyPr/>
                    <a:lstStyle/>
                    <a:p>
                      <a:pPr algn="ctr"/>
                      <a:r>
                        <a:rPr lang="en-IN" dirty="0" err="1"/>
                        <a:t>binarySearch</a:t>
                      </a:r>
                      <a:r>
                        <a:rPr lang="en-IN" dirty="0"/>
                        <a:t>()</a:t>
                      </a:r>
                    </a:p>
                  </a:txBody>
                  <a:tcPr/>
                </a:tc>
                <a:tc>
                  <a:txBody>
                    <a:bodyPr/>
                    <a:lstStyle/>
                    <a:p>
                      <a:pPr algn="ctr"/>
                      <a:r>
                        <a:rPr lang="en-IN" dirty="0"/>
                        <a:t>Uses binary search to search for an element and returns the index.</a:t>
                      </a:r>
                    </a:p>
                  </a:txBody>
                  <a:tcPr/>
                </a:tc>
                <a:tc>
                  <a:txBody>
                    <a:bodyPr/>
                    <a:lstStyle/>
                    <a:p>
                      <a:pPr algn="ctr"/>
                      <a:r>
                        <a:rPr lang="en-IN" dirty="0" err="1"/>
                        <a:t>Arrays.binarySearch</a:t>
                      </a:r>
                      <a:r>
                        <a:rPr lang="en-IN" dirty="0"/>
                        <a:t>(arr1,10);</a:t>
                      </a:r>
                    </a:p>
                  </a:txBody>
                  <a:tcPr/>
                </a:tc>
                <a:extLst>
                  <a:ext uri="{0D108BD9-81ED-4DB2-BD59-A6C34878D82A}">
                    <a16:rowId xmlns:a16="http://schemas.microsoft.com/office/drawing/2014/main" val="3880768396"/>
                  </a:ext>
                </a:extLst>
              </a:tr>
              <a:tr h="370840">
                <a:tc>
                  <a:txBody>
                    <a:bodyPr/>
                    <a:lstStyle/>
                    <a:p>
                      <a:pPr algn="ctr"/>
                      <a:r>
                        <a:rPr lang="en-IN" dirty="0"/>
                        <a:t>equals()</a:t>
                      </a:r>
                    </a:p>
                  </a:txBody>
                  <a:tcPr/>
                </a:tc>
                <a:tc>
                  <a:txBody>
                    <a:bodyPr/>
                    <a:lstStyle/>
                    <a:p>
                      <a:pPr algn="ctr"/>
                      <a:r>
                        <a:rPr lang="en-IN" dirty="0"/>
                        <a:t>Compares two arrays and returns true or false</a:t>
                      </a:r>
                    </a:p>
                  </a:txBody>
                  <a:tcPr/>
                </a:tc>
                <a:tc>
                  <a:txBody>
                    <a:bodyPr/>
                    <a:lstStyle/>
                    <a:p>
                      <a:pPr algn="ctr"/>
                      <a:r>
                        <a:rPr kumimoji="0" lang="en-IN" kern="1200" dirty="0" err="1">
                          <a:solidFill>
                            <a:schemeClr val="dk1"/>
                          </a:solidFill>
                          <a:latin typeface="+mn-lt"/>
                          <a:ea typeface="+mn-ea"/>
                          <a:cs typeface="+mn-cs"/>
                        </a:rPr>
                        <a:t>Arrays.equals</a:t>
                      </a:r>
                      <a:r>
                        <a:rPr kumimoji="0" lang="en-IN" kern="1200" dirty="0">
                          <a:solidFill>
                            <a:schemeClr val="dk1"/>
                          </a:solidFill>
                          <a:latin typeface="+mn-lt"/>
                          <a:ea typeface="+mn-ea"/>
                          <a:cs typeface="+mn-cs"/>
                        </a:rPr>
                        <a:t>(</a:t>
                      </a:r>
                      <a:r>
                        <a:rPr kumimoji="0" lang="en-IN" kern="1200" dirty="0" err="1">
                          <a:solidFill>
                            <a:schemeClr val="dk1"/>
                          </a:solidFill>
                          <a:latin typeface="+mn-lt"/>
                          <a:ea typeface="+mn-ea"/>
                          <a:cs typeface="+mn-cs"/>
                        </a:rPr>
                        <a:t>intArr</a:t>
                      </a:r>
                      <a:r>
                        <a:rPr kumimoji="0" lang="en-IN" kern="1200" dirty="0">
                          <a:solidFill>
                            <a:schemeClr val="dk1"/>
                          </a:solidFill>
                          <a:latin typeface="+mn-lt"/>
                          <a:ea typeface="+mn-ea"/>
                          <a:cs typeface="+mn-cs"/>
                        </a:rPr>
                        <a:t>, intArr1)</a:t>
                      </a:r>
                    </a:p>
                  </a:txBody>
                  <a:tcPr/>
                </a:tc>
                <a:extLst>
                  <a:ext uri="{0D108BD9-81ED-4DB2-BD59-A6C34878D82A}">
                    <a16:rowId xmlns:a16="http://schemas.microsoft.com/office/drawing/2014/main" val="2877413865"/>
                  </a:ext>
                </a:extLst>
              </a:tr>
              <a:tr h="370840">
                <a:tc>
                  <a:txBody>
                    <a:bodyPr/>
                    <a:lstStyle/>
                    <a:p>
                      <a:pPr marL="0" algn="ctr" rtl="0" eaLnBrk="1" latinLnBrk="0" hangingPunct="1"/>
                      <a:r>
                        <a:rPr kumimoji="0" lang="en-IN" kern="1200" dirty="0" err="1">
                          <a:solidFill>
                            <a:schemeClr val="dk1"/>
                          </a:solidFill>
                          <a:latin typeface="+mn-lt"/>
                          <a:ea typeface="+mn-ea"/>
                          <a:cs typeface="+mn-cs"/>
                          <a:hlinkClick r:id="rId3">
                            <a:extLst>
                              <a:ext uri="{A12FA001-AC4F-418D-AE19-62706E023703}">
                                <ahyp:hlinkClr xmlns:ahyp="http://schemas.microsoft.com/office/drawing/2018/hyperlinkcolor" val="tx"/>
                              </a:ext>
                            </a:extLst>
                          </a:hlinkClick>
                        </a:rPr>
                        <a:t>copyOf</a:t>
                      </a:r>
                      <a:r>
                        <a:rPr kumimoji="0" lang="en-IN" kern="1200" dirty="0">
                          <a:solidFill>
                            <a:schemeClr val="dk1"/>
                          </a:solidFill>
                          <a:latin typeface="+mn-lt"/>
                          <a:ea typeface="+mn-ea"/>
                          <a:cs typeface="+mn-cs"/>
                          <a:hlinkClick r:id="rId3">
                            <a:extLst>
                              <a:ext uri="{A12FA001-AC4F-418D-AE19-62706E023703}">
                                <ahyp:hlinkClr xmlns:ahyp="http://schemas.microsoft.com/office/drawing/2018/hyperlinkcolor" val="tx"/>
                              </a:ext>
                            </a:extLst>
                          </a:hlinkClick>
                        </a:rPr>
                        <a:t>(</a:t>
                      </a:r>
                      <a:r>
                        <a:rPr kumimoji="0" lang="en-IN" kern="1200" dirty="0" err="1">
                          <a:solidFill>
                            <a:schemeClr val="dk1"/>
                          </a:solidFill>
                          <a:latin typeface="+mn-lt"/>
                          <a:ea typeface="+mn-ea"/>
                          <a:cs typeface="+mn-cs"/>
                          <a:hlinkClick r:id="rId3">
                            <a:extLst>
                              <a:ext uri="{A12FA001-AC4F-418D-AE19-62706E023703}">
                                <ahyp:hlinkClr xmlns:ahyp="http://schemas.microsoft.com/office/drawing/2018/hyperlinkcolor" val="tx"/>
                              </a:ext>
                            </a:extLst>
                          </a:hlinkClick>
                        </a:rPr>
                        <a:t>originalArray</a:t>
                      </a:r>
                      <a:r>
                        <a:rPr kumimoji="0" lang="en-IN" kern="1200" dirty="0">
                          <a:solidFill>
                            <a:schemeClr val="dk1"/>
                          </a:solidFill>
                          <a:latin typeface="+mn-lt"/>
                          <a:ea typeface="+mn-ea"/>
                          <a:cs typeface="+mn-cs"/>
                          <a:hlinkClick r:id="rId3">
                            <a:extLst>
                              <a:ext uri="{A12FA001-AC4F-418D-AE19-62706E023703}">
                                <ahyp:hlinkClr xmlns:ahyp="http://schemas.microsoft.com/office/drawing/2018/hyperlinkcolor" val="tx"/>
                              </a:ext>
                            </a:extLst>
                          </a:hlinkClick>
                        </a:rPr>
                        <a:t>, </a:t>
                      </a:r>
                      <a:r>
                        <a:rPr kumimoji="0" lang="en-IN" kern="1200" dirty="0" err="1">
                          <a:solidFill>
                            <a:schemeClr val="dk1"/>
                          </a:solidFill>
                          <a:latin typeface="+mn-lt"/>
                          <a:ea typeface="+mn-ea"/>
                          <a:cs typeface="+mn-cs"/>
                          <a:hlinkClick r:id="rId3">
                            <a:extLst>
                              <a:ext uri="{A12FA001-AC4F-418D-AE19-62706E023703}">
                                <ahyp:hlinkClr xmlns:ahyp="http://schemas.microsoft.com/office/drawing/2018/hyperlinkcolor" val="tx"/>
                              </a:ext>
                            </a:extLst>
                          </a:hlinkClick>
                        </a:rPr>
                        <a:t>newLength</a:t>
                      </a:r>
                      <a:r>
                        <a:rPr kumimoji="0" lang="en-IN" kern="1200" dirty="0">
                          <a:solidFill>
                            <a:schemeClr val="dk1"/>
                          </a:solidFill>
                          <a:latin typeface="+mn-lt"/>
                          <a:ea typeface="+mn-ea"/>
                          <a:cs typeface="+mn-cs"/>
                          <a:hlinkClick r:id="rId3">
                            <a:extLst>
                              <a:ext uri="{A12FA001-AC4F-418D-AE19-62706E023703}">
                                <ahyp:hlinkClr xmlns:ahyp="http://schemas.microsoft.com/office/drawing/2018/hyperlinkcolor" val="tx"/>
                              </a:ext>
                            </a:extLst>
                          </a:hlinkClick>
                        </a:rPr>
                        <a:t>)</a:t>
                      </a:r>
                      <a:endParaRPr kumimoji="0" lang="en-IN" kern="1200" dirty="0">
                        <a:solidFill>
                          <a:schemeClr val="dk1"/>
                        </a:solidFill>
                        <a:latin typeface="+mn-lt"/>
                        <a:ea typeface="+mn-ea"/>
                        <a:cs typeface="+mn-cs"/>
                      </a:endParaRPr>
                    </a:p>
                  </a:txBody>
                  <a:tcPr/>
                </a:tc>
                <a:tc>
                  <a:txBody>
                    <a:bodyPr/>
                    <a:lstStyle/>
                    <a:p>
                      <a:pPr algn="ctr"/>
                      <a:r>
                        <a:rPr lang="en-IN" dirty="0"/>
                        <a:t>Creates copy of an array by padding/truncating based on the length</a:t>
                      </a:r>
                    </a:p>
                  </a:txBody>
                  <a:tcPr/>
                </a:tc>
                <a:tc>
                  <a:txBody>
                    <a:bodyPr/>
                    <a:lstStyle/>
                    <a:p>
                      <a:pPr algn="ctr"/>
                      <a:r>
                        <a:rPr lang="en-IN" dirty="0" err="1"/>
                        <a:t>Arrays.copyOf</a:t>
                      </a:r>
                      <a:r>
                        <a:rPr lang="en-IN" dirty="0"/>
                        <a:t>(</a:t>
                      </a:r>
                      <a:r>
                        <a:rPr lang="en-IN" dirty="0" err="1"/>
                        <a:t>intArr</a:t>
                      </a:r>
                      <a:r>
                        <a:rPr lang="en-IN" dirty="0"/>
                        <a:t>, 10)</a:t>
                      </a:r>
                    </a:p>
                  </a:txBody>
                  <a:tcPr/>
                </a:tc>
                <a:extLst>
                  <a:ext uri="{0D108BD9-81ED-4DB2-BD59-A6C34878D82A}">
                    <a16:rowId xmlns:a16="http://schemas.microsoft.com/office/drawing/2014/main" val="1759730705"/>
                  </a:ext>
                </a:extLst>
              </a:tr>
              <a:tr h="370840">
                <a:tc>
                  <a:txBody>
                    <a:bodyPr/>
                    <a:lstStyle/>
                    <a:p>
                      <a:pPr algn="ctr"/>
                      <a:r>
                        <a:rPr lang="en-IN" dirty="0"/>
                        <a:t>sort()</a:t>
                      </a:r>
                    </a:p>
                  </a:txBody>
                  <a:tcPr/>
                </a:tc>
                <a:tc>
                  <a:txBody>
                    <a:bodyPr/>
                    <a:lstStyle/>
                    <a:p>
                      <a:pPr algn="ctr"/>
                      <a:r>
                        <a:rPr lang="en-IN" dirty="0"/>
                        <a:t>Sorts the original array</a:t>
                      </a:r>
                    </a:p>
                  </a:txBody>
                  <a:tcPr/>
                </a:tc>
                <a:tc>
                  <a:txBody>
                    <a:bodyPr/>
                    <a:lstStyle/>
                    <a:p>
                      <a:pPr algn="ctr"/>
                      <a:r>
                        <a:rPr lang="en-IN" dirty="0" err="1"/>
                        <a:t>Arrays.sort</a:t>
                      </a:r>
                      <a:r>
                        <a:rPr lang="en-IN" dirty="0"/>
                        <a:t>(arr1);</a:t>
                      </a:r>
                    </a:p>
                  </a:txBody>
                  <a:tcPr/>
                </a:tc>
                <a:extLst>
                  <a:ext uri="{0D108BD9-81ED-4DB2-BD59-A6C34878D82A}">
                    <a16:rowId xmlns:a16="http://schemas.microsoft.com/office/drawing/2014/main" val="2716191583"/>
                  </a:ext>
                </a:extLst>
              </a:tr>
              <a:tr h="370840">
                <a:tc>
                  <a:txBody>
                    <a:bodyPr/>
                    <a:lstStyle/>
                    <a:p>
                      <a:pPr algn="ctr"/>
                      <a:r>
                        <a:rPr lang="en-IN" dirty="0" err="1"/>
                        <a:t>misMatch</a:t>
                      </a:r>
                      <a:r>
                        <a:rPr lang="en-IN" dirty="0"/>
                        <a:t>(arr1,arr2)</a:t>
                      </a:r>
                    </a:p>
                  </a:txBody>
                  <a:tcPr/>
                </a:tc>
                <a:tc>
                  <a:txBody>
                    <a:bodyPr/>
                    <a:lstStyle/>
                    <a:p>
                      <a:pPr algn="ctr"/>
                      <a:r>
                        <a:rPr lang="en-IN" dirty="0"/>
                        <a:t>Returns the index of first mismatch</a:t>
                      </a:r>
                    </a:p>
                  </a:txBody>
                  <a:tcPr/>
                </a:tc>
                <a:tc>
                  <a:txBody>
                    <a:bodyPr/>
                    <a:lstStyle/>
                    <a:p>
                      <a:pPr algn="ctr"/>
                      <a:r>
                        <a:rPr kumimoji="0" lang="en-IN" b="0" i="0" kern="1200" dirty="0" err="1">
                          <a:solidFill>
                            <a:schemeClr val="dk1"/>
                          </a:solidFill>
                          <a:effectLst/>
                          <a:latin typeface="+mn-lt"/>
                          <a:ea typeface="+mn-ea"/>
                          <a:cs typeface="+mn-cs"/>
                        </a:rPr>
                        <a:t>Arrays.mismatch</a:t>
                      </a:r>
                      <a:r>
                        <a:rPr kumimoji="0" lang="en-IN" b="0" i="0" kern="1200" dirty="0">
                          <a:solidFill>
                            <a:schemeClr val="dk1"/>
                          </a:solidFill>
                          <a:effectLst/>
                          <a:latin typeface="+mn-lt"/>
                          <a:ea typeface="+mn-ea"/>
                          <a:cs typeface="+mn-cs"/>
                        </a:rPr>
                        <a:t>(</a:t>
                      </a:r>
                      <a:r>
                        <a:rPr kumimoji="0" lang="en-IN" b="0" i="0" kern="1200" dirty="0" err="1">
                          <a:solidFill>
                            <a:schemeClr val="dk1"/>
                          </a:solidFill>
                          <a:effectLst/>
                          <a:latin typeface="+mn-lt"/>
                          <a:ea typeface="+mn-ea"/>
                          <a:cs typeface="+mn-cs"/>
                        </a:rPr>
                        <a:t>intArr</a:t>
                      </a:r>
                      <a:r>
                        <a:rPr kumimoji="0" lang="en-IN" b="0" i="0" kern="1200" dirty="0">
                          <a:solidFill>
                            <a:schemeClr val="dk1"/>
                          </a:solidFill>
                          <a:effectLst/>
                          <a:latin typeface="+mn-lt"/>
                          <a:ea typeface="+mn-ea"/>
                          <a:cs typeface="+mn-cs"/>
                        </a:rPr>
                        <a:t>, intArr1)</a:t>
                      </a:r>
                      <a:endParaRPr lang="en-IN" dirty="0"/>
                    </a:p>
                  </a:txBody>
                  <a:tcPr/>
                </a:tc>
                <a:extLst>
                  <a:ext uri="{0D108BD9-81ED-4DB2-BD59-A6C34878D82A}">
                    <a16:rowId xmlns:a16="http://schemas.microsoft.com/office/drawing/2014/main" val="3092967121"/>
                  </a:ext>
                </a:extLst>
              </a:tr>
              <a:tr h="370840">
                <a:tc>
                  <a:txBody>
                    <a:bodyPr/>
                    <a:lstStyle/>
                    <a:p>
                      <a:pPr algn="ctr"/>
                      <a:r>
                        <a:rPr lang="en-IN" dirty="0" err="1"/>
                        <a:t>toString</a:t>
                      </a:r>
                      <a:r>
                        <a:rPr lang="en-IN" dirty="0"/>
                        <a:t>()</a:t>
                      </a:r>
                    </a:p>
                  </a:txBody>
                  <a:tcPr/>
                </a:tc>
                <a:tc>
                  <a:txBody>
                    <a:bodyPr/>
                    <a:lstStyle/>
                    <a:p>
                      <a:pPr algn="ctr"/>
                      <a:r>
                        <a:rPr lang="en-IN" dirty="0"/>
                        <a:t>Converts the array to string and will be displayed as </a:t>
                      </a:r>
                      <a:br>
                        <a:rPr lang="en-IN" dirty="0"/>
                      </a:br>
                      <a:r>
                        <a:rPr lang="en-IN" dirty="0"/>
                        <a:t>[10, 20, 15, 22, 35]</a:t>
                      </a:r>
                    </a:p>
                  </a:txBody>
                  <a:tcPr/>
                </a:tc>
                <a:tc>
                  <a:txBody>
                    <a:bodyPr/>
                    <a:lstStyle/>
                    <a:p>
                      <a:pPr algn="ctr"/>
                      <a:r>
                        <a:rPr kumimoji="0" lang="en-IN" b="0" i="0" kern="1200" dirty="0" err="1">
                          <a:solidFill>
                            <a:schemeClr val="dk1"/>
                          </a:solidFill>
                          <a:effectLst/>
                          <a:latin typeface="+mn-lt"/>
                          <a:ea typeface="+mn-ea"/>
                          <a:cs typeface="+mn-cs"/>
                        </a:rPr>
                        <a:t>Arrays.toString</a:t>
                      </a:r>
                      <a:r>
                        <a:rPr kumimoji="0" lang="en-IN" b="0" i="0" kern="1200" dirty="0">
                          <a:solidFill>
                            <a:schemeClr val="dk1"/>
                          </a:solidFill>
                          <a:effectLst/>
                          <a:latin typeface="+mn-lt"/>
                          <a:ea typeface="+mn-ea"/>
                          <a:cs typeface="+mn-cs"/>
                        </a:rPr>
                        <a:t>(</a:t>
                      </a:r>
                      <a:r>
                        <a:rPr kumimoji="0" lang="en-IN" b="0" i="0" kern="1200" dirty="0" err="1">
                          <a:solidFill>
                            <a:schemeClr val="dk1"/>
                          </a:solidFill>
                          <a:effectLst/>
                          <a:latin typeface="+mn-lt"/>
                          <a:ea typeface="+mn-ea"/>
                          <a:cs typeface="+mn-cs"/>
                        </a:rPr>
                        <a:t>intArr</a:t>
                      </a:r>
                      <a:r>
                        <a:rPr kumimoji="0" lang="en-IN"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161347417"/>
                  </a:ext>
                </a:extLst>
              </a:tr>
            </a:tbl>
          </a:graphicData>
        </a:graphic>
      </p:graphicFrame>
      <p:sp>
        <p:nvSpPr>
          <p:cNvPr id="3" name="Title 2">
            <a:extLst>
              <a:ext uri="{FF2B5EF4-FFF2-40B4-BE49-F238E27FC236}">
                <a16:creationId xmlns:a16="http://schemas.microsoft.com/office/drawing/2014/main" id="{ACED4B42-616E-B089-E900-3E50B2528DAA}"/>
              </a:ext>
            </a:extLst>
          </p:cNvPr>
          <p:cNvSpPr>
            <a:spLocks noGrp="1"/>
          </p:cNvSpPr>
          <p:nvPr>
            <p:ph type="title"/>
          </p:nvPr>
        </p:nvSpPr>
        <p:spPr>
          <a:xfrm>
            <a:off x="304800" y="19792"/>
            <a:ext cx="8229600" cy="970808"/>
          </a:xfrm>
        </p:spPr>
        <p:txBody>
          <a:bodyPr>
            <a:normAutofit/>
          </a:bodyPr>
          <a:lstStyle/>
          <a:p>
            <a:r>
              <a:rPr lang="en-IN" dirty="0"/>
              <a:t>Commonly used methods</a:t>
            </a:r>
          </a:p>
        </p:txBody>
      </p:sp>
    </p:spTree>
    <p:extLst>
      <p:ext uri="{BB962C8B-B14F-4D97-AF65-F5344CB8AC3E}">
        <p14:creationId xmlns:p14="http://schemas.microsoft.com/office/powerpoint/2010/main" val="4151214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560A3B-F6C1-265D-47F1-399C7AE565FA}"/>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Strings are the type of objects that can store the character of values and in Java, every character is stored in 16 bits </a:t>
            </a:r>
            <a:r>
              <a:rPr lang="en-US" b="0" i="0" dirty="0" err="1">
                <a:solidFill>
                  <a:srgbClr val="273239"/>
                </a:solidFill>
                <a:effectLst/>
                <a:highlight>
                  <a:srgbClr val="FFFFFF"/>
                </a:highlight>
                <a:latin typeface="Nunito" pitchFamily="2" charset="0"/>
              </a:rPr>
              <a:t>i,e</a:t>
            </a:r>
            <a:r>
              <a:rPr lang="en-US" b="0" i="0" dirty="0">
                <a:solidFill>
                  <a:srgbClr val="273239"/>
                </a:solidFill>
                <a:effectLst/>
                <a:highlight>
                  <a:srgbClr val="FFFFFF"/>
                </a:highlight>
                <a:latin typeface="Nunito" pitchFamily="2" charset="0"/>
              </a:rPr>
              <a:t> using UTF 16-bit encoding. A string acts the same as an array of characters in Java.</a:t>
            </a:r>
          </a:p>
          <a:p>
            <a:r>
              <a:rPr lang="en-US" dirty="0">
                <a:solidFill>
                  <a:srgbClr val="273239"/>
                </a:solidFill>
                <a:highlight>
                  <a:srgbClr val="FFFFFF"/>
                </a:highlight>
                <a:latin typeface="Nunito" pitchFamily="2" charset="0"/>
              </a:rPr>
              <a:t>String are immutable </a:t>
            </a:r>
            <a:r>
              <a:rPr lang="en-US" dirty="0" err="1">
                <a:solidFill>
                  <a:srgbClr val="273239"/>
                </a:solidFill>
                <a:highlight>
                  <a:srgbClr val="FFFFFF"/>
                </a:highlight>
                <a:latin typeface="Nunito" pitchFamily="2" charset="0"/>
              </a:rPr>
              <a:t>i,e</a:t>
            </a:r>
            <a:r>
              <a:rPr lang="en-US" dirty="0">
                <a:solidFill>
                  <a:srgbClr val="273239"/>
                </a:solidFill>
                <a:highlight>
                  <a:srgbClr val="FFFFFF"/>
                </a:highlight>
                <a:latin typeface="Nunito" pitchFamily="2" charset="0"/>
              </a:rPr>
              <a:t>. they cannot be changed once created.</a:t>
            </a:r>
            <a:endParaRPr lang="en-IN" dirty="0"/>
          </a:p>
        </p:txBody>
      </p:sp>
      <p:sp>
        <p:nvSpPr>
          <p:cNvPr id="3" name="Title 2">
            <a:extLst>
              <a:ext uri="{FF2B5EF4-FFF2-40B4-BE49-F238E27FC236}">
                <a16:creationId xmlns:a16="http://schemas.microsoft.com/office/drawing/2014/main" id="{20E2EEFF-04CF-BF07-1782-EA4C8C693B9C}"/>
              </a:ext>
            </a:extLst>
          </p:cNvPr>
          <p:cNvSpPr>
            <a:spLocks noGrp="1"/>
          </p:cNvSpPr>
          <p:nvPr>
            <p:ph type="title"/>
          </p:nvPr>
        </p:nvSpPr>
        <p:spPr/>
        <p:txBody>
          <a:bodyPr/>
          <a:lstStyle/>
          <a:p>
            <a:r>
              <a:rPr lang="en-IN" dirty="0"/>
              <a:t>String Class</a:t>
            </a:r>
          </a:p>
        </p:txBody>
      </p:sp>
    </p:spTree>
    <p:extLst>
      <p:ext uri="{BB962C8B-B14F-4D97-AF65-F5344CB8AC3E}">
        <p14:creationId xmlns:p14="http://schemas.microsoft.com/office/powerpoint/2010/main" val="19063162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F7C0FC-93AD-25D0-9459-29F1A3CD5F2F}"/>
              </a:ext>
            </a:extLst>
          </p:cNvPr>
          <p:cNvSpPr>
            <a:spLocks noGrp="1"/>
          </p:cNvSpPr>
          <p:nvPr>
            <p:ph idx="1"/>
          </p:nvPr>
        </p:nvSpPr>
        <p:spPr/>
        <p:txBody>
          <a:bodyPr/>
          <a:lstStyle/>
          <a:p>
            <a:r>
              <a:rPr lang="en-IN" dirty="0"/>
              <a:t>length() – returns the length of the string</a:t>
            </a:r>
          </a:p>
          <a:p>
            <a:r>
              <a:rPr lang="en-IN" dirty="0" err="1"/>
              <a:t>charAt</a:t>
            </a:r>
            <a:r>
              <a:rPr lang="en-IN" dirty="0"/>
              <a:t>(index) – returns the character at specified index</a:t>
            </a:r>
          </a:p>
          <a:p>
            <a:r>
              <a:rPr lang="en-IN" dirty="0"/>
              <a:t>substring(index) – returns the substring from mentioned index</a:t>
            </a:r>
          </a:p>
          <a:p>
            <a:r>
              <a:rPr lang="en-IN" dirty="0" err="1"/>
              <a:t>concat</a:t>
            </a:r>
            <a:r>
              <a:rPr lang="en-IN" dirty="0"/>
              <a:t> – concatenates 2 strings</a:t>
            </a:r>
          </a:p>
          <a:p>
            <a:r>
              <a:rPr lang="en-IN" dirty="0" err="1"/>
              <a:t>indexOf</a:t>
            </a:r>
            <a:r>
              <a:rPr lang="en-IN" dirty="0"/>
              <a:t>() – returns the index of substring. Returns -1 if not found</a:t>
            </a:r>
          </a:p>
          <a:p>
            <a:r>
              <a:rPr lang="en-IN" dirty="0"/>
              <a:t>equals() – compares 2 strings and returns true or false</a:t>
            </a:r>
          </a:p>
          <a:p>
            <a:endParaRPr lang="en-IN" dirty="0"/>
          </a:p>
        </p:txBody>
      </p:sp>
      <p:sp>
        <p:nvSpPr>
          <p:cNvPr id="3" name="Title 2">
            <a:extLst>
              <a:ext uri="{FF2B5EF4-FFF2-40B4-BE49-F238E27FC236}">
                <a16:creationId xmlns:a16="http://schemas.microsoft.com/office/drawing/2014/main" id="{A9E2D5E5-5220-138E-05DB-08ECDE410242}"/>
              </a:ext>
            </a:extLst>
          </p:cNvPr>
          <p:cNvSpPr>
            <a:spLocks noGrp="1"/>
          </p:cNvSpPr>
          <p:nvPr>
            <p:ph type="title"/>
          </p:nvPr>
        </p:nvSpPr>
        <p:spPr/>
        <p:txBody>
          <a:bodyPr/>
          <a:lstStyle/>
          <a:p>
            <a:r>
              <a:rPr lang="en-IN" dirty="0"/>
              <a:t>String Methods</a:t>
            </a:r>
          </a:p>
        </p:txBody>
      </p:sp>
    </p:spTree>
    <p:extLst>
      <p:ext uri="{BB962C8B-B14F-4D97-AF65-F5344CB8AC3E}">
        <p14:creationId xmlns:p14="http://schemas.microsoft.com/office/powerpoint/2010/main" val="4785855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B613D1-76A3-4A61-2262-CE4E4C45D3FC}"/>
              </a:ext>
            </a:extLst>
          </p:cNvPr>
          <p:cNvSpPr>
            <a:spLocks noGrp="1"/>
          </p:cNvSpPr>
          <p:nvPr>
            <p:ph idx="1"/>
          </p:nvPr>
        </p:nvSpPr>
        <p:spPr/>
        <p:txBody>
          <a:bodyPr/>
          <a:lstStyle/>
          <a:p>
            <a:r>
              <a:rPr lang="en-IN" dirty="0" err="1"/>
              <a:t>compareTo</a:t>
            </a:r>
            <a:r>
              <a:rPr lang="en-IN" dirty="0"/>
              <a:t>(S1,S2) – Compares 2 strings and returns -1,0 or 1</a:t>
            </a:r>
          </a:p>
          <a:p>
            <a:r>
              <a:rPr lang="en-IN" dirty="0" err="1"/>
              <a:t>toLowerCase</a:t>
            </a:r>
            <a:r>
              <a:rPr lang="en-IN" dirty="0"/>
              <a:t> and </a:t>
            </a:r>
            <a:r>
              <a:rPr lang="en-IN" dirty="0" err="1"/>
              <a:t>toUpperCase</a:t>
            </a:r>
            <a:endParaRPr lang="en-IN" dirty="0"/>
          </a:p>
          <a:p>
            <a:r>
              <a:rPr lang="en-IN" dirty="0"/>
              <a:t>Trim() – removes extra white spaces</a:t>
            </a:r>
          </a:p>
          <a:p>
            <a:r>
              <a:rPr lang="en-IN" dirty="0"/>
              <a:t>Replace(old char, new char)</a:t>
            </a:r>
          </a:p>
        </p:txBody>
      </p:sp>
      <p:sp>
        <p:nvSpPr>
          <p:cNvPr id="3" name="Title 2">
            <a:extLst>
              <a:ext uri="{FF2B5EF4-FFF2-40B4-BE49-F238E27FC236}">
                <a16:creationId xmlns:a16="http://schemas.microsoft.com/office/drawing/2014/main" id="{BA8E9CEB-FDD4-0916-7ACD-AC95BABD7571}"/>
              </a:ext>
            </a:extLst>
          </p:cNvPr>
          <p:cNvSpPr>
            <a:spLocks noGrp="1"/>
          </p:cNvSpPr>
          <p:nvPr>
            <p:ph type="title"/>
          </p:nvPr>
        </p:nvSpPr>
        <p:spPr/>
        <p:txBody>
          <a:bodyPr/>
          <a:lstStyle/>
          <a:p>
            <a:r>
              <a:rPr lang="en-IN" dirty="0"/>
              <a:t>String Methods</a:t>
            </a:r>
          </a:p>
        </p:txBody>
      </p:sp>
    </p:spTree>
    <p:extLst>
      <p:ext uri="{BB962C8B-B14F-4D97-AF65-F5344CB8AC3E}">
        <p14:creationId xmlns:p14="http://schemas.microsoft.com/office/powerpoint/2010/main" val="13092660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AAB81A-A940-B3BD-CD80-1A155DBB05D7}"/>
              </a:ext>
            </a:extLst>
          </p:cNvPr>
          <p:cNvSpPr>
            <a:spLocks noGrp="1"/>
          </p:cNvSpPr>
          <p:nvPr>
            <p:ph idx="1"/>
          </p:nvPr>
        </p:nvSpPr>
        <p:spPr/>
        <p:txBody>
          <a:bodyPr/>
          <a:lstStyle/>
          <a:p>
            <a:r>
              <a:rPr lang="en-US" b="0" i="0" dirty="0" err="1">
                <a:solidFill>
                  <a:srgbClr val="273239"/>
                </a:solidFill>
                <a:effectLst/>
                <a:highlight>
                  <a:srgbClr val="FFFFFF"/>
                </a:highlight>
                <a:latin typeface="Nunito" pitchFamily="2" charset="0"/>
              </a:rPr>
              <a:t>StringBuffer</a:t>
            </a:r>
            <a:r>
              <a:rPr lang="en-US" b="0" i="0" dirty="0">
                <a:solidFill>
                  <a:srgbClr val="273239"/>
                </a:solidFill>
                <a:effectLst/>
                <a:highlight>
                  <a:srgbClr val="FFFFFF"/>
                </a:highlight>
                <a:latin typeface="Nunito" pitchFamily="2" charset="0"/>
              </a:rPr>
              <a:t> is a class in Java that represents a mutable sequence of characters. </a:t>
            </a:r>
          </a:p>
          <a:p>
            <a:r>
              <a:rPr lang="en-US" b="0" i="0" dirty="0">
                <a:solidFill>
                  <a:srgbClr val="273239"/>
                </a:solidFill>
                <a:effectLst/>
                <a:highlight>
                  <a:srgbClr val="FFFFFF"/>
                </a:highlight>
                <a:latin typeface="Nunito" pitchFamily="2" charset="0"/>
              </a:rPr>
              <a:t> It provides an alternative to the immutable String class, allowing you to modify the contents of a string without creating a new object every time.</a:t>
            </a:r>
            <a:endParaRPr lang="en-US" dirty="0">
              <a:solidFill>
                <a:srgbClr val="273239"/>
              </a:solidFill>
              <a:highlight>
                <a:srgbClr val="FFFFFF"/>
              </a:highlight>
              <a:latin typeface="Nunito" pitchFamily="2" charset="0"/>
            </a:endParaRPr>
          </a:p>
          <a:p>
            <a:r>
              <a:rPr lang="en-US" dirty="0">
                <a:solidFill>
                  <a:srgbClr val="273239"/>
                </a:solidFill>
                <a:highlight>
                  <a:srgbClr val="FFFFFF"/>
                </a:highlight>
                <a:latin typeface="Nunito" pitchFamily="2" charset="0"/>
              </a:rPr>
              <a:t>They are efficient especially when we are changing the value of a string multiple times.</a:t>
            </a:r>
          </a:p>
          <a:p>
            <a:endParaRPr lang="en-IN" dirty="0"/>
          </a:p>
        </p:txBody>
      </p:sp>
      <p:sp>
        <p:nvSpPr>
          <p:cNvPr id="3" name="Title 2">
            <a:extLst>
              <a:ext uri="{FF2B5EF4-FFF2-40B4-BE49-F238E27FC236}">
                <a16:creationId xmlns:a16="http://schemas.microsoft.com/office/drawing/2014/main" id="{86E4DC50-C05F-19CD-8EAE-B31400CC134D}"/>
              </a:ext>
            </a:extLst>
          </p:cNvPr>
          <p:cNvSpPr>
            <a:spLocks noGrp="1"/>
          </p:cNvSpPr>
          <p:nvPr>
            <p:ph type="title"/>
          </p:nvPr>
        </p:nvSpPr>
        <p:spPr/>
        <p:txBody>
          <a:bodyPr/>
          <a:lstStyle/>
          <a:p>
            <a:r>
              <a:rPr lang="en-IN" dirty="0"/>
              <a:t>String Buffer</a:t>
            </a:r>
          </a:p>
        </p:txBody>
      </p:sp>
    </p:spTree>
    <p:extLst>
      <p:ext uri="{BB962C8B-B14F-4D97-AF65-F5344CB8AC3E}">
        <p14:creationId xmlns:p14="http://schemas.microsoft.com/office/powerpoint/2010/main" val="3188841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FAC68B-B4ED-CF49-55C4-EF315E2A1575}"/>
              </a:ext>
            </a:extLst>
          </p:cNvPr>
          <p:cNvSpPr>
            <a:spLocks noGrp="1"/>
          </p:cNvSpPr>
          <p:nvPr>
            <p:ph idx="1"/>
          </p:nvPr>
        </p:nvSpPr>
        <p:spPr/>
        <p:txBody>
          <a:bodyPr/>
          <a:lstStyle/>
          <a:p>
            <a:r>
              <a:rPr lang="en-IN" dirty="0"/>
              <a:t>append(“”)</a:t>
            </a:r>
          </a:p>
          <a:p>
            <a:pPr marL="109728" indent="0">
              <a:buNone/>
            </a:pPr>
            <a:endParaRPr lang="en-IN" dirty="0"/>
          </a:p>
          <a:p>
            <a:r>
              <a:rPr lang="en-IN" dirty="0"/>
              <a:t>Insert(index, “”);</a:t>
            </a:r>
          </a:p>
          <a:p>
            <a:pPr marL="109728" indent="0">
              <a:buNone/>
            </a:pPr>
            <a:endParaRPr lang="en-IN" dirty="0"/>
          </a:p>
          <a:p>
            <a:r>
              <a:rPr lang="en-IN" dirty="0"/>
              <a:t>Replace(</a:t>
            </a:r>
            <a:r>
              <a:rPr lang="en-IN" dirty="0" err="1"/>
              <a:t>startingIndex,lastIndex</a:t>
            </a:r>
            <a:r>
              <a:rPr lang="en-IN" dirty="0"/>
              <a:t>,””);</a:t>
            </a:r>
          </a:p>
          <a:p>
            <a:pPr marL="109728" indent="0">
              <a:buNone/>
            </a:pPr>
            <a:endParaRPr lang="en-IN" dirty="0"/>
          </a:p>
          <a:p>
            <a:r>
              <a:rPr lang="en-IN" dirty="0"/>
              <a:t>delete(</a:t>
            </a:r>
            <a:r>
              <a:rPr lang="en-IN" dirty="0" err="1"/>
              <a:t>startingIndex,lastIndex</a:t>
            </a:r>
            <a:r>
              <a:rPr lang="en-IN" dirty="0"/>
              <a:t>);</a:t>
            </a:r>
          </a:p>
          <a:p>
            <a:pPr marL="109728" indent="0">
              <a:buNone/>
            </a:pPr>
            <a:endParaRPr lang="en-IN" dirty="0"/>
          </a:p>
          <a:p>
            <a:r>
              <a:rPr lang="en-IN" dirty="0"/>
              <a:t>Reverse()</a:t>
            </a:r>
          </a:p>
          <a:p>
            <a:pPr marL="109728" indent="0">
              <a:buNone/>
            </a:pPr>
            <a:endParaRPr lang="en-IN" dirty="0"/>
          </a:p>
          <a:p>
            <a:endParaRPr lang="en-IN" dirty="0"/>
          </a:p>
          <a:p>
            <a:endParaRPr lang="en-IN" dirty="0"/>
          </a:p>
          <a:p>
            <a:endParaRPr lang="en-IN" dirty="0"/>
          </a:p>
        </p:txBody>
      </p:sp>
      <p:sp>
        <p:nvSpPr>
          <p:cNvPr id="3" name="Title 2">
            <a:extLst>
              <a:ext uri="{FF2B5EF4-FFF2-40B4-BE49-F238E27FC236}">
                <a16:creationId xmlns:a16="http://schemas.microsoft.com/office/drawing/2014/main" id="{148F392B-F521-0645-10FC-ACD25D1D47B8}"/>
              </a:ext>
            </a:extLst>
          </p:cNvPr>
          <p:cNvSpPr>
            <a:spLocks noGrp="1"/>
          </p:cNvSpPr>
          <p:nvPr>
            <p:ph type="title"/>
          </p:nvPr>
        </p:nvSpPr>
        <p:spPr/>
        <p:txBody>
          <a:bodyPr/>
          <a:lstStyle/>
          <a:p>
            <a:r>
              <a:rPr lang="en-IN" dirty="0"/>
              <a:t>Methods of String Buffer</a:t>
            </a:r>
          </a:p>
        </p:txBody>
      </p:sp>
    </p:spTree>
    <p:extLst>
      <p:ext uri="{BB962C8B-B14F-4D97-AF65-F5344CB8AC3E}">
        <p14:creationId xmlns:p14="http://schemas.microsoft.com/office/powerpoint/2010/main" val="34576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321A40-89E5-F2FF-8ADC-AFDF5429A5FC}"/>
              </a:ext>
            </a:extLst>
          </p:cNvPr>
          <p:cNvSpPr/>
          <p:nvPr/>
        </p:nvSpPr>
        <p:spPr>
          <a:xfrm>
            <a:off x="609600" y="1524000"/>
            <a:ext cx="7467600" cy="38526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b="1" dirty="0"/>
              <a:t>JDK</a:t>
            </a:r>
          </a:p>
        </p:txBody>
      </p:sp>
      <p:sp>
        <p:nvSpPr>
          <p:cNvPr id="5" name="Rectangle 4">
            <a:extLst>
              <a:ext uri="{FF2B5EF4-FFF2-40B4-BE49-F238E27FC236}">
                <a16:creationId xmlns:a16="http://schemas.microsoft.com/office/drawing/2014/main" id="{8FE036A8-4F33-B4E5-07FE-B70381A00128}"/>
              </a:ext>
            </a:extLst>
          </p:cNvPr>
          <p:cNvSpPr/>
          <p:nvPr/>
        </p:nvSpPr>
        <p:spPr>
          <a:xfrm>
            <a:off x="1066800" y="2209800"/>
            <a:ext cx="4419600" cy="2286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b="1" dirty="0"/>
              <a:t>JRE</a:t>
            </a:r>
          </a:p>
        </p:txBody>
      </p:sp>
      <p:sp>
        <p:nvSpPr>
          <p:cNvPr id="6" name="Rectangle 5">
            <a:extLst>
              <a:ext uri="{FF2B5EF4-FFF2-40B4-BE49-F238E27FC236}">
                <a16:creationId xmlns:a16="http://schemas.microsoft.com/office/drawing/2014/main" id="{F472ADBE-C2EB-27F3-84C5-CFCFA74144C1}"/>
              </a:ext>
            </a:extLst>
          </p:cNvPr>
          <p:cNvSpPr/>
          <p:nvPr/>
        </p:nvSpPr>
        <p:spPr>
          <a:xfrm>
            <a:off x="6019800" y="2209800"/>
            <a:ext cx="1752600" cy="2286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Development tools like</a:t>
            </a:r>
          </a:p>
          <a:p>
            <a:pPr algn="ctr"/>
            <a:r>
              <a:rPr lang="en-IN" dirty="0" err="1"/>
              <a:t>Javadoc,javac</a:t>
            </a:r>
            <a:r>
              <a:rPr lang="en-IN" dirty="0"/>
              <a:t>, jar etc</a:t>
            </a:r>
          </a:p>
        </p:txBody>
      </p:sp>
      <p:sp>
        <p:nvSpPr>
          <p:cNvPr id="7" name="Oval 6">
            <a:extLst>
              <a:ext uri="{FF2B5EF4-FFF2-40B4-BE49-F238E27FC236}">
                <a16:creationId xmlns:a16="http://schemas.microsoft.com/office/drawing/2014/main" id="{6CCB5BEF-79FC-7703-7A75-98A3C51EE7EC}"/>
              </a:ext>
            </a:extLst>
          </p:cNvPr>
          <p:cNvSpPr/>
          <p:nvPr/>
        </p:nvSpPr>
        <p:spPr>
          <a:xfrm>
            <a:off x="1345058" y="2411002"/>
            <a:ext cx="1752600" cy="914400"/>
          </a:xfrm>
          <a:prstGeom prst="ellipse">
            <a:avLst/>
          </a:prstGeom>
          <a:ln>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JVM</a:t>
            </a:r>
          </a:p>
        </p:txBody>
      </p:sp>
      <p:sp>
        <p:nvSpPr>
          <p:cNvPr id="9" name="Rectangle 8">
            <a:extLst>
              <a:ext uri="{FF2B5EF4-FFF2-40B4-BE49-F238E27FC236}">
                <a16:creationId xmlns:a16="http://schemas.microsoft.com/office/drawing/2014/main" id="{25829EE6-0977-ED4C-6696-71F9B09927A8}"/>
              </a:ext>
            </a:extLst>
          </p:cNvPr>
          <p:cNvSpPr/>
          <p:nvPr/>
        </p:nvSpPr>
        <p:spPr>
          <a:xfrm>
            <a:off x="3363929" y="2514600"/>
            <a:ext cx="1905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Set of libs</a:t>
            </a:r>
          </a:p>
        </p:txBody>
      </p:sp>
      <p:sp>
        <p:nvSpPr>
          <p:cNvPr id="10" name="Rectangle 9">
            <a:extLst>
              <a:ext uri="{FF2B5EF4-FFF2-40B4-BE49-F238E27FC236}">
                <a16:creationId xmlns:a16="http://schemas.microsoft.com/office/drawing/2014/main" id="{F37BA869-B9DE-C77C-C7F8-B551E56B1D65}"/>
              </a:ext>
            </a:extLst>
          </p:cNvPr>
          <p:cNvSpPr/>
          <p:nvPr/>
        </p:nvSpPr>
        <p:spPr>
          <a:xfrm>
            <a:off x="3363929" y="3449549"/>
            <a:ext cx="1905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Other files</a:t>
            </a:r>
          </a:p>
        </p:txBody>
      </p:sp>
    </p:spTree>
    <p:extLst>
      <p:ext uri="{BB962C8B-B14F-4D97-AF65-F5344CB8AC3E}">
        <p14:creationId xmlns:p14="http://schemas.microsoft.com/office/powerpoint/2010/main" val="29659850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79D97-6958-3431-5964-04E25221FC96}"/>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StringBuilder is very much similar to the </a:t>
            </a:r>
            <a:r>
              <a:rPr lang="en-US" b="0" i="0" dirty="0" err="1">
                <a:solidFill>
                  <a:srgbClr val="273239"/>
                </a:solidFill>
                <a:effectLst/>
                <a:highlight>
                  <a:srgbClr val="FFFFFF"/>
                </a:highlight>
                <a:latin typeface="Nunito" pitchFamily="2" charset="0"/>
              </a:rPr>
              <a:t>StringBuffer</a:t>
            </a:r>
            <a:r>
              <a:rPr lang="en-US" b="0" i="0" dirty="0">
                <a:solidFill>
                  <a:srgbClr val="273239"/>
                </a:solidFill>
                <a:effectLst/>
                <a:highlight>
                  <a:srgbClr val="FFFFFF"/>
                </a:highlight>
                <a:latin typeface="Nunito" pitchFamily="2" charset="0"/>
              </a:rPr>
              <a:t> class, as both of them provide an alternative to String Class by making a mutable sequence of characters.</a:t>
            </a:r>
          </a:p>
          <a:p>
            <a:r>
              <a:rPr lang="en-US" b="0" i="0" dirty="0">
                <a:solidFill>
                  <a:srgbClr val="273239"/>
                </a:solidFill>
                <a:effectLst/>
                <a:highlight>
                  <a:srgbClr val="FFFFFF"/>
                </a:highlight>
                <a:latin typeface="Nunito" pitchFamily="2" charset="0"/>
              </a:rPr>
              <a:t>StringBuilder class differs from the </a:t>
            </a:r>
            <a:r>
              <a:rPr lang="en-US" b="0" i="0" dirty="0" err="1">
                <a:solidFill>
                  <a:srgbClr val="273239"/>
                </a:solidFill>
                <a:effectLst/>
                <a:highlight>
                  <a:srgbClr val="FFFFFF"/>
                </a:highlight>
                <a:latin typeface="Nunito" pitchFamily="2" charset="0"/>
              </a:rPr>
              <a:t>StringBuffer</a:t>
            </a:r>
            <a:r>
              <a:rPr lang="en-US" b="0" i="0" dirty="0">
                <a:solidFill>
                  <a:srgbClr val="273239"/>
                </a:solidFill>
                <a:effectLst/>
                <a:highlight>
                  <a:srgbClr val="FFFFFF"/>
                </a:highlight>
                <a:latin typeface="Nunito" pitchFamily="2" charset="0"/>
              </a:rPr>
              <a:t> class on the basis of synchronization</a:t>
            </a:r>
            <a:endParaRPr lang="en-US" dirty="0">
              <a:solidFill>
                <a:srgbClr val="273239"/>
              </a:solidFill>
              <a:highlight>
                <a:srgbClr val="FFFFFF"/>
              </a:highlight>
              <a:latin typeface="Nunito" pitchFamily="2" charset="0"/>
            </a:endParaRPr>
          </a:p>
          <a:p>
            <a:r>
              <a:rPr lang="en-US" dirty="0">
                <a:solidFill>
                  <a:srgbClr val="273239"/>
                </a:solidFill>
                <a:highlight>
                  <a:srgbClr val="FFFFFF"/>
                </a:highlight>
                <a:latin typeface="Nunito" pitchFamily="2" charset="0"/>
              </a:rPr>
              <a:t>For single thread, it is recommended to use String Builder as it is faster than </a:t>
            </a:r>
            <a:r>
              <a:rPr lang="en-US" dirty="0" err="1">
                <a:solidFill>
                  <a:srgbClr val="273239"/>
                </a:solidFill>
                <a:highlight>
                  <a:srgbClr val="FFFFFF"/>
                </a:highlight>
                <a:latin typeface="Nunito" pitchFamily="2" charset="0"/>
              </a:rPr>
              <a:t>stringBuffer</a:t>
            </a:r>
            <a:r>
              <a:rPr lang="en-US" dirty="0">
                <a:solidFill>
                  <a:srgbClr val="273239"/>
                </a:solidFill>
                <a:highlight>
                  <a:srgbClr val="FFFFFF"/>
                </a:highlight>
                <a:latin typeface="Nunito" pitchFamily="2" charset="0"/>
              </a:rPr>
              <a:t>.</a:t>
            </a:r>
            <a:endParaRPr lang="en-IN" dirty="0"/>
          </a:p>
        </p:txBody>
      </p:sp>
      <p:sp>
        <p:nvSpPr>
          <p:cNvPr id="3" name="Title 2">
            <a:extLst>
              <a:ext uri="{FF2B5EF4-FFF2-40B4-BE49-F238E27FC236}">
                <a16:creationId xmlns:a16="http://schemas.microsoft.com/office/drawing/2014/main" id="{2A478A8E-91D4-EBD5-FF82-47B05E0318B1}"/>
              </a:ext>
            </a:extLst>
          </p:cNvPr>
          <p:cNvSpPr>
            <a:spLocks noGrp="1"/>
          </p:cNvSpPr>
          <p:nvPr>
            <p:ph type="title"/>
          </p:nvPr>
        </p:nvSpPr>
        <p:spPr/>
        <p:txBody>
          <a:bodyPr/>
          <a:lstStyle/>
          <a:p>
            <a:r>
              <a:rPr lang="en-IN" dirty="0"/>
              <a:t>String Builder</a:t>
            </a:r>
          </a:p>
        </p:txBody>
      </p:sp>
    </p:spTree>
    <p:extLst>
      <p:ext uri="{BB962C8B-B14F-4D97-AF65-F5344CB8AC3E}">
        <p14:creationId xmlns:p14="http://schemas.microsoft.com/office/powerpoint/2010/main" val="9174631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D2078C-88A3-7A76-7E9B-044F43258C0F}"/>
              </a:ext>
            </a:extLst>
          </p:cNvPr>
          <p:cNvSpPr>
            <a:spLocks noGrp="1"/>
          </p:cNvSpPr>
          <p:nvPr>
            <p:ph idx="1"/>
          </p:nvPr>
        </p:nvSpPr>
        <p:spPr/>
        <p:txBody>
          <a:bodyPr/>
          <a:lstStyle/>
          <a:p>
            <a:r>
              <a:rPr lang="en-IN" dirty="0"/>
              <a:t>Matcher and Patter class</a:t>
            </a:r>
          </a:p>
          <a:p>
            <a:pPr marL="109728" indent="0" algn="just">
              <a:buNone/>
            </a:pPr>
            <a:r>
              <a:rPr lang="en-US" b="0" i="0" dirty="0">
                <a:solidFill>
                  <a:srgbClr val="000000"/>
                </a:solidFill>
                <a:effectLst/>
                <a:latin typeface="inter-regular"/>
              </a:rPr>
              <a:t>Pattern p = </a:t>
            </a:r>
            <a:r>
              <a:rPr lang="en-US" b="0" i="0" dirty="0" err="1">
                <a:solidFill>
                  <a:srgbClr val="000000"/>
                </a:solidFill>
                <a:effectLst/>
                <a:latin typeface="inter-regular"/>
              </a:rPr>
              <a:t>Pattern.compile</a:t>
            </a:r>
            <a:r>
              <a:rPr lang="en-US" b="0" i="0" dirty="0">
                <a:solidFill>
                  <a:srgbClr val="000000"/>
                </a:solidFill>
                <a:effectLst/>
                <a:latin typeface="inter-regular"/>
              </a:rPr>
              <a:t>(</a:t>
            </a:r>
            <a:r>
              <a:rPr lang="en-US" b="0" i="0" dirty="0">
                <a:solidFill>
                  <a:srgbClr val="0000FF"/>
                </a:solidFill>
                <a:effectLst/>
                <a:latin typeface="inter-regular"/>
              </a:rPr>
              <a:t>".s"</a:t>
            </a:r>
            <a:r>
              <a:rPr lang="en-US" b="0" i="0" dirty="0">
                <a:solidFill>
                  <a:srgbClr val="000000"/>
                </a:solidFill>
                <a:effectLst/>
                <a:latin typeface="inter-regular"/>
              </a:rPr>
              <a:t>);</a:t>
            </a:r>
            <a:r>
              <a:rPr lang="en-US" b="0" i="0" dirty="0">
                <a:solidFill>
                  <a:srgbClr val="008200"/>
                </a:solidFill>
                <a:effectLst/>
                <a:latin typeface="inter-regular"/>
              </a:rPr>
              <a:t>//. represents single character</a:t>
            </a:r>
            <a:r>
              <a:rPr lang="en-US" b="0" i="0" dirty="0">
                <a:solidFill>
                  <a:srgbClr val="000000"/>
                </a:solidFill>
                <a:effectLst/>
                <a:latin typeface="inter-regular"/>
              </a:rPr>
              <a:t>  </a:t>
            </a:r>
          </a:p>
          <a:p>
            <a:pPr marL="109728" indent="0" algn="just">
              <a:buNone/>
            </a:pPr>
            <a:r>
              <a:rPr lang="en-US" b="0" i="0" dirty="0">
                <a:solidFill>
                  <a:srgbClr val="000000"/>
                </a:solidFill>
                <a:effectLst/>
                <a:latin typeface="inter-regular"/>
              </a:rPr>
              <a:t>Matcher m = </a:t>
            </a:r>
            <a:r>
              <a:rPr lang="en-US" b="0" i="0" dirty="0" err="1">
                <a:solidFill>
                  <a:srgbClr val="000000"/>
                </a:solidFill>
                <a:effectLst/>
                <a:latin typeface="inter-regular"/>
              </a:rPr>
              <a:t>p.matcher</a:t>
            </a:r>
            <a:r>
              <a:rPr lang="en-US" b="0" i="0" dirty="0">
                <a:solidFill>
                  <a:srgbClr val="000000"/>
                </a:solidFill>
                <a:effectLst/>
                <a:latin typeface="inter-regular"/>
              </a:rPr>
              <a:t>(</a:t>
            </a:r>
            <a:r>
              <a:rPr lang="en-US" b="0" i="0" dirty="0">
                <a:solidFill>
                  <a:srgbClr val="0000FF"/>
                </a:solidFill>
                <a:effectLst/>
                <a:latin typeface="inter-regular"/>
              </a:rPr>
              <a:t>"as"</a:t>
            </a:r>
            <a:r>
              <a:rPr lang="en-US" b="0" i="0" dirty="0">
                <a:solidFill>
                  <a:srgbClr val="000000"/>
                </a:solidFill>
                <a:effectLst/>
                <a:latin typeface="inter-regular"/>
              </a:rPr>
              <a:t>);  </a:t>
            </a:r>
          </a:p>
          <a:p>
            <a:pPr marL="109728" indent="0" algn="just">
              <a:buNone/>
            </a:pPr>
            <a:r>
              <a:rPr lang="en-US" b="1" i="0" dirty="0" err="1">
                <a:solidFill>
                  <a:srgbClr val="006699"/>
                </a:solidFill>
                <a:effectLst/>
                <a:latin typeface="inter-regular"/>
              </a:rPr>
              <a:t>boolean</a:t>
            </a:r>
            <a:r>
              <a:rPr lang="en-US" b="0" i="0" dirty="0">
                <a:solidFill>
                  <a:srgbClr val="000000"/>
                </a:solidFill>
                <a:effectLst/>
                <a:latin typeface="inter-regular"/>
              </a:rPr>
              <a:t> b = </a:t>
            </a:r>
            <a:r>
              <a:rPr lang="en-US" b="0" i="0" dirty="0" err="1">
                <a:solidFill>
                  <a:srgbClr val="000000"/>
                </a:solidFill>
                <a:effectLst/>
                <a:latin typeface="inter-regular"/>
              </a:rPr>
              <a:t>m.matches</a:t>
            </a:r>
            <a:r>
              <a:rPr lang="en-US" b="0" i="0" dirty="0">
                <a:solidFill>
                  <a:srgbClr val="000000"/>
                </a:solidFill>
                <a:effectLst/>
                <a:latin typeface="inter-regular"/>
              </a:rPr>
              <a:t>();  </a:t>
            </a:r>
          </a:p>
          <a:p>
            <a:pPr marL="109728" indent="0" algn="just">
              <a:buNone/>
            </a:pPr>
            <a:r>
              <a:rPr lang="en-US" b="0" i="0" dirty="0">
                <a:solidFill>
                  <a:srgbClr val="000000"/>
                </a:solidFill>
                <a:effectLst/>
                <a:latin typeface="inter-regular"/>
              </a:rPr>
              <a:t>  </a:t>
            </a:r>
          </a:p>
          <a:p>
            <a:pPr marL="109728" indent="0" algn="just">
              <a:buNone/>
            </a:pPr>
            <a:r>
              <a:rPr lang="en-US" b="0" i="0" dirty="0">
                <a:solidFill>
                  <a:srgbClr val="008200"/>
                </a:solidFill>
                <a:effectLst/>
                <a:latin typeface="inter-regular"/>
              </a:rPr>
              <a:t>//2nd way</a:t>
            </a:r>
            <a:r>
              <a:rPr lang="en-US" b="0" i="0" dirty="0">
                <a:solidFill>
                  <a:srgbClr val="000000"/>
                </a:solidFill>
                <a:effectLst/>
                <a:latin typeface="inter-regular"/>
              </a:rPr>
              <a:t>  </a:t>
            </a:r>
          </a:p>
          <a:p>
            <a:pPr marL="109728" indent="0" algn="just">
              <a:buNone/>
            </a:pPr>
            <a:r>
              <a:rPr lang="en-US" b="1" i="0" dirty="0" err="1">
                <a:solidFill>
                  <a:srgbClr val="006699"/>
                </a:solidFill>
                <a:effectLst/>
                <a:latin typeface="inter-regular"/>
              </a:rPr>
              <a:t>boolean</a:t>
            </a:r>
            <a:r>
              <a:rPr lang="en-US" b="0" i="0" dirty="0">
                <a:solidFill>
                  <a:srgbClr val="000000"/>
                </a:solidFill>
                <a:effectLst/>
                <a:latin typeface="inter-regular"/>
              </a:rPr>
              <a:t> b2=</a:t>
            </a:r>
            <a:r>
              <a:rPr lang="en-US" b="0" i="0" dirty="0" err="1">
                <a:solidFill>
                  <a:srgbClr val="000000"/>
                </a:solidFill>
                <a:effectLst/>
                <a:latin typeface="inter-regular"/>
              </a:rPr>
              <a:t>Pattern.compile</a:t>
            </a:r>
            <a:r>
              <a:rPr lang="en-US" b="0" i="0" dirty="0">
                <a:solidFill>
                  <a:srgbClr val="000000"/>
                </a:solidFill>
                <a:effectLst/>
                <a:latin typeface="inter-regular"/>
              </a:rPr>
              <a:t>(</a:t>
            </a:r>
            <a:r>
              <a:rPr lang="en-US" b="0" i="0" dirty="0">
                <a:solidFill>
                  <a:srgbClr val="0000FF"/>
                </a:solidFill>
                <a:effectLst/>
                <a:latin typeface="inter-regular"/>
              </a:rPr>
              <a:t>".s"</a:t>
            </a:r>
            <a:r>
              <a:rPr lang="en-US" b="0" i="0" dirty="0">
                <a:solidFill>
                  <a:srgbClr val="000000"/>
                </a:solidFill>
                <a:effectLst/>
                <a:latin typeface="inter-regular"/>
              </a:rPr>
              <a:t>).matcher(</a:t>
            </a:r>
            <a:r>
              <a:rPr lang="en-US" b="0" i="0" dirty="0">
                <a:solidFill>
                  <a:srgbClr val="0000FF"/>
                </a:solidFill>
                <a:effectLst/>
                <a:latin typeface="inter-regular"/>
              </a:rPr>
              <a:t>"as"</a:t>
            </a:r>
            <a:r>
              <a:rPr lang="en-US" b="0" i="0" dirty="0">
                <a:solidFill>
                  <a:srgbClr val="000000"/>
                </a:solidFill>
                <a:effectLst/>
                <a:latin typeface="inter-regular"/>
              </a:rPr>
              <a:t>).matches();  </a:t>
            </a:r>
          </a:p>
          <a:p>
            <a:pPr marL="109728" indent="0">
              <a:buNone/>
            </a:pPr>
            <a:endParaRPr lang="en-IN" dirty="0"/>
          </a:p>
        </p:txBody>
      </p:sp>
      <p:sp>
        <p:nvSpPr>
          <p:cNvPr id="3" name="Title 2">
            <a:extLst>
              <a:ext uri="{FF2B5EF4-FFF2-40B4-BE49-F238E27FC236}">
                <a16:creationId xmlns:a16="http://schemas.microsoft.com/office/drawing/2014/main" id="{5099DDB9-CA2A-F90F-44CE-7BE6AA5268D4}"/>
              </a:ext>
            </a:extLst>
          </p:cNvPr>
          <p:cNvSpPr>
            <a:spLocks noGrp="1"/>
          </p:cNvSpPr>
          <p:nvPr>
            <p:ph type="title"/>
          </p:nvPr>
        </p:nvSpPr>
        <p:spPr/>
        <p:txBody>
          <a:bodyPr/>
          <a:lstStyle/>
          <a:p>
            <a:r>
              <a:rPr lang="en-IN" dirty="0" err="1"/>
              <a:t>RegEx</a:t>
            </a:r>
            <a:endParaRPr lang="en-IN" dirty="0"/>
          </a:p>
        </p:txBody>
      </p:sp>
    </p:spTree>
    <p:extLst>
      <p:ext uri="{BB962C8B-B14F-4D97-AF65-F5344CB8AC3E}">
        <p14:creationId xmlns:p14="http://schemas.microsoft.com/office/powerpoint/2010/main" val="18287619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9A73F3-8279-08BB-805A-48F7CDCAF8B8}"/>
              </a:ext>
            </a:extLst>
          </p:cNvPr>
          <p:cNvSpPr>
            <a:spLocks noGrp="1"/>
          </p:cNvSpPr>
          <p:nvPr>
            <p:ph idx="1"/>
          </p:nvPr>
        </p:nvSpPr>
        <p:spPr/>
        <p:txBody>
          <a:bodyPr/>
          <a:lstStyle/>
          <a:p>
            <a:pPr marL="624078" indent="-514350"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".p"</a:t>
            </a:r>
            <a:r>
              <a:rPr lang="en-IN" b="0" i="0" dirty="0">
                <a:solidFill>
                  <a:srgbClr val="000000"/>
                </a:solidFill>
                <a:effectLst/>
                <a:latin typeface="inter-regular"/>
              </a:rPr>
              <a:t>, </a:t>
            </a:r>
            <a:r>
              <a:rPr lang="en-IN" b="0" i="0" dirty="0">
                <a:solidFill>
                  <a:srgbClr val="0000FF"/>
                </a:solidFill>
                <a:effectLst/>
                <a:latin typeface="inter-regular"/>
              </a:rPr>
              <a:t>"ap"</a:t>
            </a:r>
            <a:r>
              <a:rPr lang="en-IN" b="0" i="0" dirty="0">
                <a:solidFill>
                  <a:srgbClr val="000000"/>
                </a:solidFill>
                <a:effectLst/>
                <a:latin typeface="inter-regular"/>
              </a:rPr>
              <a:t>)); </a:t>
            </a:r>
          </a:p>
          <a:p>
            <a:pPr marL="624078" indent="-514350" algn="just">
              <a:buFont typeface="+mj-lt"/>
              <a:buAutoNum type="arabicPeriod"/>
            </a:pPr>
            <a:endParaRPr lang="en-IN" b="0" i="0" dirty="0">
              <a:solidFill>
                <a:srgbClr val="000000"/>
              </a:solidFill>
              <a:effectLst/>
              <a:latin typeface="inter-regular"/>
            </a:endParaRPr>
          </a:p>
          <a:p>
            <a:pPr marL="624078" indent="-514350"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".s"</a:t>
            </a:r>
            <a:r>
              <a:rPr lang="en-IN" b="0" i="0" dirty="0">
                <a:solidFill>
                  <a:srgbClr val="000000"/>
                </a:solidFill>
                <a:effectLst/>
                <a:latin typeface="inter-regular"/>
              </a:rPr>
              <a:t>, </a:t>
            </a:r>
            <a:r>
              <a:rPr lang="en-IN" b="0" i="0" dirty="0">
                <a:solidFill>
                  <a:srgbClr val="0000FF"/>
                </a:solidFill>
                <a:effectLst/>
                <a:latin typeface="inter-regular"/>
              </a:rPr>
              <a:t>"</a:t>
            </a:r>
            <a:r>
              <a:rPr lang="en-IN" b="0" i="0" dirty="0" err="1">
                <a:solidFill>
                  <a:srgbClr val="0000FF"/>
                </a:solidFill>
                <a:effectLst/>
                <a:latin typeface="inter-regular"/>
              </a:rPr>
              <a:t>mk</a:t>
            </a:r>
            <a:r>
              <a:rPr lang="en-IN" b="0" i="0" dirty="0">
                <a:solidFill>
                  <a:srgbClr val="0000FF"/>
                </a:solidFill>
                <a:effectLst/>
                <a:latin typeface="inter-regular"/>
              </a:rPr>
              <a:t>"</a:t>
            </a:r>
            <a:r>
              <a:rPr lang="en-IN" b="0" i="0" dirty="0">
                <a:solidFill>
                  <a:srgbClr val="000000"/>
                </a:solidFill>
                <a:effectLst/>
                <a:latin typeface="inter-regular"/>
              </a:rPr>
              <a:t>));</a:t>
            </a:r>
          </a:p>
          <a:p>
            <a:pPr marL="624078" indent="-514350" algn="just">
              <a:buFont typeface="+mj-lt"/>
              <a:buAutoNum type="arabicPeriod"/>
            </a:pPr>
            <a:endParaRPr lang="en-IN" b="0" i="0" dirty="0">
              <a:solidFill>
                <a:srgbClr val="008200"/>
              </a:solidFill>
              <a:effectLst/>
              <a:latin typeface="inter-regular"/>
            </a:endParaRPr>
          </a:p>
          <a:p>
            <a:pPr marL="624078" indent="-514350"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".s"</a:t>
            </a:r>
            <a:r>
              <a:rPr lang="en-IN" b="0" i="0" dirty="0">
                <a:solidFill>
                  <a:srgbClr val="000000"/>
                </a:solidFill>
                <a:effectLst/>
                <a:latin typeface="inter-regular"/>
              </a:rPr>
              <a:t>, </a:t>
            </a:r>
            <a:r>
              <a:rPr lang="en-IN" b="0" i="0" dirty="0">
                <a:solidFill>
                  <a:srgbClr val="0000FF"/>
                </a:solidFill>
                <a:effectLst/>
                <a:latin typeface="inter-regular"/>
              </a:rPr>
              <a:t>"</a:t>
            </a:r>
            <a:r>
              <a:rPr lang="en-IN" b="0" i="0" dirty="0" err="1">
                <a:solidFill>
                  <a:srgbClr val="0000FF"/>
                </a:solidFill>
                <a:effectLst/>
                <a:latin typeface="inter-regular"/>
              </a:rPr>
              <a:t>mst</a:t>
            </a:r>
            <a:r>
              <a:rPr lang="en-IN" b="0" i="0" dirty="0">
                <a:solidFill>
                  <a:srgbClr val="0000FF"/>
                </a:solidFill>
                <a:effectLst/>
                <a:latin typeface="inter-regular"/>
              </a:rPr>
              <a:t>"</a:t>
            </a:r>
            <a:r>
              <a:rPr lang="en-IN" b="0" i="0" dirty="0">
                <a:solidFill>
                  <a:srgbClr val="000000"/>
                </a:solidFill>
                <a:effectLst/>
                <a:latin typeface="inter-regular"/>
              </a:rPr>
              <a:t>));</a:t>
            </a:r>
            <a:endParaRPr lang="en-IN" dirty="0">
              <a:solidFill>
                <a:srgbClr val="008200"/>
              </a:solidFill>
              <a:latin typeface="inter-regular"/>
            </a:endParaRPr>
          </a:p>
          <a:p>
            <a:pPr marL="624078" indent="-514350" algn="just">
              <a:buFont typeface="+mj-lt"/>
              <a:buAutoNum type="arabicPeriod"/>
            </a:pPr>
            <a:endParaRPr lang="en-IN" b="0" i="0" dirty="0">
              <a:solidFill>
                <a:srgbClr val="008200"/>
              </a:solidFill>
              <a:effectLst/>
              <a:latin typeface="inter-regular"/>
            </a:endParaRPr>
          </a:p>
          <a:p>
            <a:pPr marL="624078" indent="-514350"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".s"</a:t>
            </a:r>
            <a:r>
              <a:rPr lang="en-IN" b="0" i="0" dirty="0">
                <a:solidFill>
                  <a:srgbClr val="000000"/>
                </a:solidFill>
                <a:effectLst/>
                <a:latin typeface="inter-regular"/>
              </a:rPr>
              <a:t>, </a:t>
            </a:r>
            <a:r>
              <a:rPr lang="en-IN" b="0" i="0" dirty="0">
                <a:solidFill>
                  <a:srgbClr val="0000FF"/>
                </a:solidFill>
                <a:effectLst/>
                <a:latin typeface="inter-regular"/>
              </a:rPr>
              <a:t>"</a:t>
            </a:r>
            <a:r>
              <a:rPr lang="en-IN" b="0" i="0" dirty="0" err="1">
                <a:solidFill>
                  <a:srgbClr val="0000FF"/>
                </a:solidFill>
                <a:effectLst/>
                <a:latin typeface="inter-regular"/>
              </a:rPr>
              <a:t>amms</a:t>
            </a:r>
            <a:r>
              <a:rPr lang="en-IN" b="0" i="0" dirty="0">
                <a:solidFill>
                  <a:srgbClr val="0000FF"/>
                </a:solidFill>
                <a:effectLst/>
                <a:latin typeface="inter-regular"/>
              </a:rPr>
              <a:t>"</a:t>
            </a:r>
            <a:r>
              <a:rPr lang="en-IN" b="0" i="0" dirty="0">
                <a:solidFill>
                  <a:srgbClr val="000000"/>
                </a:solidFill>
                <a:effectLst/>
                <a:latin typeface="inter-regular"/>
              </a:rPr>
              <a:t>)); </a:t>
            </a:r>
          </a:p>
          <a:p>
            <a:pPr marL="624078" indent="-514350" algn="just">
              <a:buFont typeface="+mj-lt"/>
              <a:buAutoNum type="arabicPeriod"/>
            </a:pPr>
            <a:endParaRPr lang="en-IN" b="0" i="0" dirty="0">
              <a:solidFill>
                <a:srgbClr val="000000"/>
              </a:solidFill>
              <a:effectLst/>
              <a:latin typeface="inter-regular"/>
            </a:endParaRPr>
          </a:p>
          <a:p>
            <a:pPr marL="624078" indent="-514350"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"..s"</a:t>
            </a:r>
            <a:r>
              <a:rPr lang="en-IN" b="0" i="0" dirty="0">
                <a:solidFill>
                  <a:srgbClr val="000000"/>
                </a:solidFill>
                <a:effectLst/>
                <a:latin typeface="inter-regular"/>
              </a:rPr>
              <a:t>, </a:t>
            </a:r>
            <a:r>
              <a:rPr lang="en-IN" b="0" i="0" dirty="0">
                <a:solidFill>
                  <a:srgbClr val="0000FF"/>
                </a:solidFill>
                <a:effectLst/>
                <a:latin typeface="inter-regular"/>
              </a:rPr>
              <a:t>"mas"</a:t>
            </a:r>
            <a:r>
              <a:rPr lang="en-IN" b="0" i="0" dirty="0">
                <a:solidFill>
                  <a:srgbClr val="000000"/>
                </a:solidFill>
                <a:effectLst/>
                <a:latin typeface="inter-regular"/>
              </a:rPr>
              <a:t>));</a:t>
            </a:r>
            <a:endParaRPr lang="en-IN" dirty="0"/>
          </a:p>
        </p:txBody>
      </p:sp>
      <p:sp>
        <p:nvSpPr>
          <p:cNvPr id="3" name="Title 2">
            <a:extLst>
              <a:ext uri="{FF2B5EF4-FFF2-40B4-BE49-F238E27FC236}">
                <a16:creationId xmlns:a16="http://schemas.microsoft.com/office/drawing/2014/main" id="{554ACD52-4768-D746-525C-A7A8CBF056A9}"/>
              </a:ext>
            </a:extLst>
          </p:cNvPr>
          <p:cNvSpPr>
            <a:spLocks noGrp="1"/>
          </p:cNvSpPr>
          <p:nvPr>
            <p:ph type="title"/>
          </p:nvPr>
        </p:nvSpPr>
        <p:spPr/>
        <p:txBody>
          <a:bodyPr/>
          <a:lstStyle/>
          <a:p>
            <a:r>
              <a:rPr lang="en-IN" dirty="0"/>
              <a:t>Reg Ex</a:t>
            </a:r>
          </a:p>
        </p:txBody>
      </p:sp>
    </p:spTree>
    <p:extLst>
      <p:ext uri="{BB962C8B-B14F-4D97-AF65-F5344CB8AC3E}">
        <p14:creationId xmlns:p14="http://schemas.microsoft.com/office/powerpoint/2010/main" val="1536145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129988-E061-91CE-49A2-657F884B7290}"/>
              </a:ext>
            </a:extLst>
          </p:cNvPr>
          <p:cNvSpPr>
            <a:spLocks noGrp="1"/>
          </p:cNvSpPr>
          <p:nvPr>
            <p:ph idx="1"/>
          </p:nvPr>
        </p:nvSpPr>
        <p:spPr/>
        <p:txBody>
          <a:bodyPr>
            <a:normAutofit fontScale="92500"/>
          </a:bodyPr>
          <a:lstStyle/>
          <a:p>
            <a:r>
              <a:rPr lang="en-IN" b="0" i="0" dirty="0">
                <a:solidFill>
                  <a:srgbClr val="333333"/>
                </a:solidFill>
                <a:effectLst/>
                <a:highlight>
                  <a:srgbClr val="FFFFFF"/>
                </a:highlight>
                <a:latin typeface="inter-regular"/>
              </a:rPr>
              <a:t>[</a:t>
            </a:r>
            <a:r>
              <a:rPr lang="en-IN" b="0" i="0" dirty="0" err="1">
                <a:solidFill>
                  <a:srgbClr val="333333"/>
                </a:solidFill>
                <a:effectLst/>
                <a:highlight>
                  <a:srgbClr val="FFFFFF"/>
                </a:highlight>
                <a:latin typeface="inter-regular"/>
              </a:rPr>
              <a:t>abc</a:t>
            </a:r>
            <a:r>
              <a:rPr lang="en-IN" b="0" i="0" dirty="0">
                <a:solidFill>
                  <a:srgbClr val="333333"/>
                </a:solidFill>
                <a:effectLst/>
                <a:highlight>
                  <a:srgbClr val="FFFFFF"/>
                </a:highlight>
                <a:latin typeface="inter-regular"/>
              </a:rPr>
              <a:t>] – any character in a, b or c</a:t>
            </a:r>
          </a:p>
          <a:p>
            <a:r>
              <a:rPr lang="en-IN" dirty="0">
                <a:solidFill>
                  <a:srgbClr val="333333"/>
                </a:solidFill>
                <a:highlight>
                  <a:srgbClr val="FFFFFF"/>
                </a:highlight>
                <a:latin typeface="inter-regular"/>
              </a:rPr>
              <a:t>[^</a:t>
            </a:r>
            <a:r>
              <a:rPr lang="en-IN" dirty="0" err="1">
                <a:solidFill>
                  <a:srgbClr val="333333"/>
                </a:solidFill>
                <a:highlight>
                  <a:srgbClr val="FFFFFF"/>
                </a:highlight>
                <a:latin typeface="inter-regular"/>
              </a:rPr>
              <a:t>abc</a:t>
            </a:r>
            <a:r>
              <a:rPr lang="en-IN" dirty="0">
                <a:solidFill>
                  <a:srgbClr val="333333"/>
                </a:solidFill>
                <a:highlight>
                  <a:srgbClr val="FFFFFF"/>
                </a:highlight>
                <a:latin typeface="inter-regular"/>
              </a:rPr>
              <a:t>] - </a:t>
            </a:r>
            <a:r>
              <a:rPr lang="en-US" dirty="0">
                <a:solidFill>
                  <a:srgbClr val="333333"/>
                </a:solidFill>
                <a:highlight>
                  <a:srgbClr val="FFFFFF"/>
                </a:highlight>
                <a:latin typeface="inter-regular"/>
              </a:rPr>
              <a:t>Any character except a, b, or c (negation)</a:t>
            </a:r>
          </a:p>
          <a:p>
            <a:r>
              <a:rPr lang="en-IN" dirty="0">
                <a:solidFill>
                  <a:srgbClr val="333333"/>
                </a:solidFill>
                <a:highlight>
                  <a:srgbClr val="FFFFFF"/>
                </a:highlight>
                <a:latin typeface="inter-regular"/>
              </a:rPr>
              <a:t>[a-</a:t>
            </a:r>
            <a:r>
              <a:rPr lang="en-IN" dirty="0" err="1">
                <a:solidFill>
                  <a:srgbClr val="333333"/>
                </a:solidFill>
                <a:highlight>
                  <a:srgbClr val="FFFFFF"/>
                </a:highlight>
                <a:latin typeface="inter-regular"/>
              </a:rPr>
              <a:t>zA</a:t>
            </a:r>
            <a:r>
              <a:rPr lang="en-IN" dirty="0">
                <a:solidFill>
                  <a:srgbClr val="333333"/>
                </a:solidFill>
                <a:highlight>
                  <a:srgbClr val="FFFFFF"/>
                </a:highlight>
                <a:latin typeface="inter-regular"/>
              </a:rPr>
              <a:t>-Z]</a:t>
            </a:r>
            <a:r>
              <a:rPr lang="en-US" dirty="0">
                <a:solidFill>
                  <a:srgbClr val="333333"/>
                </a:solidFill>
                <a:highlight>
                  <a:srgbClr val="FFFFFF"/>
                </a:highlight>
                <a:latin typeface="inter-regular"/>
              </a:rPr>
              <a:t> - a through z or A through Z, inclusive</a:t>
            </a:r>
          </a:p>
          <a:p>
            <a:r>
              <a:rPr lang="en-IN" dirty="0">
                <a:solidFill>
                  <a:srgbClr val="333333"/>
                </a:solidFill>
                <a:highlight>
                  <a:srgbClr val="FFFFFF"/>
                </a:highlight>
                <a:latin typeface="inter-regular"/>
              </a:rPr>
              <a:t>[a-d[m-p]]</a:t>
            </a:r>
            <a:r>
              <a:rPr lang="en-US" dirty="0">
                <a:solidFill>
                  <a:srgbClr val="333333"/>
                </a:solidFill>
                <a:highlight>
                  <a:srgbClr val="FFFFFF"/>
                </a:highlight>
                <a:latin typeface="inter-regular"/>
              </a:rPr>
              <a:t>  - a through d, or m through p</a:t>
            </a:r>
          </a:p>
          <a:p>
            <a:r>
              <a:rPr lang="en-IN" dirty="0">
                <a:solidFill>
                  <a:srgbClr val="333333"/>
                </a:solidFill>
                <a:highlight>
                  <a:srgbClr val="FFFFFF"/>
                </a:highlight>
                <a:latin typeface="inter-regular"/>
              </a:rPr>
              <a:t>[a-z&amp;&amp;[^</a:t>
            </a:r>
            <a:r>
              <a:rPr lang="en-IN" dirty="0" err="1">
                <a:solidFill>
                  <a:srgbClr val="333333"/>
                </a:solidFill>
                <a:highlight>
                  <a:srgbClr val="FFFFFF"/>
                </a:highlight>
                <a:latin typeface="inter-regular"/>
              </a:rPr>
              <a:t>bc</a:t>
            </a:r>
            <a:r>
              <a:rPr lang="en-IN" dirty="0">
                <a:solidFill>
                  <a:srgbClr val="333333"/>
                </a:solidFill>
                <a:highlight>
                  <a:srgbClr val="FFFFFF"/>
                </a:highlight>
                <a:latin typeface="inter-regular"/>
              </a:rPr>
              <a:t>]] - </a:t>
            </a:r>
            <a:r>
              <a:rPr lang="en-US" dirty="0">
                <a:solidFill>
                  <a:srgbClr val="333333"/>
                </a:solidFill>
                <a:highlight>
                  <a:srgbClr val="FFFFFF"/>
                </a:highlight>
                <a:latin typeface="inter-regular"/>
              </a:rPr>
              <a:t>a through z, except for b and c:</a:t>
            </a:r>
          </a:p>
          <a:p>
            <a:r>
              <a:rPr lang="en-IN" dirty="0">
                <a:solidFill>
                  <a:srgbClr val="333333"/>
                </a:solidFill>
                <a:highlight>
                  <a:srgbClr val="FFFFFF"/>
                </a:highlight>
                <a:latin typeface="inter-regular"/>
              </a:rPr>
              <a:t>[a-z&amp;&amp;[^m-p]]</a:t>
            </a:r>
            <a:r>
              <a:rPr lang="en-US" dirty="0">
                <a:solidFill>
                  <a:srgbClr val="333333"/>
                </a:solidFill>
                <a:highlight>
                  <a:srgbClr val="FFFFFF"/>
                </a:highlight>
                <a:latin typeface="inter-regular"/>
              </a:rPr>
              <a:t> - a through z, and not m through p</a:t>
            </a:r>
          </a:p>
          <a:p>
            <a:pPr marL="109728" indent="0">
              <a:buNone/>
            </a:pPr>
            <a:r>
              <a:rPr lang="en-IN" dirty="0">
                <a:solidFill>
                  <a:srgbClr val="333333"/>
                </a:solidFill>
                <a:highlight>
                  <a:srgbClr val="FFFFFF"/>
                </a:highlight>
                <a:latin typeface="inter-regular"/>
              </a:rPr>
              <a:t>--------------------------------------------------------------------</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amn</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0000FF"/>
                </a:solidFill>
                <a:effectLst/>
                <a:latin typeface="inter-regular"/>
              </a:rPr>
              <a:t>"</a:t>
            </a:r>
            <a:r>
              <a:rPr lang="en-IN" b="0" i="0" dirty="0" err="1">
                <a:solidFill>
                  <a:srgbClr val="0000FF"/>
                </a:solidFill>
                <a:effectLst/>
                <a:latin typeface="inter-regular"/>
              </a:rPr>
              <a:t>abcd</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amn</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0000FF"/>
                </a:solidFill>
                <a:effectLst/>
                <a:latin typeface="inter-regular"/>
              </a:rPr>
              <a:t>"a"</a:t>
            </a:r>
            <a:r>
              <a:rPr lang="en-IN" b="0" i="0" dirty="0">
                <a:solidFill>
                  <a:srgbClr val="000000"/>
                </a:solidFill>
                <a:effectLst/>
                <a:latin typeface="inter-regular"/>
              </a:rPr>
              <a:t>));</a:t>
            </a:r>
            <a:endParaRPr lang="en-IN" b="0" i="0" dirty="0">
              <a:solidFill>
                <a:srgbClr val="008200"/>
              </a:solidFill>
              <a:effectLst/>
              <a:latin typeface="inter-regular"/>
            </a:endParaRP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amn</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0000FF"/>
                </a:solidFill>
                <a:effectLst/>
                <a:latin typeface="inter-regular"/>
              </a:rPr>
              <a:t>"</a:t>
            </a:r>
            <a:r>
              <a:rPr lang="en-IN" b="0" i="0" dirty="0" err="1">
                <a:solidFill>
                  <a:srgbClr val="0000FF"/>
                </a:solidFill>
                <a:effectLst/>
                <a:latin typeface="inter-regular"/>
              </a:rPr>
              <a:t>ammmna</a:t>
            </a:r>
            <a:r>
              <a:rPr lang="en-IN" b="0" i="0" dirty="0">
                <a:solidFill>
                  <a:srgbClr val="0000FF"/>
                </a:solidFill>
                <a:effectLst/>
                <a:latin typeface="inter-regular"/>
              </a:rPr>
              <a:t>"</a:t>
            </a:r>
            <a:r>
              <a:rPr lang="en-IN" b="0" i="0" dirty="0">
                <a:solidFill>
                  <a:srgbClr val="000000"/>
                </a:solidFill>
                <a:effectLst/>
                <a:latin typeface="inter-regular"/>
              </a:rPr>
              <a:t>))</a:t>
            </a:r>
          </a:p>
          <a:p>
            <a:pPr marL="109728" indent="0">
              <a:buNone/>
            </a:pPr>
            <a:endParaRPr lang="en-US" dirty="0">
              <a:solidFill>
                <a:srgbClr val="333333"/>
              </a:solidFill>
              <a:highlight>
                <a:srgbClr val="FFFFFF"/>
              </a:highlight>
              <a:latin typeface="inter-regular"/>
            </a:endParaRPr>
          </a:p>
        </p:txBody>
      </p:sp>
      <p:sp>
        <p:nvSpPr>
          <p:cNvPr id="3" name="Title 2">
            <a:extLst>
              <a:ext uri="{FF2B5EF4-FFF2-40B4-BE49-F238E27FC236}">
                <a16:creationId xmlns:a16="http://schemas.microsoft.com/office/drawing/2014/main" id="{30CB4B2B-BB70-65EA-AD4F-DF18B9A560F5}"/>
              </a:ext>
            </a:extLst>
          </p:cNvPr>
          <p:cNvSpPr>
            <a:spLocks noGrp="1"/>
          </p:cNvSpPr>
          <p:nvPr>
            <p:ph type="title"/>
          </p:nvPr>
        </p:nvSpPr>
        <p:spPr/>
        <p:txBody>
          <a:bodyPr/>
          <a:lstStyle/>
          <a:p>
            <a:r>
              <a:rPr lang="en-IN" dirty="0" err="1"/>
              <a:t>RegEx</a:t>
            </a:r>
            <a:r>
              <a:rPr lang="en-IN" dirty="0"/>
              <a:t> </a:t>
            </a:r>
            <a:r>
              <a:rPr lang="en-IN" dirty="0" err="1"/>
              <a:t>Charecters</a:t>
            </a:r>
            <a:endParaRPr lang="en-IN" dirty="0"/>
          </a:p>
        </p:txBody>
      </p:sp>
    </p:spTree>
    <p:extLst>
      <p:ext uri="{BB962C8B-B14F-4D97-AF65-F5344CB8AC3E}">
        <p14:creationId xmlns:p14="http://schemas.microsoft.com/office/powerpoint/2010/main" val="41610945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9464C3-7615-405E-17BE-F4E9DABEB3AE}"/>
              </a:ext>
            </a:extLst>
          </p:cNvPr>
          <p:cNvSpPr>
            <a:spLocks noGrp="1"/>
          </p:cNvSpPr>
          <p:nvPr>
            <p:ph idx="1"/>
          </p:nvPr>
        </p:nvSpPr>
        <p:spPr/>
        <p:txBody>
          <a:bodyPr/>
          <a:lstStyle/>
          <a:p>
            <a:r>
              <a:rPr lang="en-IN" dirty="0">
                <a:solidFill>
                  <a:srgbClr val="333333"/>
                </a:solidFill>
                <a:highlight>
                  <a:srgbClr val="FFFFFF"/>
                </a:highlight>
                <a:latin typeface="inter-regular"/>
              </a:rPr>
              <a:t>X? - </a:t>
            </a:r>
            <a:r>
              <a:rPr lang="en-US" dirty="0">
                <a:solidFill>
                  <a:srgbClr val="333333"/>
                </a:solidFill>
                <a:highlight>
                  <a:srgbClr val="FFFFFF"/>
                </a:highlight>
                <a:latin typeface="inter-regular"/>
              </a:rPr>
              <a:t>X occurs once or not at all</a:t>
            </a:r>
          </a:p>
          <a:p>
            <a:r>
              <a:rPr lang="en-US" dirty="0">
                <a:solidFill>
                  <a:srgbClr val="333333"/>
                </a:solidFill>
                <a:highlight>
                  <a:srgbClr val="FFFFFF"/>
                </a:highlight>
                <a:latin typeface="inter-regular"/>
              </a:rPr>
              <a:t>X+ - X occurs once or more times</a:t>
            </a:r>
          </a:p>
          <a:p>
            <a:r>
              <a:rPr lang="en-US" dirty="0">
                <a:solidFill>
                  <a:srgbClr val="333333"/>
                </a:solidFill>
                <a:highlight>
                  <a:srgbClr val="FFFFFF"/>
                </a:highlight>
                <a:latin typeface="inter-regular"/>
              </a:rPr>
              <a:t>X* - X occurs zero or more times</a:t>
            </a:r>
          </a:p>
          <a:p>
            <a:r>
              <a:rPr lang="en-IN" dirty="0">
                <a:solidFill>
                  <a:srgbClr val="333333"/>
                </a:solidFill>
                <a:highlight>
                  <a:srgbClr val="FFFFFF"/>
                </a:highlight>
                <a:latin typeface="inter-regular"/>
              </a:rPr>
              <a:t>X{n}</a:t>
            </a:r>
            <a:r>
              <a:rPr lang="en-US" dirty="0">
                <a:solidFill>
                  <a:srgbClr val="333333"/>
                </a:solidFill>
                <a:highlight>
                  <a:srgbClr val="FFFFFF"/>
                </a:highlight>
                <a:latin typeface="inter-regular"/>
              </a:rPr>
              <a:t> - X occurs n times only</a:t>
            </a:r>
          </a:p>
          <a:p>
            <a:r>
              <a:rPr lang="en-IN" dirty="0">
                <a:solidFill>
                  <a:srgbClr val="333333"/>
                </a:solidFill>
                <a:highlight>
                  <a:srgbClr val="FFFFFF"/>
                </a:highlight>
                <a:latin typeface="inter-regular"/>
              </a:rPr>
              <a:t>X{n,}</a:t>
            </a:r>
            <a:r>
              <a:rPr lang="en-US" dirty="0">
                <a:solidFill>
                  <a:srgbClr val="333333"/>
                </a:solidFill>
                <a:highlight>
                  <a:srgbClr val="FFFFFF"/>
                </a:highlight>
                <a:latin typeface="inter-regular"/>
              </a:rPr>
              <a:t> - X occurs n or more times</a:t>
            </a:r>
          </a:p>
          <a:p>
            <a:r>
              <a:rPr lang="en-IN" dirty="0">
                <a:solidFill>
                  <a:srgbClr val="333333"/>
                </a:solidFill>
                <a:highlight>
                  <a:srgbClr val="FFFFFF"/>
                </a:highlight>
                <a:latin typeface="inter-regular"/>
              </a:rPr>
              <a:t>X{</a:t>
            </a:r>
            <a:r>
              <a:rPr lang="en-IN" dirty="0" err="1">
                <a:solidFill>
                  <a:srgbClr val="333333"/>
                </a:solidFill>
                <a:highlight>
                  <a:srgbClr val="FFFFFF"/>
                </a:highlight>
                <a:latin typeface="inter-regular"/>
              </a:rPr>
              <a:t>y,z</a:t>
            </a:r>
            <a:r>
              <a:rPr lang="en-IN" dirty="0">
                <a:solidFill>
                  <a:srgbClr val="333333"/>
                </a:solidFill>
                <a:highlight>
                  <a:srgbClr val="FFFFFF"/>
                </a:highlight>
                <a:latin typeface="inter-regular"/>
              </a:rPr>
              <a:t>} - </a:t>
            </a:r>
            <a:r>
              <a:rPr lang="en-US" dirty="0">
                <a:solidFill>
                  <a:srgbClr val="333333"/>
                </a:solidFill>
                <a:highlight>
                  <a:srgbClr val="FFFFFF"/>
                </a:highlight>
                <a:latin typeface="inter-regular"/>
              </a:rPr>
              <a:t>X occurs at least y times but less than z times</a:t>
            </a:r>
            <a:endParaRPr lang="en-IN" dirty="0">
              <a:solidFill>
                <a:srgbClr val="333333"/>
              </a:solidFill>
              <a:highlight>
                <a:srgbClr val="FFFFFF"/>
              </a:highlight>
              <a:latin typeface="inter-regular"/>
            </a:endParaRPr>
          </a:p>
        </p:txBody>
      </p:sp>
      <p:sp>
        <p:nvSpPr>
          <p:cNvPr id="3" name="Title 2">
            <a:extLst>
              <a:ext uri="{FF2B5EF4-FFF2-40B4-BE49-F238E27FC236}">
                <a16:creationId xmlns:a16="http://schemas.microsoft.com/office/drawing/2014/main" id="{4CC0C2CA-44B2-2293-785E-72F235B99EA6}"/>
              </a:ext>
            </a:extLst>
          </p:cNvPr>
          <p:cNvSpPr>
            <a:spLocks noGrp="1"/>
          </p:cNvSpPr>
          <p:nvPr>
            <p:ph type="title"/>
          </p:nvPr>
        </p:nvSpPr>
        <p:spPr/>
        <p:txBody>
          <a:bodyPr/>
          <a:lstStyle/>
          <a:p>
            <a:r>
              <a:rPr lang="en-IN" dirty="0" err="1"/>
              <a:t>RegEx</a:t>
            </a:r>
            <a:r>
              <a:rPr lang="en-IN" dirty="0"/>
              <a:t> Quantifiers</a:t>
            </a:r>
          </a:p>
        </p:txBody>
      </p:sp>
    </p:spTree>
    <p:extLst>
      <p:ext uri="{BB962C8B-B14F-4D97-AF65-F5344CB8AC3E}">
        <p14:creationId xmlns:p14="http://schemas.microsoft.com/office/powerpoint/2010/main" val="24092207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B87491-ECB7-CD59-FD4C-357F37E48515}"/>
              </a:ext>
            </a:extLst>
          </p:cNvPr>
          <p:cNvSpPr>
            <a:spLocks noGrp="1"/>
          </p:cNvSpPr>
          <p:nvPr>
            <p:ph idx="1"/>
          </p:nvPr>
        </p:nvSpPr>
        <p:spPr>
          <a:xfrm>
            <a:off x="457200" y="1481328"/>
            <a:ext cx="8229600" cy="4995672"/>
          </a:xfrm>
        </p:spPr>
        <p:txBody>
          <a:bodyPr>
            <a:normAutofit/>
          </a:bodyPr>
          <a:lstStyle/>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amn</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0000FF"/>
                </a:solidFill>
                <a:effectLst/>
                <a:latin typeface="inter-regular"/>
              </a:rPr>
              <a:t>"a"</a:t>
            </a:r>
            <a:r>
              <a:rPr lang="en-IN" b="0" i="0" dirty="0">
                <a:solidFill>
                  <a:srgbClr val="000000"/>
                </a:solidFill>
                <a:effectLst/>
                <a:latin typeface="inter-regular"/>
              </a:rPr>
              <a:t>));</a:t>
            </a:r>
            <a:endParaRPr lang="en-IN" dirty="0">
              <a:solidFill>
                <a:srgbClr val="008200"/>
              </a:solidFill>
              <a:latin typeface="inter-regular"/>
            </a:endParaRP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amn</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0000FF"/>
                </a:solidFill>
                <a:effectLst/>
                <a:latin typeface="inter-regular"/>
              </a:rPr>
              <a:t>"</a:t>
            </a:r>
            <a:r>
              <a:rPr lang="en-IN" b="0" i="0" dirty="0" err="1">
                <a:solidFill>
                  <a:srgbClr val="0000FF"/>
                </a:solidFill>
                <a:effectLst/>
                <a:latin typeface="inter-regular"/>
              </a:rPr>
              <a:t>aaa</a:t>
            </a:r>
            <a:r>
              <a:rPr lang="en-IN" b="0" i="0" dirty="0">
                <a:solidFill>
                  <a:srgbClr val="0000FF"/>
                </a:solidFill>
                <a:effectLst/>
                <a:latin typeface="inter-regular"/>
              </a:rPr>
              <a:t>"</a:t>
            </a:r>
            <a:r>
              <a:rPr lang="en-IN" b="0" i="0" dirty="0">
                <a:solidFill>
                  <a:srgbClr val="000000"/>
                </a:solidFill>
                <a:effectLst/>
                <a:latin typeface="inter-regular"/>
              </a:rPr>
              <a:t>));</a:t>
            </a:r>
            <a:r>
              <a:rPr lang="en-IN" b="0" i="0" dirty="0">
                <a:solidFill>
                  <a:srgbClr val="008200"/>
                </a:solidFill>
                <a:effectLst/>
                <a:latin typeface="inter-regular"/>
              </a:rPr>
              <a:t> </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amn</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0000FF"/>
                </a:solidFill>
                <a:effectLst/>
                <a:latin typeface="inter-regular"/>
              </a:rPr>
              <a:t>"</a:t>
            </a:r>
            <a:r>
              <a:rPr lang="en-IN" b="0" i="0" dirty="0" err="1">
                <a:solidFill>
                  <a:srgbClr val="0000FF"/>
                </a:solidFill>
                <a:effectLst/>
                <a:latin typeface="inter-regular"/>
              </a:rPr>
              <a:t>aazzta</a:t>
            </a:r>
            <a:r>
              <a:rPr lang="en-IN" b="0" i="0" dirty="0">
                <a:solidFill>
                  <a:srgbClr val="0000FF"/>
                </a:solidFill>
                <a:effectLst/>
                <a:latin typeface="inter-regular"/>
              </a:rPr>
              <a:t>"</a:t>
            </a:r>
            <a:r>
              <a:rPr lang="en-IN" b="0" i="0" dirty="0">
                <a:solidFill>
                  <a:srgbClr val="000000"/>
                </a:solidFill>
                <a:effectLst/>
                <a:latin typeface="inter-regular"/>
              </a:rPr>
              <a:t>));</a:t>
            </a:r>
            <a:endParaRPr lang="en-IN" dirty="0">
              <a:solidFill>
                <a:srgbClr val="008200"/>
              </a:solidFill>
              <a:latin typeface="inter-regular"/>
            </a:endParaRP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amn</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0000FF"/>
                </a:solidFill>
                <a:effectLst/>
                <a:latin typeface="inter-regular"/>
              </a:rPr>
              <a:t>"am"</a:t>
            </a:r>
            <a:r>
              <a:rPr lang="en-IN" b="0" i="0" dirty="0">
                <a:solidFill>
                  <a:srgbClr val="000000"/>
                </a:solidFill>
                <a:effectLst/>
                <a:latin typeface="inter-regular"/>
              </a:rPr>
              <a:t>));</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amn</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0000FF"/>
                </a:solidFill>
                <a:effectLst/>
                <a:latin typeface="inter-regular"/>
              </a:rPr>
              <a:t>"a"</a:t>
            </a:r>
            <a:r>
              <a:rPr lang="en-IN" b="0" i="0" dirty="0">
                <a:solidFill>
                  <a:srgbClr val="000000"/>
                </a:solidFill>
                <a:effectLst/>
                <a:latin typeface="inter-regular"/>
              </a:rPr>
              <a:t>));</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amn</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0000FF"/>
                </a:solidFill>
                <a:effectLst/>
                <a:latin typeface="inter-regular"/>
              </a:rPr>
              <a:t>"</a:t>
            </a:r>
            <a:r>
              <a:rPr lang="en-IN" b="0" i="0" dirty="0" err="1">
                <a:solidFill>
                  <a:srgbClr val="0000FF"/>
                </a:solidFill>
                <a:effectLst/>
                <a:latin typeface="inter-regular"/>
              </a:rPr>
              <a:t>aaa</a:t>
            </a:r>
            <a:r>
              <a:rPr lang="en-IN" b="0" i="0" dirty="0">
                <a:solidFill>
                  <a:srgbClr val="0000FF"/>
                </a:solidFill>
                <a:effectLst/>
                <a:latin typeface="inter-regular"/>
              </a:rPr>
              <a:t>"</a:t>
            </a:r>
            <a:r>
              <a:rPr lang="en-IN" b="0" i="0" dirty="0">
                <a:solidFill>
                  <a:srgbClr val="000000"/>
                </a:solidFill>
                <a:effectLst/>
                <a:latin typeface="inter-regular"/>
              </a:rPr>
              <a:t>));</a:t>
            </a:r>
            <a:endParaRPr lang="en-IN" dirty="0">
              <a:solidFill>
                <a:srgbClr val="008200"/>
              </a:solidFill>
              <a:latin typeface="inter-regular"/>
            </a:endParaRP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amn</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0000FF"/>
                </a:solidFill>
                <a:effectLst/>
                <a:latin typeface="inter-regular"/>
              </a:rPr>
              <a:t>"</a:t>
            </a:r>
            <a:r>
              <a:rPr lang="en-IN" b="0" i="0" dirty="0" err="1">
                <a:solidFill>
                  <a:srgbClr val="0000FF"/>
                </a:solidFill>
                <a:effectLst/>
                <a:latin typeface="inter-regular"/>
              </a:rPr>
              <a:t>aammmnn</a:t>
            </a:r>
            <a:r>
              <a:rPr lang="en-IN" b="0" i="0" dirty="0">
                <a:solidFill>
                  <a:srgbClr val="0000FF"/>
                </a:solidFill>
                <a:effectLst/>
                <a:latin typeface="inter-regular"/>
              </a:rPr>
              <a:t>"</a:t>
            </a:r>
            <a:r>
              <a:rPr lang="en-IN" b="0" i="0" dirty="0">
                <a:solidFill>
                  <a:srgbClr val="000000"/>
                </a:solidFill>
                <a:effectLst/>
                <a:latin typeface="inter-regular"/>
              </a:rPr>
              <a:t>));</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amn</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0000FF"/>
                </a:solidFill>
                <a:effectLst/>
                <a:latin typeface="inter-regular"/>
              </a:rPr>
              <a:t>"</a:t>
            </a:r>
            <a:r>
              <a:rPr lang="en-IN" b="0" i="0" dirty="0" err="1">
                <a:solidFill>
                  <a:srgbClr val="0000FF"/>
                </a:solidFill>
                <a:effectLst/>
                <a:latin typeface="inter-regular"/>
              </a:rPr>
              <a:t>aazzta</a:t>
            </a:r>
            <a:r>
              <a:rPr lang="en-IN" b="0" i="0" dirty="0">
                <a:solidFill>
                  <a:srgbClr val="0000FF"/>
                </a:solidFill>
                <a:effectLst/>
                <a:latin typeface="inter-regular"/>
              </a:rPr>
              <a:t>"</a:t>
            </a:r>
            <a:r>
              <a:rPr lang="en-IN" b="0" i="0" dirty="0">
                <a:solidFill>
                  <a:srgbClr val="000000"/>
                </a:solidFill>
                <a:effectLst/>
                <a:latin typeface="inter-regular"/>
              </a:rPr>
              <a:t>));</a:t>
            </a:r>
          </a:p>
          <a:p>
            <a:endParaRPr lang="en-IN" dirty="0"/>
          </a:p>
        </p:txBody>
      </p:sp>
      <p:sp>
        <p:nvSpPr>
          <p:cNvPr id="3" name="Title 2">
            <a:extLst>
              <a:ext uri="{FF2B5EF4-FFF2-40B4-BE49-F238E27FC236}">
                <a16:creationId xmlns:a16="http://schemas.microsoft.com/office/drawing/2014/main" id="{1983B1D4-7421-52D8-E3A2-59DAC8651A29}"/>
              </a:ext>
            </a:extLst>
          </p:cNvPr>
          <p:cNvSpPr>
            <a:spLocks noGrp="1"/>
          </p:cNvSpPr>
          <p:nvPr>
            <p:ph type="title"/>
          </p:nvPr>
        </p:nvSpPr>
        <p:spPr/>
        <p:txBody>
          <a:bodyPr/>
          <a:lstStyle/>
          <a:p>
            <a:r>
              <a:rPr lang="en-IN" dirty="0" err="1"/>
              <a:t>RegEx</a:t>
            </a:r>
            <a:r>
              <a:rPr lang="en-IN" dirty="0"/>
              <a:t> Quantifiers</a:t>
            </a:r>
          </a:p>
        </p:txBody>
      </p:sp>
    </p:spTree>
    <p:extLst>
      <p:ext uri="{BB962C8B-B14F-4D97-AF65-F5344CB8AC3E}">
        <p14:creationId xmlns:p14="http://schemas.microsoft.com/office/powerpoint/2010/main" val="4245623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0F8857-5C21-E922-F6F0-05097C2C8F6C}"/>
              </a:ext>
            </a:extLst>
          </p:cNvPr>
          <p:cNvSpPr>
            <a:spLocks noGrp="1"/>
          </p:cNvSpPr>
          <p:nvPr>
            <p:ph idx="1"/>
          </p:nvPr>
        </p:nvSpPr>
        <p:spPr/>
        <p:txBody>
          <a:bodyPr/>
          <a:lstStyle/>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"[a-zA-Z0-9]{6}"</a:t>
            </a:r>
            <a:r>
              <a:rPr lang="en-IN" b="0" i="0" dirty="0">
                <a:solidFill>
                  <a:srgbClr val="000000"/>
                </a:solidFill>
                <a:effectLst/>
                <a:latin typeface="inter-regular"/>
              </a:rPr>
              <a:t>, </a:t>
            </a:r>
            <a:r>
              <a:rPr lang="en-IN" b="0" i="0" dirty="0">
                <a:solidFill>
                  <a:srgbClr val="0000FF"/>
                </a:solidFill>
                <a:effectLst/>
                <a:latin typeface="inter-regular"/>
              </a:rPr>
              <a:t>"arun32"</a:t>
            </a:r>
            <a:r>
              <a:rPr lang="en-IN" b="0" i="0" dirty="0">
                <a:solidFill>
                  <a:srgbClr val="000000"/>
                </a:solidFill>
                <a:effectLst/>
                <a:latin typeface="inter-regular"/>
              </a:rPr>
              <a:t>));</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"[a-zA-Z0-9]{6}"</a:t>
            </a:r>
            <a:r>
              <a:rPr lang="en-IN" b="0" i="0" dirty="0">
                <a:solidFill>
                  <a:srgbClr val="000000"/>
                </a:solidFill>
                <a:effectLst/>
                <a:latin typeface="inter-regular"/>
              </a:rPr>
              <a:t>, </a:t>
            </a:r>
            <a:r>
              <a:rPr lang="en-IN" b="0" i="0" dirty="0">
                <a:solidFill>
                  <a:srgbClr val="0000FF"/>
                </a:solidFill>
                <a:effectLst/>
                <a:latin typeface="inter-regular"/>
              </a:rPr>
              <a:t>"kkvarun32"</a:t>
            </a:r>
            <a:r>
              <a:rPr lang="en-IN" b="0" i="0" dirty="0">
                <a:solidFill>
                  <a:srgbClr val="000000"/>
                </a:solidFill>
                <a:effectLst/>
                <a:latin typeface="inter-regular"/>
              </a:rPr>
              <a:t>));</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"[a-zA-Z0-9]{6}"</a:t>
            </a:r>
            <a:r>
              <a:rPr lang="en-IN" b="0" i="0" dirty="0">
                <a:solidFill>
                  <a:srgbClr val="000000"/>
                </a:solidFill>
                <a:effectLst/>
                <a:latin typeface="inter-regular"/>
              </a:rPr>
              <a:t>, </a:t>
            </a:r>
            <a:r>
              <a:rPr lang="en-IN" b="0" i="0" dirty="0">
                <a:solidFill>
                  <a:srgbClr val="0000FF"/>
                </a:solidFill>
                <a:effectLst/>
                <a:latin typeface="inter-regular"/>
              </a:rPr>
              <a:t>"JA2Uk2"</a:t>
            </a:r>
            <a:r>
              <a:rPr lang="en-IN" b="0" i="0" dirty="0">
                <a:solidFill>
                  <a:srgbClr val="000000"/>
                </a:solidFill>
                <a:effectLst/>
                <a:latin typeface="inter-regular"/>
              </a:rPr>
              <a:t>));</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"[a-zA-Z0-9]{6}"</a:t>
            </a:r>
            <a:r>
              <a:rPr lang="en-IN" b="0" i="0" dirty="0">
                <a:solidFill>
                  <a:srgbClr val="000000"/>
                </a:solidFill>
                <a:effectLst/>
                <a:latin typeface="inter-regular"/>
              </a:rPr>
              <a:t>, </a:t>
            </a:r>
            <a:r>
              <a:rPr lang="en-IN" b="0" i="0" dirty="0">
                <a:solidFill>
                  <a:srgbClr val="0000FF"/>
                </a:solidFill>
                <a:effectLst/>
                <a:latin typeface="inter-regular"/>
              </a:rPr>
              <a:t>"arun$2"</a:t>
            </a:r>
            <a:r>
              <a:rPr lang="en-IN" b="0" i="0" dirty="0">
                <a:solidFill>
                  <a:srgbClr val="000000"/>
                </a:solidFill>
                <a:effectLst/>
                <a:latin typeface="inter-regular"/>
              </a:rPr>
              <a:t>));</a:t>
            </a:r>
          </a:p>
        </p:txBody>
      </p:sp>
      <p:sp>
        <p:nvSpPr>
          <p:cNvPr id="3" name="Title 2">
            <a:extLst>
              <a:ext uri="{FF2B5EF4-FFF2-40B4-BE49-F238E27FC236}">
                <a16:creationId xmlns:a16="http://schemas.microsoft.com/office/drawing/2014/main" id="{2B0E510A-9E7C-B858-77C4-7AB5F92EF700}"/>
              </a:ext>
            </a:extLst>
          </p:cNvPr>
          <p:cNvSpPr>
            <a:spLocks noGrp="1"/>
          </p:cNvSpPr>
          <p:nvPr>
            <p:ph type="title"/>
          </p:nvPr>
        </p:nvSpPr>
        <p:spPr/>
        <p:txBody>
          <a:bodyPr/>
          <a:lstStyle/>
          <a:p>
            <a:r>
              <a:rPr lang="en-IN" dirty="0" err="1"/>
              <a:t>RegEx</a:t>
            </a:r>
            <a:r>
              <a:rPr lang="en-IN" dirty="0"/>
              <a:t> examples</a:t>
            </a:r>
          </a:p>
        </p:txBody>
      </p:sp>
    </p:spTree>
    <p:extLst>
      <p:ext uri="{BB962C8B-B14F-4D97-AF65-F5344CB8AC3E}">
        <p14:creationId xmlns:p14="http://schemas.microsoft.com/office/powerpoint/2010/main" val="31664502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CF108C-FEB7-5A2F-5D98-A49269DE2812}"/>
              </a:ext>
            </a:extLst>
          </p:cNvPr>
          <p:cNvSpPr>
            <a:spLocks noGrp="1"/>
          </p:cNvSpPr>
          <p:nvPr>
            <p:ph idx="1"/>
          </p:nvPr>
        </p:nvSpPr>
        <p:spPr/>
        <p:txBody>
          <a:bodyPr>
            <a:normAutofit/>
          </a:bodyPr>
          <a:lstStyle/>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"[789]{1}[0-9]{9}"</a:t>
            </a:r>
            <a:r>
              <a:rPr lang="en-IN" b="0" i="0" dirty="0">
                <a:solidFill>
                  <a:srgbClr val="000000"/>
                </a:solidFill>
                <a:effectLst/>
                <a:latin typeface="inter-regular"/>
              </a:rPr>
              <a:t>, </a:t>
            </a:r>
            <a:r>
              <a:rPr lang="en-IN" b="0" i="0" dirty="0">
                <a:solidFill>
                  <a:srgbClr val="0000FF"/>
                </a:solidFill>
                <a:effectLst/>
                <a:latin typeface="inter-regular"/>
              </a:rPr>
              <a:t>"9953038949"</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"[789][0-9]{9}"</a:t>
            </a:r>
            <a:r>
              <a:rPr lang="en-IN" b="0" i="0" dirty="0">
                <a:solidFill>
                  <a:srgbClr val="000000"/>
                </a:solidFill>
                <a:effectLst/>
                <a:latin typeface="inter-regular"/>
              </a:rPr>
              <a:t>, </a:t>
            </a:r>
            <a:r>
              <a:rPr lang="en-IN" b="0" i="0" dirty="0">
                <a:solidFill>
                  <a:srgbClr val="0000FF"/>
                </a:solidFill>
                <a:effectLst/>
                <a:latin typeface="inter-regular"/>
              </a:rPr>
              <a:t>"</a:t>
            </a:r>
            <a:r>
              <a:rPr lang="en-IN" b="0" i="0">
                <a:solidFill>
                  <a:srgbClr val="0000FF"/>
                </a:solidFill>
                <a:effectLst/>
                <a:latin typeface="inter-regular"/>
              </a:rPr>
              <a:t>9953038949"</a:t>
            </a:r>
            <a:r>
              <a:rPr lang="en-IN" b="0" i="0">
                <a:solidFill>
                  <a:srgbClr val="000000"/>
                </a:solidFill>
                <a:effectLst/>
                <a:latin typeface="inter-regular"/>
              </a:rPr>
              <a:t>));</a:t>
            </a:r>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"[789][0-9]{9}"</a:t>
            </a:r>
            <a:r>
              <a:rPr lang="en-IN" b="0" i="0" dirty="0">
                <a:solidFill>
                  <a:srgbClr val="000000"/>
                </a:solidFill>
                <a:effectLst/>
                <a:latin typeface="inter-regular"/>
              </a:rPr>
              <a:t>, </a:t>
            </a:r>
            <a:r>
              <a:rPr lang="en-IN" b="0" i="0" dirty="0">
                <a:solidFill>
                  <a:srgbClr val="0000FF"/>
                </a:solidFill>
                <a:effectLst/>
                <a:latin typeface="inter-regular"/>
              </a:rPr>
              <a:t>"99530389490"</a:t>
            </a:r>
            <a:r>
              <a:rPr lang="en-IN" b="0" i="0" dirty="0">
                <a:solidFill>
                  <a:srgbClr val="000000"/>
                </a:solidFill>
                <a:effectLst/>
                <a:latin typeface="inter-regular"/>
              </a:rPr>
              <a:t>));</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"[789][0-9]{9}"</a:t>
            </a:r>
            <a:r>
              <a:rPr lang="en-IN" b="0" i="0" dirty="0">
                <a:solidFill>
                  <a:srgbClr val="000000"/>
                </a:solidFill>
                <a:effectLst/>
                <a:latin typeface="inter-regular"/>
              </a:rPr>
              <a:t>, </a:t>
            </a:r>
            <a:r>
              <a:rPr lang="en-IN" b="0" i="0" dirty="0">
                <a:solidFill>
                  <a:srgbClr val="0000FF"/>
                </a:solidFill>
                <a:effectLst/>
                <a:latin typeface="inter-regular"/>
              </a:rPr>
              <a:t>"6953038949"</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Pattern.matches</a:t>
            </a:r>
            <a:r>
              <a:rPr lang="en-IN" b="0" i="0" dirty="0">
                <a:solidFill>
                  <a:srgbClr val="000000"/>
                </a:solidFill>
                <a:effectLst/>
                <a:latin typeface="inter-regular"/>
              </a:rPr>
              <a:t>(</a:t>
            </a:r>
            <a:r>
              <a:rPr lang="en-IN" b="0" i="0" dirty="0">
                <a:solidFill>
                  <a:srgbClr val="0000FF"/>
                </a:solidFill>
                <a:effectLst/>
                <a:latin typeface="inter-regular"/>
              </a:rPr>
              <a:t>"[789][0-9]{9}"</a:t>
            </a:r>
            <a:r>
              <a:rPr lang="en-IN" b="0" i="0" dirty="0">
                <a:solidFill>
                  <a:srgbClr val="000000"/>
                </a:solidFill>
                <a:effectLst/>
                <a:latin typeface="inter-regular"/>
              </a:rPr>
              <a:t>, </a:t>
            </a:r>
            <a:r>
              <a:rPr lang="en-IN" b="0" i="0" dirty="0">
                <a:solidFill>
                  <a:srgbClr val="0000FF"/>
                </a:solidFill>
                <a:effectLst/>
                <a:latin typeface="inter-regular"/>
              </a:rPr>
              <a:t>"8853038949"</a:t>
            </a:r>
            <a:r>
              <a:rPr lang="en-IN" b="0" i="0" dirty="0">
                <a:solidFill>
                  <a:srgbClr val="000000"/>
                </a:solidFill>
                <a:effectLst/>
                <a:latin typeface="inter-regular"/>
              </a:rPr>
              <a:t>));</a:t>
            </a:r>
          </a:p>
          <a:p>
            <a:endParaRPr lang="en-IN" dirty="0"/>
          </a:p>
        </p:txBody>
      </p:sp>
      <p:sp>
        <p:nvSpPr>
          <p:cNvPr id="3" name="Title 2">
            <a:extLst>
              <a:ext uri="{FF2B5EF4-FFF2-40B4-BE49-F238E27FC236}">
                <a16:creationId xmlns:a16="http://schemas.microsoft.com/office/drawing/2014/main" id="{F701D262-AB78-5123-D63B-388597A1BA68}"/>
              </a:ext>
            </a:extLst>
          </p:cNvPr>
          <p:cNvSpPr>
            <a:spLocks noGrp="1"/>
          </p:cNvSpPr>
          <p:nvPr>
            <p:ph type="title"/>
          </p:nvPr>
        </p:nvSpPr>
        <p:spPr/>
        <p:txBody>
          <a:bodyPr/>
          <a:lstStyle/>
          <a:p>
            <a:r>
              <a:rPr lang="en-IN" dirty="0"/>
              <a:t>Regex - numbers</a:t>
            </a:r>
          </a:p>
        </p:txBody>
      </p:sp>
    </p:spTree>
    <p:extLst>
      <p:ext uri="{BB962C8B-B14F-4D97-AF65-F5344CB8AC3E}">
        <p14:creationId xmlns:p14="http://schemas.microsoft.com/office/powerpoint/2010/main" val="6006879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85800"/>
            <a:ext cx="8915400" cy="5943600"/>
          </a:xfrm>
        </p:spPr>
        <p:txBody>
          <a:bodyPr>
            <a:normAutofit/>
          </a:bodyPr>
          <a:lstStyle/>
          <a:p>
            <a:pPr>
              <a:buFont typeface="Wingdings" pitchFamily="2" charset="2"/>
              <a:buChar char="v"/>
            </a:pPr>
            <a:r>
              <a:rPr lang="en-US" sz="2000" dirty="0"/>
              <a:t>Exception is a run-time error which arises during the execution of java program.</a:t>
            </a:r>
          </a:p>
          <a:p>
            <a:pPr>
              <a:buFont typeface="Wingdings" pitchFamily="2" charset="2"/>
              <a:buChar char="v"/>
            </a:pPr>
            <a:r>
              <a:rPr lang="en-US" sz="2000" dirty="0"/>
              <a:t>If the exception object is not handled properly, the interpreter will display the error and will terminate the program.</a:t>
            </a:r>
          </a:p>
          <a:p>
            <a:pPr>
              <a:buFont typeface="Wingdings" pitchFamily="2" charset="2"/>
              <a:buChar char="v"/>
            </a:pPr>
            <a:r>
              <a:rPr lang="en-US" sz="2000" dirty="0"/>
              <a:t>There are two types of exception handling </a:t>
            </a:r>
          </a:p>
          <a:p>
            <a:pPr lvl="3">
              <a:buFont typeface="Wingdings" pitchFamily="2" charset="2"/>
              <a:buChar char="§"/>
            </a:pPr>
            <a:r>
              <a:rPr lang="en-US" dirty="0"/>
              <a:t>Try..catch…finally block</a:t>
            </a:r>
          </a:p>
          <a:p>
            <a:pPr lvl="3">
              <a:buFont typeface="Wingdings" pitchFamily="2" charset="2"/>
              <a:buChar char="§"/>
            </a:pPr>
            <a:r>
              <a:rPr lang="en-US" dirty="0"/>
              <a:t>Throws</a:t>
            </a:r>
          </a:p>
          <a:p>
            <a:pPr>
              <a:buFont typeface="Wingdings" pitchFamily="2" charset="2"/>
              <a:buChar char="v"/>
            </a:pPr>
            <a:r>
              <a:rPr lang="en-US" sz="2000" dirty="0"/>
              <a:t>Syntax of try…catch</a:t>
            </a:r>
          </a:p>
          <a:p>
            <a:pPr>
              <a:buNone/>
            </a:pPr>
            <a:r>
              <a:rPr lang="en-US" sz="2000" dirty="0"/>
              <a:t>		</a:t>
            </a:r>
            <a:r>
              <a:rPr lang="en-US" sz="1900" b="1" dirty="0">
                <a:solidFill>
                  <a:srgbClr val="9C4E48"/>
                </a:solidFill>
                <a:latin typeface="Courier New" pitchFamily="49" charset="0"/>
                <a:cs typeface="Courier New" pitchFamily="49" charset="0"/>
              </a:rPr>
              <a:t>try</a:t>
            </a:r>
            <a:r>
              <a:rPr lang="en-US" sz="1900" dirty="0">
                <a:latin typeface="Courier New" pitchFamily="49" charset="0"/>
                <a:cs typeface="Courier New" pitchFamily="49" charset="0"/>
              </a:rPr>
              <a:t>{</a:t>
            </a:r>
          </a:p>
          <a:p>
            <a:pPr>
              <a:buNone/>
            </a:pPr>
            <a:r>
              <a:rPr lang="en-US" sz="1900" dirty="0">
                <a:latin typeface="Courier New" pitchFamily="49" charset="0"/>
                <a:cs typeface="Courier New" pitchFamily="49" charset="0"/>
              </a:rPr>
              <a:t>	            …………</a:t>
            </a:r>
          </a:p>
          <a:p>
            <a:pPr>
              <a:buNone/>
            </a:pPr>
            <a:r>
              <a:rPr lang="en-US" sz="1900" dirty="0">
                <a:latin typeface="Courier New" pitchFamily="49" charset="0"/>
                <a:cs typeface="Courier New" pitchFamily="49" charset="0"/>
              </a:rPr>
              <a:t>      }</a:t>
            </a:r>
          </a:p>
          <a:p>
            <a:pPr>
              <a:buNone/>
            </a:pPr>
            <a:r>
              <a:rPr lang="en-US" dirty="0"/>
              <a:t>		</a:t>
            </a:r>
            <a:r>
              <a:rPr lang="en-US" sz="1900" b="1" dirty="0">
                <a:solidFill>
                  <a:srgbClr val="9C4E48"/>
                </a:solidFill>
                <a:latin typeface="Courier New" pitchFamily="49" charset="0"/>
                <a:cs typeface="Courier New" pitchFamily="49" charset="0"/>
              </a:rPr>
              <a:t>catch</a:t>
            </a:r>
            <a:r>
              <a:rPr lang="en-US" sz="1900" dirty="0">
                <a:latin typeface="Courier New" pitchFamily="49" charset="0"/>
                <a:cs typeface="Courier New" pitchFamily="49" charset="0"/>
              </a:rPr>
              <a:t>(Exception ex){</a:t>
            </a:r>
          </a:p>
          <a:p>
            <a:pPr>
              <a:buNone/>
            </a:pPr>
            <a:r>
              <a:rPr lang="en-US" sz="1900" dirty="0">
                <a:latin typeface="Courier New" pitchFamily="49" charset="0"/>
                <a:cs typeface="Courier New" pitchFamily="49" charset="0"/>
              </a:rPr>
              <a:t>		 	</a:t>
            </a:r>
            <a:r>
              <a:rPr lang="en-US" dirty="0"/>
              <a:t> </a:t>
            </a:r>
            <a:r>
              <a:rPr lang="en-US" sz="1900" dirty="0">
                <a:latin typeface="Courier New" pitchFamily="49" charset="0"/>
                <a:cs typeface="Courier New" pitchFamily="49" charset="0"/>
              </a:rPr>
              <a:t> …………</a:t>
            </a:r>
          </a:p>
          <a:p>
            <a:pPr>
              <a:buNone/>
            </a:pPr>
            <a:r>
              <a:rPr lang="en-US" sz="1900" dirty="0">
                <a:latin typeface="Courier New" pitchFamily="49" charset="0"/>
                <a:cs typeface="Courier New" pitchFamily="49" charset="0"/>
              </a:rPr>
              <a:t>		}</a:t>
            </a:r>
          </a:p>
          <a:p>
            <a:pPr>
              <a:buNone/>
            </a:pPr>
            <a:r>
              <a:rPr lang="en-US" sz="1900" dirty="0">
                <a:latin typeface="Courier New" pitchFamily="49" charset="0"/>
                <a:cs typeface="Courier New" pitchFamily="49" charset="0"/>
              </a:rPr>
              <a:t>		</a:t>
            </a:r>
            <a:r>
              <a:rPr lang="en-US" sz="1900" b="1" dirty="0">
                <a:solidFill>
                  <a:srgbClr val="9C4E48"/>
                </a:solidFill>
                <a:latin typeface="Courier New" pitchFamily="49" charset="0"/>
                <a:cs typeface="Courier New" pitchFamily="49" charset="0"/>
              </a:rPr>
              <a:t>finally</a:t>
            </a:r>
            <a:r>
              <a:rPr lang="en-US" sz="1900" dirty="0">
                <a:latin typeface="Courier New" pitchFamily="49" charset="0"/>
                <a:cs typeface="Courier New" pitchFamily="49" charset="0"/>
              </a:rPr>
              <a:t>{</a:t>
            </a:r>
          </a:p>
          <a:p>
            <a:pPr>
              <a:buNone/>
            </a:pPr>
            <a:r>
              <a:rPr lang="en-US" sz="1900" dirty="0">
                <a:latin typeface="Courier New" pitchFamily="49" charset="0"/>
                <a:cs typeface="Courier New" pitchFamily="49" charset="0"/>
              </a:rPr>
              <a:t>		}</a:t>
            </a:r>
          </a:p>
        </p:txBody>
      </p:sp>
      <p:sp>
        <p:nvSpPr>
          <p:cNvPr id="3" name="Title 2"/>
          <p:cNvSpPr>
            <a:spLocks noGrp="1"/>
          </p:cNvSpPr>
          <p:nvPr>
            <p:ph type="title"/>
          </p:nvPr>
        </p:nvSpPr>
        <p:spPr>
          <a:xfrm>
            <a:off x="0" y="0"/>
            <a:ext cx="8229600" cy="685800"/>
          </a:xfrm>
        </p:spPr>
        <p:txBody>
          <a:bodyPr>
            <a:normAutofit/>
          </a:bodyPr>
          <a:lstStyle/>
          <a:p>
            <a:r>
              <a:rPr lang="en-US" sz="3600" dirty="0"/>
              <a:t>Exception Handling</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534400" cy="5169091"/>
          </a:xfrm>
        </p:spPr>
        <p:txBody>
          <a:bodyPr/>
          <a:lstStyle/>
          <a:p>
            <a:pPr>
              <a:buFont typeface="Wingdings" pitchFamily="2" charset="2"/>
              <a:buChar char="v"/>
            </a:pPr>
            <a:r>
              <a:rPr lang="en-US" sz="2000" dirty="0"/>
              <a:t>If a method is capable of causing an exception that it does not handle, it must specify this behavior so that callers of the method can guard themselves against that exception.</a:t>
            </a:r>
          </a:p>
          <a:p>
            <a:pPr>
              <a:buFont typeface="Wingdings" pitchFamily="2" charset="2"/>
              <a:buChar char="v"/>
            </a:pPr>
            <a:r>
              <a:rPr lang="en-US" sz="2000" dirty="0"/>
              <a:t>You do this by including a throws clause in the method’s declaration</a:t>
            </a:r>
          </a:p>
          <a:p>
            <a:pPr>
              <a:buFont typeface="Wingdings" pitchFamily="2" charset="2"/>
              <a:buChar char="v"/>
            </a:pPr>
            <a:r>
              <a:rPr lang="en-US" sz="2000" dirty="0"/>
              <a:t>A throws clause lists the types of exceptions that a method might throw.</a:t>
            </a:r>
          </a:p>
          <a:p>
            <a:pPr>
              <a:buNone/>
            </a:pPr>
            <a:r>
              <a:rPr lang="en-US" sz="2000" dirty="0"/>
              <a:t>		Syntax:</a:t>
            </a:r>
          </a:p>
          <a:p>
            <a:pPr>
              <a:buNone/>
            </a:pPr>
            <a:endParaRPr lang="en-US" sz="1900" b="1" dirty="0">
              <a:solidFill>
                <a:srgbClr val="9C4E48"/>
              </a:solidFill>
              <a:latin typeface="Courier New" pitchFamily="49" charset="0"/>
              <a:cs typeface="Courier New" pitchFamily="49" charset="0"/>
            </a:endParaRPr>
          </a:p>
          <a:p>
            <a:pPr>
              <a:buNone/>
            </a:pPr>
            <a:r>
              <a:rPr lang="en-US" sz="1900" b="1" dirty="0">
                <a:solidFill>
                  <a:srgbClr val="9C4E48"/>
                </a:solidFill>
                <a:latin typeface="Courier New" pitchFamily="49" charset="0"/>
                <a:cs typeface="Courier New" pitchFamily="49" charset="0"/>
              </a:rPr>
              <a:t>public void </a:t>
            </a:r>
            <a:r>
              <a:rPr lang="en-US" sz="1900" dirty="0" err="1">
                <a:latin typeface="Courier New" pitchFamily="49" charset="0"/>
                <a:cs typeface="Courier New" pitchFamily="49" charset="0"/>
              </a:rPr>
              <a:t>getDate</a:t>
            </a:r>
            <a:r>
              <a:rPr lang="en-US" sz="1900" dirty="0">
                <a:latin typeface="Courier New" pitchFamily="49" charset="0"/>
                <a:cs typeface="Courier New" pitchFamily="49" charset="0"/>
              </a:rPr>
              <a:t> (String </a:t>
            </a:r>
            <a:r>
              <a:rPr lang="en-US" sz="1900" dirty="0" err="1">
                <a:latin typeface="Courier New" pitchFamily="49" charset="0"/>
                <a:cs typeface="Courier New" pitchFamily="49" charset="0"/>
              </a:rPr>
              <a:t>filePath</a:t>
            </a:r>
            <a:r>
              <a:rPr lang="en-US" sz="1900" dirty="0">
                <a:latin typeface="Courier New" pitchFamily="49" charset="0"/>
                <a:cs typeface="Courier New" pitchFamily="49" charset="0"/>
              </a:rPr>
              <a:t>)throws </a:t>
            </a:r>
            <a:r>
              <a:rPr lang="en-US" sz="1900" dirty="0" err="1">
                <a:latin typeface="Courier New" pitchFamily="49" charset="0"/>
                <a:cs typeface="Courier New" pitchFamily="49" charset="0"/>
              </a:rPr>
              <a:t>ioexception</a:t>
            </a:r>
            <a:r>
              <a:rPr lang="en-US" sz="1900" dirty="0">
                <a:latin typeface="Courier New" pitchFamily="49" charset="0"/>
                <a:cs typeface="Courier New" pitchFamily="49" charset="0"/>
              </a:rPr>
              <a:t>{</a:t>
            </a:r>
          </a:p>
          <a:p>
            <a:pPr>
              <a:buNone/>
            </a:pPr>
            <a:endParaRPr lang="en-US" sz="1900" dirty="0">
              <a:latin typeface="Courier New" pitchFamily="49" charset="0"/>
              <a:cs typeface="Courier New" pitchFamily="49" charset="0"/>
            </a:endParaRPr>
          </a:p>
          <a:p>
            <a:pPr>
              <a:buNone/>
            </a:pPr>
            <a:r>
              <a:rPr lang="en-US" sz="1900" dirty="0">
                <a:latin typeface="Courier New" pitchFamily="49" charset="0"/>
                <a:cs typeface="Courier New" pitchFamily="49" charset="0"/>
              </a:rPr>
              <a:t>}</a:t>
            </a:r>
          </a:p>
          <a:p>
            <a:pPr>
              <a:buNone/>
            </a:pPr>
            <a:r>
              <a:rPr lang="en-US" sz="2000" dirty="0"/>
              <a:t>			</a:t>
            </a:r>
          </a:p>
          <a:p>
            <a:pPr>
              <a:buNone/>
            </a:pPr>
            <a:endParaRPr lang="en-US" dirty="0"/>
          </a:p>
        </p:txBody>
      </p:sp>
      <p:sp>
        <p:nvSpPr>
          <p:cNvPr id="3" name="Title 2"/>
          <p:cNvSpPr>
            <a:spLocks noGrp="1"/>
          </p:cNvSpPr>
          <p:nvPr>
            <p:ph type="title"/>
          </p:nvPr>
        </p:nvSpPr>
        <p:spPr>
          <a:xfrm>
            <a:off x="152400" y="152400"/>
            <a:ext cx="8229600" cy="838200"/>
          </a:xfrm>
        </p:spPr>
        <p:txBody>
          <a:bodyPr>
            <a:normAutofit/>
          </a:bodyPr>
          <a:lstStyle/>
          <a:p>
            <a:r>
              <a:rPr lang="en-US" sz="3600" dirty="0"/>
              <a:t>Exception Handling </a:t>
            </a:r>
            <a:r>
              <a:rPr lang="en-US" sz="3600" dirty="0" err="1"/>
              <a:t>contd</a:t>
            </a:r>
            <a:r>
              <a:rPr lang="en-US" sz="36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B7276-ED7C-563F-366B-60BD537F0E68}"/>
              </a:ext>
            </a:extLst>
          </p:cNvPr>
          <p:cNvSpPr>
            <a:spLocks noGrp="1"/>
          </p:cNvSpPr>
          <p:nvPr>
            <p:ph idx="1"/>
          </p:nvPr>
        </p:nvSpPr>
        <p:spPr>
          <a:xfrm>
            <a:off x="304800" y="2026381"/>
            <a:ext cx="8229600" cy="4525963"/>
          </a:xfrm>
        </p:spPr>
        <p:txBody>
          <a:bodyPr/>
          <a:lstStyle/>
          <a:p>
            <a:r>
              <a:rPr lang="en-IN" dirty="0"/>
              <a:t>JVM performs the following operations</a:t>
            </a:r>
          </a:p>
          <a:p>
            <a:pPr marL="109728" indent="0">
              <a:buNone/>
            </a:pPr>
            <a:r>
              <a:rPr lang="en-IN" dirty="0"/>
              <a:t>	a. Loads code</a:t>
            </a:r>
          </a:p>
          <a:p>
            <a:pPr marL="109728" indent="0">
              <a:buNone/>
            </a:pPr>
            <a:r>
              <a:rPr lang="en-IN" dirty="0"/>
              <a:t>	b. Verifies code</a:t>
            </a:r>
          </a:p>
          <a:p>
            <a:pPr marL="109728" indent="0">
              <a:buNone/>
            </a:pPr>
            <a:r>
              <a:rPr lang="en-IN" dirty="0"/>
              <a:t>	c. Executes code</a:t>
            </a:r>
          </a:p>
          <a:p>
            <a:pPr marL="109728" indent="0">
              <a:buNone/>
            </a:pPr>
            <a:r>
              <a:rPr lang="en-IN" dirty="0"/>
              <a:t>	d. provides runtime environment</a:t>
            </a:r>
          </a:p>
        </p:txBody>
      </p:sp>
      <p:sp>
        <p:nvSpPr>
          <p:cNvPr id="3" name="Title 2">
            <a:extLst>
              <a:ext uri="{FF2B5EF4-FFF2-40B4-BE49-F238E27FC236}">
                <a16:creationId xmlns:a16="http://schemas.microsoft.com/office/drawing/2014/main" id="{3EA65BFA-C57E-1F0A-08BD-7098384B3F46}"/>
              </a:ext>
            </a:extLst>
          </p:cNvPr>
          <p:cNvSpPr>
            <a:spLocks noGrp="1"/>
          </p:cNvSpPr>
          <p:nvPr>
            <p:ph type="title"/>
          </p:nvPr>
        </p:nvSpPr>
        <p:spPr/>
        <p:txBody>
          <a:bodyPr/>
          <a:lstStyle/>
          <a:p>
            <a:r>
              <a:rPr lang="en-IN" dirty="0"/>
              <a:t>JVM Architecture</a:t>
            </a:r>
          </a:p>
        </p:txBody>
      </p:sp>
    </p:spTree>
    <p:extLst>
      <p:ext uri="{BB962C8B-B14F-4D97-AF65-F5344CB8AC3E}">
        <p14:creationId xmlns:p14="http://schemas.microsoft.com/office/powerpoint/2010/main" val="8489259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458200" cy="5486400"/>
          </a:xfrm>
        </p:spPr>
        <p:txBody>
          <a:bodyPr>
            <a:normAutofit/>
          </a:bodyPr>
          <a:lstStyle/>
          <a:p>
            <a:pPr>
              <a:buNone/>
            </a:pPr>
            <a:r>
              <a:rPr lang="en-US" sz="2000" b="1" u="sng" dirty="0"/>
              <a:t>Dos and Don’ts in Java</a:t>
            </a:r>
            <a:endParaRPr lang="en-US" sz="2000" b="1" dirty="0"/>
          </a:p>
          <a:p>
            <a:pPr>
              <a:buNone/>
            </a:pPr>
            <a:endParaRPr lang="en-US" sz="2000" dirty="0"/>
          </a:p>
        </p:txBody>
      </p:sp>
      <p:sp>
        <p:nvSpPr>
          <p:cNvPr id="3" name="Title 2"/>
          <p:cNvSpPr>
            <a:spLocks noGrp="1"/>
          </p:cNvSpPr>
          <p:nvPr>
            <p:ph type="title"/>
          </p:nvPr>
        </p:nvSpPr>
        <p:spPr>
          <a:xfrm>
            <a:off x="228600" y="152400"/>
            <a:ext cx="8229600" cy="914400"/>
          </a:xfrm>
        </p:spPr>
        <p:txBody>
          <a:bodyPr>
            <a:normAutofit/>
          </a:bodyPr>
          <a:lstStyle/>
          <a:p>
            <a:r>
              <a:rPr lang="en-US" sz="3600" dirty="0"/>
              <a:t>Java Best Practices</a:t>
            </a:r>
          </a:p>
        </p:txBody>
      </p:sp>
      <p:graphicFrame>
        <p:nvGraphicFramePr>
          <p:cNvPr id="4" name="Table 3"/>
          <p:cNvGraphicFramePr>
            <a:graphicFrameLocks noGrp="1"/>
          </p:cNvGraphicFramePr>
          <p:nvPr/>
        </p:nvGraphicFramePr>
        <p:xfrm>
          <a:off x="228600" y="1676400"/>
          <a:ext cx="8610600" cy="4648200"/>
        </p:xfrm>
        <a:graphic>
          <a:graphicData uri="http://schemas.openxmlformats.org/drawingml/2006/table">
            <a:tbl>
              <a:tblPr firstRow="1" bandRow="1">
                <a:tableStyleId>{5C22544A-7EE6-4342-B048-85BDC9FD1C3A}</a:tableStyleId>
              </a:tblPr>
              <a:tblGrid>
                <a:gridCol w="2870200">
                  <a:extLst>
                    <a:ext uri="{9D8B030D-6E8A-4147-A177-3AD203B41FA5}">
                      <a16:colId xmlns:a16="http://schemas.microsoft.com/office/drawing/2014/main" val="20000"/>
                    </a:ext>
                  </a:extLst>
                </a:gridCol>
                <a:gridCol w="28702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533400">
                <a:tc>
                  <a:txBody>
                    <a:bodyPr/>
                    <a:lstStyle/>
                    <a:p>
                      <a:pPr algn="ctr"/>
                      <a:r>
                        <a:rPr kumimoji="0" lang="en-US" sz="1800" b="1" kern="1200" dirty="0">
                          <a:solidFill>
                            <a:schemeClr val="lt1"/>
                          </a:solidFill>
                          <a:latin typeface="+mn-lt"/>
                          <a:ea typeface="+mn-ea"/>
                          <a:cs typeface="+mn-cs"/>
                        </a:rPr>
                        <a:t>Practice</a:t>
                      </a:r>
                      <a:endParaRPr lang="en-US" dirty="0"/>
                    </a:p>
                  </a:txBody>
                  <a:tcPr/>
                </a:tc>
                <a:tc>
                  <a:txBody>
                    <a:bodyPr/>
                    <a:lstStyle/>
                    <a:p>
                      <a:pPr algn="ctr"/>
                      <a:r>
                        <a:rPr lang="en-US" dirty="0"/>
                        <a:t>Do’s</a:t>
                      </a:r>
                    </a:p>
                  </a:txBody>
                  <a:tcPr/>
                </a:tc>
                <a:tc>
                  <a:txBody>
                    <a:bodyPr/>
                    <a:lstStyle/>
                    <a:p>
                      <a:pPr algn="ctr"/>
                      <a:r>
                        <a:rPr lang="en-US" dirty="0" err="1"/>
                        <a:t>Don’t’s</a:t>
                      </a:r>
                      <a:endParaRPr lang="en-US" dirty="0"/>
                    </a:p>
                  </a:txBody>
                  <a:tcPr/>
                </a:tc>
                <a:extLst>
                  <a:ext uri="{0D108BD9-81ED-4DB2-BD59-A6C34878D82A}">
                    <a16:rowId xmlns:a16="http://schemas.microsoft.com/office/drawing/2014/main" val="10000"/>
                  </a:ext>
                </a:extLst>
              </a:tr>
              <a:tr h="533400">
                <a:tc>
                  <a:txBody>
                    <a:bodyPr/>
                    <a:lstStyle/>
                    <a:p>
                      <a:r>
                        <a:rPr kumimoji="0" lang="en-US" sz="1400" b="1" u="sng" kern="1200" dirty="0">
                          <a:solidFill>
                            <a:schemeClr val="dk1"/>
                          </a:solidFill>
                          <a:latin typeface="+mn-lt"/>
                          <a:ea typeface="+mn-ea"/>
                          <a:cs typeface="+mn-cs"/>
                        </a:rPr>
                        <a:t>Naming the variables:</a:t>
                      </a:r>
                      <a:r>
                        <a:rPr kumimoji="0" lang="en-US" sz="1400" u="sng" kern="1200" dirty="0">
                          <a:solidFill>
                            <a:schemeClr val="dk1"/>
                          </a:solidFill>
                          <a:latin typeface="+mn-lt"/>
                          <a:ea typeface="+mn-ea"/>
                          <a:cs typeface="+mn-cs"/>
                        </a:rPr>
                        <a:t> </a:t>
                      </a:r>
                      <a:endParaRPr kumimoji="0" lang="en-US" sz="1400" kern="1200" dirty="0">
                        <a:solidFill>
                          <a:schemeClr val="dk1"/>
                        </a:solidFill>
                        <a:latin typeface="+mn-lt"/>
                        <a:ea typeface="+mn-ea"/>
                        <a:cs typeface="+mn-cs"/>
                      </a:endParaRPr>
                    </a:p>
                    <a:p>
                      <a:r>
                        <a:rPr kumimoji="0" lang="en-US" sz="1400" kern="1200" dirty="0">
                          <a:solidFill>
                            <a:schemeClr val="dk1"/>
                          </a:solidFill>
                          <a:latin typeface="+mn-lt"/>
                          <a:ea typeface="+mn-ea"/>
                          <a:cs typeface="+mn-cs"/>
                        </a:rPr>
                        <a:t>Always use Camel Case(First word begins with lowercase, First character of subsequent words in uppercase) to name  variables and methods. Prefix</a:t>
                      </a:r>
                      <a:r>
                        <a:rPr kumimoji="0" lang="en-US" sz="1400" kern="1200" baseline="0" dirty="0">
                          <a:solidFill>
                            <a:schemeClr val="dk1"/>
                          </a:solidFill>
                          <a:latin typeface="+mn-lt"/>
                          <a:ea typeface="+mn-ea"/>
                          <a:cs typeface="+mn-cs"/>
                        </a:rPr>
                        <a:t> the first letter of data type being used.</a:t>
                      </a:r>
                      <a:endParaRPr lang="en-US" sz="1400" dirty="0"/>
                    </a:p>
                  </a:txBody>
                  <a:tcPr/>
                </a:tc>
                <a:tc>
                  <a:txBody>
                    <a:bodyPr/>
                    <a:lstStyle/>
                    <a:p>
                      <a:r>
                        <a:rPr kumimoji="0" lang="en-US" sz="1400" kern="1200" dirty="0">
                          <a:solidFill>
                            <a:schemeClr val="dk1"/>
                          </a:solidFill>
                          <a:latin typeface="+mn-lt"/>
                          <a:ea typeface="+mn-ea"/>
                          <a:cs typeface="+mn-cs"/>
                        </a:rPr>
                        <a:t>Ex:</a:t>
                      </a:r>
                    </a:p>
                    <a:p>
                      <a:r>
                        <a:rPr kumimoji="0" lang="en-US" sz="1400" kern="1200" dirty="0">
                          <a:solidFill>
                            <a:schemeClr val="dk1"/>
                          </a:solidFill>
                          <a:latin typeface="+mn-lt"/>
                          <a:ea typeface="+mn-ea"/>
                          <a:cs typeface="+mn-cs"/>
                        </a:rPr>
                        <a:t>String  </a:t>
                      </a:r>
                      <a:r>
                        <a:rPr kumimoji="0" lang="en-US" sz="1400" kern="1200" dirty="0" err="1">
                          <a:solidFill>
                            <a:schemeClr val="dk1"/>
                          </a:solidFill>
                          <a:latin typeface="+mn-lt"/>
                          <a:ea typeface="+mn-ea"/>
                          <a:cs typeface="+mn-cs"/>
                        </a:rPr>
                        <a:t>sGetResult</a:t>
                      </a:r>
                      <a:r>
                        <a:rPr kumimoji="0" lang="en-US" sz="1400" kern="1200" dirty="0">
                          <a:solidFill>
                            <a:schemeClr val="dk1"/>
                          </a:solidFill>
                          <a:latin typeface="+mn-lt"/>
                          <a:ea typeface="+mn-ea"/>
                          <a:cs typeface="+mn-cs"/>
                        </a:rPr>
                        <a:t>;</a:t>
                      </a:r>
                    </a:p>
                    <a:p>
                      <a:r>
                        <a:rPr kumimoji="0" lang="en-US" sz="1400" kern="1200" dirty="0" err="1">
                          <a:solidFill>
                            <a:schemeClr val="dk1"/>
                          </a:solidFill>
                          <a:latin typeface="+mn-lt"/>
                          <a:ea typeface="+mn-ea"/>
                          <a:cs typeface="+mn-cs"/>
                        </a:rPr>
                        <a:t>connectToDB</a:t>
                      </a:r>
                      <a:r>
                        <a:rPr kumimoji="0" lang="en-US" sz="1400" kern="1200" dirty="0">
                          <a:solidFill>
                            <a:schemeClr val="dk1"/>
                          </a:solidFill>
                          <a:latin typeface="+mn-lt"/>
                          <a:ea typeface="+mn-ea"/>
                          <a:cs typeface="+mn-cs"/>
                        </a:rPr>
                        <a:t>();</a:t>
                      </a:r>
                    </a:p>
                    <a:p>
                      <a:r>
                        <a:rPr kumimoji="0" lang="en-US" sz="1400" kern="1200" dirty="0" err="1">
                          <a:solidFill>
                            <a:schemeClr val="dk1"/>
                          </a:solidFill>
                          <a:latin typeface="+mn-lt"/>
                          <a:ea typeface="+mn-ea"/>
                          <a:cs typeface="+mn-cs"/>
                        </a:rPr>
                        <a:t>int</a:t>
                      </a:r>
                      <a:r>
                        <a:rPr kumimoji="0" lang="en-US" sz="1400" kern="1200" dirty="0">
                          <a:solidFill>
                            <a:schemeClr val="dk1"/>
                          </a:solidFill>
                          <a:latin typeface="+mn-lt"/>
                          <a:ea typeface="+mn-ea"/>
                          <a:cs typeface="+mn-cs"/>
                        </a:rPr>
                        <a:t>  </a:t>
                      </a:r>
                      <a:r>
                        <a:rPr kumimoji="0" lang="en-US" sz="1400" kern="1200" dirty="0" err="1">
                          <a:solidFill>
                            <a:schemeClr val="dk1"/>
                          </a:solidFill>
                          <a:latin typeface="+mn-lt"/>
                          <a:ea typeface="+mn-ea"/>
                          <a:cs typeface="+mn-cs"/>
                        </a:rPr>
                        <a:t>iNumOfColumns</a:t>
                      </a:r>
                      <a:r>
                        <a:rPr kumimoji="0" lang="en-US" sz="1400" kern="1200" dirty="0">
                          <a:solidFill>
                            <a:schemeClr val="dk1"/>
                          </a:solidFill>
                          <a:latin typeface="+mn-lt"/>
                          <a:ea typeface="+mn-ea"/>
                          <a:cs typeface="+mn-cs"/>
                        </a:rPr>
                        <a:t>;</a:t>
                      </a:r>
                      <a:endParaRPr lang="en-US" sz="1400" dirty="0"/>
                    </a:p>
                  </a:txBody>
                  <a:tcPr/>
                </a:tc>
                <a:tc>
                  <a:txBody>
                    <a:bodyPr/>
                    <a:lstStyle/>
                    <a:p>
                      <a:r>
                        <a:rPr kumimoji="0" lang="en-US" sz="1400" kern="1200" dirty="0">
                          <a:solidFill>
                            <a:schemeClr val="dk1"/>
                          </a:solidFill>
                          <a:latin typeface="+mn-lt"/>
                          <a:ea typeface="+mn-ea"/>
                          <a:cs typeface="+mn-cs"/>
                        </a:rPr>
                        <a:t>Ex:</a:t>
                      </a:r>
                    </a:p>
                    <a:p>
                      <a:r>
                        <a:rPr kumimoji="0" lang="en-US" sz="1400" kern="1200" dirty="0" err="1">
                          <a:solidFill>
                            <a:schemeClr val="dk1"/>
                          </a:solidFill>
                          <a:latin typeface="+mn-lt"/>
                          <a:ea typeface="+mn-ea"/>
                          <a:cs typeface="+mn-cs"/>
                        </a:rPr>
                        <a:t>int</a:t>
                      </a:r>
                      <a:r>
                        <a:rPr kumimoji="0" lang="en-US" sz="1400" kern="1200" dirty="0">
                          <a:solidFill>
                            <a:schemeClr val="dk1"/>
                          </a:solidFill>
                          <a:latin typeface="+mn-lt"/>
                          <a:ea typeface="+mn-ea"/>
                          <a:cs typeface="+mn-cs"/>
                        </a:rPr>
                        <a:t>  </a:t>
                      </a:r>
                      <a:r>
                        <a:rPr kumimoji="0" lang="en-US" sz="1400" kern="1200" dirty="0" err="1">
                          <a:solidFill>
                            <a:schemeClr val="dk1"/>
                          </a:solidFill>
                          <a:latin typeface="+mn-lt"/>
                          <a:ea typeface="+mn-ea"/>
                          <a:cs typeface="+mn-cs"/>
                        </a:rPr>
                        <a:t>MYCount</a:t>
                      </a:r>
                      <a:r>
                        <a:rPr kumimoji="0" lang="en-US" sz="1400" kern="1200" dirty="0">
                          <a:solidFill>
                            <a:schemeClr val="dk1"/>
                          </a:solidFill>
                          <a:latin typeface="+mn-lt"/>
                          <a:ea typeface="+mn-ea"/>
                          <a:cs typeface="+mn-cs"/>
                        </a:rPr>
                        <a:t>;</a:t>
                      </a:r>
                    </a:p>
                    <a:p>
                      <a:r>
                        <a:rPr kumimoji="0" lang="en-US" sz="1400" kern="1200" dirty="0" err="1">
                          <a:solidFill>
                            <a:schemeClr val="dk1"/>
                          </a:solidFill>
                          <a:latin typeface="+mn-lt"/>
                          <a:ea typeface="+mn-ea"/>
                          <a:cs typeface="+mn-cs"/>
                        </a:rPr>
                        <a:t>GetScreenText</a:t>
                      </a:r>
                      <a:r>
                        <a:rPr kumimoji="0" lang="en-US" sz="1400" kern="1200" dirty="0">
                          <a:solidFill>
                            <a:schemeClr val="dk1"/>
                          </a:solidFill>
                          <a:latin typeface="+mn-lt"/>
                          <a:ea typeface="+mn-ea"/>
                          <a:cs typeface="+mn-cs"/>
                        </a:rPr>
                        <a:t>();</a:t>
                      </a:r>
                      <a:endParaRPr lang="en-US" sz="1400" dirty="0"/>
                    </a:p>
                  </a:txBody>
                  <a:tcPr/>
                </a:tc>
                <a:extLst>
                  <a:ext uri="{0D108BD9-81ED-4DB2-BD59-A6C34878D82A}">
                    <a16:rowId xmlns:a16="http://schemas.microsoft.com/office/drawing/2014/main" val="10001"/>
                  </a:ext>
                </a:extLst>
              </a:tr>
              <a:tr h="533400">
                <a:tc>
                  <a:txBody>
                    <a:bodyPr/>
                    <a:lstStyle/>
                    <a:p>
                      <a:r>
                        <a:rPr kumimoji="0" lang="en-US" sz="1400" b="1" u="sng" kern="1200" dirty="0">
                          <a:solidFill>
                            <a:schemeClr val="dk1"/>
                          </a:solidFill>
                          <a:latin typeface="+mn-lt"/>
                          <a:ea typeface="+mn-ea"/>
                          <a:cs typeface="+mn-cs"/>
                        </a:rPr>
                        <a:t>Naming Class:</a:t>
                      </a:r>
                      <a:endParaRPr kumimoji="0" lang="en-US" sz="1400" kern="1200" dirty="0">
                        <a:solidFill>
                          <a:schemeClr val="dk1"/>
                        </a:solidFill>
                        <a:latin typeface="+mn-lt"/>
                        <a:ea typeface="+mn-ea"/>
                        <a:cs typeface="+mn-cs"/>
                      </a:endParaRPr>
                    </a:p>
                    <a:p>
                      <a:r>
                        <a:rPr kumimoji="0" lang="en-US" sz="1400" kern="1200" dirty="0">
                          <a:solidFill>
                            <a:schemeClr val="dk1"/>
                          </a:solidFill>
                          <a:latin typeface="+mn-lt"/>
                          <a:ea typeface="+mn-ea"/>
                          <a:cs typeface="+mn-cs"/>
                        </a:rPr>
                        <a:t>Use Pascal case for classes</a:t>
                      </a:r>
                    </a:p>
                    <a:p>
                      <a:r>
                        <a:rPr kumimoji="0" lang="en-US" sz="1400" kern="1200" dirty="0">
                          <a:solidFill>
                            <a:schemeClr val="dk1"/>
                          </a:solidFill>
                          <a:latin typeface="+mn-lt"/>
                          <a:ea typeface="+mn-ea"/>
                          <a:cs typeface="+mn-cs"/>
                        </a:rPr>
                        <a:t>(All words begins with Upper case)</a:t>
                      </a:r>
                      <a:endParaRPr lang="en-US" sz="1400" dirty="0"/>
                    </a:p>
                  </a:txBody>
                  <a:tcPr/>
                </a:tc>
                <a:tc>
                  <a:txBody>
                    <a:bodyPr/>
                    <a:lstStyle/>
                    <a:p>
                      <a:r>
                        <a:rPr kumimoji="0" lang="en-US" sz="1400" kern="1200" dirty="0">
                          <a:solidFill>
                            <a:schemeClr val="dk1"/>
                          </a:solidFill>
                          <a:latin typeface="+mn-lt"/>
                          <a:ea typeface="+mn-ea"/>
                          <a:cs typeface="+mn-cs"/>
                        </a:rPr>
                        <a:t>Ex:</a:t>
                      </a:r>
                    </a:p>
                    <a:p>
                      <a:r>
                        <a:rPr kumimoji="0" lang="en-US" sz="1400" kern="1200" dirty="0">
                          <a:solidFill>
                            <a:schemeClr val="dk1"/>
                          </a:solidFill>
                          <a:latin typeface="+mn-lt"/>
                          <a:ea typeface="+mn-ea"/>
                          <a:cs typeface="+mn-cs"/>
                        </a:rPr>
                        <a:t>Class </a:t>
                      </a:r>
                      <a:r>
                        <a:rPr kumimoji="0" lang="en-US" sz="1400" kern="1200" dirty="0" err="1">
                          <a:solidFill>
                            <a:schemeClr val="dk1"/>
                          </a:solidFill>
                          <a:latin typeface="+mn-lt"/>
                          <a:ea typeface="+mn-ea"/>
                          <a:cs typeface="+mn-cs"/>
                        </a:rPr>
                        <a:t>CreateTestResult</a:t>
                      </a:r>
                      <a:endParaRPr lang="en-US" sz="1400" dirty="0"/>
                    </a:p>
                  </a:txBody>
                  <a:tcPr/>
                </a:tc>
                <a:tc>
                  <a:txBody>
                    <a:bodyPr/>
                    <a:lstStyle/>
                    <a:p>
                      <a:r>
                        <a:rPr kumimoji="0" lang="en-US" sz="1400" kern="1200" dirty="0">
                          <a:solidFill>
                            <a:schemeClr val="dk1"/>
                          </a:solidFill>
                          <a:latin typeface="+mn-lt"/>
                          <a:ea typeface="+mn-ea"/>
                          <a:cs typeface="+mn-cs"/>
                        </a:rPr>
                        <a:t>Ex:</a:t>
                      </a:r>
                    </a:p>
                    <a:p>
                      <a:r>
                        <a:rPr kumimoji="0" lang="en-US" sz="1400" kern="1200" dirty="0">
                          <a:solidFill>
                            <a:schemeClr val="dk1"/>
                          </a:solidFill>
                          <a:latin typeface="+mn-lt"/>
                          <a:ea typeface="+mn-ea"/>
                          <a:cs typeface="+mn-cs"/>
                        </a:rPr>
                        <a:t>Class  </a:t>
                      </a:r>
                      <a:r>
                        <a:rPr kumimoji="0" lang="en-US" sz="1400" kern="1200" dirty="0" err="1">
                          <a:solidFill>
                            <a:schemeClr val="dk1"/>
                          </a:solidFill>
                          <a:latin typeface="+mn-lt"/>
                          <a:ea typeface="+mn-ea"/>
                          <a:cs typeface="+mn-cs"/>
                        </a:rPr>
                        <a:t>createtestresult</a:t>
                      </a:r>
                      <a:endParaRPr lang="en-US" sz="1400" dirty="0"/>
                    </a:p>
                  </a:txBody>
                  <a:tcPr/>
                </a:tc>
                <a:extLst>
                  <a:ext uri="{0D108BD9-81ED-4DB2-BD59-A6C34878D82A}">
                    <a16:rowId xmlns:a16="http://schemas.microsoft.com/office/drawing/2014/main" val="10002"/>
                  </a:ext>
                </a:extLst>
              </a:tr>
              <a:tr h="533400">
                <a:tc>
                  <a:txBody>
                    <a:bodyPr/>
                    <a:lstStyle/>
                    <a:p>
                      <a:r>
                        <a:rPr kumimoji="0" lang="en-US" sz="1400" b="1" u="sng" kern="1200" dirty="0">
                          <a:solidFill>
                            <a:schemeClr val="dk1"/>
                          </a:solidFill>
                          <a:latin typeface="+mn-lt"/>
                          <a:ea typeface="+mn-ea"/>
                          <a:cs typeface="+mn-cs"/>
                        </a:rPr>
                        <a:t>Use meaningful Names</a:t>
                      </a:r>
                      <a:r>
                        <a:rPr kumimoji="0" lang="en-US" sz="1400" kern="1200" dirty="0">
                          <a:solidFill>
                            <a:schemeClr val="dk1"/>
                          </a:solidFill>
                          <a:latin typeface="+mn-lt"/>
                          <a:ea typeface="+mn-ea"/>
                          <a:cs typeface="+mn-cs"/>
                        </a:rPr>
                        <a:t> when declaring variable, methods no matter how lengthy it becomes. It makes it easier to understand the code.</a:t>
                      </a:r>
                    </a:p>
                    <a:p>
                      <a:r>
                        <a:rPr kumimoji="0" lang="en-US" sz="1400" kern="1200" dirty="0">
                          <a:solidFill>
                            <a:schemeClr val="dk1"/>
                          </a:solidFill>
                          <a:latin typeface="+mn-lt"/>
                          <a:ea typeface="+mn-ea"/>
                          <a:cs typeface="+mn-cs"/>
                        </a:rPr>
                        <a:t>Do not use Magic numbers</a:t>
                      </a:r>
                      <a:endParaRPr lang="en-US" sz="1400" dirty="0"/>
                    </a:p>
                  </a:txBody>
                  <a:tcPr/>
                </a:tc>
                <a:tc>
                  <a:txBody>
                    <a:bodyPr/>
                    <a:lstStyle/>
                    <a:p>
                      <a:r>
                        <a:rPr kumimoji="0" lang="en-US" sz="1400" kern="1200" dirty="0">
                          <a:solidFill>
                            <a:schemeClr val="dk1"/>
                          </a:solidFill>
                          <a:latin typeface="+mn-lt"/>
                          <a:ea typeface="+mn-ea"/>
                          <a:cs typeface="+mn-cs"/>
                        </a:rPr>
                        <a:t>Ex:</a:t>
                      </a:r>
                    </a:p>
                    <a:p>
                      <a:r>
                        <a:rPr kumimoji="0" lang="en-US" sz="1400" kern="1200" dirty="0" err="1">
                          <a:solidFill>
                            <a:schemeClr val="dk1"/>
                          </a:solidFill>
                          <a:latin typeface="+mn-lt"/>
                          <a:ea typeface="+mn-ea"/>
                          <a:cs typeface="+mn-cs"/>
                        </a:rPr>
                        <a:t>int</a:t>
                      </a:r>
                      <a:r>
                        <a:rPr kumimoji="0" lang="en-US" sz="1400" kern="1200" dirty="0">
                          <a:solidFill>
                            <a:schemeClr val="dk1"/>
                          </a:solidFill>
                          <a:latin typeface="+mn-lt"/>
                          <a:ea typeface="+mn-ea"/>
                          <a:cs typeface="+mn-cs"/>
                        </a:rPr>
                        <a:t>  </a:t>
                      </a:r>
                      <a:r>
                        <a:rPr kumimoji="0" lang="en-US" sz="1400" kern="1200" dirty="0" err="1">
                          <a:solidFill>
                            <a:schemeClr val="dk1"/>
                          </a:solidFill>
                          <a:latin typeface="+mn-lt"/>
                          <a:ea typeface="+mn-ea"/>
                          <a:cs typeface="+mn-cs"/>
                        </a:rPr>
                        <a:t>getNumberOfColumns</a:t>
                      </a:r>
                      <a:r>
                        <a:rPr kumimoji="0" lang="en-US" sz="1400" kern="1200" dirty="0">
                          <a:solidFill>
                            <a:schemeClr val="dk1"/>
                          </a:solidFill>
                          <a:latin typeface="+mn-lt"/>
                          <a:ea typeface="+mn-ea"/>
                          <a:cs typeface="+mn-cs"/>
                        </a:rPr>
                        <a:t>;</a:t>
                      </a:r>
                    </a:p>
                    <a:p>
                      <a:r>
                        <a:rPr kumimoji="0" lang="en-US" sz="1400" kern="1200" dirty="0">
                          <a:solidFill>
                            <a:schemeClr val="dk1"/>
                          </a:solidFill>
                          <a:latin typeface="+mn-lt"/>
                          <a:ea typeface="+mn-ea"/>
                          <a:cs typeface="+mn-cs"/>
                        </a:rPr>
                        <a:t>String  </a:t>
                      </a:r>
                      <a:r>
                        <a:rPr kumimoji="0" lang="en-US" sz="1400" kern="1200" dirty="0" err="1">
                          <a:solidFill>
                            <a:schemeClr val="dk1"/>
                          </a:solidFill>
                          <a:latin typeface="+mn-lt"/>
                          <a:ea typeface="+mn-ea"/>
                          <a:cs typeface="+mn-cs"/>
                        </a:rPr>
                        <a:t>confirmationNumber</a:t>
                      </a:r>
                      <a:r>
                        <a:rPr kumimoji="0" lang="en-US" sz="1400" kern="1200" dirty="0">
                          <a:solidFill>
                            <a:schemeClr val="dk1"/>
                          </a:solidFill>
                          <a:latin typeface="+mn-lt"/>
                          <a:ea typeface="+mn-ea"/>
                          <a:cs typeface="+mn-cs"/>
                        </a:rPr>
                        <a:t>;</a:t>
                      </a:r>
                    </a:p>
                    <a:p>
                      <a:r>
                        <a:rPr kumimoji="0" lang="en-US" sz="1400" kern="1200" dirty="0" err="1">
                          <a:solidFill>
                            <a:schemeClr val="dk1"/>
                          </a:solidFill>
                          <a:latin typeface="+mn-lt"/>
                          <a:ea typeface="+mn-ea"/>
                          <a:cs typeface="+mn-cs"/>
                        </a:rPr>
                        <a:t>getSystemDate</a:t>
                      </a:r>
                      <a:r>
                        <a:rPr kumimoji="0" lang="en-US" sz="1400" kern="1200" dirty="0">
                          <a:solidFill>
                            <a:schemeClr val="dk1"/>
                          </a:solidFill>
                          <a:latin typeface="+mn-lt"/>
                          <a:ea typeface="+mn-ea"/>
                          <a:cs typeface="+mn-cs"/>
                        </a:rPr>
                        <a:t>()</a:t>
                      </a:r>
                      <a:endParaRPr lang="en-US" sz="1400" dirty="0"/>
                    </a:p>
                  </a:txBody>
                  <a:tcPr/>
                </a:tc>
                <a:tc>
                  <a:txBody>
                    <a:bodyPr/>
                    <a:lstStyle/>
                    <a:p>
                      <a:r>
                        <a:rPr kumimoji="0" lang="en-US" sz="1400" kern="1200" dirty="0">
                          <a:solidFill>
                            <a:schemeClr val="dk1"/>
                          </a:solidFill>
                          <a:latin typeface="+mn-lt"/>
                          <a:ea typeface="+mn-ea"/>
                          <a:cs typeface="+mn-cs"/>
                        </a:rPr>
                        <a:t>Ex:</a:t>
                      </a:r>
                    </a:p>
                    <a:p>
                      <a:r>
                        <a:rPr kumimoji="0" lang="en-US" sz="1400" kern="1200" dirty="0" err="1">
                          <a:solidFill>
                            <a:schemeClr val="dk1"/>
                          </a:solidFill>
                          <a:latin typeface="+mn-lt"/>
                          <a:ea typeface="+mn-ea"/>
                          <a:cs typeface="+mn-cs"/>
                        </a:rPr>
                        <a:t>int</a:t>
                      </a:r>
                      <a:r>
                        <a:rPr kumimoji="0" lang="en-US" sz="1400" kern="1200" dirty="0">
                          <a:solidFill>
                            <a:schemeClr val="dk1"/>
                          </a:solidFill>
                          <a:latin typeface="+mn-lt"/>
                          <a:ea typeface="+mn-ea"/>
                          <a:cs typeface="+mn-cs"/>
                        </a:rPr>
                        <a:t>  a;</a:t>
                      </a:r>
                    </a:p>
                    <a:p>
                      <a:r>
                        <a:rPr kumimoji="0" lang="en-US" sz="1400" kern="1200" dirty="0">
                          <a:solidFill>
                            <a:schemeClr val="dk1"/>
                          </a:solidFill>
                          <a:latin typeface="+mn-lt"/>
                          <a:ea typeface="+mn-ea"/>
                          <a:cs typeface="+mn-cs"/>
                        </a:rPr>
                        <a:t>String  s;</a:t>
                      </a:r>
                    </a:p>
                    <a:p>
                      <a:r>
                        <a:rPr kumimoji="0" lang="en-US" sz="1400" kern="1200" dirty="0">
                          <a:solidFill>
                            <a:schemeClr val="dk1"/>
                          </a:solidFill>
                          <a:latin typeface="+mn-lt"/>
                          <a:ea typeface="+mn-ea"/>
                          <a:cs typeface="+mn-cs"/>
                        </a:rPr>
                        <a:t>Method1()</a:t>
                      </a:r>
                    </a:p>
                    <a:p>
                      <a:r>
                        <a:rPr kumimoji="0" lang="en-US" sz="1400" kern="1200" dirty="0" err="1">
                          <a:solidFill>
                            <a:schemeClr val="dk1"/>
                          </a:solidFill>
                          <a:latin typeface="+mn-lt"/>
                          <a:ea typeface="+mn-ea"/>
                          <a:cs typeface="+mn-cs"/>
                        </a:rPr>
                        <a:t>int</a:t>
                      </a:r>
                      <a:r>
                        <a:rPr kumimoji="0" lang="en-US" sz="1400" kern="1200" dirty="0">
                          <a:solidFill>
                            <a:schemeClr val="dk1"/>
                          </a:solidFill>
                          <a:latin typeface="+mn-lt"/>
                          <a:ea typeface="+mn-ea"/>
                          <a:cs typeface="+mn-cs"/>
                        </a:rPr>
                        <a:t> </a:t>
                      </a:r>
                      <a:r>
                        <a:rPr kumimoji="0" lang="en-US" sz="1400" kern="1200" dirty="0" err="1">
                          <a:solidFill>
                            <a:schemeClr val="dk1"/>
                          </a:solidFill>
                          <a:latin typeface="+mn-lt"/>
                          <a:ea typeface="+mn-ea"/>
                          <a:cs typeface="+mn-cs"/>
                        </a:rPr>
                        <a:t>abc</a:t>
                      </a:r>
                      <a:r>
                        <a:rPr kumimoji="0" lang="en-US" sz="1400" kern="1200" dirty="0">
                          <a:solidFill>
                            <a:schemeClr val="dk1"/>
                          </a:solidFill>
                          <a:latin typeface="+mn-lt"/>
                          <a:ea typeface="+mn-ea"/>
                          <a:cs typeface="+mn-cs"/>
                        </a:rPr>
                        <a:t> = 58;  (58 is magic number)</a:t>
                      </a:r>
                      <a:endParaRPr lang="en-US" sz="14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990600"/>
          <a:ext cx="8458200" cy="5307761"/>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34826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lt1"/>
                          </a:solidFill>
                          <a:latin typeface="+mn-lt"/>
                          <a:ea typeface="+mn-ea"/>
                          <a:cs typeface="+mn-cs"/>
                        </a:rPr>
                        <a:t>Practice</a:t>
                      </a:r>
                      <a:endParaRPr lang="en-US" dirty="0"/>
                    </a:p>
                  </a:txBody>
                  <a:tcPr/>
                </a:tc>
                <a:tc>
                  <a:txBody>
                    <a:bodyPr/>
                    <a:lstStyle/>
                    <a:p>
                      <a:pPr algn="ctr"/>
                      <a:r>
                        <a:rPr lang="en-US" dirty="0"/>
                        <a:t>Do’s</a:t>
                      </a:r>
                    </a:p>
                  </a:txBody>
                  <a:tcPr/>
                </a:tc>
                <a:tc>
                  <a:txBody>
                    <a:bodyPr/>
                    <a:lstStyle/>
                    <a:p>
                      <a:pPr algn="ctr"/>
                      <a:r>
                        <a:rPr lang="en-US" dirty="0"/>
                        <a:t>Don’s</a:t>
                      </a:r>
                    </a:p>
                  </a:txBody>
                  <a:tcPr/>
                </a:tc>
                <a:extLst>
                  <a:ext uri="{0D108BD9-81ED-4DB2-BD59-A6C34878D82A}">
                    <a16:rowId xmlns:a16="http://schemas.microsoft.com/office/drawing/2014/main" val="10000"/>
                  </a:ext>
                </a:extLst>
              </a:tr>
              <a:tr h="2442641">
                <a:tc>
                  <a:txBody>
                    <a:bodyPr/>
                    <a:lstStyle/>
                    <a:p>
                      <a:r>
                        <a:rPr kumimoji="0" lang="en-US" sz="1400" b="1" u="sng" kern="1200" dirty="0">
                          <a:solidFill>
                            <a:schemeClr val="dk1"/>
                          </a:solidFill>
                          <a:latin typeface="+mn-lt"/>
                          <a:ea typeface="+mn-ea"/>
                          <a:cs typeface="+mn-cs"/>
                        </a:rPr>
                        <a:t>Include comments in the code:</a:t>
                      </a:r>
                      <a:endParaRPr kumimoji="0" lang="en-US" sz="1400" kern="1200" dirty="0">
                        <a:solidFill>
                          <a:schemeClr val="dk1"/>
                        </a:solidFill>
                        <a:latin typeface="+mn-lt"/>
                        <a:ea typeface="+mn-ea"/>
                        <a:cs typeface="+mn-cs"/>
                      </a:endParaRPr>
                    </a:p>
                    <a:p>
                      <a:r>
                        <a:rPr kumimoji="0" lang="en-US" sz="1400" kern="1200" dirty="0">
                          <a:solidFill>
                            <a:schemeClr val="dk1"/>
                          </a:solidFill>
                          <a:latin typeface="+mn-lt"/>
                          <a:ea typeface="+mn-ea"/>
                          <a:cs typeface="+mn-cs"/>
                        </a:rPr>
                        <a:t>Providing comments where ever necessary in the code makes the code easy to understand for self and others working on the code. </a:t>
                      </a:r>
                    </a:p>
                    <a:p>
                      <a:r>
                        <a:rPr kumimoji="0" lang="en-US" sz="1400" kern="1200" dirty="0">
                          <a:solidFill>
                            <a:schemeClr val="dk1"/>
                          </a:solidFill>
                          <a:latin typeface="+mn-lt"/>
                          <a:ea typeface="+mn-ea"/>
                          <a:cs typeface="+mn-cs"/>
                        </a:rPr>
                        <a:t>Easy to modify.</a:t>
                      </a:r>
                      <a:endParaRPr lang="en-US" sz="1400" dirty="0"/>
                    </a:p>
                  </a:txBody>
                  <a:tcPr/>
                </a:tc>
                <a:tc>
                  <a:txBody>
                    <a:bodyPr/>
                    <a:lstStyle/>
                    <a:p>
                      <a:r>
                        <a:rPr kumimoji="0" lang="en-US" sz="1400" kern="1200" dirty="0">
                          <a:solidFill>
                            <a:schemeClr val="dk1"/>
                          </a:solidFill>
                          <a:latin typeface="+mn-lt"/>
                          <a:ea typeface="+mn-ea"/>
                          <a:cs typeface="+mn-cs"/>
                        </a:rPr>
                        <a:t>//Give the required date format</a:t>
                      </a:r>
                    </a:p>
                    <a:p>
                      <a:r>
                        <a:rPr kumimoji="0" lang="en-US" sz="1400" kern="1200" dirty="0">
                          <a:solidFill>
                            <a:schemeClr val="dk1"/>
                          </a:solidFill>
                          <a:latin typeface="+mn-lt"/>
                          <a:ea typeface="+mn-ea"/>
                          <a:cs typeface="+mn-cs"/>
                        </a:rPr>
                        <a:t>String </a:t>
                      </a:r>
                      <a:r>
                        <a:rPr kumimoji="0" lang="en-US" sz="1400" kern="1200" dirty="0" err="1">
                          <a:solidFill>
                            <a:schemeClr val="dk1"/>
                          </a:solidFill>
                          <a:latin typeface="+mn-lt"/>
                          <a:ea typeface="+mn-ea"/>
                          <a:cs typeface="+mn-cs"/>
                        </a:rPr>
                        <a:t>dateFormat</a:t>
                      </a:r>
                      <a:r>
                        <a:rPr kumimoji="0" lang="en-US" sz="1400" kern="1200" dirty="0">
                          <a:solidFill>
                            <a:schemeClr val="dk1"/>
                          </a:solidFill>
                          <a:latin typeface="+mn-lt"/>
                          <a:ea typeface="+mn-ea"/>
                          <a:cs typeface="+mn-cs"/>
                        </a:rPr>
                        <a:t> = "MM/</a:t>
                      </a:r>
                      <a:r>
                        <a:rPr kumimoji="0" lang="en-US" sz="1400" kern="1200" dirty="0" err="1">
                          <a:solidFill>
                            <a:schemeClr val="dk1"/>
                          </a:solidFill>
                          <a:latin typeface="+mn-lt"/>
                          <a:ea typeface="+mn-ea"/>
                          <a:cs typeface="+mn-cs"/>
                        </a:rPr>
                        <a:t>dd</a:t>
                      </a:r>
                      <a:r>
                        <a:rPr kumimoji="0" lang="en-US" sz="1400" kern="1200" dirty="0">
                          <a:solidFill>
                            <a:schemeClr val="dk1"/>
                          </a:solidFill>
                          <a:latin typeface="+mn-lt"/>
                          <a:ea typeface="+mn-ea"/>
                          <a:cs typeface="+mn-cs"/>
                        </a:rPr>
                        <a:t>/</a:t>
                      </a:r>
                      <a:r>
                        <a:rPr kumimoji="0" lang="en-US" sz="1400" kern="1200" dirty="0" err="1">
                          <a:solidFill>
                            <a:schemeClr val="dk1"/>
                          </a:solidFill>
                          <a:latin typeface="+mn-lt"/>
                          <a:ea typeface="+mn-ea"/>
                          <a:cs typeface="+mn-cs"/>
                        </a:rPr>
                        <a:t>yyyy</a:t>
                      </a:r>
                      <a:r>
                        <a:rPr kumimoji="0" lang="en-US" sz="1400" kern="1200" dirty="0">
                          <a:solidFill>
                            <a:schemeClr val="dk1"/>
                          </a:solidFill>
                          <a:latin typeface="+mn-lt"/>
                          <a:ea typeface="+mn-ea"/>
                          <a:cs typeface="+mn-cs"/>
                        </a:rPr>
                        <a:t>";</a:t>
                      </a:r>
                    </a:p>
                    <a:p>
                      <a:r>
                        <a:rPr kumimoji="0" lang="en-US" sz="1400" kern="1200" dirty="0" err="1">
                          <a:solidFill>
                            <a:schemeClr val="dk1"/>
                          </a:solidFill>
                          <a:latin typeface="+mn-lt"/>
                          <a:ea typeface="+mn-ea"/>
                          <a:cs typeface="+mn-cs"/>
                        </a:rPr>
                        <a:t>SimpleDateFormat</a:t>
                      </a:r>
                      <a:r>
                        <a:rPr kumimoji="0" lang="en-US" sz="1400" kern="1200" dirty="0">
                          <a:solidFill>
                            <a:schemeClr val="dk1"/>
                          </a:solidFill>
                          <a:latin typeface="+mn-lt"/>
                          <a:ea typeface="+mn-ea"/>
                          <a:cs typeface="+mn-cs"/>
                        </a:rPr>
                        <a:t> </a:t>
                      </a:r>
                      <a:r>
                        <a:rPr kumimoji="0" lang="en-US" sz="1400" kern="1200" dirty="0" err="1">
                          <a:solidFill>
                            <a:schemeClr val="dk1"/>
                          </a:solidFill>
                          <a:latin typeface="+mn-lt"/>
                          <a:ea typeface="+mn-ea"/>
                          <a:cs typeface="+mn-cs"/>
                        </a:rPr>
                        <a:t>sdf</a:t>
                      </a:r>
                      <a:r>
                        <a:rPr kumimoji="0" lang="en-US" sz="1400" kern="1200" dirty="0">
                          <a:solidFill>
                            <a:schemeClr val="dk1"/>
                          </a:solidFill>
                          <a:latin typeface="+mn-lt"/>
                          <a:ea typeface="+mn-ea"/>
                          <a:cs typeface="+mn-cs"/>
                        </a:rPr>
                        <a:t> = </a:t>
                      </a:r>
                      <a:r>
                        <a:rPr kumimoji="0" lang="en-US" sz="1400" b="1" kern="1200" dirty="0">
                          <a:solidFill>
                            <a:schemeClr val="dk1"/>
                          </a:solidFill>
                          <a:latin typeface="+mn-lt"/>
                          <a:ea typeface="+mn-ea"/>
                          <a:cs typeface="+mn-cs"/>
                        </a:rPr>
                        <a:t>new</a:t>
                      </a:r>
                      <a:r>
                        <a:rPr kumimoji="0" lang="en-US" sz="1400" kern="1200" dirty="0">
                          <a:solidFill>
                            <a:schemeClr val="dk1"/>
                          </a:solidFill>
                          <a:latin typeface="+mn-lt"/>
                          <a:ea typeface="+mn-ea"/>
                          <a:cs typeface="+mn-cs"/>
                        </a:rPr>
                        <a:t> </a:t>
                      </a:r>
                      <a:r>
                        <a:rPr kumimoji="0" lang="en-US" sz="1400" kern="1200" dirty="0" err="1">
                          <a:solidFill>
                            <a:schemeClr val="dk1"/>
                          </a:solidFill>
                          <a:latin typeface="+mn-lt"/>
                          <a:ea typeface="+mn-ea"/>
                          <a:cs typeface="+mn-cs"/>
                        </a:rPr>
                        <a:t>SimpleDateFormat</a:t>
                      </a:r>
                      <a:r>
                        <a:rPr kumimoji="0" lang="en-US" sz="1400" kern="1200" dirty="0">
                          <a:solidFill>
                            <a:schemeClr val="dk1"/>
                          </a:solidFill>
                          <a:latin typeface="+mn-lt"/>
                          <a:ea typeface="+mn-ea"/>
                          <a:cs typeface="+mn-cs"/>
                        </a:rPr>
                        <a:t>(</a:t>
                      </a:r>
                      <a:r>
                        <a:rPr kumimoji="0" lang="en-US" sz="1400" kern="1200" dirty="0" err="1">
                          <a:solidFill>
                            <a:schemeClr val="dk1"/>
                          </a:solidFill>
                          <a:latin typeface="+mn-lt"/>
                          <a:ea typeface="+mn-ea"/>
                          <a:cs typeface="+mn-cs"/>
                        </a:rPr>
                        <a:t>dateFormat</a:t>
                      </a:r>
                      <a:r>
                        <a:rPr kumimoji="0" lang="en-US" sz="1400" kern="1200" dirty="0">
                          <a:solidFill>
                            <a:schemeClr val="dk1"/>
                          </a:solidFill>
                          <a:latin typeface="+mn-lt"/>
                          <a:ea typeface="+mn-ea"/>
                          <a:cs typeface="+mn-cs"/>
                        </a:rPr>
                        <a:t>);</a:t>
                      </a:r>
                    </a:p>
                    <a:p>
                      <a:r>
                        <a:rPr kumimoji="0" lang="en-US" sz="1400" kern="1200" dirty="0">
                          <a:solidFill>
                            <a:schemeClr val="dk1"/>
                          </a:solidFill>
                          <a:latin typeface="+mn-lt"/>
                          <a:ea typeface="+mn-ea"/>
                          <a:cs typeface="+mn-cs"/>
                        </a:rPr>
                        <a:t>//get system date and convert it to //required format</a:t>
                      </a:r>
                    </a:p>
                    <a:p>
                      <a:r>
                        <a:rPr kumimoji="0" lang="en-US" sz="1400" kern="1200" dirty="0">
                          <a:solidFill>
                            <a:schemeClr val="dk1"/>
                          </a:solidFill>
                          <a:latin typeface="+mn-lt"/>
                          <a:ea typeface="+mn-ea"/>
                          <a:cs typeface="+mn-cs"/>
                        </a:rPr>
                        <a:t>String </a:t>
                      </a:r>
                      <a:r>
                        <a:rPr kumimoji="0" lang="en-US" sz="1400" kern="1200" dirty="0" err="1">
                          <a:solidFill>
                            <a:schemeClr val="dk1"/>
                          </a:solidFill>
                          <a:latin typeface="+mn-lt"/>
                          <a:ea typeface="+mn-ea"/>
                          <a:cs typeface="+mn-cs"/>
                        </a:rPr>
                        <a:t>sysdate</a:t>
                      </a:r>
                      <a:r>
                        <a:rPr kumimoji="0" lang="en-US" sz="1400" kern="1200" dirty="0">
                          <a:solidFill>
                            <a:schemeClr val="dk1"/>
                          </a:solidFill>
                          <a:latin typeface="+mn-lt"/>
                          <a:ea typeface="+mn-ea"/>
                          <a:cs typeface="+mn-cs"/>
                        </a:rPr>
                        <a:t> = </a:t>
                      </a:r>
                      <a:r>
                        <a:rPr kumimoji="0" lang="en-US" sz="1400" kern="1200" dirty="0" err="1">
                          <a:solidFill>
                            <a:schemeClr val="dk1"/>
                          </a:solidFill>
                          <a:latin typeface="+mn-lt"/>
                          <a:ea typeface="+mn-ea"/>
                          <a:cs typeface="+mn-cs"/>
                        </a:rPr>
                        <a:t>sdf.format</a:t>
                      </a:r>
                      <a:r>
                        <a:rPr kumimoji="0" lang="en-US" sz="1400" kern="1200" dirty="0">
                          <a:solidFill>
                            <a:schemeClr val="dk1"/>
                          </a:solidFill>
                          <a:latin typeface="+mn-lt"/>
                          <a:ea typeface="+mn-ea"/>
                          <a:cs typeface="+mn-cs"/>
                        </a:rPr>
                        <a:t>(</a:t>
                      </a:r>
                      <a:r>
                        <a:rPr kumimoji="0" lang="en-US" sz="1400" kern="1200" dirty="0" err="1">
                          <a:solidFill>
                            <a:schemeClr val="dk1"/>
                          </a:solidFill>
                          <a:latin typeface="+mn-lt"/>
                          <a:ea typeface="+mn-ea"/>
                          <a:cs typeface="+mn-cs"/>
                        </a:rPr>
                        <a:t>cal.getTime</a:t>
                      </a:r>
                      <a:r>
                        <a:rPr kumimoji="0" lang="en-US" sz="1400" kern="1200" dirty="0">
                          <a:solidFill>
                            <a:schemeClr val="dk1"/>
                          </a:solidFill>
                          <a:latin typeface="+mn-lt"/>
                          <a:ea typeface="+mn-ea"/>
                          <a:cs typeface="+mn-cs"/>
                        </a:rPr>
                        <a:t>());</a:t>
                      </a:r>
                    </a:p>
                  </a:txBody>
                  <a:tcPr/>
                </a:tc>
                <a:tc>
                  <a:txBody>
                    <a:bodyPr/>
                    <a:lstStyle/>
                    <a:p>
                      <a:r>
                        <a:rPr kumimoji="0" lang="en-US" sz="1400" kern="1200" dirty="0">
                          <a:solidFill>
                            <a:schemeClr val="dk1"/>
                          </a:solidFill>
                          <a:latin typeface="+mn-lt"/>
                          <a:ea typeface="+mn-ea"/>
                          <a:cs typeface="+mn-cs"/>
                        </a:rPr>
                        <a:t>String </a:t>
                      </a:r>
                      <a:r>
                        <a:rPr kumimoji="0" lang="en-US" sz="1400" kern="1200" dirty="0" err="1">
                          <a:solidFill>
                            <a:schemeClr val="dk1"/>
                          </a:solidFill>
                          <a:latin typeface="+mn-lt"/>
                          <a:ea typeface="+mn-ea"/>
                          <a:cs typeface="+mn-cs"/>
                        </a:rPr>
                        <a:t>dateFormat</a:t>
                      </a:r>
                      <a:r>
                        <a:rPr kumimoji="0" lang="en-US" sz="1400" kern="1200" dirty="0">
                          <a:solidFill>
                            <a:schemeClr val="dk1"/>
                          </a:solidFill>
                          <a:latin typeface="+mn-lt"/>
                          <a:ea typeface="+mn-ea"/>
                          <a:cs typeface="+mn-cs"/>
                        </a:rPr>
                        <a:t> = "MM/</a:t>
                      </a:r>
                      <a:r>
                        <a:rPr kumimoji="0" lang="en-US" sz="1400" kern="1200" dirty="0" err="1">
                          <a:solidFill>
                            <a:schemeClr val="dk1"/>
                          </a:solidFill>
                          <a:latin typeface="+mn-lt"/>
                          <a:ea typeface="+mn-ea"/>
                          <a:cs typeface="+mn-cs"/>
                        </a:rPr>
                        <a:t>dd</a:t>
                      </a:r>
                      <a:r>
                        <a:rPr kumimoji="0" lang="en-US" sz="1400" kern="1200" dirty="0">
                          <a:solidFill>
                            <a:schemeClr val="dk1"/>
                          </a:solidFill>
                          <a:latin typeface="+mn-lt"/>
                          <a:ea typeface="+mn-ea"/>
                          <a:cs typeface="+mn-cs"/>
                        </a:rPr>
                        <a:t>/</a:t>
                      </a:r>
                      <a:r>
                        <a:rPr kumimoji="0" lang="en-US" sz="1400" kern="1200" dirty="0" err="1">
                          <a:solidFill>
                            <a:schemeClr val="dk1"/>
                          </a:solidFill>
                          <a:latin typeface="+mn-lt"/>
                          <a:ea typeface="+mn-ea"/>
                          <a:cs typeface="+mn-cs"/>
                        </a:rPr>
                        <a:t>yyyy</a:t>
                      </a:r>
                      <a:r>
                        <a:rPr kumimoji="0" lang="en-US" sz="1400" kern="1200" dirty="0">
                          <a:solidFill>
                            <a:schemeClr val="dk1"/>
                          </a:solidFill>
                          <a:latin typeface="+mn-lt"/>
                          <a:ea typeface="+mn-ea"/>
                          <a:cs typeface="+mn-cs"/>
                        </a:rPr>
                        <a:t>";</a:t>
                      </a:r>
                    </a:p>
                    <a:p>
                      <a:r>
                        <a:rPr kumimoji="0" lang="en-US" sz="1400" kern="1200" dirty="0" err="1">
                          <a:solidFill>
                            <a:schemeClr val="dk1"/>
                          </a:solidFill>
                          <a:latin typeface="+mn-lt"/>
                          <a:ea typeface="+mn-ea"/>
                          <a:cs typeface="+mn-cs"/>
                        </a:rPr>
                        <a:t>SimpleDateFormat</a:t>
                      </a:r>
                      <a:r>
                        <a:rPr kumimoji="0" lang="en-US" sz="1400" kern="1200" dirty="0">
                          <a:solidFill>
                            <a:schemeClr val="dk1"/>
                          </a:solidFill>
                          <a:latin typeface="+mn-lt"/>
                          <a:ea typeface="+mn-ea"/>
                          <a:cs typeface="+mn-cs"/>
                        </a:rPr>
                        <a:t> </a:t>
                      </a:r>
                      <a:r>
                        <a:rPr kumimoji="0" lang="en-US" sz="1400" kern="1200" dirty="0" err="1">
                          <a:solidFill>
                            <a:schemeClr val="dk1"/>
                          </a:solidFill>
                          <a:latin typeface="+mn-lt"/>
                          <a:ea typeface="+mn-ea"/>
                          <a:cs typeface="+mn-cs"/>
                        </a:rPr>
                        <a:t>sdf</a:t>
                      </a:r>
                      <a:r>
                        <a:rPr kumimoji="0" lang="en-US" sz="1400" kern="1200" dirty="0">
                          <a:solidFill>
                            <a:schemeClr val="dk1"/>
                          </a:solidFill>
                          <a:latin typeface="+mn-lt"/>
                          <a:ea typeface="+mn-ea"/>
                          <a:cs typeface="+mn-cs"/>
                        </a:rPr>
                        <a:t> = </a:t>
                      </a:r>
                      <a:r>
                        <a:rPr kumimoji="0" lang="en-US" sz="1400" b="1" kern="1200" dirty="0">
                          <a:solidFill>
                            <a:schemeClr val="dk1"/>
                          </a:solidFill>
                          <a:latin typeface="+mn-lt"/>
                          <a:ea typeface="+mn-ea"/>
                          <a:cs typeface="+mn-cs"/>
                        </a:rPr>
                        <a:t>new</a:t>
                      </a:r>
                      <a:r>
                        <a:rPr kumimoji="0" lang="en-US" sz="1400" kern="1200" dirty="0">
                          <a:solidFill>
                            <a:schemeClr val="dk1"/>
                          </a:solidFill>
                          <a:latin typeface="+mn-lt"/>
                          <a:ea typeface="+mn-ea"/>
                          <a:cs typeface="+mn-cs"/>
                        </a:rPr>
                        <a:t> </a:t>
                      </a:r>
                      <a:r>
                        <a:rPr kumimoji="0" lang="en-US" sz="1400" kern="1200" dirty="0" err="1">
                          <a:solidFill>
                            <a:schemeClr val="dk1"/>
                          </a:solidFill>
                          <a:latin typeface="+mn-lt"/>
                          <a:ea typeface="+mn-ea"/>
                          <a:cs typeface="+mn-cs"/>
                        </a:rPr>
                        <a:t>SimpleDateFormat</a:t>
                      </a:r>
                      <a:r>
                        <a:rPr kumimoji="0" lang="en-US" sz="1400" kern="1200" dirty="0">
                          <a:solidFill>
                            <a:schemeClr val="dk1"/>
                          </a:solidFill>
                          <a:latin typeface="+mn-lt"/>
                          <a:ea typeface="+mn-ea"/>
                          <a:cs typeface="+mn-cs"/>
                        </a:rPr>
                        <a:t>(</a:t>
                      </a:r>
                      <a:r>
                        <a:rPr kumimoji="0" lang="en-US" sz="1400" kern="1200" dirty="0" err="1">
                          <a:solidFill>
                            <a:schemeClr val="dk1"/>
                          </a:solidFill>
                          <a:latin typeface="+mn-lt"/>
                          <a:ea typeface="+mn-ea"/>
                          <a:cs typeface="+mn-cs"/>
                        </a:rPr>
                        <a:t>dateFormat</a:t>
                      </a:r>
                      <a:r>
                        <a:rPr kumimoji="0" lang="en-US" sz="1400" kern="1200" dirty="0">
                          <a:solidFill>
                            <a:schemeClr val="dk1"/>
                          </a:solidFill>
                          <a:latin typeface="+mn-lt"/>
                          <a:ea typeface="+mn-ea"/>
                          <a:cs typeface="+mn-cs"/>
                        </a:rPr>
                        <a:t>);</a:t>
                      </a:r>
                    </a:p>
                    <a:p>
                      <a:r>
                        <a:rPr kumimoji="0" lang="en-US" sz="1400" kern="1200" dirty="0">
                          <a:solidFill>
                            <a:schemeClr val="dk1"/>
                          </a:solidFill>
                          <a:latin typeface="+mn-lt"/>
                          <a:ea typeface="+mn-ea"/>
                          <a:cs typeface="+mn-cs"/>
                        </a:rPr>
                        <a:t>String </a:t>
                      </a:r>
                      <a:r>
                        <a:rPr kumimoji="0" lang="en-US" sz="1400" kern="1200" dirty="0" err="1">
                          <a:solidFill>
                            <a:schemeClr val="dk1"/>
                          </a:solidFill>
                          <a:latin typeface="+mn-lt"/>
                          <a:ea typeface="+mn-ea"/>
                          <a:cs typeface="+mn-cs"/>
                        </a:rPr>
                        <a:t>sysdate</a:t>
                      </a:r>
                      <a:r>
                        <a:rPr kumimoji="0" lang="en-US" sz="1400" kern="1200" dirty="0">
                          <a:solidFill>
                            <a:schemeClr val="dk1"/>
                          </a:solidFill>
                          <a:latin typeface="+mn-lt"/>
                          <a:ea typeface="+mn-ea"/>
                          <a:cs typeface="+mn-cs"/>
                        </a:rPr>
                        <a:t> = </a:t>
                      </a:r>
                      <a:r>
                        <a:rPr kumimoji="0" lang="en-US" sz="1400" kern="1200" dirty="0" err="1">
                          <a:solidFill>
                            <a:schemeClr val="dk1"/>
                          </a:solidFill>
                          <a:latin typeface="+mn-lt"/>
                          <a:ea typeface="+mn-ea"/>
                          <a:cs typeface="+mn-cs"/>
                        </a:rPr>
                        <a:t>sdf.format</a:t>
                      </a:r>
                      <a:r>
                        <a:rPr kumimoji="0" lang="en-US" sz="1400" kern="1200" dirty="0">
                          <a:solidFill>
                            <a:schemeClr val="dk1"/>
                          </a:solidFill>
                          <a:latin typeface="+mn-lt"/>
                          <a:ea typeface="+mn-ea"/>
                          <a:cs typeface="+mn-cs"/>
                        </a:rPr>
                        <a:t>(</a:t>
                      </a:r>
                      <a:r>
                        <a:rPr kumimoji="0" lang="en-US" sz="1400" kern="1200" dirty="0" err="1">
                          <a:solidFill>
                            <a:schemeClr val="dk1"/>
                          </a:solidFill>
                          <a:latin typeface="+mn-lt"/>
                          <a:ea typeface="+mn-ea"/>
                          <a:cs typeface="+mn-cs"/>
                        </a:rPr>
                        <a:t>cal.getTime</a:t>
                      </a:r>
                      <a:r>
                        <a:rPr kumimoji="0" lang="en-US" sz="1400" kern="1200" dirty="0">
                          <a:solidFill>
                            <a:schemeClr val="dk1"/>
                          </a:solidFill>
                          <a:latin typeface="+mn-lt"/>
                          <a:ea typeface="+mn-ea"/>
                          <a:cs typeface="+mn-cs"/>
                        </a:rPr>
                        <a:t>());</a:t>
                      </a:r>
                    </a:p>
                    <a:p>
                      <a:endParaRPr lang="en-US" dirty="0"/>
                    </a:p>
                  </a:txBody>
                  <a:tcPr/>
                </a:tc>
                <a:extLst>
                  <a:ext uri="{0D108BD9-81ED-4DB2-BD59-A6C34878D82A}">
                    <a16:rowId xmlns:a16="http://schemas.microsoft.com/office/drawing/2014/main" val="10001"/>
                  </a:ext>
                </a:extLst>
              </a:tr>
              <a:tr h="2347225">
                <a:tc>
                  <a:txBody>
                    <a:bodyPr/>
                    <a:lstStyle/>
                    <a:p>
                      <a:r>
                        <a:rPr kumimoji="0" lang="en-US" sz="1400" b="1" u="sng" kern="1200" dirty="0">
                          <a:solidFill>
                            <a:schemeClr val="dk1"/>
                          </a:solidFill>
                          <a:latin typeface="+mn-lt"/>
                          <a:ea typeface="+mn-ea"/>
                          <a:cs typeface="+mn-cs"/>
                        </a:rPr>
                        <a:t>Do not leave ‘catch’ block empty:</a:t>
                      </a:r>
                      <a:endParaRPr kumimoji="0" lang="en-US" sz="1400" kern="1200" dirty="0">
                        <a:solidFill>
                          <a:schemeClr val="dk1"/>
                        </a:solidFill>
                        <a:latin typeface="+mn-lt"/>
                        <a:ea typeface="+mn-ea"/>
                        <a:cs typeface="+mn-cs"/>
                      </a:endParaRPr>
                    </a:p>
                    <a:p>
                      <a:r>
                        <a:rPr kumimoji="0" lang="en-US" sz="1400" kern="1200" dirty="0">
                          <a:solidFill>
                            <a:schemeClr val="dk1"/>
                          </a:solidFill>
                          <a:latin typeface="+mn-lt"/>
                          <a:ea typeface="+mn-ea"/>
                          <a:cs typeface="+mn-cs"/>
                        </a:rPr>
                        <a:t>If catch block is left empty, there will be no indication that an exception has occurred</a:t>
                      </a:r>
                      <a:endParaRPr lang="en-US" sz="1400" dirty="0"/>
                    </a:p>
                  </a:txBody>
                  <a:tcPr/>
                </a:tc>
                <a:tc>
                  <a:txBody>
                    <a:bodyPr/>
                    <a:lstStyle/>
                    <a:p>
                      <a:r>
                        <a:rPr kumimoji="0" lang="en-US" sz="1400" kern="1200" dirty="0">
                          <a:solidFill>
                            <a:schemeClr val="dk1"/>
                          </a:solidFill>
                          <a:latin typeface="+mn-lt"/>
                          <a:ea typeface="+mn-ea"/>
                          <a:cs typeface="+mn-cs"/>
                        </a:rPr>
                        <a:t>Ex:</a:t>
                      </a:r>
                    </a:p>
                    <a:p>
                      <a:r>
                        <a:rPr kumimoji="0" lang="en-US" sz="1400" kern="1200" dirty="0">
                          <a:solidFill>
                            <a:schemeClr val="dk1"/>
                          </a:solidFill>
                          <a:latin typeface="+mn-lt"/>
                          <a:ea typeface="+mn-ea"/>
                          <a:cs typeface="+mn-cs"/>
                        </a:rPr>
                        <a:t>try{</a:t>
                      </a:r>
                    </a:p>
                    <a:p>
                      <a:r>
                        <a:rPr kumimoji="0" lang="en-US" sz="1400" kern="1200" dirty="0">
                          <a:solidFill>
                            <a:schemeClr val="dk1"/>
                          </a:solidFill>
                          <a:latin typeface="+mn-lt"/>
                          <a:ea typeface="+mn-ea"/>
                          <a:cs typeface="+mn-cs"/>
                        </a:rPr>
                        <a:t>       …..</a:t>
                      </a:r>
                    </a:p>
                    <a:p>
                      <a:r>
                        <a:rPr kumimoji="0" lang="en-US" sz="1400" kern="1200" dirty="0">
                          <a:solidFill>
                            <a:schemeClr val="dk1"/>
                          </a:solidFill>
                          <a:latin typeface="+mn-lt"/>
                          <a:ea typeface="+mn-ea"/>
                          <a:cs typeface="+mn-cs"/>
                        </a:rPr>
                        <a:t>      …………</a:t>
                      </a:r>
                    </a:p>
                    <a:p>
                      <a:r>
                        <a:rPr kumimoji="0" lang="en-US" sz="1400" kern="1200" dirty="0">
                          <a:solidFill>
                            <a:schemeClr val="dk1"/>
                          </a:solidFill>
                          <a:latin typeface="+mn-lt"/>
                          <a:ea typeface="+mn-ea"/>
                          <a:cs typeface="+mn-cs"/>
                        </a:rPr>
                        <a:t>      }</a:t>
                      </a:r>
                    </a:p>
                    <a:p>
                      <a:r>
                        <a:rPr kumimoji="0" lang="en-US" sz="1400" kern="1200" dirty="0">
                          <a:solidFill>
                            <a:schemeClr val="dk1"/>
                          </a:solidFill>
                          <a:latin typeface="+mn-lt"/>
                          <a:ea typeface="+mn-ea"/>
                          <a:cs typeface="+mn-cs"/>
                        </a:rPr>
                        <a:t>catch(Exception ex)</a:t>
                      </a:r>
                    </a:p>
                    <a:p>
                      <a:r>
                        <a:rPr kumimoji="0" lang="en-US" sz="1400" kern="1200" dirty="0">
                          <a:solidFill>
                            <a:schemeClr val="dk1"/>
                          </a:solidFill>
                          <a:latin typeface="+mn-lt"/>
                          <a:ea typeface="+mn-ea"/>
                          <a:cs typeface="+mn-cs"/>
                        </a:rPr>
                        <a:t>{</a:t>
                      </a:r>
                    </a:p>
                    <a:p>
                      <a:r>
                        <a:rPr kumimoji="0" lang="en-US" sz="1400" kern="1200" dirty="0">
                          <a:solidFill>
                            <a:schemeClr val="dk1"/>
                          </a:solidFill>
                          <a:latin typeface="+mn-lt"/>
                          <a:ea typeface="+mn-ea"/>
                          <a:cs typeface="+mn-cs"/>
                        </a:rPr>
                        <a:t>    </a:t>
                      </a:r>
                      <a:r>
                        <a:rPr kumimoji="0" lang="en-US" sz="1400" kern="1200" dirty="0" err="1">
                          <a:solidFill>
                            <a:schemeClr val="dk1"/>
                          </a:solidFill>
                          <a:latin typeface="+mn-lt"/>
                          <a:ea typeface="+mn-ea"/>
                          <a:cs typeface="+mn-cs"/>
                        </a:rPr>
                        <a:t>logError</a:t>
                      </a:r>
                      <a:r>
                        <a:rPr kumimoji="0" lang="en-US" sz="1400" kern="1200" dirty="0">
                          <a:solidFill>
                            <a:schemeClr val="dk1"/>
                          </a:solidFill>
                          <a:latin typeface="+mn-lt"/>
                          <a:ea typeface="+mn-ea"/>
                          <a:cs typeface="+mn-cs"/>
                        </a:rPr>
                        <a:t>(“Error in DB validation “+ex);</a:t>
                      </a:r>
                    </a:p>
                    <a:p>
                      <a:r>
                        <a:rPr kumimoji="0" lang="en-US" sz="1400" kern="1200" dirty="0">
                          <a:solidFill>
                            <a:schemeClr val="dk1"/>
                          </a:solidFill>
                          <a:latin typeface="+mn-lt"/>
                          <a:ea typeface="+mn-ea"/>
                          <a:cs typeface="+mn-cs"/>
                        </a:rPr>
                        <a:t>}</a:t>
                      </a:r>
                    </a:p>
                    <a:p>
                      <a:endParaRPr lang="en-US" dirty="0"/>
                    </a:p>
                  </a:txBody>
                  <a:tcPr/>
                </a:tc>
                <a:tc>
                  <a:txBody>
                    <a:bodyPr/>
                    <a:lstStyle/>
                    <a:p>
                      <a:r>
                        <a:rPr kumimoji="0" lang="en-US" sz="1400" kern="1200" dirty="0">
                          <a:solidFill>
                            <a:schemeClr val="dk1"/>
                          </a:solidFill>
                          <a:latin typeface="+mn-lt"/>
                          <a:ea typeface="+mn-ea"/>
                          <a:cs typeface="+mn-cs"/>
                        </a:rPr>
                        <a:t>Ex:</a:t>
                      </a:r>
                    </a:p>
                    <a:p>
                      <a:r>
                        <a:rPr kumimoji="0" lang="en-US" sz="1400" kern="1200" dirty="0">
                          <a:solidFill>
                            <a:schemeClr val="dk1"/>
                          </a:solidFill>
                          <a:latin typeface="+mn-lt"/>
                          <a:ea typeface="+mn-ea"/>
                          <a:cs typeface="+mn-cs"/>
                        </a:rPr>
                        <a:t>try{</a:t>
                      </a:r>
                    </a:p>
                    <a:p>
                      <a:r>
                        <a:rPr kumimoji="0" lang="en-US" sz="1400" kern="1200" dirty="0">
                          <a:solidFill>
                            <a:schemeClr val="dk1"/>
                          </a:solidFill>
                          <a:latin typeface="+mn-lt"/>
                          <a:ea typeface="+mn-ea"/>
                          <a:cs typeface="+mn-cs"/>
                        </a:rPr>
                        <a:t>      …..</a:t>
                      </a:r>
                    </a:p>
                    <a:p>
                      <a:r>
                        <a:rPr kumimoji="0" lang="en-US" sz="1400" kern="1200" dirty="0">
                          <a:solidFill>
                            <a:schemeClr val="dk1"/>
                          </a:solidFill>
                          <a:latin typeface="+mn-lt"/>
                          <a:ea typeface="+mn-ea"/>
                          <a:cs typeface="+mn-cs"/>
                        </a:rPr>
                        <a:t>      …………</a:t>
                      </a:r>
                    </a:p>
                    <a:p>
                      <a:r>
                        <a:rPr kumimoji="0" lang="en-US" sz="1400" kern="1200" dirty="0">
                          <a:solidFill>
                            <a:schemeClr val="dk1"/>
                          </a:solidFill>
                          <a:latin typeface="+mn-lt"/>
                          <a:ea typeface="+mn-ea"/>
                          <a:cs typeface="+mn-cs"/>
                        </a:rPr>
                        <a:t>      }</a:t>
                      </a:r>
                    </a:p>
                    <a:p>
                      <a:r>
                        <a:rPr kumimoji="0" lang="en-US" sz="1400" kern="1200" dirty="0">
                          <a:solidFill>
                            <a:schemeClr val="dk1"/>
                          </a:solidFill>
                          <a:latin typeface="+mn-lt"/>
                          <a:ea typeface="+mn-ea"/>
                          <a:cs typeface="+mn-cs"/>
                        </a:rPr>
                        <a:t>catch(Exception ex)</a:t>
                      </a:r>
                    </a:p>
                    <a:p>
                      <a:r>
                        <a:rPr kumimoji="0" lang="en-US" sz="1400" kern="1200" dirty="0">
                          <a:solidFill>
                            <a:schemeClr val="dk1"/>
                          </a:solidFill>
                          <a:latin typeface="+mn-lt"/>
                          <a:ea typeface="+mn-ea"/>
                          <a:cs typeface="+mn-cs"/>
                        </a:rPr>
                        <a:t>{</a:t>
                      </a:r>
                    </a:p>
                    <a:p>
                      <a:r>
                        <a:rPr kumimoji="0" lang="en-US" sz="1400" kern="1200" dirty="0">
                          <a:solidFill>
                            <a:schemeClr val="dk1"/>
                          </a:solidFill>
                          <a:latin typeface="+mn-lt"/>
                          <a:ea typeface="+mn-ea"/>
                          <a:cs typeface="+mn-cs"/>
                        </a:rPr>
                        <a:t>}</a:t>
                      </a:r>
                      <a:endParaRPr lang="en-US" sz="1400" dirty="0"/>
                    </a:p>
                  </a:txBody>
                  <a:tcPr/>
                </a:tc>
                <a:extLst>
                  <a:ext uri="{0D108BD9-81ED-4DB2-BD59-A6C34878D82A}">
                    <a16:rowId xmlns:a16="http://schemas.microsoft.com/office/drawing/2014/main" val="10002"/>
                  </a:ext>
                </a:extLst>
              </a:tr>
            </a:tbl>
          </a:graphicData>
        </a:graphic>
      </p:graphicFrame>
      <p:sp>
        <p:nvSpPr>
          <p:cNvPr id="3" name="Title 2"/>
          <p:cNvSpPr>
            <a:spLocks noGrp="1"/>
          </p:cNvSpPr>
          <p:nvPr>
            <p:ph type="title"/>
          </p:nvPr>
        </p:nvSpPr>
        <p:spPr>
          <a:xfrm>
            <a:off x="152400" y="152400"/>
            <a:ext cx="8229600" cy="868362"/>
          </a:xfrm>
        </p:spPr>
        <p:txBody>
          <a:bodyPr>
            <a:normAutofit/>
          </a:bodyPr>
          <a:lstStyle/>
          <a:p>
            <a:r>
              <a:rPr lang="en-US" sz="3600" dirty="0"/>
              <a:t>Java Best Practices </a:t>
            </a:r>
            <a:r>
              <a:rPr lang="en-US" sz="3600" dirty="0" err="1"/>
              <a:t>contd</a:t>
            </a:r>
            <a:r>
              <a:rPr lang="en-US" sz="3600" dirty="0"/>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909320"/>
          <a:ext cx="8763000" cy="448564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2921000">
                  <a:extLst>
                    <a:ext uri="{9D8B030D-6E8A-4147-A177-3AD203B41FA5}">
                      <a16:colId xmlns:a16="http://schemas.microsoft.com/office/drawing/2014/main" val="20002"/>
                    </a:ext>
                  </a:extLst>
                </a:gridCol>
              </a:tblGrid>
              <a:tr h="370840">
                <a:tc>
                  <a:txBody>
                    <a:bodyPr/>
                    <a:lstStyle/>
                    <a:p>
                      <a:pPr algn="ctr"/>
                      <a:r>
                        <a:rPr lang="en-US" dirty="0"/>
                        <a:t>Practice</a:t>
                      </a:r>
                    </a:p>
                  </a:txBody>
                  <a:tcPr/>
                </a:tc>
                <a:tc>
                  <a:txBody>
                    <a:bodyPr/>
                    <a:lstStyle/>
                    <a:p>
                      <a:pPr algn="ctr"/>
                      <a:r>
                        <a:rPr lang="en-US" dirty="0"/>
                        <a:t>Do’s</a:t>
                      </a:r>
                    </a:p>
                  </a:txBody>
                  <a:tcPr/>
                </a:tc>
                <a:tc>
                  <a:txBody>
                    <a:bodyPr/>
                    <a:lstStyle/>
                    <a:p>
                      <a:pPr algn="ctr"/>
                      <a:r>
                        <a:rPr lang="en-US" dirty="0" err="1"/>
                        <a:t>Don’t’s</a:t>
                      </a:r>
                      <a:endParaRPr lang="en-US" dirty="0"/>
                    </a:p>
                  </a:txBody>
                  <a:tcPr/>
                </a:tc>
                <a:extLst>
                  <a:ext uri="{0D108BD9-81ED-4DB2-BD59-A6C34878D82A}">
                    <a16:rowId xmlns:a16="http://schemas.microsoft.com/office/drawing/2014/main" val="10000"/>
                  </a:ext>
                </a:extLst>
              </a:tr>
              <a:tr h="370840">
                <a:tc>
                  <a:txBody>
                    <a:bodyPr/>
                    <a:lstStyle/>
                    <a:p>
                      <a:r>
                        <a:rPr kumimoji="0" lang="en-US" sz="1400" b="1" u="sng" kern="1200" dirty="0">
                          <a:solidFill>
                            <a:schemeClr val="dk1"/>
                          </a:solidFill>
                          <a:latin typeface="+mn-lt"/>
                          <a:ea typeface="+mn-ea"/>
                          <a:cs typeface="+mn-cs"/>
                        </a:rPr>
                        <a:t>Avoid duplicating the code:</a:t>
                      </a:r>
                      <a:r>
                        <a:rPr kumimoji="0" lang="en-US" sz="1400" kern="1200" dirty="0">
                          <a:solidFill>
                            <a:schemeClr val="dk1"/>
                          </a:solidFill>
                          <a:latin typeface="+mn-lt"/>
                          <a:ea typeface="+mn-ea"/>
                          <a:cs typeface="+mn-cs"/>
                        </a:rPr>
                        <a:t> Write common methods and call those methods in other methods.</a:t>
                      </a:r>
                    </a:p>
                    <a:p>
                      <a:r>
                        <a:rPr kumimoji="0" lang="en-US" sz="1400" kern="1200" dirty="0">
                          <a:solidFill>
                            <a:schemeClr val="dk1"/>
                          </a:solidFill>
                          <a:latin typeface="+mn-lt"/>
                          <a:ea typeface="+mn-ea"/>
                          <a:cs typeface="+mn-cs"/>
                        </a:rPr>
                        <a:t>If a method contains more number of lines, split the methods using refactor option(to refactor a code, select lines of code, right click, select ‘Refactor’ and then click on extract method)</a:t>
                      </a:r>
                    </a:p>
                    <a:p>
                      <a:r>
                        <a:rPr kumimoji="0" lang="en-US" sz="1400" kern="1200" dirty="0">
                          <a:solidFill>
                            <a:schemeClr val="dk1"/>
                          </a:solidFill>
                          <a:latin typeface="+mn-lt"/>
                          <a:ea typeface="+mn-ea"/>
                          <a:cs typeface="+mn-cs"/>
                        </a:rPr>
                        <a:t>Methods should be limited to </a:t>
                      </a:r>
                      <a:r>
                        <a:rPr kumimoji="0" lang="en-US" sz="1400" b="1" kern="1200" dirty="0">
                          <a:solidFill>
                            <a:schemeClr val="dk1"/>
                          </a:solidFill>
                          <a:latin typeface="+mn-lt"/>
                          <a:ea typeface="+mn-ea"/>
                          <a:cs typeface="+mn-cs"/>
                        </a:rPr>
                        <a:t>20-30</a:t>
                      </a:r>
                      <a:r>
                        <a:rPr kumimoji="0" lang="en-US" sz="1400" kern="1200" dirty="0">
                          <a:solidFill>
                            <a:schemeClr val="dk1"/>
                          </a:solidFill>
                          <a:latin typeface="+mn-lt"/>
                          <a:ea typeface="+mn-ea"/>
                          <a:cs typeface="+mn-cs"/>
                        </a:rPr>
                        <a:t> lines</a:t>
                      </a:r>
                      <a:endParaRPr lang="en-US" sz="1400" dirty="0"/>
                    </a:p>
                  </a:txBody>
                  <a:tcPr/>
                </a:tc>
                <a:tc>
                  <a:txBody>
                    <a:bodyPr/>
                    <a:lstStyle/>
                    <a:p>
                      <a:r>
                        <a:rPr kumimoji="0" lang="en-US" sz="1200" kern="1200" dirty="0">
                          <a:solidFill>
                            <a:schemeClr val="dk1"/>
                          </a:solidFill>
                          <a:latin typeface="+mn-lt"/>
                          <a:ea typeface="+mn-ea"/>
                          <a:cs typeface="+mn-cs"/>
                        </a:rPr>
                        <a:t>Ex:</a:t>
                      </a:r>
                    </a:p>
                    <a:p>
                      <a:r>
                        <a:rPr kumimoji="0" lang="en-US" sz="1200" b="1" kern="1200" dirty="0">
                          <a:solidFill>
                            <a:schemeClr val="dk1"/>
                          </a:solidFill>
                          <a:latin typeface="+mn-lt"/>
                          <a:ea typeface="+mn-ea"/>
                          <a:cs typeface="+mn-cs"/>
                        </a:rPr>
                        <a:t>if</a:t>
                      </a:r>
                      <a:r>
                        <a:rPr kumimoji="0" lang="en-US" sz="1200" kern="1200" dirty="0">
                          <a:solidFill>
                            <a:schemeClr val="dk1"/>
                          </a:solidFill>
                          <a:latin typeface="+mn-lt"/>
                          <a:ea typeface="+mn-ea"/>
                          <a:cs typeface="+mn-cs"/>
                        </a:rPr>
                        <a:t>(</a:t>
                      </a:r>
                      <a:r>
                        <a:rPr kumimoji="0" lang="en-US" sz="1200" kern="1200" dirty="0" err="1">
                          <a:solidFill>
                            <a:schemeClr val="dk1"/>
                          </a:solidFill>
                          <a:latin typeface="+mn-lt"/>
                          <a:ea typeface="+mn-ea"/>
                          <a:cs typeface="+mn-cs"/>
                        </a:rPr>
                        <a:t>continueLink</a:t>
                      </a:r>
                      <a:r>
                        <a:rPr kumimoji="0" lang="en-US" sz="1200" kern="1200" dirty="0">
                          <a:solidFill>
                            <a:schemeClr val="dk1"/>
                          </a:solidFill>
                          <a:latin typeface="+mn-lt"/>
                          <a:ea typeface="+mn-ea"/>
                          <a:cs typeface="+mn-cs"/>
                        </a:rPr>
                        <a:t>().exist())</a:t>
                      </a:r>
                    </a:p>
                    <a:p>
                      <a:r>
                        <a:rPr kumimoji="0" lang="en-US" sz="1200" kern="1200" dirty="0">
                          <a:solidFill>
                            <a:schemeClr val="dk1"/>
                          </a:solidFill>
                          <a:latin typeface="+mn-lt"/>
                          <a:ea typeface="+mn-ea"/>
                          <a:cs typeface="+mn-cs"/>
                        </a:rPr>
                        <a:t>{</a:t>
                      </a:r>
                    </a:p>
                    <a:p>
                      <a:r>
                        <a:rPr kumimoji="0" lang="en-US" sz="1200" kern="1200" dirty="0">
                          <a:solidFill>
                            <a:schemeClr val="dk1"/>
                          </a:solidFill>
                          <a:latin typeface="+mn-lt"/>
                          <a:ea typeface="+mn-ea"/>
                          <a:cs typeface="+mn-cs"/>
                        </a:rPr>
                        <a:t>	</a:t>
                      </a:r>
                      <a:r>
                        <a:rPr kumimoji="0" lang="en-US" sz="1200" kern="1200" dirty="0" err="1">
                          <a:solidFill>
                            <a:schemeClr val="dk1"/>
                          </a:solidFill>
                          <a:latin typeface="+mn-lt"/>
                          <a:ea typeface="+mn-ea"/>
                          <a:cs typeface="+mn-cs"/>
                        </a:rPr>
                        <a:t>continueLink</a:t>
                      </a:r>
                      <a:r>
                        <a:rPr kumimoji="0" lang="en-US" sz="1200" kern="1200" dirty="0">
                          <a:solidFill>
                            <a:schemeClr val="dk1"/>
                          </a:solidFill>
                          <a:latin typeface="+mn-lt"/>
                          <a:ea typeface="+mn-ea"/>
                          <a:cs typeface="+mn-cs"/>
                        </a:rPr>
                        <a:t>().click();</a:t>
                      </a:r>
                    </a:p>
                    <a:p>
                      <a:r>
                        <a:rPr kumimoji="0" lang="en-US" sz="1200" kern="1200" dirty="0">
                          <a:solidFill>
                            <a:schemeClr val="dk1"/>
                          </a:solidFill>
                          <a:latin typeface="+mn-lt"/>
                          <a:ea typeface="+mn-ea"/>
                          <a:cs typeface="+mn-cs"/>
                        </a:rPr>
                        <a:t>}</a:t>
                      </a:r>
                    </a:p>
                    <a:p>
                      <a:r>
                        <a:rPr kumimoji="0" lang="en-US" sz="1200" kern="1200" dirty="0" err="1">
                          <a:solidFill>
                            <a:schemeClr val="dk1"/>
                          </a:solidFill>
                          <a:latin typeface="+mn-lt"/>
                          <a:ea typeface="+mn-ea"/>
                          <a:cs typeface="+mn-cs"/>
                        </a:rPr>
                        <a:t>enterUserCredentials</a:t>
                      </a:r>
                      <a:r>
                        <a:rPr kumimoji="0" lang="en-US" sz="1200" kern="1200" dirty="0">
                          <a:solidFill>
                            <a:schemeClr val="dk1"/>
                          </a:solidFill>
                          <a:latin typeface="+mn-lt"/>
                          <a:ea typeface="+mn-ea"/>
                          <a:cs typeface="+mn-cs"/>
                        </a:rPr>
                        <a:t>(</a:t>
                      </a:r>
                      <a:r>
                        <a:rPr kumimoji="0" lang="en-US" sz="1200" kern="1200" dirty="0" err="1">
                          <a:solidFill>
                            <a:schemeClr val="dk1"/>
                          </a:solidFill>
                          <a:latin typeface="+mn-lt"/>
                          <a:ea typeface="+mn-ea"/>
                          <a:cs typeface="+mn-cs"/>
                        </a:rPr>
                        <a:t>userID</a:t>
                      </a:r>
                      <a:r>
                        <a:rPr kumimoji="0" lang="en-US" sz="1200" kern="1200" dirty="0">
                          <a:solidFill>
                            <a:schemeClr val="dk1"/>
                          </a:solidFill>
                          <a:latin typeface="+mn-lt"/>
                          <a:ea typeface="+mn-ea"/>
                          <a:cs typeface="+mn-cs"/>
                        </a:rPr>
                        <a:t>,</a:t>
                      </a:r>
                    </a:p>
                    <a:p>
                      <a:r>
                        <a:rPr kumimoji="0" lang="en-US" sz="1200" kern="1200" dirty="0">
                          <a:solidFill>
                            <a:schemeClr val="dk1"/>
                          </a:solidFill>
                          <a:latin typeface="+mn-lt"/>
                          <a:ea typeface="+mn-ea"/>
                          <a:cs typeface="+mn-cs"/>
                        </a:rPr>
                        <a:t>password);</a:t>
                      </a:r>
                    </a:p>
                    <a:p>
                      <a:r>
                        <a:rPr kumimoji="0" lang="en-US" sz="1200" kern="1200" dirty="0">
                          <a:solidFill>
                            <a:schemeClr val="dk1"/>
                          </a:solidFill>
                          <a:latin typeface="+mn-lt"/>
                          <a:ea typeface="+mn-ea"/>
                          <a:cs typeface="+mn-cs"/>
                        </a:rPr>
                        <a:t> </a:t>
                      </a:r>
                    </a:p>
                    <a:p>
                      <a:r>
                        <a:rPr kumimoji="0" lang="en-US" sz="1200" b="1" kern="1200" dirty="0">
                          <a:solidFill>
                            <a:schemeClr val="dk1"/>
                          </a:solidFill>
                          <a:latin typeface="+mn-lt"/>
                          <a:ea typeface="+mn-ea"/>
                          <a:cs typeface="+mn-cs"/>
                        </a:rPr>
                        <a:t>private</a:t>
                      </a:r>
                      <a:r>
                        <a:rPr kumimoji="0" lang="en-US" sz="1200" kern="1200" dirty="0">
                          <a:solidFill>
                            <a:schemeClr val="dk1"/>
                          </a:solidFill>
                          <a:latin typeface="+mn-lt"/>
                          <a:ea typeface="+mn-ea"/>
                          <a:cs typeface="+mn-cs"/>
                        </a:rPr>
                        <a:t> </a:t>
                      </a:r>
                      <a:r>
                        <a:rPr kumimoji="0" lang="en-US" sz="1200" b="1" kern="1200" dirty="0">
                          <a:solidFill>
                            <a:schemeClr val="dk1"/>
                          </a:solidFill>
                          <a:latin typeface="+mn-lt"/>
                          <a:ea typeface="+mn-ea"/>
                          <a:cs typeface="+mn-cs"/>
                        </a:rPr>
                        <a:t>void</a:t>
                      </a:r>
                      <a:r>
                        <a:rPr kumimoji="0" lang="en-US" sz="1200" kern="1200" dirty="0">
                          <a:solidFill>
                            <a:schemeClr val="dk1"/>
                          </a:solidFill>
                          <a:latin typeface="+mn-lt"/>
                          <a:ea typeface="+mn-ea"/>
                          <a:cs typeface="+mn-cs"/>
                        </a:rPr>
                        <a:t> </a:t>
                      </a:r>
                      <a:r>
                        <a:rPr kumimoji="0" lang="en-US" sz="1200" kern="1200" dirty="0" err="1">
                          <a:solidFill>
                            <a:schemeClr val="dk1"/>
                          </a:solidFill>
                          <a:latin typeface="+mn-lt"/>
                          <a:ea typeface="+mn-ea"/>
                          <a:cs typeface="+mn-cs"/>
                        </a:rPr>
                        <a:t>enterUserCredentials</a:t>
                      </a:r>
                      <a:r>
                        <a:rPr kumimoji="0" lang="en-US" sz="1200" kern="1200" dirty="0">
                          <a:solidFill>
                            <a:schemeClr val="dk1"/>
                          </a:solidFill>
                          <a:latin typeface="+mn-lt"/>
                          <a:ea typeface="+mn-ea"/>
                          <a:cs typeface="+mn-cs"/>
                        </a:rPr>
                        <a:t>(String </a:t>
                      </a:r>
                      <a:r>
                        <a:rPr kumimoji="0" lang="en-US" sz="1200" kern="1200" dirty="0" err="1">
                          <a:solidFill>
                            <a:schemeClr val="dk1"/>
                          </a:solidFill>
                          <a:latin typeface="+mn-lt"/>
                          <a:ea typeface="+mn-ea"/>
                          <a:cs typeface="+mn-cs"/>
                        </a:rPr>
                        <a:t>userID</a:t>
                      </a:r>
                      <a:r>
                        <a:rPr kumimoji="0" lang="en-US" sz="1200" kern="1200" dirty="0">
                          <a:solidFill>
                            <a:schemeClr val="dk1"/>
                          </a:solidFill>
                          <a:latin typeface="+mn-lt"/>
                          <a:ea typeface="+mn-ea"/>
                          <a:cs typeface="+mn-cs"/>
                        </a:rPr>
                        <a:t>, String password)</a:t>
                      </a:r>
                    </a:p>
                    <a:p>
                      <a:r>
                        <a:rPr kumimoji="0" lang="en-US" sz="1200" kern="1200" dirty="0">
                          <a:solidFill>
                            <a:schemeClr val="dk1"/>
                          </a:solidFill>
                          <a:latin typeface="+mn-lt"/>
                          <a:ea typeface="+mn-ea"/>
                          <a:cs typeface="+mn-cs"/>
                        </a:rPr>
                        <a:t>{</a:t>
                      </a:r>
                    </a:p>
                    <a:p>
                      <a:r>
                        <a:rPr kumimoji="0" lang="en-US" sz="1200" kern="1200" dirty="0">
                          <a:solidFill>
                            <a:schemeClr val="dk1"/>
                          </a:solidFill>
                          <a:latin typeface="+mn-lt"/>
                          <a:ea typeface="+mn-ea"/>
                          <a:cs typeface="+mn-cs"/>
                        </a:rPr>
                        <a:t>  </a:t>
                      </a:r>
                      <a:r>
                        <a:rPr kumimoji="0" lang="en-US" sz="1200" kern="1200" dirty="0" err="1">
                          <a:solidFill>
                            <a:schemeClr val="dk1"/>
                          </a:solidFill>
                          <a:latin typeface="+mn-lt"/>
                          <a:ea typeface="+mn-ea"/>
                          <a:cs typeface="+mn-cs"/>
                        </a:rPr>
                        <a:t>userIDField</a:t>
                      </a:r>
                      <a:r>
                        <a:rPr kumimoji="0" lang="en-US" sz="1200" kern="1200" dirty="0">
                          <a:solidFill>
                            <a:schemeClr val="dk1"/>
                          </a:solidFill>
                          <a:latin typeface="+mn-lt"/>
                          <a:ea typeface="+mn-ea"/>
                          <a:cs typeface="+mn-cs"/>
                        </a:rPr>
                        <a:t>().</a:t>
                      </a:r>
                      <a:r>
                        <a:rPr kumimoji="0" lang="en-US" sz="1200" kern="1200" dirty="0" err="1">
                          <a:solidFill>
                            <a:schemeClr val="dk1"/>
                          </a:solidFill>
                          <a:latin typeface="+mn-lt"/>
                          <a:ea typeface="+mn-ea"/>
                          <a:cs typeface="+mn-cs"/>
                        </a:rPr>
                        <a:t>setText</a:t>
                      </a:r>
                      <a:r>
                        <a:rPr kumimoji="0" lang="en-US" sz="1200" kern="1200" dirty="0">
                          <a:solidFill>
                            <a:schemeClr val="dk1"/>
                          </a:solidFill>
                          <a:latin typeface="+mn-lt"/>
                          <a:ea typeface="+mn-ea"/>
                          <a:cs typeface="+mn-cs"/>
                        </a:rPr>
                        <a:t>(</a:t>
                      </a:r>
                      <a:r>
                        <a:rPr kumimoji="0" lang="en-US" sz="1200" kern="1200" dirty="0" err="1">
                          <a:solidFill>
                            <a:schemeClr val="dk1"/>
                          </a:solidFill>
                          <a:latin typeface="+mn-lt"/>
                          <a:ea typeface="+mn-ea"/>
                          <a:cs typeface="+mn-cs"/>
                        </a:rPr>
                        <a:t>userID</a:t>
                      </a:r>
                      <a:r>
                        <a:rPr kumimoji="0" lang="en-US" sz="1200" kern="1200" dirty="0">
                          <a:solidFill>
                            <a:schemeClr val="dk1"/>
                          </a:solidFill>
                          <a:latin typeface="+mn-lt"/>
                          <a:ea typeface="+mn-ea"/>
                          <a:cs typeface="+mn-cs"/>
                        </a:rPr>
                        <a:t>);</a:t>
                      </a:r>
                    </a:p>
                    <a:p>
                      <a:r>
                        <a:rPr kumimoji="0" lang="en-US" sz="1200" kern="1200" dirty="0" err="1">
                          <a:solidFill>
                            <a:schemeClr val="dk1"/>
                          </a:solidFill>
                          <a:latin typeface="+mn-lt"/>
                          <a:ea typeface="+mn-ea"/>
                          <a:cs typeface="+mn-cs"/>
                        </a:rPr>
                        <a:t>passwordField</a:t>
                      </a:r>
                      <a:r>
                        <a:rPr kumimoji="0" lang="en-US" sz="1200" kern="1200" dirty="0">
                          <a:solidFill>
                            <a:schemeClr val="dk1"/>
                          </a:solidFill>
                          <a:latin typeface="+mn-lt"/>
                          <a:ea typeface="+mn-ea"/>
                          <a:cs typeface="+mn-cs"/>
                        </a:rPr>
                        <a:t>().</a:t>
                      </a:r>
                      <a:r>
                        <a:rPr kumimoji="0" lang="en-US" sz="1200" kern="1200" dirty="0" err="1">
                          <a:solidFill>
                            <a:schemeClr val="dk1"/>
                          </a:solidFill>
                          <a:latin typeface="+mn-lt"/>
                          <a:ea typeface="+mn-ea"/>
                          <a:cs typeface="+mn-cs"/>
                        </a:rPr>
                        <a:t>setText</a:t>
                      </a:r>
                      <a:r>
                        <a:rPr kumimoji="0" lang="en-US" sz="1200" kern="1200" dirty="0">
                          <a:solidFill>
                            <a:schemeClr val="dk1"/>
                          </a:solidFill>
                          <a:latin typeface="+mn-lt"/>
                          <a:ea typeface="+mn-ea"/>
                          <a:cs typeface="+mn-cs"/>
                        </a:rPr>
                        <a:t>(password);</a:t>
                      </a:r>
                    </a:p>
                    <a:p>
                      <a:r>
                        <a:rPr kumimoji="0" lang="en-US" sz="1200" kern="1200" dirty="0">
                          <a:solidFill>
                            <a:schemeClr val="dk1"/>
                          </a:solidFill>
                          <a:latin typeface="+mn-lt"/>
                          <a:ea typeface="+mn-ea"/>
                          <a:cs typeface="+mn-cs"/>
                        </a:rPr>
                        <a:t>	</a:t>
                      </a:r>
                      <a:r>
                        <a:rPr kumimoji="0" lang="en-US" sz="1200" kern="1200" dirty="0" err="1">
                          <a:solidFill>
                            <a:schemeClr val="dk1"/>
                          </a:solidFill>
                          <a:latin typeface="+mn-lt"/>
                          <a:ea typeface="+mn-ea"/>
                          <a:cs typeface="+mn-cs"/>
                        </a:rPr>
                        <a:t>login.click</a:t>
                      </a:r>
                      <a:r>
                        <a:rPr kumimoji="0" lang="en-US" sz="1200" kern="1200" dirty="0">
                          <a:solidFill>
                            <a:schemeClr val="dk1"/>
                          </a:solidFill>
                          <a:latin typeface="+mn-lt"/>
                          <a:ea typeface="+mn-ea"/>
                          <a:cs typeface="+mn-cs"/>
                        </a:rPr>
                        <a:t>();}</a:t>
                      </a:r>
                      <a:endParaRPr lang="en-US" sz="1200" dirty="0"/>
                    </a:p>
                  </a:txBody>
                  <a:tcPr/>
                </a:tc>
                <a:tc>
                  <a:txBody>
                    <a:bodyPr/>
                    <a:lstStyle/>
                    <a:p>
                      <a:r>
                        <a:rPr kumimoji="0" lang="en-US" sz="1200" kern="1200" dirty="0">
                          <a:solidFill>
                            <a:schemeClr val="dk1"/>
                          </a:solidFill>
                          <a:latin typeface="+mn-lt"/>
                          <a:ea typeface="+mn-ea"/>
                          <a:cs typeface="+mn-cs"/>
                        </a:rPr>
                        <a:t>Ex:</a:t>
                      </a:r>
                    </a:p>
                    <a:p>
                      <a:r>
                        <a:rPr kumimoji="0" lang="en-US" sz="1200" b="1" kern="1200" dirty="0">
                          <a:solidFill>
                            <a:schemeClr val="dk1"/>
                          </a:solidFill>
                          <a:latin typeface="+mn-lt"/>
                          <a:ea typeface="+mn-ea"/>
                          <a:cs typeface="+mn-cs"/>
                        </a:rPr>
                        <a:t>if</a:t>
                      </a:r>
                      <a:r>
                        <a:rPr kumimoji="0" lang="en-US" sz="1200" kern="1200" dirty="0">
                          <a:solidFill>
                            <a:schemeClr val="dk1"/>
                          </a:solidFill>
                          <a:latin typeface="+mn-lt"/>
                          <a:ea typeface="+mn-ea"/>
                          <a:cs typeface="+mn-cs"/>
                        </a:rPr>
                        <a:t>(</a:t>
                      </a:r>
                      <a:r>
                        <a:rPr kumimoji="0" lang="en-US" sz="1200" kern="1200" dirty="0" err="1">
                          <a:solidFill>
                            <a:schemeClr val="dk1"/>
                          </a:solidFill>
                          <a:latin typeface="+mn-lt"/>
                          <a:ea typeface="+mn-ea"/>
                          <a:cs typeface="+mn-cs"/>
                        </a:rPr>
                        <a:t>continueLink</a:t>
                      </a:r>
                      <a:r>
                        <a:rPr kumimoji="0" lang="en-US" sz="1200" kern="1200" dirty="0">
                          <a:solidFill>
                            <a:schemeClr val="dk1"/>
                          </a:solidFill>
                          <a:latin typeface="+mn-lt"/>
                          <a:ea typeface="+mn-ea"/>
                          <a:cs typeface="+mn-cs"/>
                        </a:rPr>
                        <a:t>().exist())</a:t>
                      </a:r>
                    </a:p>
                    <a:p>
                      <a:r>
                        <a:rPr kumimoji="0" lang="en-US" sz="1200" kern="1200" dirty="0">
                          <a:solidFill>
                            <a:schemeClr val="dk1"/>
                          </a:solidFill>
                          <a:latin typeface="+mn-lt"/>
                          <a:ea typeface="+mn-ea"/>
                          <a:cs typeface="+mn-cs"/>
                        </a:rPr>
                        <a:t>{</a:t>
                      </a:r>
                    </a:p>
                    <a:p>
                      <a:r>
                        <a:rPr kumimoji="0" lang="en-US" sz="1200" kern="1200" dirty="0">
                          <a:solidFill>
                            <a:schemeClr val="dk1"/>
                          </a:solidFill>
                          <a:latin typeface="+mn-lt"/>
                          <a:ea typeface="+mn-ea"/>
                          <a:cs typeface="+mn-cs"/>
                        </a:rPr>
                        <a:t>	</a:t>
                      </a:r>
                      <a:r>
                        <a:rPr kumimoji="0" lang="en-US" sz="1200" kern="1200" dirty="0" err="1">
                          <a:solidFill>
                            <a:schemeClr val="dk1"/>
                          </a:solidFill>
                          <a:latin typeface="+mn-lt"/>
                          <a:ea typeface="+mn-ea"/>
                          <a:cs typeface="+mn-cs"/>
                        </a:rPr>
                        <a:t>continueLink</a:t>
                      </a:r>
                      <a:r>
                        <a:rPr kumimoji="0" lang="en-US" sz="1200" kern="1200" dirty="0">
                          <a:solidFill>
                            <a:schemeClr val="dk1"/>
                          </a:solidFill>
                          <a:latin typeface="+mn-lt"/>
                          <a:ea typeface="+mn-ea"/>
                          <a:cs typeface="+mn-cs"/>
                        </a:rPr>
                        <a:t>().click();</a:t>
                      </a:r>
                    </a:p>
                    <a:p>
                      <a:r>
                        <a:rPr kumimoji="0" lang="en-US" sz="1200" kern="1200" dirty="0" err="1">
                          <a:solidFill>
                            <a:schemeClr val="dk1"/>
                          </a:solidFill>
                          <a:latin typeface="+mn-lt"/>
                          <a:ea typeface="+mn-ea"/>
                          <a:cs typeface="+mn-cs"/>
                        </a:rPr>
                        <a:t>userIDField</a:t>
                      </a:r>
                      <a:r>
                        <a:rPr kumimoji="0" lang="en-US" sz="1200" kern="1200" dirty="0">
                          <a:solidFill>
                            <a:schemeClr val="dk1"/>
                          </a:solidFill>
                          <a:latin typeface="+mn-lt"/>
                          <a:ea typeface="+mn-ea"/>
                          <a:cs typeface="+mn-cs"/>
                        </a:rPr>
                        <a:t>().</a:t>
                      </a:r>
                      <a:r>
                        <a:rPr kumimoji="0" lang="en-US" sz="1200" kern="1200" dirty="0" err="1">
                          <a:solidFill>
                            <a:schemeClr val="dk1"/>
                          </a:solidFill>
                          <a:latin typeface="+mn-lt"/>
                          <a:ea typeface="+mn-ea"/>
                          <a:cs typeface="+mn-cs"/>
                        </a:rPr>
                        <a:t>setText</a:t>
                      </a:r>
                      <a:r>
                        <a:rPr kumimoji="0" lang="en-US" sz="1200" kern="1200" dirty="0">
                          <a:solidFill>
                            <a:schemeClr val="dk1"/>
                          </a:solidFill>
                          <a:latin typeface="+mn-lt"/>
                          <a:ea typeface="+mn-ea"/>
                          <a:cs typeface="+mn-cs"/>
                        </a:rPr>
                        <a:t>(</a:t>
                      </a:r>
                      <a:r>
                        <a:rPr kumimoji="0" lang="en-US" sz="1200" kern="1200" dirty="0" err="1">
                          <a:solidFill>
                            <a:schemeClr val="dk1"/>
                          </a:solidFill>
                          <a:latin typeface="+mn-lt"/>
                          <a:ea typeface="+mn-ea"/>
                          <a:cs typeface="+mn-cs"/>
                        </a:rPr>
                        <a:t>userID</a:t>
                      </a:r>
                      <a:r>
                        <a:rPr kumimoji="0" lang="en-US" sz="1200" kern="1200" dirty="0">
                          <a:solidFill>
                            <a:schemeClr val="dk1"/>
                          </a:solidFill>
                          <a:latin typeface="+mn-lt"/>
                          <a:ea typeface="+mn-ea"/>
                          <a:cs typeface="+mn-cs"/>
                        </a:rPr>
                        <a:t>);</a:t>
                      </a:r>
                    </a:p>
                    <a:p>
                      <a:r>
                        <a:rPr kumimoji="0" lang="en-US" sz="1200" kern="1200" dirty="0" err="1">
                          <a:solidFill>
                            <a:schemeClr val="dk1"/>
                          </a:solidFill>
                          <a:latin typeface="+mn-lt"/>
                          <a:ea typeface="+mn-ea"/>
                          <a:cs typeface="+mn-cs"/>
                        </a:rPr>
                        <a:t>passwordField</a:t>
                      </a:r>
                      <a:r>
                        <a:rPr kumimoji="0" lang="en-US" sz="1200" kern="1200" dirty="0">
                          <a:solidFill>
                            <a:schemeClr val="dk1"/>
                          </a:solidFill>
                          <a:latin typeface="+mn-lt"/>
                          <a:ea typeface="+mn-ea"/>
                          <a:cs typeface="+mn-cs"/>
                        </a:rPr>
                        <a:t>().</a:t>
                      </a:r>
                      <a:r>
                        <a:rPr kumimoji="0" lang="en-US" sz="1200" kern="1200" dirty="0" err="1">
                          <a:solidFill>
                            <a:schemeClr val="dk1"/>
                          </a:solidFill>
                          <a:latin typeface="+mn-lt"/>
                          <a:ea typeface="+mn-ea"/>
                          <a:cs typeface="+mn-cs"/>
                        </a:rPr>
                        <a:t>setText</a:t>
                      </a:r>
                      <a:r>
                        <a:rPr kumimoji="0" lang="en-US" sz="1200" kern="1200" dirty="0">
                          <a:solidFill>
                            <a:schemeClr val="dk1"/>
                          </a:solidFill>
                          <a:latin typeface="+mn-lt"/>
                          <a:ea typeface="+mn-ea"/>
                          <a:cs typeface="+mn-cs"/>
                        </a:rPr>
                        <a:t>(password);</a:t>
                      </a:r>
                    </a:p>
                    <a:p>
                      <a:r>
                        <a:rPr kumimoji="0" lang="en-US" sz="1200" kern="1200" dirty="0">
                          <a:solidFill>
                            <a:schemeClr val="dk1"/>
                          </a:solidFill>
                          <a:latin typeface="+mn-lt"/>
                          <a:ea typeface="+mn-ea"/>
                          <a:cs typeface="+mn-cs"/>
                        </a:rPr>
                        <a:t>	</a:t>
                      </a:r>
                      <a:r>
                        <a:rPr kumimoji="0" lang="en-US" sz="1200" kern="1200" dirty="0" err="1">
                          <a:solidFill>
                            <a:schemeClr val="dk1"/>
                          </a:solidFill>
                          <a:latin typeface="+mn-lt"/>
                          <a:ea typeface="+mn-ea"/>
                          <a:cs typeface="+mn-cs"/>
                        </a:rPr>
                        <a:t>login.click</a:t>
                      </a:r>
                      <a:r>
                        <a:rPr kumimoji="0" lang="en-US" sz="1200" kern="1200" dirty="0">
                          <a:solidFill>
                            <a:schemeClr val="dk1"/>
                          </a:solidFill>
                          <a:latin typeface="+mn-lt"/>
                          <a:ea typeface="+mn-ea"/>
                          <a:cs typeface="+mn-cs"/>
                        </a:rPr>
                        <a:t>();</a:t>
                      </a:r>
                    </a:p>
                    <a:p>
                      <a:r>
                        <a:rPr kumimoji="0" lang="en-US" sz="1200" kern="1200" dirty="0">
                          <a:solidFill>
                            <a:schemeClr val="dk1"/>
                          </a:solidFill>
                          <a:latin typeface="+mn-lt"/>
                          <a:ea typeface="+mn-ea"/>
                          <a:cs typeface="+mn-cs"/>
                        </a:rPr>
                        <a:t>}</a:t>
                      </a:r>
                    </a:p>
                    <a:p>
                      <a:r>
                        <a:rPr kumimoji="0" lang="en-US" sz="1200" b="1" kern="1200" dirty="0">
                          <a:solidFill>
                            <a:schemeClr val="dk1"/>
                          </a:solidFill>
                          <a:latin typeface="+mn-lt"/>
                          <a:ea typeface="+mn-ea"/>
                          <a:cs typeface="+mn-cs"/>
                        </a:rPr>
                        <a:t>else</a:t>
                      </a:r>
                      <a:endParaRPr kumimoji="0" lang="en-US" sz="1200" kern="1200" dirty="0">
                        <a:solidFill>
                          <a:schemeClr val="dk1"/>
                        </a:solidFill>
                        <a:latin typeface="+mn-lt"/>
                        <a:ea typeface="+mn-ea"/>
                        <a:cs typeface="+mn-cs"/>
                      </a:endParaRPr>
                    </a:p>
                    <a:p>
                      <a:r>
                        <a:rPr kumimoji="0" lang="en-US" sz="1200" b="1" kern="1200" dirty="0">
                          <a:solidFill>
                            <a:schemeClr val="dk1"/>
                          </a:solidFill>
                          <a:latin typeface="+mn-lt"/>
                          <a:ea typeface="+mn-ea"/>
                          <a:cs typeface="+mn-cs"/>
                        </a:rPr>
                        <a:t>{</a:t>
                      </a:r>
                      <a:endParaRPr kumimoji="0" lang="en-US" sz="1200" kern="1200" dirty="0">
                        <a:solidFill>
                          <a:schemeClr val="dk1"/>
                        </a:solidFill>
                        <a:latin typeface="+mn-lt"/>
                        <a:ea typeface="+mn-ea"/>
                        <a:cs typeface="+mn-cs"/>
                      </a:endParaRPr>
                    </a:p>
                    <a:p>
                      <a:r>
                        <a:rPr kumimoji="0" lang="en-US" sz="1200" kern="1200" dirty="0" err="1">
                          <a:solidFill>
                            <a:schemeClr val="dk1"/>
                          </a:solidFill>
                          <a:latin typeface="+mn-lt"/>
                          <a:ea typeface="+mn-ea"/>
                          <a:cs typeface="+mn-cs"/>
                        </a:rPr>
                        <a:t>userIDField</a:t>
                      </a:r>
                      <a:r>
                        <a:rPr kumimoji="0" lang="en-US" sz="1200" kern="1200" dirty="0">
                          <a:solidFill>
                            <a:schemeClr val="dk1"/>
                          </a:solidFill>
                          <a:latin typeface="+mn-lt"/>
                          <a:ea typeface="+mn-ea"/>
                          <a:cs typeface="+mn-cs"/>
                        </a:rPr>
                        <a:t>().</a:t>
                      </a:r>
                      <a:r>
                        <a:rPr kumimoji="0" lang="en-US" sz="1200" kern="1200" dirty="0" err="1">
                          <a:solidFill>
                            <a:schemeClr val="dk1"/>
                          </a:solidFill>
                          <a:latin typeface="+mn-lt"/>
                          <a:ea typeface="+mn-ea"/>
                          <a:cs typeface="+mn-cs"/>
                        </a:rPr>
                        <a:t>setText</a:t>
                      </a:r>
                      <a:r>
                        <a:rPr kumimoji="0" lang="en-US" sz="1200" kern="1200" dirty="0">
                          <a:solidFill>
                            <a:schemeClr val="dk1"/>
                          </a:solidFill>
                          <a:latin typeface="+mn-lt"/>
                          <a:ea typeface="+mn-ea"/>
                          <a:cs typeface="+mn-cs"/>
                        </a:rPr>
                        <a:t>(</a:t>
                      </a:r>
                      <a:r>
                        <a:rPr kumimoji="0" lang="en-US" sz="1200" kern="1200" dirty="0" err="1">
                          <a:solidFill>
                            <a:schemeClr val="dk1"/>
                          </a:solidFill>
                          <a:latin typeface="+mn-lt"/>
                          <a:ea typeface="+mn-ea"/>
                          <a:cs typeface="+mn-cs"/>
                        </a:rPr>
                        <a:t>userID</a:t>
                      </a:r>
                      <a:r>
                        <a:rPr kumimoji="0" lang="en-US" sz="1200" kern="1200" dirty="0">
                          <a:solidFill>
                            <a:schemeClr val="dk1"/>
                          </a:solidFill>
                          <a:latin typeface="+mn-lt"/>
                          <a:ea typeface="+mn-ea"/>
                          <a:cs typeface="+mn-cs"/>
                        </a:rPr>
                        <a:t>);</a:t>
                      </a:r>
                    </a:p>
                    <a:p>
                      <a:r>
                        <a:rPr kumimoji="0" lang="en-US" sz="1200" kern="1200" dirty="0" err="1">
                          <a:solidFill>
                            <a:schemeClr val="dk1"/>
                          </a:solidFill>
                          <a:latin typeface="+mn-lt"/>
                          <a:ea typeface="+mn-ea"/>
                          <a:cs typeface="+mn-cs"/>
                        </a:rPr>
                        <a:t>passwordField</a:t>
                      </a:r>
                      <a:r>
                        <a:rPr kumimoji="0" lang="en-US" sz="1200" kern="1200" dirty="0">
                          <a:solidFill>
                            <a:schemeClr val="dk1"/>
                          </a:solidFill>
                          <a:latin typeface="+mn-lt"/>
                          <a:ea typeface="+mn-ea"/>
                          <a:cs typeface="+mn-cs"/>
                        </a:rPr>
                        <a:t>().</a:t>
                      </a:r>
                      <a:r>
                        <a:rPr kumimoji="0" lang="en-US" sz="1200" kern="1200" dirty="0" err="1">
                          <a:solidFill>
                            <a:schemeClr val="dk1"/>
                          </a:solidFill>
                          <a:latin typeface="+mn-lt"/>
                          <a:ea typeface="+mn-ea"/>
                          <a:cs typeface="+mn-cs"/>
                        </a:rPr>
                        <a:t>setText</a:t>
                      </a:r>
                      <a:r>
                        <a:rPr kumimoji="0" lang="en-US" sz="1200" kern="1200" dirty="0">
                          <a:solidFill>
                            <a:schemeClr val="dk1"/>
                          </a:solidFill>
                          <a:latin typeface="+mn-lt"/>
                          <a:ea typeface="+mn-ea"/>
                          <a:cs typeface="+mn-cs"/>
                        </a:rPr>
                        <a:t>(password);</a:t>
                      </a:r>
                    </a:p>
                    <a:p>
                      <a:r>
                        <a:rPr kumimoji="0" lang="en-US" sz="1200" kern="1200" dirty="0">
                          <a:solidFill>
                            <a:schemeClr val="dk1"/>
                          </a:solidFill>
                          <a:latin typeface="+mn-lt"/>
                          <a:ea typeface="+mn-ea"/>
                          <a:cs typeface="+mn-cs"/>
                        </a:rPr>
                        <a:t>	</a:t>
                      </a:r>
                      <a:r>
                        <a:rPr kumimoji="0" lang="en-US" sz="1200" kern="1200" dirty="0" err="1">
                          <a:solidFill>
                            <a:schemeClr val="dk1"/>
                          </a:solidFill>
                          <a:latin typeface="+mn-lt"/>
                          <a:ea typeface="+mn-ea"/>
                          <a:cs typeface="+mn-cs"/>
                        </a:rPr>
                        <a:t>login.click</a:t>
                      </a:r>
                      <a:r>
                        <a:rPr kumimoji="0" lang="en-US" sz="1200" kern="1200" dirty="0">
                          <a:solidFill>
                            <a:schemeClr val="dk1"/>
                          </a:solidFill>
                          <a:latin typeface="+mn-lt"/>
                          <a:ea typeface="+mn-ea"/>
                          <a:cs typeface="+mn-cs"/>
                        </a:rPr>
                        <a:t>();</a:t>
                      </a:r>
                    </a:p>
                    <a:p>
                      <a:r>
                        <a:rPr kumimoji="0" lang="en-US" sz="1200" b="1" kern="1200" dirty="0">
                          <a:solidFill>
                            <a:schemeClr val="dk1"/>
                          </a:solidFill>
                          <a:latin typeface="+mn-lt"/>
                          <a:ea typeface="+mn-ea"/>
                          <a:cs typeface="+mn-cs"/>
                        </a:rPr>
                        <a:t>}</a:t>
                      </a:r>
                      <a:endParaRPr kumimoji="0" lang="en-US" sz="1200" kern="1200" dirty="0">
                        <a:solidFill>
                          <a:schemeClr val="dk1"/>
                        </a:solidFill>
                        <a:latin typeface="+mn-lt"/>
                        <a:ea typeface="+mn-ea"/>
                        <a:cs typeface="+mn-cs"/>
                      </a:endParaRPr>
                    </a:p>
                    <a:p>
                      <a:endParaRPr lang="en-US" dirty="0"/>
                    </a:p>
                  </a:txBody>
                  <a:tcPr/>
                </a:tc>
                <a:extLst>
                  <a:ext uri="{0D108BD9-81ED-4DB2-BD59-A6C34878D82A}">
                    <a16:rowId xmlns:a16="http://schemas.microsoft.com/office/drawing/2014/main" val="10001"/>
                  </a:ext>
                </a:extLst>
              </a:tr>
              <a:tr h="370840">
                <a:tc>
                  <a:txBody>
                    <a:bodyPr/>
                    <a:lstStyle/>
                    <a:p>
                      <a:r>
                        <a:rPr kumimoji="0" lang="en-US" sz="1400" b="1" u="sng" kern="1200" dirty="0">
                          <a:solidFill>
                            <a:schemeClr val="dk1"/>
                          </a:solidFill>
                          <a:latin typeface="+mn-lt"/>
                          <a:ea typeface="+mn-ea"/>
                          <a:cs typeface="+mn-cs"/>
                        </a:rPr>
                        <a:t>Declare variables just before use:</a:t>
                      </a:r>
                      <a:endParaRPr kumimoji="0" lang="en-US" sz="1400" kern="1200" dirty="0">
                        <a:solidFill>
                          <a:schemeClr val="dk1"/>
                        </a:solidFill>
                        <a:latin typeface="+mn-lt"/>
                        <a:ea typeface="+mn-ea"/>
                        <a:cs typeface="+mn-cs"/>
                      </a:endParaRPr>
                    </a:p>
                    <a:p>
                      <a:r>
                        <a:rPr kumimoji="0" lang="en-US" sz="1400" kern="1200" dirty="0">
                          <a:solidFill>
                            <a:schemeClr val="dk1"/>
                          </a:solidFill>
                          <a:latin typeface="+mn-lt"/>
                          <a:ea typeface="+mn-ea"/>
                          <a:cs typeface="+mn-cs"/>
                        </a:rPr>
                        <a:t>Declaring variables close to the code where it is used makes it easier to read and maintain</a:t>
                      </a:r>
                      <a:endParaRPr lang="en-US" sz="1400" dirty="0"/>
                    </a:p>
                  </a:txBody>
                  <a:tcPr/>
                </a:tc>
                <a:tc>
                  <a:txBody>
                    <a:bodyPr/>
                    <a:lstStyle/>
                    <a:p>
                      <a:r>
                        <a:rPr kumimoji="0" lang="en-US" sz="1200" kern="1200" dirty="0">
                          <a:solidFill>
                            <a:schemeClr val="dk1"/>
                          </a:solidFill>
                          <a:latin typeface="+mn-lt"/>
                          <a:ea typeface="+mn-ea"/>
                          <a:cs typeface="+mn-cs"/>
                        </a:rPr>
                        <a:t>Ex:</a:t>
                      </a:r>
                    </a:p>
                    <a:p>
                      <a:r>
                        <a:rPr kumimoji="0" lang="en-US" sz="1200" kern="1200" dirty="0">
                          <a:solidFill>
                            <a:schemeClr val="dk1"/>
                          </a:solidFill>
                          <a:latin typeface="+mn-lt"/>
                          <a:ea typeface="+mn-ea"/>
                          <a:cs typeface="+mn-cs"/>
                        </a:rPr>
                        <a:t>String  </a:t>
                      </a:r>
                      <a:r>
                        <a:rPr kumimoji="0" lang="en-US" sz="1200" kern="1200" dirty="0" err="1">
                          <a:solidFill>
                            <a:schemeClr val="dk1"/>
                          </a:solidFill>
                          <a:latin typeface="+mn-lt"/>
                          <a:ea typeface="+mn-ea"/>
                          <a:cs typeface="+mn-cs"/>
                        </a:rPr>
                        <a:t>getUserID</a:t>
                      </a:r>
                      <a:r>
                        <a:rPr kumimoji="0" lang="en-US" sz="1200" kern="1200" dirty="0">
                          <a:solidFill>
                            <a:schemeClr val="dk1"/>
                          </a:solidFill>
                          <a:latin typeface="+mn-lt"/>
                          <a:ea typeface="+mn-ea"/>
                          <a:cs typeface="+mn-cs"/>
                        </a:rPr>
                        <a:t>=””;</a:t>
                      </a:r>
                    </a:p>
                    <a:p>
                      <a:r>
                        <a:rPr kumimoji="0" lang="en-US" sz="1200" kern="1200" dirty="0" err="1">
                          <a:solidFill>
                            <a:schemeClr val="dk1"/>
                          </a:solidFill>
                          <a:latin typeface="+mn-lt"/>
                          <a:ea typeface="+mn-ea"/>
                          <a:cs typeface="+mn-cs"/>
                        </a:rPr>
                        <a:t>getUserID</a:t>
                      </a:r>
                      <a:r>
                        <a:rPr kumimoji="0" lang="en-US" sz="1200" kern="1200" dirty="0">
                          <a:solidFill>
                            <a:schemeClr val="dk1"/>
                          </a:solidFill>
                          <a:latin typeface="+mn-lt"/>
                          <a:ea typeface="+mn-ea"/>
                          <a:cs typeface="+mn-cs"/>
                        </a:rPr>
                        <a:t> = </a:t>
                      </a:r>
                      <a:r>
                        <a:rPr kumimoji="0" lang="en-US" sz="1200" kern="1200" dirty="0" err="1">
                          <a:solidFill>
                            <a:schemeClr val="dk1"/>
                          </a:solidFill>
                          <a:latin typeface="+mn-lt"/>
                          <a:ea typeface="+mn-ea"/>
                          <a:cs typeface="+mn-cs"/>
                        </a:rPr>
                        <a:t>userIDBox</a:t>
                      </a:r>
                      <a:r>
                        <a:rPr kumimoji="0" lang="en-US" sz="1200" kern="1200" dirty="0">
                          <a:solidFill>
                            <a:schemeClr val="dk1"/>
                          </a:solidFill>
                          <a:latin typeface="+mn-lt"/>
                          <a:ea typeface="+mn-ea"/>
                          <a:cs typeface="+mn-cs"/>
                        </a:rPr>
                        <a:t>().</a:t>
                      </a:r>
                      <a:r>
                        <a:rPr kumimoji="0" lang="en-US" sz="1200" kern="1200" dirty="0" err="1">
                          <a:solidFill>
                            <a:schemeClr val="dk1"/>
                          </a:solidFill>
                          <a:latin typeface="+mn-lt"/>
                          <a:ea typeface="+mn-ea"/>
                          <a:cs typeface="+mn-cs"/>
                        </a:rPr>
                        <a:t>getText</a:t>
                      </a:r>
                      <a:r>
                        <a:rPr kumimoji="0" lang="en-US" sz="1200" kern="1200" dirty="0">
                          <a:solidFill>
                            <a:schemeClr val="dk1"/>
                          </a:solidFill>
                          <a:latin typeface="+mn-lt"/>
                          <a:ea typeface="+mn-ea"/>
                          <a:cs typeface="+mn-cs"/>
                        </a:rPr>
                        <a:t>();</a:t>
                      </a:r>
                      <a:endParaRPr lang="en-US" sz="1200" dirty="0"/>
                    </a:p>
                  </a:txBody>
                  <a:tcPr/>
                </a:tc>
                <a:tc>
                  <a:txBody>
                    <a:bodyPr/>
                    <a:lstStyle/>
                    <a:p>
                      <a:r>
                        <a:rPr kumimoji="0" lang="en-US" sz="1200" kern="1200" dirty="0">
                          <a:solidFill>
                            <a:schemeClr val="dk1"/>
                          </a:solidFill>
                          <a:latin typeface="+mn-lt"/>
                          <a:ea typeface="+mn-ea"/>
                          <a:cs typeface="+mn-cs"/>
                        </a:rPr>
                        <a:t>Ex:</a:t>
                      </a:r>
                    </a:p>
                    <a:p>
                      <a:r>
                        <a:rPr kumimoji="0" lang="en-US" sz="1200" kern="1200" dirty="0">
                          <a:solidFill>
                            <a:schemeClr val="dk1"/>
                          </a:solidFill>
                          <a:latin typeface="+mn-lt"/>
                          <a:ea typeface="+mn-ea"/>
                          <a:cs typeface="+mn-cs"/>
                        </a:rPr>
                        <a:t>String </a:t>
                      </a:r>
                      <a:r>
                        <a:rPr kumimoji="0" lang="en-US" sz="1200" kern="1200" dirty="0" err="1">
                          <a:solidFill>
                            <a:schemeClr val="dk1"/>
                          </a:solidFill>
                          <a:latin typeface="+mn-lt"/>
                          <a:ea typeface="+mn-ea"/>
                          <a:cs typeface="+mn-cs"/>
                        </a:rPr>
                        <a:t>getUserID</a:t>
                      </a:r>
                      <a:r>
                        <a:rPr kumimoji="0" lang="en-US" sz="1200" kern="1200" dirty="0">
                          <a:solidFill>
                            <a:schemeClr val="dk1"/>
                          </a:solidFill>
                          <a:latin typeface="+mn-lt"/>
                          <a:ea typeface="+mn-ea"/>
                          <a:cs typeface="+mn-cs"/>
                        </a:rPr>
                        <a:t> = “”;</a:t>
                      </a:r>
                    </a:p>
                    <a:p>
                      <a:r>
                        <a:rPr kumimoji="0" lang="en-US" sz="1200" kern="1200" dirty="0">
                          <a:solidFill>
                            <a:schemeClr val="dk1"/>
                          </a:solidFill>
                          <a:latin typeface="+mn-lt"/>
                          <a:ea typeface="+mn-ea"/>
                          <a:cs typeface="+mn-cs"/>
                        </a:rPr>
                        <a:t>   ……….. lines of code</a:t>
                      </a:r>
                    </a:p>
                    <a:p>
                      <a:r>
                        <a:rPr kumimoji="0" lang="en-US" sz="1200" kern="1200" dirty="0">
                          <a:solidFill>
                            <a:schemeClr val="dk1"/>
                          </a:solidFill>
                          <a:latin typeface="+mn-lt"/>
                          <a:ea typeface="+mn-ea"/>
                          <a:cs typeface="+mn-cs"/>
                        </a:rPr>
                        <a:t>………………..</a:t>
                      </a:r>
                    </a:p>
                    <a:p>
                      <a:r>
                        <a:rPr kumimoji="0" lang="en-US" sz="1200" kern="1200" dirty="0">
                          <a:solidFill>
                            <a:schemeClr val="dk1"/>
                          </a:solidFill>
                          <a:latin typeface="+mn-lt"/>
                          <a:ea typeface="+mn-ea"/>
                          <a:cs typeface="+mn-cs"/>
                        </a:rPr>
                        <a:t>…………………….</a:t>
                      </a:r>
                    </a:p>
                    <a:p>
                      <a:r>
                        <a:rPr kumimoji="0" lang="en-US" sz="1200" kern="1200" dirty="0" err="1">
                          <a:solidFill>
                            <a:schemeClr val="dk1"/>
                          </a:solidFill>
                          <a:latin typeface="+mn-lt"/>
                          <a:ea typeface="+mn-ea"/>
                          <a:cs typeface="+mn-cs"/>
                        </a:rPr>
                        <a:t>getUserID</a:t>
                      </a:r>
                      <a:r>
                        <a:rPr kumimoji="0" lang="en-US" sz="1200" kern="1200" dirty="0">
                          <a:solidFill>
                            <a:schemeClr val="dk1"/>
                          </a:solidFill>
                          <a:latin typeface="+mn-lt"/>
                          <a:ea typeface="+mn-ea"/>
                          <a:cs typeface="+mn-cs"/>
                        </a:rPr>
                        <a:t> =</a:t>
                      </a:r>
                      <a:r>
                        <a:rPr kumimoji="0" lang="en-US" sz="1200" kern="1200" baseline="0" dirty="0">
                          <a:solidFill>
                            <a:schemeClr val="dk1"/>
                          </a:solidFill>
                          <a:latin typeface="+mn-lt"/>
                          <a:ea typeface="+mn-ea"/>
                          <a:cs typeface="+mn-cs"/>
                        </a:rPr>
                        <a:t> </a:t>
                      </a:r>
                      <a:r>
                        <a:rPr kumimoji="0" lang="en-US" sz="1200" kern="1200" dirty="0" err="1">
                          <a:solidFill>
                            <a:schemeClr val="dk1"/>
                          </a:solidFill>
                          <a:latin typeface="+mn-lt"/>
                          <a:ea typeface="+mn-ea"/>
                          <a:cs typeface="+mn-cs"/>
                        </a:rPr>
                        <a:t>userIDBox</a:t>
                      </a:r>
                      <a:r>
                        <a:rPr kumimoji="0" lang="en-US" sz="1200" kern="1200" dirty="0">
                          <a:solidFill>
                            <a:schemeClr val="dk1"/>
                          </a:solidFill>
                          <a:latin typeface="+mn-lt"/>
                          <a:ea typeface="+mn-ea"/>
                          <a:cs typeface="+mn-cs"/>
                        </a:rPr>
                        <a:t>().</a:t>
                      </a:r>
                      <a:r>
                        <a:rPr kumimoji="0" lang="en-US" sz="1200" kern="1200" dirty="0" err="1">
                          <a:solidFill>
                            <a:schemeClr val="dk1"/>
                          </a:solidFill>
                          <a:latin typeface="+mn-lt"/>
                          <a:ea typeface="+mn-ea"/>
                          <a:cs typeface="+mn-cs"/>
                        </a:rPr>
                        <a:t>getText</a:t>
                      </a:r>
                      <a:r>
                        <a:rPr kumimoji="0" lang="en-US" sz="1200" kern="1200" dirty="0">
                          <a:solidFill>
                            <a:schemeClr val="dk1"/>
                          </a:solidFill>
                          <a:latin typeface="+mn-lt"/>
                          <a:ea typeface="+mn-ea"/>
                          <a:cs typeface="+mn-cs"/>
                        </a:rPr>
                        <a:t>();</a:t>
                      </a:r>
                      <a:endParaRPr lang="en-US" sz="1200" dirty="0"/>
                    </a:p>
                  </a:txBody>
                  <a:tcPr/>
                </a:tc>
                <a:extLst>
                  <a:ext uri="{0D108BD9-81ED-4DB2-BD59-A6C34878D82A}">
                    <a16:rowId xmlns:a16="http://schemas.microsoft.com/office/drawing/2014/main" val="10002"/>
                  </a:ext>
                </a:extLst>
              </a:tr>
            </a:tbl>
          </a:graphicData>
        </a:graphic>
      </p:graphicFrame>
      <p:sp>
        <p:nvSpPr>
          <p:cNvPr id="3" name="Title 2"/>
          <p:cNvSpPr>
            <a:spLocks noGrp="1"/>
          </p:cNvSpPr>
          <p:nvPr>
            <p:ph type="title"/>
          </p:nvPr>
        </p:nvSpPr>
        <p:spPr>
          <a:xfrm>
            <a:off x="152400" y="152400"/>
            <a:ext cx="8229600" cy="868362"/>
          </a:xfrm>
        </p:spPr>
        <p:txBody>
          <a:bodyPr>
            <a:normAutofit/>
          </a:bodyPr>
          <a:lstStyle/>
          <a:p>
            <a:r>
              <a:rPr lang="en-US" sz="3600" dirty="0"/>
              <a:t>Java Best Practices </a:t>
            </a:r>
            <a:r>
              <a:rPr lang="en-US" sz="3600" dirty="0" err="1"/>
              <a:t>contd</a:t>
            </a:r>
            <a:r>
              <a:rPr lang="en-US" sz="3600" dirty="0"/>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066800"/>
          <a:ext cx="8229600" cy="5181601"/>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91165">
                <a:tc>
                  <a:txBody>
                    <a:bodyPr/>
                    <a:lstStyle/>
                    <a:p>
                      <a:pPr algn="ctr"/>
                      <a:r>
                        <a:rPr lang="en-US" dirty="0"/>
                        <a:t>Practice</a:t>
                      </a:r>
                    </a:p>
                  </a:txBody>
                  <a:tcPr/>
                </a:tc>
                <a:tc>
                  <a:txBody>
                    <a:bodyPr/>
                    <a:lstStyle/>
                    <a:p>
                      <a:pPr algn="ctr"/>
                      <a:r>
                        <a:rPr lang="en-US" dirty="0"/>
                        <a:t>Do’s</a:t>
                      </a:r>
                    </a:p>
                  </a:txBody>
                  <a:tcPr/>
                </a:tc>
                <a:tc>
                  <a:txBody>
                    <a:bodyPr/>
                    <a:lstStyle/>
                    <a:p>
                      <a:pPr algn="ctr"/>
                      <a:r>
                        <a:rPr lang="en-US" dirty="0"/>
                        <a:t>Don’s</a:t>
                      </a:r>
                    </a:p>
                  </a:txBody>
                  <a:tcPr/>
                </a:tc>
                <a:extLst>
                  <a:ext uri="{0D108BD9-81ED-4DB2-BD59-A6C34878D82A}">
                    <a16:rowId xmlns:a16="http://schemas.microsoft.com/office/drawing/2014/main" val="10000"/>
                  </a:ext>
                </a:extLst>
              </a:tr>
              <a:tr h="1671830">
                <a:tc>
                  <a:txBody>
                    <a:bodyPr/>
                    <a:lstStyle/>
                    <a:p>
                      <a:r>
                        <a:rPr kumimoji="0" lang="en-US" sz="1400" b="1" u="sng" kern="1200" dirty="0">
                          <a:solidFill>
                            <a:schemeClr val="dk1"/>
                          </a:solidFill>
                          <a:latin typeface="+mn-lt"/>
                          <a:ea typeface="+mn-ea"/>
                          <a:cs typeface="+mn-cs"/>
                        </a:rPr>
                        <a:t>Validate your parameters:</a:t>
                      </a:r>
                      <a:endParaRPr kumimoji="0" lang="en-US" sz="1400" kern="1200" dirty="0">
                        <a:solidFill>
                          <a:schemeClr val="dk1"/>
                        </a:solidFill>
                        <a:latin typeface="+mn-lt"/>
                        <a:ea typeface="+mn-ea"/>
                        <a:cs typeface="+mn-cs"/>
                      </a:endParaRPr>
                    </a:p>
                    <a:p>
                      <a:r>
                        <a:rPr kumimoji="0" lang="en-US" sz="1400" kern="1200" dirty="0">
                          <a:solidFill>
                            <a:schemeClr val="dk1"/>
                          </a:solidFill>
                          <a:latin typeface="+mn-lt"/>
                          <a:ea typeface="+mn-ea"/>
                          <a:cs typeface="+mn-cs"/>
                        </a:rPr>
                        <a:t>It is always good to validate parameters inside a method. For ex: Is the parameter null or is an array length greater than zero etc to avoid exceptions</a:t>
                      </a:r>
                      <a:endParaRPr lang="en-US" sz="1400" dirty="0"/>
                    </a:p>
                  </a:txBody>
                  <a:tcPr/>
                </a:tc>
                <a:tc>
                  <a:txBody>
                    <a:bodyPr/>
                    <a:lstStyle/>
                    <a:p>
                      <a:r>
                        <a:rPr kumimoji="0" lang="en-US" sz="1400" kern="1200" dirty="0">
                          <a:solidFill>
                            <a:schemeClr val="dk1"/>
                          </a:solidFill>
                          <a:latin typeface="+mn-lt"/>
                          <a:ea typeface="+mn-ea"/>
                          <a:cs typeface="+mn-cs"/>
                        </a:rPr>
                        <a:t>Ex:</a:t>
                      </a:r>
                    </a:p>
                    <a:p>
                      <a:r>
                        <a:rPr kumimoji="0" lang="en-US" sz="1400" kern="1200" dirty="0">
                          <a:solidFill>
                            <a:schemeClr val="dk1"/>
                          </a:solidFill>
                          <a:latin typeface="+mn-lt"/>
                          <a:ea typeface="+mn-ea"/>
                          <a:cs typeface="+mn-cs"/>
                        </a:rPr>
                        <a:t>If(</a:t>
                      </a:r>
                      <a:r>
                        <a:rPr kumimoji="0" lang="en-US" sz="1400" kern="1200" dirty="0" err="1">
                          <a:solidFill>
                            <a:schemeClr val="dk1"/>
                          </a:solidFill>
                          <a:latin typeface="+mn-lt"/>
                          <a:ea typeface="+mn-ea"/>
                          <a:cs typeface="+mn-cs"/>
                        </a:rPr>
                        <a:t>userID</a:t>
                      </a:r>
                      <a:r>
                        <a:rPr kumimoji="0" lang="en-US" sz="1400" kern="1200" dirty="0">
                          <a:solidFill>
                            <a:schemeClr val="dk1"/>
                          </a:solidFill>
                          <a:latin typeface="+mn-lt"/>
                          <a:ea typeface="+mn-ea"/>
                          <a:cs typeface="+mn-cs"/>
                        </a:rPr>
                        <a:t> != null)</a:t>
                      </a:r>
                    </a:p>
                    <a:p>
                      <a:r>
                        <a:rPr kumimoji="0" lang="en-US" sz="1400" kern="1200" dirty="0">
                          <a:solidFill>
                            <a:schemeClr val="dk1"/>
                          </a:solidFill>
                          <a:latin typeface="+mn-lt"/>
                          <a:ea typeface="+mn-ea"/>
                          <a:cs typeface="+mn-cs"/>
                        </a:rPr>
                        <a:t>{</a:t>
                      </a:r>
                    </a:p>
                    <a:p>
                      <a:r>
                        <a:rPr kumimoji="0" lang="en-US" sz="1400" kern="1200" dirty="0">
                          <a:solidFill>
                            <a:schemeClr val="dk1"/>
                          </a:solidFill>
                          <a:latin typeface="+mn-lt"/>
                          <a:ea typeface="+mn-ea"/>
                          <a:cs typeface="+mn-cs"/>
                        </a:rPr>
                        <a:t>     </a:t>
                      </a:r>
                      <a:r>
                        <a:rPr kumimoji="0" lang="en-US" sz="1400" kern="1200" dirty="0" err="1">
                          <a:solidFill>
                            <a:schemeClr val="dk1"/>
                          </a:solidFill>
                          <a:latin typeface="+mn-lt"/>
                          <a:ea typeface="+mn-ea"/>
                          <a:cs typeface="+mn-cs"/>
                        </a:rPr>
                        <a:t>userIDTextBox</a:t>
                      </a:r>
                      <a:r>
                        <a:rPr kumimoji="0" lang="en-US" sz="1400" kern="1200" dirty="0">
                          <a:solidFill>
                            <a:schemeClr val="dk1"/>
                          </a:solidFill>
                          <a:latin typeface="+mn-lt"/>
                          <a:ea typeface="+mn-ea"/>
                          <a:cs typeface="+mn-cs"/>
                        </a:rPr>
                        <a:t>().</a:t>
                      </a:r>
                      <a:r>
                        <a:rPr kumimoji="0" lang="en-US" sz="1400" kern="1200" dirty="0" err="1">
                          <a:solidFill>
                            <a:schemeClr val="dk1"/>
                          </a:solidFill>
                          <a:latin typeface="+mn-lt"/>
                          <a:ea typeface="+mn-ea"/>
                          <a:cs typeface="+mn-cs"/>
                        </a:rPr>
                        <a:t>setText</a:t>
                      </a:r>
                      <a:r>
                        <a:rPr kumimoji="0" lang="en-US" sz="1400" kern="1200" dirty="0">
                          <a:solidFill>
                            <a:schemeClr val="dk1"/>
                          </a:solidFill>
                          <a:latin typeface="+mn-lt"/>
                          <a:ea typeface="+mn-ea"/>
                          <a:cs typeface="+mn-cs"/>
                        </a:rPr>
                        <a:t>(“</a:t>
                      </a:r>
                      <a:r>
                        <a:rPr kumimoji="0" lang="en-US" sz="1400" kern="1200" dirty="0" err="1">
                          <a:solidFill>
                            <a:schemeClr val="dk1"/>
                          </a:solidFill>
                          <a:latin typeface="+mn-lt"/>
                          <a:ea typeface="+mn-ea"/>
                          <a:cs typeface="+mn-cs"/>
                        </a:rPr>
                        <a:t>userID</a:t>
                      </a:r>
                      <a:r>
                        <a:rPr kumimoji="0" lang="en-US" sz="1400" kern="1200" dirty="0">
                          <a:solidFill>
                            <a:schemeClr val="dk1"/>
                          </a:solidFill>
                          <a:latin typeface="+mn-lt"/>
                          <a:ea typeface="+mn-ea"/>
                          <a:cs typeface="+mn-cs"/>
                        </a:rPr>
                        <a:t>”);</a:t>
                      </a:r>
                    </a:p>
                    <a:p>
                      <a:r>
                        <a:rPr kumimoji="0" lang="en-US" sz="1400" kern="1200" dirty="0">
                          <a:solidFill>
                            <a:schemeClr val="dk1"/>
                          </a:solidFill>
                          <a:latin typeface="+mn-lt"/>
                          <a:ea typeface="+mn-ea"/>
                          <a:cs typeface="+mn-cs"/>
                        </a:rPr>
                        <a:t>}</a:t>
                      </a:r>
                    </a:p>
                  </a:txBody>
                  <a:tcPr/>
                </a:tc>
                <a:tc>
                  <a:txBody>
                    <a:bodyPr/>
                    <a:lstStyle/>
                    <a:p>
                      <a:r>
                        <a:rPr kumimoji="0" lang="en-US" sz="1400" kern="1200" dirty="0">
                          <a:solidFill>
                            <a:schemeClr val="dk1"/>
                          </a:solidFill>
                          <a:latin typeface="+mn-lt"/>
                          <a:ea typeface="+mn-ea"/>
                          <a:cs typeface="+mn-cs"/>
                        </a:rPr>
                        <a:t>Ex:</a:t>
                      </a:r>
                    </a:p>
                    <a:p>
                      <a:r>
                        <a:rPr kumimoji="0" lang="en-US" sz="1400" kern="1200" dirty="0">
                          <a:solidFill>
                            <a:schemeClr val="dk1"/>
                          </a:solidFill>
                          <a:latin typeface="+mn-lt"/>
                          <a:ea typeface="+mn-ea"/>
                          <a:cs typeface="+mn-cs"/>
                        </a:rPr>
                        <a:t>     </a:t>
                      </a:r>
                      <a:r>
                        <a:rPr kumimoji="0" lang="en-US" sz="1400" kern="1200" dirty="0" err="1">
                          <a:solidFill>
                            <a:schemeClr val="dk1"/>
                          </a:solidFill>
                          <a:latin typeface="+mn-lt"/>
                          <a:ea typeface="+mn-ea"/>
                          <a:cs typeface="+mn-cs"/>
                        </a:rPr>
                        <a:t>userIDTextBox</a:t>
                      </a:r>
                      <a:r>
                        <a:rPr kumimoji="0" lang="en-US" sz="1400" kern="1200" dirty="0">
                          <a:solidFill>
                            <a:schemeClr val="dk1"/>
                          </a:solidFill>
                          <a:latin typeface="+mn-lt"/>
                          <a:ea typeface="+mn-ea"/>
                          <a:cs typeface="+mn-cs"/>
                        </a:rPr>
                        <a:t>().</a:t>
                      </a:r>
                      <a:r>
                        <a:rPr kumimoji="0" lang="en-US" sz="1400" kern="1200" dirty="0" err="1">
                          <a:solidFill>
                            <a:schemeClr val="dk1"/>
                          </a:solidFill>
                          <a:latin typeface="+mn-lt"/>
                          <a:ea typeface="+mn-ea"/>
                          <a:cs typeface="+mn-cs"/>
                        </a:rPr>
                        <a:t>setText</a:t>
                      </a:r>
                      <a:r>
                        <a:rPr kumimoji="0" lang="en-US" sz="1400" kern="1200" dirty="0">
                          <a:solidFill>
                            <a:schemeClr val="dk1"/>
                          </a:solidFill>
                          <a:latin typeface="+mn-lt"/>
                          <a:ea typeface="+mn-ea"/>
                          <a:cs typeface="+mn-cs"/>
                        </a:rPr>
                        <a:t>(“</a:t>
                      </a:r>
                      <a:r>
                        <a:rPr kumimoji="0" lang="en-US" sz="1400" kern="1200" dirty="0" err="1">
                          <a:solidFill>
                            <a:schemeClr val="dk1"/>
                          </a:solidFill>
                          <a:latin typeface="+mn-lt"/>
                          <a:ea typeface="+mn-ea"/>
                          <a:cs typeface="+mn-cs"/>
                        </a:rPr>
                        <a:t>userID</a:t>
                      </a:r>
                      <a:r>
                        <a:rPr kumimoji="0" lang="en-US" sz="1400" kern="1200" dirty="0">
                          <a:solidFill>
                            <a:schemeClr val="dk1"/>
                          </a:solidFill>
                          <a:latin typeface="+mn-lt"/>
                          <a:ea typeface="+mn-ea"/>
                          <a:cs typeface="+mn-cs"/>
                        </a:rPr>
                        <a:t>”);</a:t>
                      </a:r>
                    </a:p>
                    <a:p>
                      <a:endParaRPr lang="en-US" sz="1400" dirty="0"/>
                    </a:p>
                  </a:txBody>
                  <a:tcPr/>
                </a:tc>
                <a:extLst>
                  <a:ext uri="{0D108BD9-81ED-4DB2-BD59-A6C34878D82A}">
                    <a16:rowId xmlns:a16="http://schemas.microsoft.com/office/drawing/2014/main" val="10001"/>
                  </a:ext>
                </a:extLst>
              </a:tr>
              <a:tr h="1896884">
                <a:tc>
                  <a:txBody>
                    <a:bodyPr/>
                    <a:lstStyle/>
                    <a:p>
                      <a:r>
                        <a:rPr kumimoji="0" lang="en-US" sz="1400" b="1" u="sng" kern="1200" dirty="0">
                          <a:solidFill>
                            <a:schemeClr val="dk1"/>
                          </a:solidFill>
                          <a:latin typeface="+mn-lt"/>
                          <a:ea typeface="+mn-ea"/>
                          <a:cs typeface="+mn-cs"/>
                        </a:rPr>
                        <a:t>Close your I/O connections:</a:t>
                      </a:r>
                      <a:endParaRPr kumimoji="0" lang="en-US" sz="1400" kern="1200" dirty="0">
                        <a:solidFill>
                          <a:schemeClr val="dk1"/>
                        </a:solidFill>
                        <a:latin typeface="+mn-lt"/>
                        <a:ea typeface="+mn-ea"/>
                        <a:cs typeface="+mn-cs"/>
                      </a:endParaRPr>
                    </a:p>
                    <a:p>
                      <a:r>
                        <a:rPr kumimoji="0" lang="en-US" sz="1400" kern="1200" dirty="0">
                          <a:solidFill>
                            <a:schemeClr val="dk1"/>
                          </a:solidFill>
                          <a:latin typeface="+mn-lt"/>
                          <a:ea typeface="+mn-ea"/>
                          <a:cs typeface="+mn-cs"/>
                        </a:rPr>
                        <a:t>Always close your </a:t>
                      </a:r>
                      <a:r>
                        <a:rPr kumimoji="0" lang="en-US" sz="1400" kern="1200" dirty="0" err="1">
                          <a:solidFill>
                            <a:schemeClr val="dk1"/>
                          </a:solidFill>
                          <a:latin typeface="+mn-lt"/>
                          <a:ea typeface="+mn-ea"/>
                          <a:cs typeface="+mn-cs"/>
                        </a:rPr>
                        <a:t>Input/Output</a:t>
                      </a:r>
                      <a:r>
                        <a:rPr kumimoji="0" lang="en-US" sz="1400" kern="1200" dirty="0">
                          <a:solidFill>
                            <a:schemeClr val="dk1"/>
                          </a:solidFill>
                          <a:latin typeface="+mn-lt"/>
                          <a:ea typeface="+mn-ea"/>
                          <a:cs typeface="+mn-cs"/>
                        </a:rPr>
                        <a:t> connections to a file after use in the finally block.</a:t>
                      </a:r>
                      <a:endParaRPr lang="en-US" sz="1400" dirty="0"/>
                    </a:p>
                  </a:txBody>
                  <a:tcPr/>
                </a:tc>
                <a:tc>
                  <a:txBody>
                    <a:bodyPr/>
                    <a:lstStyle/>
                    <a:p>
                      <a:r>
                        <a:rPr kumimoji="0" lang="en-US" sz="1400" kern="1200" dirty="0">
                          <a:solidFill>
                            <a:schemeClr val="dk1"/>
                          </a:solidFill>
                          <a:latin typeface="+mn-lt"/>
                          <a:ea typeface="+mn-ea"/>
                          <a:cs typeface="+mn-cs"/>
                        </a:rPr>
                        <a:t>Ex:</a:t>
                      </a:r>
                    </a:p>
                    <a:p>
                      <a:r>
                        <a:rPr kumimoji="0" lang="en-US" sz="1400" kern="1200" dirty="0">
                          <a:solidFill>
                            <a:schemeClr val="dk1"/>
                          </a:solidFill>
                          <a:latin typeface="+mn-lt"/>
                          <a:ea typeface="+mn-ea"/>
                          <a:cs typeface="+mn-cs"/>
                        </a:rPr>
                        <a:t>Connection </a:t>
                      </a:r>
                      <a:r>
                        <a:rPr kumimoji="0" lang="en-US" sz="1400" kern="1200" dirty="0" err="1">
                          <a:solidFill>
                            <a:schemeClr val="dk1"/>
                          </a:solidFill>
                          <a:latin typeface="+mn-lt"/>
                          <a:ea typeface="+mn-ea"/>
                          <a:cs typeface="+mn-cs"/>
                        </a:rPr>
                        <a:t>conn</a:t>
                      </a:r>
                      <a:r>
                        <a:rPr kumimoji="0" lang="en-US" sz="1400" kern="1200" dirty="0">
                          <a:solidFill>
                            <a:schemeClr val="dk1"/>
                          </a:solidFill>
                          <a:latin typeface="+mn-lt"/>
                          <a:ea typeface="+mn-ea"/>
                          <a:cs typeface="+mn-cs"/>
                        </a:rPr>
                        <a:t>;</a:t>
                      </a:r>
                    </a:p>
                    <a:p>
                      <a:r>
                        <a:rPr kumimoji="0" lang="en-US" sz="1400" kern="1200" dirty="0">
                          <a:solidFill>
                            <a:schemeClr val="dk1"/>
                          </a:solidFill>
                          <a:latin typeface="+mn-lt"/>
                          <a:ea typeface="+mn-ea"/>
                          <a:cs typeface="+mn-cs"/>
                        </a:rPr>
                        <a:t>…………….</a:t>
                      </a:r>
                    </a:p>
                    <a:p>
                      <a:r>
                        <a:rPr kumimoji="0" lang="en-US" sz="1400" kern="1200" dirty="0">
                          <a:solidFill>
                            <a:schemeClr val="dk1"/>
                          </a:solidFill>
                          <a:latin typeface="+mn-lt"/>
                          <a:ea typeface="+mn-ea"/>
                          <a:cs typeface="+mn-cs"/>
                        </a:rPr>
                        <a:t>………………………</a:t>
                      </a:r>
                    </a:p>
                    <a:p>
                      <a:r>
                        <a:rPr kumimoji="0" lang="en-US" sz="1400" kern="1200" dirty="0">
                          <a:solidFill>
                            <a:schemeClr val="dk1"/>
                          </a:solidFill>
                          <a:latin typeface="+mn-lt"/>
                          <a:ea typeface="+mn-ea"/>
                          <a:cs typeface="+mn-cs"/>
                        </a:rPr>
                        <a:t>finally()</a:t>
                      </a:r>
                    </a:p>
                    <a:p>
                      <a:r>
                        <a:rPr kumimoji="0" lang="en-US" sz="1400" kern="1200" dirty="0">
                          <a:solidFill>
                            <a:schemeClr val="dk1"/>
                          </a:solidFill>
                          <a:latin typeface="+mn-lt"/>
                          <a:ea typeface="+mn-ea"/>
                          <a:cs typeface="+mn-cs"/>
                        </a:rPr>
                        <a:t>{</a:t>
                      </a:r>
                    </a:p>
                    <a:p>
                      <a:r>
                        <a:rPr kumimoji="0" lang="en-US" sz="1400" kern="1200" dirty="0">
                          <a:solidFill>
                            <a:schemeClr val="dk1"/>
                          </a:solidFill>
                          <a:latin typeface="+mn-lt"/>
                          <a:ea typeface="+mn-ea"/>
                          <a:cs typeface="+mn-cs"/>
                        </a:rPr>
                        <a:t>   </a:t>
                      </a:r>
                      <a:r>
                        <a:rPr kumimoji="0" lang="en-US" sz="1400" kern="1200" dirty="0" err="1">
                          <a:solidFill>
                            <a:schemeClr val="dk1"/>
                          </a:solidFill>
                          <a:latin typeface="+mn-lt"/>
                          <a:ea typeface="+mn-ea"/>
                          <a:cs typeface="+mn-cs"/>
                        </a:rPr>
                        <a:t>conn.close</a:t>
                      </a:r>
                      <a:r>
                        <a:rPr kumimoji="0" lang="en-US" sz="1400" kern="1200" dirty="0">
                          <a:solidFill>
                            <a:schemeClr val="dk1"/>
                          </a:solidFill>
                          <a:latin typeface="+mn-lt"/>
                          <a:ea typeface="+mn-ea"/>
                          <a:cs typeface="+mn-cs"/>
                        </a:rPr>
                        <a:t>();</a:t>
                      </a:r>
                    </a:p>
                    <a:p>
                      <a:r>
                        <a:rPr kumimoji="0" lang="en-US" sz="1400" kern="1200" dirty="0">
                          <a:solidFill>
                            <a:schemeClr val="dk1"/>
                          </a:solidFill>
                          <a:latin typeface="+mn-lt"/>
                          <a:ea typeface="+mn-ea"/>
                          <a:cs typeface="+mn-cs"/>
                        </a:rPr>
                        <a:t>}</a:t>
                      </a:r>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1221722">
                <a:tc>
                  <a:txBody>
                    <a:bodyPr/>
                    <a:lstStyle/>
                    <a:p>
                      <a:r>
                        <a:rPr kumimoji="0" lang="en-US" sz="1400" b="1" u="sng" kern="1200" dirty="0">
                          <a:solidFill>
                            <a:schemeClr val="dk1"/>
                          </a:solidFill>
                          <a:latin typeface="+mn-lt"/>
                          <a:ea typeface="+mn-ea"/>
                          <a:cs typeface="+mn-cs"/>
                        </a:rPr>
                        <a:t>Use Whitespace in expression and statements:</a:t>
                      </a:r>
                      <a:endParaRPr kumimoji="0" lang="en-US" sz="1400" kern="1200" dirty="0">
                        <a:solidFill>
                          <a:schemeClr val="dk1"/>
                        </a:solidFill>
                        <a:latin typeface="+mn-lt"/>
                        <a:ea typeface="+mn-ea"/>
                        <a:cs typeface="+mn-cs"/>
                      </a:endParaRPr>
                    </a:p>
                    <a:p>
                      <a:r>
                        <a:rPr kumimoji="0" lang="en-US" sz="1400" kern="1200" dirty="0">
                          <a:solidFill>
                            <a:schemeClr val="dk1"/>
                          </a:solidFill>
                          <a:latin typeface="+mn-lt"/>
                          <a:ea typeface="+mn-ea"/>
                          <a:cs typeface="+mn-cs"/>
                        </a:rPr>
                        <a:t>Add single whitespace before and after variables  in the expressions and statements</a:t>
                      </a:r>
                      <a:endParaRPr lang="en-US" sz="1400" dirty="0"/>
                    </a:p>
                  </a:txBody>
                  <a:tcPr/>
                </a:tc>
                <a:tc>
                  <a:txBody>
                    <a:bodyPr/>
                    <a:lstStyle/>
                    <a:p>
                      <a:r>
                        <a:rPr kumimoji="0" lang="en-US" sz="1400" b="0" kern="1200" dirty="0">
                          <a:solidFill>
                            <a:schemeClr val="dk1"/>
                          </a:solidFill>
                          <a:latin typeface="+mn-lt"/>
                          <a:ea typeface="+mn-ea"/>
                          <a:cs typeface="+mn-cs"/>
                        </a:rPr>
                        <a:t>Ex:</a:t>
                      </a:r>
                    </a:p>
                    <a:p>
                      <a:r>
                        <a:rPr kumimoji="0" lang="en-US" sz="1400" b="0" kern="1200" dirty="0" err="1">
                          <a:solidFill>
                            <a:schemeClr val="dk1"/>
                          </a:solidFill>
                          <a:latin typeface="+mn-lt"/>
                          <a:ea typeface="+mn-ea"/>
                          <a:cs typeface="+mn-cs"/>
                        </a:rPr>
                        <a:t>int</a:t>
                      </a:r>
                      <a:r>
                        <a:rPr kumimoji="0" lang="en-US" sz="1400" b="0" kern="1200" dirty="0">
                          <a:solidFill>
                            <a:schemeClr val="dk1"/>
                          </a:solidFill>
                          <a:latin typeface="+mn-lt"/>
                          <a:ea typeface="+mn-ea"/>
                          <a:cs typeface="+mn-cs"/>
                        </a:rPr>
                        <a:t> </a:t>
                      </a:r>
                      <a:r>
                        <a:rPr kumimoji="0" lang="en-US" sz="1400" b="0" kern="1200" dirty="0" err="1">
                          <a:solidFill>
                            <a:schemeClr val="dk1"/>
                          </a:solidFill>
                          <a:latin typeface="+mn-lt"/>
                          <a:ea typeface="+mn-ea"/>
                          <a:cs typeface="+mn-cs"/>
                        </a:rPr>
                        <a:t>verifyCount</a:t>
                      </a:r>
                      <a:r>
                        <a:rPr kumimoji="0" lang="en-US" sz="1400" b="0" kern="1200" dirty="0">
                          <a:solidFill>
                            <a:schemeClr val="dk1"/>
                          </a:solidFill>
                          <a:latin typeface="+mn-lt"/>
                          <a:ea typeface="+mn-ea"/>
                          <a:cs typeface="+mn-cs"/>
                        </a:rPr>
                        <a:t> = 0;</a:t>
                      </a:r>
                    </a:p>
                    <a:p>
                      <a:r>
                        <a:rPr kumimoji="0" lang="en-US" sz="1400" b="0" kern="1200" dirty="0">
                          <a:solidFill>
                            <a:schemeClr val="dk1"/>
                          </a:solidFill>
                          <a:latin typeface="+mn-lt"/>
                          <a:ea typeface="+mn-ea"/>
                          <a:cs typeface="+mn-cs"/>
                        </a:rPr>
                        <a:t>if(</a:t>
                      </a:r>
                      <a:r>
                        <a:rPr kumimoji="0" lang="en-US" sz="1400" b="0" kern="1200" dirty="0" err="1">
                          <a:solidFill>
                            <a:schemeClr val="dk1"/>
                          </a:solidFill>
                          <a:latin typeface="+mn-lt"/>
                          <a:ea typeface="+mn-ea"/>
                          <a:cs typeface="+mn-cs"/>
                        </a:rPr>
                        <a:t>verifyCount</a:t>
                      </a:r>
                      <a:r>
                        <a:rPr kumimoji="0" lang="en-US" sz="1400" b="0" kern="1200" dirty="0">
                          <a:solidFill>
                            <a:schemeClr val="dk1"/>
                          </a:solidFill>
                          <a:latin typeface="+mn-lt"/>
                          <a:ea typeface="+mn-ea"/>
                          <a:cs typeface="+mn-cs"/>
                        </a:rPr>
                        <a:t> == 0)</a:t>
                      </a:r>
                    </a:p>
                    <a:p>
                      <a:r>
                        <a:rPr kumimoji="0" lang="en-US" sz="1400" b="0" kern="1200" dirty="0">
                          <a:solidFill>
                            <a:schemeClr val="dk1"/>
                          </a:solidFill>
                          <a:latin typeface="+mn-lt"/>
                          <a:ea typeface="+mn-ea"/>
                          <a:cs typeface="+mn-cs"/>
                        </a:rPr>
                        <a:t>   </a:t>
                      </a:r>
                      <a:r>
                        <a:rPr kumimoji="0" lang="en-US" sz="1400" b="0" kern="1200" dirty="0" err="1">
                          <a:solidFill>
                            <a:schemeClr val="dk1"/>
                          </a:solidFill>
                          <a:latin typeface="+mn-lt"/>
                          <a:ea typeface="+mn-ea"/>
                          <a:cs typeface="+mn-cs"/>
                        </a:rPr>
                        <a:t>verifyCount</a:t>
                      </a:r>
                      <a:r>
                        <a:rPr kumimoji="0" lang="en-US" sz="1400" b="0" kern="1200" dirty="0">
                          <a:solidFill>
                            <a:schemeClr val="dk1"/>
                          </a:solidFill>
                          <a:latin typeface="+mn-lt"/>
                          <a:ea typeface="+mn-ea"/>
                          <a:cs typeface="+mn-cs"/>
                        </a:rPr>
                        <a:t> = 1;</a:t>
                      </a:r>
                      <a:endParaRPr lang="en-US" sz="1400" b="0" dirty="0"/>
                    </a:p>
                  </a:txBody>
                  <a:tcPr/>
                </a:tc>
                <a:tc>
                  <a:txBody>
                    <a:bodyPr/>
                    <a:lstStyle/>
                    <a:p>
                      <a:r>
                        <a:rPr kumimoji="0" lang="en-US" sz="1400" b="0" kern="1200" dirty="0">
                          <a:solidFill>
                            <a:schemeClr val="dk1"/>
                          </a:solidFill>
                          <a:latin typeface="+mn-lt"/>
                          <a:ea typeface="+mn-ea"/>
                          <a:cs typeface="+mn-cs"/>
                        </a:rPr>
                        <a:t>Ex:</a:t>
                      </a:r>
                    </a:p>
                    <a:p>
                      <a:r>
                        <a:rPr kumimoji="0" lang="en-US" sz="1400" b="0" kern="1200" dirty="0" err="1">
                          <a:solidFill>
                            <a:schemeClr val="dk1"/>
                          </a:solidFill>
                          <a:latin typeface="+mn-lt"/>
                          <a:ea typeface="+mn-ea"/>
                          <a:cs typeface="+mn-cs"/>
                        </a:rPr>
                        <a:t>int</a:t>
                      </a:r>
                      <a:r>
                        <a:rPr kumimoji="0" lang="en-US" sz="1400" b="0" kern="1200" dirty="0">
                          <a:solidFill>
                            <a:schemeClr val="dk1"/>
                          </a:solidFill>
                          <a:latin typeface="+mn-lt"/>
                          <a:ea typeface="+mn-ea"/>
                          <a:cs typeface="+mn-cs"/>
                        </a:rPr>
                        <a:t> </a:t>
                      </a:r>
                      <a:r>
                        <a:rPr kumimoji="0" lang="en-US" sz="1400" b="0" kern="1200" dirty="0" err="1">
                          <a:solidFill>
                            <a:schemeClr val="dk1"/>
                          </a:solidFill>
                          <a:latin typeface="+mn-lt"/>
                          <a:ea typeface="+mn-ea"/>
                          <a:cs typeface="+mn-cs"/>
                        </a:rPr>
                        <a:t>verifyCount</a:t>
                      </a:r>
                      <a:r>
                        <a:rPr kumimoji="0" lang="en-US" sz="1400" b="0" kern="1200" dirty="0">
                          <a:solidFill>
                            <a:schemeClr val="dk1"/>
                          </a:solidFill>
                          <a:latin typeface="+mn-lt"/>
                          <a:ea typeface="+mn-ea"/>
                          <a:cs typeface="+mn-cs"/>
                        </a:rPr>
                        <a:t>=0;</a:t>
                      </a:r>
                    </a:p>
                    <a:p>
                      <a:r>
                        <a:rPr kumimoji="0" lang="en-US" sz="1400" b="0" kern="1200" dirty="0">
                          <a:solidFill>
                            <a:schemeClr val="dk1"/>
                          </a:solidFill>
                          <a:latin typeface="+mn-lt"/>
                          <a:ea typeface="+mn-ea"/>
                          <a:cs typeface="+mn-cs"/>
                        </a:rPr>
                        <a:t>if(</a:t>
                      </a:r>
                      <a:r>
                        <a:rPr kumimoji="0" lang="en-US" sz="1400" b="0" kern="1200" dirty="0" err="1">
                          <a:solidFill>
                            <a:schemeClr val="dk1"/>
                          </a:solidFill>
                          <a:latin typeface="+mn-lt"/>
                          <a:ea typeface="+mn-ea"/>
                          <a:cs typeface="+mn-cs"/>
                        </a:rPr>
                        <a:t>verifyCount</a:t>
                      </a:r>
                      <a:r>
                        <a:rPr kumimoji="0" lang="en-US" sz="1400" b="0" kern="1200" dirty="0">
                          <a:solidFill>
                            <a:schemeClr val="dk1"/>
                          </a:solidFill>
                          <a:latin typeface="+mn-lt"/>
                          <a:ea typeface="+mn-ea"/>
                          <a:cs typeface="+mn-cs"/>
                        </a:rPr>
                        <a:t>==0)</a:t>
                      </a:r>
                    </a:p>
                    <a:p>
                      <a:r>
                        <a:rPr kumimoji="0" lang="en-US" sz="1400" b="0" kern="1200" dirty="0">
                          <a:solidFill>
                            <a:schemeClr val="dk1"/>
                          </a:solidFill>
                          <a:latin typeface="+mn-lt"/>
                          <a:ea typeface="+mn-ea"/>
                          <a:cs typeface="+mn-cs"/>
                        </a:rPr>
                        <a:t>   </a:t>
                      </a:r>
                      <a:r>
                        <a:rPr kumimoji="0" lang="en-US" sz="1400" b="0" kern="1200" dirty="0" err="1">
                          <a:solidFill>
                            <a:schemeClr val="dk1"/>
                          </a:solidFill>
                          <a:latin typeface="+mn-lt"/>
                          <a:ea typeface="+mn-ea"/>
                          <a:cs typeface="+mn-cs"/>
                        </a:rPr>
                        <a:t>verifyCount</a:t>
                      </a:r>
                      <a:r>
                        <a:rPr kumimoji="0" lang="en-US" sz="1400" b="0" kern="1200" dirty="0">
                          <a:solidFill>
                            <a:schemeClr val="dk1"/>
                          </a:solidFill>
                          <a:latin typeface="+mn-lt"/>
                          <a:ea typeface="+mn-ea"/>
                          <a:cs typeface="+mn-cs"/>
                        </a:rPr>
                        <a:t>=1;</a:t>
                      </a:r>
                      <a:endParaRPr lang="en-US" sz="1400" b="0" dirty="0"/>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a:xfrm>
            <a:off x="152400" y="152400"/>
            <a:ext cx="8229600" cy="868362"/>
          </a:xfrm>
        </p:spPr>
        <p:txBody>
          <a:bodyPr>
            <a:normAutofit/>
          </a:bodyPr>
          <a:lstStyle/>
          <a:p>
            <a:r>
              <a:rPr lang="en-US" sz="3600" dirty="0"/>
              <a:t>Java Best Practices </a:t>
            </a:r>
            <a:r>
              <a:rPr lang="en-US" sz="3600" dirty="0" err="1"/>
              <a:t>contd</a:t>
            </a:r>
            <a:r>
              <a:rPr lang="en-US" sz="3600" dirty="0"/>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990600"/>
          <a:ext cx="8382000" cy="4851400"/>
        </p:xfrm>
        <a:graphic>
          <a:graphicData uri="http://schemas.openxmlformats.org/drawingml/2006/table">
            <a:tbl>
              <a:tblPr firstRow="1" bandRow="1">
                <a:tableStyleId>{5C22544A-7EE6-4342-B048-85BDC9FD1C3A}</a:tableStyleId>
              </a:tblPr>
              <a:tblGrid>
                <a:gridCol w="2794000">
                  <a:extLst>
                    <a:ext uri="{9D8B030D-6E8A-4147-A177-3AD203B41FA5}">
                      <a16:colId xmlns:a16="http://schemas.microsoft.com/office/drawing/2014/main" val="20000"/>
                    </a:ext>
                  </a:extLst>
                </a:gridCol>
                <a:gridCol w="2794000">
                  <a:extLst>
                    <a:ext uri="{9D8B030D-6E8A-4147-A177-3AD203B41FA5}">
                      <a16:colId xmlns:a16="http://schemas.microsoft.com/office/drawing/2014/main" val="20001"/>
                    </a:ext>
                  </a:extLst>
                </a:gridCol>
                <a:gridCol w="2794000">
                  <a:extLst>
                    <a:ext uri="{9D8B030D-6E8A-4147-A177-3AD203B41FA5}">
                      <a16:colId xmlns:a16="http://schemas.microsoft.com/office/drawing/2014/main" val="20002"/>
                    </a:ext>
                  </a:extLst>
                </a:gridCol>
              </a:tblGrid>
              <a:tr h="370840">
                <a:tc>
                  <a:txBody>
                    <a:bodyPr/>
                    <a:lstStyle/>
                    <a:p>
                      <a:pPr algn="ctr"/>
                      <a:r>
                        <a:rPr lang="en-US" dirty="0"/>
                        <a:t>Practice</a:t>
                      </a:r>
                    </a:p>
                  </a:txBody>
                  <a:tcPr/>
                </a:tc>
                <a:tc>
                  <a:txBody>
                    <a:bodyPr/>
                    <a:lstStyle/>
                    <a:p>
                      <a:pPr algn="ctr"/>
                      <a:r>
                        <a:rPr lang="en-US" dirty="0"/>
                        <a:t>Do’s</a:t>
                      </a:r>
                    </a:p>
                  </a:txBody>
                  <a:tcPr/>
                </a:tc>
                <a:tc>
                  <a:txBody>
                    <a:bodyPr/>
                    <a:lstStyle/>
                    <a:p>
                      <a:pPr algn="ctr"/>
                      <a:r>
                        <a:rPr lang="en-US" dirty="0" err="1"/>
                        <a:t>Don’t’s</a:t>
                      </a:r>
                      <a:endParaRPr lang="en-US" dirty="0"/>
                    </a:p>
                  </a:txBody>
                  <a:tcPr/>
                </a:tc>
                <a:extLst>
                  <a:ext uri="{0D108BD9-81ED-4DB2-BD59-A6C34878D82A}">
                    <a16:rowId xmlns:a16="http://schemas.microsoft.com/office/drawing/2014/main" val="10000"/>
                  </a:ext>
                </a:extLst>
              </a:tr>
              <a:tr h="370840">
                <a:tc>
                  <a:txBody>
                    <a:bodyPr/>
                    <a:lstStyle/>
                    <a:p>
                      <a:r>
                        <a:rPr kumimoji="0" lang="en-US" sz="1400" b="1" u="sng" kern="1200" dirty="0">
                          <a:solidFill>
                            <a:schemeClr val="dk1"/>
                          </a:solidFill>
                          <a:latin typeface="+mn-lt"/>
                          <a:ea typeface="+mn-ea"/>
                          <a:cs typeface="+mn-cs"/>
                        </a:rPr>
                        <a:t>Indent your code:</a:t>
                      </a:r>
                      <a:endParaRPr kumimoji="0" lang="en-US" sz="1400" kern="1200" dirty="0">
                        <a:solidFill>
                          <a:schemeClr val="dk1"/>
                        </a:solidFill>
                        <a:latin typeface="+mn-lt"/>
                        <a:ea typeface="+mn-ea"/>
                        <a:cs typeface="+mn-cs"/>
                      </a:endParaRPr>
                    </a:p>
                    <a:p>
                      <a:r>
                        <a:rPr kumimoji="0" lang="en-US" sz="1400" kern="1200" dirty="0">
                          <a:solidFill>
                            <a:schemeClr val="dk1"/>
                          </a:solidFill>
                          <a:latin typeface="+mn-lt"/>
                          <a:ea typeface="+mn-ea"/>
                          <a:cs typeface="+mn-cs"/>
                        </a:rPr>
                        <a:t>To indent the code, select the code(</a:t>
                      </a:r>
                      <a:r>
                        <a:rPr kumimoji="0" lang="en-US" sz="1400" kern="1200" dirty="0" err="1">
                          <a:solidFill>
                            <a:schemeClr val="dk1"/>
                          </a:solidFill>
                          <a:latin typeface="+mn-lt"/>
                          <a:ea typeface="+mn-ea"/>
                          <a:cs typeface="+mn-cs"/>
                        </a:rPr>
                        <a:t>Ctrl+A</a:t>
                      </a:r>
                      <a:r>
                        <a:rPr kumimoji="0" lang="en-US" sz="1400" kern="1200" dirty="0">
                          <a:solidFill>
                            <a:schemeClr val="dk1"/>
                          </a:solidFill>
                          <a:latin typeface="+mn-lt"/>
                          <a:ea typeface="+mn-ea"/>
                          <a:cs typeface="+mn-cs"/>
                        </a:rPr>
                        <a:t>) and press </a:t>
                      </a:r>
                      <a:r>
                        <a:rPr kumimoji="0" lang="en-US" sz="1400" kern="1200" dirty="0" err="1">
                          <a:solidFill>
                            <a:schemeClr val="dk1"/>
                          </a:solidFill>
                          <a:latin typeface="+mn-lt"/>
                          <a:ea typeface="+mn-ea"/>
                          <a:cs typeface="+mn-cs"/>
                        </a:rPr>
                        <a:t>Ctrl+I</a:t>
                      </a:r>
                      <a:endParaRPr kumimoji="0" lang="en-US" sz="1400" kern="1200" dirty="0">
                        <a:solidFill>
                          <a:schemeClr val="dk1"/>
                        </a:solidFill>
                        <a:latin typeface="+mn-lt"/>
                        <a:ea typeface="+mn-ea"/>
                        <a:cs typeface="+mn-cs"/>
                      </a:endParaRPr>
                    </a:p>
                    <a:p>
                      <a:r>
                        <a:rPr kumimoji="0" lang="en-US" sz="1400" kern="1200" dirty="0">
                          <a:solidFill>
                            <a:schemeClr val="dk1"/>
                          </a:solidFill>
                          <a:latin typeface="+mn-lt"/>
                          <a:ea typeface="+mn-ea"/>
                          <a:cs typeface="+mn-cs"/>
                        </a:rPr>
                        <a:t>Do not leave blank lines or white spaces in the code</a:t>
                      </a:r>
                      <a:endParaRPr lang="en-US" sz="1400" dirty="0"/>
                    </a:p>
                  </a:txBody>
                  <a:tcPr/>
                </a:tc>
                <a:tc>
                  <a:txBody>
                    <a:bodyPr/>
                    <a:lstStyle/>
                    <a:p>
                      <a:r>
                        <a:rPr kumimoji="0" lang="en-US" sz="1200" b="1" kern="1200" dirty="0">
                          <a:solidFill>
                            <a:schemeClr val="dk1"/>
                          </a:solidFill>
                          <a:latin typeface="+mn-lt"/>
                          <a:ea typeface="+mn-ea"/>
                          <a:cs typeface="+mn-cs"/>
                        </a:rPr>
                        <a:t>Ex:</a:t>
                      </a:r>
                      <a:endParaRPr kumimoji="0" lang="en-US" sz="1200" kern="1200" dirty="0">
                        <a:solidFill>
                          <a:schemeClr val="dk1"/>
                        </a:solidFill>
                        <a:latin typeface="+mn-lt"/>
                        <a:ea typeface="+mn-ea"/>
                        <a:cs typeface="+mn-cs"/>
                      </a:endParaRPr>
                    </a:p>
                    <a:p>
                      <a:r>
                        <a:rPr kumimoji="0" lang="en-US" sz="1200" b="1" kern="1200" dirty="0">
                          <a:solidFill>
                            <a:schemeClr val="dk1"/>
                          </a:solidFill>
                          <a:latin typeface="+mn-lt"/>
                          <a:ea typeface="+mn-ea"/>
                          <a:cs typeface="+mn-cs"/>
                        </a:rPr>
                        <a:t>for</a:t>
                      </a:r>
                      <a:r>
                        <a:rPr kumimoji="0" lang="en-US" sz="1200" kern="1200" dirty="0">
                          <a:solidFill>
                            <a:schemeClr val="dk1"/>
                          </a:solidFill>
                          <a:latin typeface="+mn-lt"/>
                          <a:ea typeface="+mn-ea"/>
                          <a:cs typeface="+mn-cs"/>
                        </a:rPr>
                        <a:t>(</a:t>
                      </a:r>
                      <a:r>
                        <a:rPr kumimoji="0" lang="en-US" sz="1200" b="1" kern="1200" dirty="0" err="1">
                          <a:solidFill>
                            <a:schemeClr val="dk1"/>
                          </a:solidFill>
                          <a:latin typeface="+mn-lt"/>
                          <a:ea typeface="+mn-ea"/>
                          <a:cs typeface="+mn-cs"/>
                        </a:rPr>
                        <a:t>int</a:t>
                      </a:r>
                      <a:r>
                        <a:rPr kumimoji="0" lang="en-US" sz="1200" kern="1200" dirty="0">
                          <a:solidFill>
                            <a:schemeClr val="dk1"/>
                          </a:solidFill>
                          <a:latin typeface="+mn-lt"/>
                          <a:ea typeface="+mn-ea"/>
                          <a:cs typeface="+mn-cs"/>
                        </a:rPr>
                        <a:t> </a:t>
                      </a:r>
                      <a:r>
                        <a:rPr kumimoji="0" lang="en-US" sz="1200" kern="1200" dirty="0" err="1">
                          <a:solidFill>
                            <a:schemeClr val="dk1"/>
                          </a:solidFill>
                          <a:latin typeface="+mn-lt"/>
                          <a:ea typeface="+mn-ea"/>
                          <a:cs typeface="+mn-cs"/>
                        </a:rPr>
                        <a:t>i</a:t>
                      </a:r>
                      <a:r>
                        <a:rPr kumimoji="0" lang="en-US" sz="1200" kern="1200" dirty="0">
                          <a:solidFill>
                            <a:schemeClr val="dk1"/>
                          </a:solidFill>
                          <a:latin typeface="+mn-lt"/>
                          <a:ea typeface="+mn-ea"/>
                          <a:cs typeface="+mn-cs"/>
                        </a:rPr>
                        <a:t>=0;i&lt;</a:t>
                      </a:r>
                      <a:r>
                        <a:rPr kumimoji="0" lang="en-US" sz="1200" kern="1200" dirty="0" err="1">
                          <a:solidFill>
                            <a:schemeClr val="dk1"/>
                          </a:solidFill>
                          <a:latin typeface="+mn-lt"/>
                          <a:ea typeface="+mn-ea"/>
                          <a:cs typeface="+mn-cs"/>
                        </a:rPr>
                        <a:t>rows.length</a:t>
                      </a:r>
                      <a:r>
                        <a:rPr kumimoji="0" lang="en-US" sz="1200" kern="1200" dirty="0">
                          <a:solidFill>
                            <a:schemeClr val="dk1"/>
                          </a:solidFill>
                          <a:latin typeface="+mn-lt"/>
                          <a:ea typeface="+mn-ea"/>
                          <a:cs typeface="+mn-cs"/>
                        </a:rPr>
                        <a:t>; </a:t>
                      </a:r>
                      <a:r>
                        <a:rPr kumimoji="0" lang="en-US" sz="1200" kern="1200" dirty="0" err="1">
                          <a:solidFill>
                            <a:schemeClr val="dk1"/>
                          </a:solidFill>
                          <a:latin typeface="+mn-lt"/>
                          <a:ea typeface="+mn-ea"/>
                          <a:cs typeface="+mn-cs"/>
                        </a:rPr>
                        <a:t>i</a:t>
                      </a:r>
                      <a:r>
                        <a:rPr kumimoji="0" lang="en-US" sz="1200" kern="1200" dirty="0">
                          <a:solidFill>
                            <a:schemeClr val="dk1"/>
                          </a:solidFill>
                          <a:latin typeface="+mn-lt"/>
                          <a:ea typeface="+mn-ea"/>
                          <a:cs typeface="+mn-cs"/>
                        </a:rPr>
                        <a:t>++)</a:t>
                      </a:r>
                    </a:p>
                    <a:p>
                      <a:r>
                        <a:rPr kumimoji="0" lang="en-US" sz="1200" kern="1200" dirty="0">
                          <a:solidFill>
                            <a:schemeClr val="dk1"/>
                          </a:solidFill>
                          <a:latin typeface="+mn-lt"/>
                          <a:ea typeface="+mn-ea"/>
                          <a:cs typeface="+mn-cs"/>
                        </a:rPr>
                        <a:t>{</a:t>
                      </a:r>
                    </a:p>
                    <a:p>
                      <a:r>
                        <a:rPr kumimoji="0" lang="en-US" sz="1200" b="1" kern="1200" dirty="0">
                          <a:solidFill>
                            <a:schemeClr val="dk1"/>
                          </a:solidFill>
                          <a:latin typeface="+mn-lt"/>
                          <a:ea typeface="+mn-ea"/>
                          <a:cs typeface="+mn-cs"/>
                        </a:rPr>
                        <a:t>  if</a:t>
                      </a:r>
                      <a:r>
                        <a:rPr kumimoji="0" lang="en-US" sz="1200" kern="1200" dirty="0">
                          <a:solidFill>
                            <a:schemeClr val="dk1"/>
                          </a:solidFill>
                          <a:latin typeface="+mn-lt"/>
                          <a:ea typeface="+mn-ea"/>
                          <a:cs typeface="+mn-cs"/>
                        </a:rPr>
                        <a:t>(</a:t>
                      </a:r>
                      <a:r>
                        <a:rPr kumimoji="0" lang="en-US" sz="1200" kern="1200" dirty="0" err="1">
                          <a:solidFill>
                            <a:schemeClr val="dk1"/>
                          </a:solidFill>
                          <a:latin typeface="+mn-lt"/>
                          <a:ea typeface="+mn-ea"/>
                          <a:cs typeface="+mn-cs"/>
                        </a:rPr>
                        <a:t>applData.contains</a:t>
                      </a:r>
                      <a:r>
                        <a:rPr kumimoji="0" lang="en-US" sz="1200" kern="1200" dirty="0">
                          <a:solidFill>
                            <a:schemeClr val="dk1"/>
                          </a:solidFill>
                          <a:latin typeface="+mn-lt"/>
                          <a:ea typeface="+mn-ea"/>
                          <a:cs typeface="+mn-cs"/>
                        </a:rPr>
                        <a:t>(rows[</a:t>
                      </a:r>
                      <a:r>
                        <a:rPr kumimoji="0" lang="en-US" sz="1200" kern="1200" dirty="0" err="1">
                          <a:solidFill>
                            <a:schemeClr val="dk1"/>
                          </a:solidFill>
                          <a:latin typeface="+mn-lt"/>
                          <a:ea typeface="+mn-ea"/>
                          <a:cs typeface="+mn-cs"/>
                        </a:rPr>
                        <a:t>i</a:t>
                      </a:r>
                      <a:r>
                        <a:rPr kumimoji="0" lang="en-US" sz="1200" kern="1200" dirty="0">
                          <a:solidFill>
                            <a:schemeClr val="dk1"/>
                          </a:solidFill>
                          <a:latin typeface="+mn-lt"/>
                          <a:ea typeface="+mn-ea"/>
                          <a:cs typeface="+mn-cs"/>
                        </a:rPr>
                        <a:t>]))</a:t>
                      </a:r>
                    </a:p>
                    <a:p>
                      <a:r>
                        <a:rPr kumimoji="0" lang="en-US" sz="1200" kern="1200" dirty="0">
                          <a:solidFill>
                            <a:schemeClr val="dk1"/>
                          </a:solidFill>
                          <a:latin typeface="+mn-lt"/>
                          <a:ea typeface="+mn-ea"/>
                          <a:cs typeface="+mn-cs"/>
                        </a:rPr>
                        <a:t>   {</a:t>
                      </a:r>
                    </a:p>
                    <a:p>
                      <a:r>
                        <a:rPr kumimoji="0" lang="en-US" sz="1200" kern="1200" baseline="0" dirty="0">
                          <a:solidFill>
                            <a:schemeClr val="dk1"/>
                          </a:solidFill>
                          <a:latin typeface="+mn-lt"/>
                          <a:ea typeface="+mn-ea"/>
                          <a:cs typeface="+mn-cs"/>
                        </a:rPr>
                        <a:t>      </a:t>
                      </a:r>
                      <a:r>
                        <a:rPr kumimoji="0" lang="en-US" sz="1200" kern="1200" dirty="0" err="1">
                          <a:solidFill>
                            <a:schemeClr val="dk1"/>
                          </a:solidFill>
                          <a:latin typeface="+mn-lt"/>
                          <a:ea typeface="+mn-ea"/>
                          <a:cs typeface="+mn-cs"/>
                        </a:rPr>
                        <a:t>rowData</a:t>
                      </a:r>
                      <a:r>
                        <a:rPr kumimoji="0" lang="en-US" sz="1200" kern="1200" dirty="0">
                          <a:solidFill>
                            <a:schemeClr val="dk1"/>
                          </a:solidFill>
                          <a:latin typeface="+mn-lt"/>
                          <a:ea typeface="+mn-ea"/>
                          <a:cs typeface="+mn-cs"/>
                        </a:rPr>
                        <a:t> = rows[</a:t>
                      </a:r>
                      <a:r>
                        <a:rPr kumimoji="0" lang="en-US" sz="1200" kern="1200" dirty="0" err="1">
                          <a:solidFill>
                            <a:schemeClr val="dk1"/>
                          </a:solidFill>
                          <a:latin typeface="+mn-lt"/>
                          <a:ea typeface="+mn-ea"/>
                          <a:cs typeface="+mn-cs"/>
                        </a:rPr>
                        <a:t>i</a:t>
                      </a:r>
                      <a:r>
                        <a:rPr kumimoji="0" lang="en-US" sz="1200" kern="1200" dirty="0">
                          <a:solidFill>
                            <a:schemeClr val="dk1"/>
                          </a:solidFill>
                          <a:latin typeface="+mn-lt"/>
                          <a:ea typeface="+mn-ea"/>
                          <a:cs typeface="+mn-cs"/>
                        </a:rPr>
                        <a:t>];</a:t>
                      </a:r>
                    </a:p>
                    <a:p>
                      <a:r>
                        <a:rPr kumimoji="0" lang="en-US" sz="1200" kern="1200" dirty="0">
                          <a:solidFill>
                            <a:schemeClr val="dk1"/>
                          </a:solidFill>
                          <a:latin typeface="+mn-lt"/>
                          <a:ea typeface="+mn-ea"/>
                          <a:cs typeface="+mn-cs"/>
                        </a:rPr>
                        <a:t>      </a:t>
                      </a:r>
                      <a:r>
                        <a:rPr kumimoji="0" lang="en-US" sz="1200" kern="1200" dirty="0" err="1">
                          <a:solidFill>
                            <a:schemeClr val="dk1"/>
                          </a:solidFill>
                          <a:latin typeface="+mn-lt"/>
                          <a:ea typeface="+mn-ea"/>
                          <a:cs typeface="+mn-cs"/>
                        </a:rPr>
                        <a:t>verifyCount</a:t>
                      </a:r>
                      <a:r>
                        <a:rPr kumimoji="0" lang="en-US" sz="1200" kern="1200" dirty="0">
                          <a:solidFill>
                            <a:schemeClr val="dk1"/>
                          </a:solidFill>
                          <a:latin typeface="+mn-lt"/>
                          <a:ea typeface="+mn-ea"/>
                          <a:cs typeface="+mn-cs"/>
                        </a:rPr>
                        <a:t>++;</a:t>
                      </a:r>
                    </a:p>
                    <a:p>
                      <a:r>
                        <a:rPr kumimoji="0" lang="en-US" sz="1200" kern="1200" dirty="0">
                          <a:solidFill>
                            <a:schemeClr val="dk1"/>
                          </a:solidFill>
                          <a:latin typeface="+mn-lt"/>
                          <a:ea typeface="+mn-ea"/>
                          <a:cs typeface="+mn-cs"/>
                        </a:rPr>
                        <a:t>   }</a:t>
                      </a:r>
                    </a:p>
                    <a:p>
                      <a:r>
                        <a:rPr kumimoji="0" lang="en-US" sz="1200" kern="1200" dirty="0">
                          <a:solidFill>
                            <a:schemeClr val="dk1"/>
                          </a:solidFill>
                          <a:latin typeface="+mn-lt"/>
                          <a:ea typeface="+mn-ea"/>
                          <a:cs typeface="+mn-cs"/>
                        </a:rPr>
                        <a:t>  </a:t>
                      </a:r>
                      <a:r>
                        <a:rPr kumimoji="0" lang="en-US" sz="1200" b="1" kern="1200" dirty="0">
                          <a:solidFill>
                            <a:schemeClr val="dk1"/>
                          </a:solidFill>
                          <a:latin typeface="+mn-lt"/>
                          <a:ea typeface="+mn-ea"/>
                          <a:cs typeface="+mn-cs"/>
                        </a:rPr>
                        <a:t>else</a:t>
                      </a:r>
                      <a:endParaRPr kumimoji="0" lang="en-US" sz="1200" kern="1200" dirty="0">
                        <a:solidFill>
                          <a:schemeClr val="dk1"/>
                        </a:solidFill>
                        <a:latin typeface="+mn-lt"/>
                        <a:ea typeface="+mn-ea"/>
                        <a:cs typeface="+mn-cs"/>
                      </a:endParaRPr>
                    </a:p>
                    <a:p>
                      <a:r>
                        <a:rPr kumimoji="0" lang="en-US" sz="1200" kern="1200" baseline="0" dirty="0">
                          <a:solidFill>
                            <a:schemeClr val="dk1"/>
                          </a:solidFill>
                          <a:latin typeface="+mn-lt"/>
                          <a:ea typeface="+mn-ea"/>
                          <a:cs typeface="+mn-cs"/>
                        </a:rPr>
                        <a:t>        </a:t>
                      </a:r>
                      <a:r>
                        <a:rPr kumimoji="0" lang="en-US" sz="1200" kern="1200" dirty="0" err="1">
                          <a:solidFill>
                            <a:schemeClr val="dk1"/>
                          </a:solidFill>
                          <a:latin typeface="+mn-lt"/>
                          <a:ea typeface="+mn-ea"/>
                          <a:cs typeface="+mn-cs"/>
                        </a:rPr>
                        <a:t>verifyCount</a:t>
                      </a:r>
                      <a:r>
                        <a:rPr kumimoji="0" lang="en-US" sz="1200" kern="1200" dirty="0">
                          <a:solidFill>
                            <a:schemeClr val="dk1"/>
                          </a:solidFill>
                          <a:latin typeface="+mn-lt"/>
                          <a:ea typeface="+mn-ea"/>
                          <a:cs typeface="+mn-cs"/>
                        </a:rPr>
                        <a:t>--;</a:t>
                      </a:r>
                    </a:p>
                    <a:p>
                      <a:r>
                        <a:rPr kumimoji="0" lang="en-US" sz="1200" kern="1200" dirty="0">
                          <a:solidFill>
                            <a:schemeClr val="dk1"/>
                          </a:solidFill>
                          <a:latin typeface="+mn-lt"/>
                          <a:ea typeface="+mn-ea"/>
                          <a:cs typeface="+mn-cs"/>
                        </a:rPr>
                        <a:t>}</a:t>
                      </a:r>
                      <a:endParaRPr lang="en-US" sz="1200" dirty="0"/>
                    </a:p>
                  </a:txBody>
                  <a:tcPr/>
                </a:tc>
                <a:tc>
                  <a:txBody>
                    <a:bodyPr/>
                    <a:lstStyle/>
                    <a:p>
                      <a:r>
                        <a:rPr kumimoji="0" lang="en-US" sz="1200" b="1" kern="1200" dirty="0">
                          <a:solidFill>
                            <a:schemeClr val="dk1"/>
                          </a:solidFill>
                          <a:latin typeface="+mn-lt"/>
                          <a:ea typeface="+mn-ea"/>
                          <a:cs typeface="+mn-cs"/>
                        </a:rPr>
                        <a:t>Ex:</a:t>
                      </a:r>
                      <a:endParaRPr kumimoji="0" lang="en-US" sz="1200" kern="1200" dirty="0">
                        <a:solidFill>
                          <a:schemeClr val="dk1"/>
                        </a:solidFill>
                        <a:latin typeface="+mn-lt"/>
                        <a:ea typeface="+mn-ea"/>
                        <a:cs typeface="+mn-cs"/>
                      </a:endParaRPr>
                    </a:p>
                    <a:p>
                      <a:r>
                        <a:rPr kumimoji="0" lang="en-US" sz="1200" b="1" kern="1200" dirty="0">
                          <a:solidFill>
                            <a:schemeClr val="dk1"/>
                          </a:solidFill>
                          <a:latin typeface="+mn-lt"/>
                          <a:ea typeface="+mn-ea"/>
                          <a:cs typeface="+mn-cs"/>
                        </a:rPr>
                        <a:t>for</a:t>
                      </a:r>
                      <a:r>
                        <a:rPr kumimoji="0" lang="en-US" sz="1200" kern="1200" dirty="0">
                          <a:solidFill>
                            <a:schemeClr val="dk1"/>
                          </a:solidFill>
                          <a:latin typeface="+mn-lt"/>
                          <a:ea typeface="+mn-ea"/>
                          <a:cs typeface="+mn-cs"/>
                        </a:rPr>
                        <a:t>(</a:t>
                      </a:r>
                      <a:r>
                        <a:rPr kumimoji="0" lang="en-US" sz="1200" b="1" kern="1200" dirty="0" err="1">
                          <a:solidFill>
                            <a:schemeClr val="dk1"/>
                          </a:solidFill>
                          <a:latin typeface="+mn-lt"/>
                          <a:ea typeface="+mn-ea"/>
                          <a:cs typeface="+mn-cs"/>
                        </a:rPr>
                        <a:t>int</a:t>
                      </a:r>
                      <a:r>
                        <a:rPr kumimoji="0" lang="en-US" sz="1200" kern="1200" dirty="0">
                          <a:solidFill>
                            <a:schemeClr val="dk1"/>
                          </a:solidFill>
                          <a:latin typeface="+mn-lt"/>
                          <a:ea typeface="+mn-ea"/>
                          <a:cs typeface="+mn-cs"/>
                        </a:rPr>
                        <a:t> </a:t>
                      </a:r>
                      <a:r>
                        <a:rPr kumimoji="0" lang="en-US" sz="1200" kern="1200" dirty="0" err="1">
                          <a:solidFill>
                            <a:schemeClr val="dk1"/>
                          </a:solidFill>
                          <a:latin typeface="+mn-lt"/>
                          <a:ea typeface="+mn-ea"/>
                          <a:cs typeface="+mn-cs"/>
                        </a:rPr>
                        <a:t>i</a:t>
                      </a:r>
                      <a:r>
                        <a:rPr kumimoji="0" lang="en-US" sz="1200" kern="1200" dirty="0">
                          <a:solidFill>
                            <a:schemeClr val="dk1"/>
                          </a:solidFill>
                          <a:latin typeface="+mn-lt"/>
                          <a:ea typeface="+mn-ea"/>
                          <a:cs typeface="+mn-cs"/>
                        </a:rPr>
                        <a:t>=0;i&lt;</a:t>
                      </a:r>
                      <a:r>
                        <a:rPr kumimoji="0" lang="en-US" sz="1200" kern="1200" dirty="0" err="1">
                          <a:solidFill>
                            <a:schemeClr val="dk1"/>
                          </a:solidFill>
                          <a:latin typeface="+mn-lt"/>
                          <a:ea typeface="+mn-ea"/>
                          <a:cs typeface="+mn-cs"/>
                        </a:rPr>
                        <a:t>rows.length</a:t>
                      </a:r>
                      <a:r>
                        <a:rPr kumimoji="0" lang="en-US" sz="1200" kern="1200" dirty="0">
                          <a:solidFill>
                            <a:schemeClr val="dk1"/>
                          </a:solidFill>
                          <a:latin typeface="+mn-lt"/>
                          <a:ea typeface="+mn-ea"/>
                          <a:cs typeface="+mn-cs"/>
                        </a:rPr>
                        <a:t>; </a:t>
                      </a:r>
                      <a:r>
                        <a:rPr kumimoji="0" lang="en-US" sz="1200" kern="1200" dirty="0" err="1">
                          <a:solidFill>
                            <a:schemeClr val="dk1"/>
                          </a:solidFill>
                          <a:latin typeface="+mn-lt"/>
                          <a:ea typeface="+mn-ea"/>
                          <a:cs typeface="+mn-cs"/>
                        </a:rPr>
                        <a:t>i</a:t>
                      </a:r>
                      <a:r>
                        <a:rPr kumimoji="0" lang="en-US" sz="1200" kern="1200" dirty="0">
                          <a:solidFill>
                            <a:schemeClr val="dk1"/>
                          </a:solidFill>
                          <a:latin typeface="+mn-lt"/>
                          <a:ea typeface="+mn-ea"/>
                          <a:cs typeface="+mn-cs"/>
                        </a:rPr>
                        <a:t>++)</a:t>
                      </a:r>
                    </a:p>
                    <a:p>
                      <a:r>
                        <a:rPr kumimoji="0" lang="en-US" sz="1200" kern="1200" dirty="0">
                          <a:solidFill>
                            <a:schemeClr val="dk1"/>
                          </a:solidFill>
                          <a:latin typeface="+mn-lt"/>
                          <a:ea typeface="+mn-ea"/>
                          <a:cs typeface="+mn-cs"/>
                        </a:rPr>
                        <a:t>{</a:t>
                      </a:r>
                    </a:p>
                    <a:p>
                      <a:r>
                        <a:rPr kumimoji="0" lang="en-US" sz="1200" b="1" kern="1200" dirty="0">
                          <a:solidFill>
                            <a:schemeClr val="dk1"/>
                          </a:solidFill>
                          <a:latin typeface="+mn-lt"/>
                          <a:ea typeface="+mn-ea"/>
                          <a:cs typeface="+mn-cs"/>
                        </a:rPr>
                        <a:t>if</a:t>
                      </a:r>
                      <a:r>
                        <a:rPr kumimoji="0" lang="en-US" sz="1200" kern="1200" dirty="0">
                          <a:solidFill>
                            <a:schemeClr val="dk1"/>
                          </a:solidFill>
                          <a:latin typeface="+mn-lt"/>
                          <a:ea typeface="+mn-ea"/>
                          <a:cs typeface="+mn-cs"/>
                        </a:rPr>
                        <a:t>(</a:t>
                      </a:r>
                      <a:r>
                        <a:rPr kumimoji="0" lang="en-US" sz="1200" kern="1200" dirty="0" err="1">
                          <a:solidFill>
                            <a:schemeClr val="dk1"/>
                          </a:solidFill>
                          <a:latin typeface="+mn-lt"/>
                          <a:ea typeface="+mn-ea"/>
                          <a:cs typeface="+mn-cs"/>
                        </a:rPr>
                        <a:t>applData.contains</a:t>
                      </a:r>
                      <a:r>
                        <a:rPr kumimoji="0" lang="en-US" sz="1200" kern="1200" dirty="0">
                          <a:solidFill>
                            <a:schemeClr val="dk1"/>
                          </a:solidFill>
                          <a:latin typeface="+mn-lt"/>
                          <a:ea typeface="+mn-ea"/>
                          <a:cs typeface="+mn-cs"/>
                        </a:rPr>
                        <a:t>(rows[</a:t>
                      </a:r>
                      <a:r>
                        <a:rPr kumimoji="0" lang="en-US" sz="1200" kern="1200" dirty="0" err="1">
                          <a:solidFill>
                            <a:schemeClr val="dk1"/>
                          </a:solidFill>
                          <a:latin typeface="+mn-lt"/>
                          <a:ea typeface="+mn-ea"/>
                          <a:cs typeface="+mn-cs"/>
                        </a:rPr>
                        <a:t>i</a:t>
                      </a:r>
                      <a:r>
                        <a:rPr kumimoji="0" lang="en-US" sz="1200" kern="1200" dirty="0">
                          <a:solidFill>
                            <a:schemeClr val="dk1"/>
                          </a:solidFill>
                          <a:latin typeface="+mn-lt"/>
                          <a:ea typeface="+mn-ea"/>
                          <a:cs typeface="+mn-cs"/>
                        </a:rPr>
                        <a:t>]))</a:t>
                      </a:r>
                    </a:p>
                    <a:p>
                      <a:r>
                        <a:rPr kumimoji="0" lang="en-US" sz="1200" kern="1200" dirty="0">
                          <a:solidFill>
                            <a:schemeClr val="dk1"/>
                          </a:solidFill>
                          <a:latin typeface="+mn-lt"/>
                          <a:ea typeface="+mn-ea"/>
                          <a:cs typeface="+mn-cs"/>
                        </a:rPr>
                        <a:t>   {</a:t>
                      </a:r>
                    </a:p>
                    <a:p>
                      <a:r>
                        <a:rPr kumimoji="0" lang="en-US" sz="1200" kern="1200" dirty="0">
                          <a:solidFill>
                            <a:schemeClr val="dk1"/>
                          </a:solidFill>
                          <a:latin typeface="+mn-lt"/>
                          <a:ea typeface="+mn-ea"/>
                          <a:cs typeface="+mn-cs"/>
                        </a:rPr>
                        <a:t>               </a:t>
                      </a:r>
                    </a:p>
                    <a:p>
                      <a:r>
                        <a:rPr kumimoji="0" lang="en-US" sz="1200" kern="1200" dirty="0">
                          <a:solidFill>
                            <a:schemeClr val="dk1"/>
                          </a:solidFill>
                          <a:latin typeface="+mn-lt"/>
                          <a:ea typeface="+mn-ea"/>
                          <a:cs typeface="+mn-cs"/>
                        </a:rPr>
                        <a:t>               </a:t>
                      </a:r>
                      <a:r>
                        <a:rPr kumimoji="0" lang="en-US" sz="1200" kern="1200" dirty="0" err="1">
                          <a:solidFill>
                            <a:schemeClr val="dk1"/>
                          </a:solidFill>
                          <a:latin typeface="+mn-lt"/>
                          <a:ea typeface="+mn-ea"/>
                          <a:cs typeface="+mn-cs"/>
                        </a:rPr>
                        <a:t>rowData</a:t>
                      </a:r>
                      <a:r>
                        <a:rPr kumimoji="0" lang="en-US" sz="1200" kern="1200" dirty="0">
                          <a:solidFill>
                            <a:schemeClr val="dk1"/>
                          </a:solidFill>
                          <a:latin typeface="+mn-lt"/>
                          <a:ea typeface="+mn-ea"/>
                          <a:cs typeface="+mn-cs"/>
                        </a:rPr>
                        <a:t> = rows[</a:t>
                      </a:r>
                      <a:r>
                        <a:rPr kumimoji="0" lang="en-US" sz="1200" kern="1200" dirty="0" err="1">
                          <a:solidFill>
                            <a:schemeClr val="dk1"/>
                          </a:solidFill>
                          <a:latin typeface="+mn-lt"/>
                          <a:ea typeface="+mn-ea"/>
                          <a:cs typeface="+mn-cs"/>
                        </a:rPr>
                        <a:t>i</a:t>
                      </a:r>
                      <a:r>
                        <a:rPr kumimoji="0" lang="en-US" sz="1200" kern="1200" dirty="0">
                          <a:solidFill>
                            <a:schemeClr val="dk1"/>
                          </a:solidFill>
                          <a:latin typeface="+mn-lt"/>
                          <a:ea typeface="+mn-ea"/>
                          <a:cs typeface="+mn-cs"/>
                        </a:rPr>
                        <a:t>];</a:t>
                      </a:r>
                    </a:p>
                    <a:p>
                      <a:r>
                        <a:rPr kumimoji="0" lang="en-US" sz="1200" kern="1200" dirty="0">
                          <a:solidFill>
                            <a:schemeClr val="dk1"/>
                          </a:solidFill>
                          <a:latin typeface="+mn-lt"/>
                          <a:ea typeface="+mn-ea"/>
                          <a:cs typeface="+mn-cs"/>
                        </a:rPr>
                        <a:t>       </a:t>
                      </a:r>
                      <a:r>
                        <a:rPr kumimoji="0" lang="en-US" sz="1200" kern="1200" dirty="0" err="1">
                          <a:solidFill>
                            <a:schemeClr val="dk1"/>
                          </a:solidFill>
                          <a:latin typeface="+mn-lt"/>
                          <a:ea typeface="+mn-ea"/>
                          <a:cs typeface="+mn-cs"/>
                        </a:rPr>
                        <a:t>verifyCount</a:t>
                      </a:r>
                      <a:r>
                        <a:rPr kumimoji="0" lang="en-US" sz="1200" kern="1200" dirty="0">
                          <a:solidFill>
                            <a:schemeClr val="dk1"/>
                          </a:solidFill>
                          <a:latin typeface="+mn-lt"/>
                          <a:ea typeface="+mn-ea"/>
                          <a:cs typeface="+mn-cs"/>
                        </a:rPr>
                        <a:t>++;</a:t>
                      </a:r>
                    </a:p>
                    <a:p>
                      <a:r>
                        <a:rPr kumimoji="0" lang="en-US" sz="1200" kern="1200" dirty="0">
                          <a:solidFill>
                            <a:schemeClr val="dk1"/>
                          </a:solidFill>
                          <a:latin typeface="+mn-lt"/>
                          <a:ea typeface="+mn-ea"/>
                          <a:cs typeface="+mn-cs"/>
                        </a:rPr>
                        <a:t>      </a:t>
                      </a:r>
                    </a:p>
                    <a:p>
                      <a:r>
                        <a:rPr kumimoji="0" lang="en-US" sz="1200" kern="1200" dirty="0">
                          <a:solidFill>
                            <a:schemeClr val="dk1"/>
                          </a:solidFill>
                          <a:latin typeface="+mn-lt"/>
                          <a:ea typeface="+mn-ea"/>
                          <a:cs typeface="+mn-cs"/>
                        </a:rPr>
                        <a:t>}</a:t>
                      </a:r>
                    </a:p>
                    <a:p>
                      <a:r>
                        <a:rPr kumimoji="0" lang="en-US" sz="1200" kern="1200" dirty="0">
                          <a:solidFill>
                            <a:schemeClr val="dk1"/>
                          </a:solidFill>
                          <a:latin typeface="+mn-lt"/>
                          <a:ea typeface="+mn-ea"/>
                          <a:cs typeface="+mn-cs"/>
                        </a:rPr>
                        <a:t>  </a:t>
                      </a:r>
                      <a:r>
                        <a:rPr kumimoji="0" lang="en-US" sz="1200" b="1" kern="1200" dirty="0">
                          <a:solidFill>
                            <a:schemeClr val="dk1"/>
                          </a:solidFill>
                          <a:latin typeface="+mn-lt"/>
                          <a:ea typeface="+mn-ea"/>
                          <a:cs typeface="+mn-cs"/>
                        </a:rPr>
                        <a:t>else</a:t>
                      </a:r>
                      <a:endParaRPr kumimoji="0" lang="en-US" sz="1200" kern="1200" dirty="0">
                        <a:solidFill>
                          <a:schemeClr val="dk1"/>
                        </a:solidFill>
                        <a:latin typeface="+mn-lt"/>
                        <a:ea typeface="+mn-ea"/>
                        <a:cs typeface="+mn-cs"/>
                      </a:endParaRPr>
                    </a:p>
                    <a:p>
                      <a:r>
                        <a:rPr kumimoji="0" lang="en-US" sz="1200" kern="1200" dirty="0" err="1">
                          <a:solidFill>
                            <a:schemeClr val="dk1"/>
                          </a:solidFill>
                          <a:latin typeface="+mn-lt"/>
                          <a:ea typeface="+mn-ea"/>
                          <a:cs typeface="+mn-cs"/>
                        </a:rPr>
                        <a:t>verifyCount</a:t>
                      </a:r>
                      <a:r>
                        <a:rPr kumimoji="0" lang="en-US" sz="1200" kern="1200" dirty="0">
                          <a:solidFill>
                            <a:schemeClr val="dk1"/>
                          </a:solidFill>
                          <a:latin typeface="+mn-lt"/>
                          <a:ea typeface="+mn-ea"/>
                          <a:cs typeface="+mn-cs"/>
                        </a:rPr>
                        <a:t>--;</a:t>
                      </a:r>
                    </a:p>
                    <a:p>
                      <a:r>
                        <a:rPr kumimoji="0" lang="en-US" sz="1200" kern="1200" dirty="0">
                          <a:solidFill>
                            <a:schemeClr val="dk1"/>
                          </a:solidFill>
                          <a:latin typeface="+mn-lt"/>
                          <a:ea typeface="+mn-ea"/>
                          <a:cs typeface="+mn-cs"/>
                        </a:rPr>
                        <a:t>             }</a:t>
                      </a:r>
                      <a:endParaRPr lang="en-US" sz="1200" dirty="0"/>
                    </a:p>
                  </a:txBody>
                  <a:tcPr/>
                </a:tc>
                <a:extLst>
                  <a:ext uri="{0D108BD9-81ED-4DB2-BD59-A6C34878D82A}">
                    <a16:rowId xmlns:a16="http://schemas.microsoft.com/office/drawing/2014/main" val="10001"/>
                  </a:ext>
                </a:extLst>
              </a:tr>
              <a:tr h="370840">
                <a:tc>
                  <a:txBody>
                    <a:bodyPr/>
                    <a:lstStyle/>
                    <a:p>
                      <a:r>
                        <a:rPr kumimoji="0" lang="en-US" sz="1400" b="1" u="sng" kern="1200" dirty="0">
                          <a:solidFill>
                            <a:schemeClr val="dk1"/>
                          </a:solidFill>
                          <a:latin typeface="+mn-lt"/>
                          <a:ea typeface="+mn-ea"/>
                          <a:cs typeface="+mn-cs"/>
                        </a:rPr>
                        <a:t>Line limitation:</a:t>
                      </a:r>
                      <a:endParaRPr kumimoji="0" lang="en-US" sz="1400" kern="1200" dirty="0">
                        <a:solidFill>
                          <a:schemeClr val="dk1"/>
                        </a:solidFill>
                        <a:latin typeface="+mn-lt"/>
                        <a:ea typeface="+mn-ea"/>
                        <a:cs typeface="+mn-cs"/>
                      </a:endParaRPr>
                    </a:p>
                    <a:p>
                      <a:r>
                        <a:rPr kumimoji="0" lang="en-US" sz="1400" kern="1200" dirty="0">
                          <a:solidFill>
                            <a:schemeClr val="dk1"/>
                          </a:solidFill>
                          <a:latin typeface="+mn-lt"/>
                          <a:ea typeface="+mn-ea"/>
                          <a:cs typeface="+mn-cs"/>
                        </a:rPr>
                        <a:t>Do not initialize a variable with long value in one single line. Limit the number of characters in a line to &lt;100.</a:t>
                      </a:r>
                    </a:p>
                    <a:p>
                      <a:r>
                        <a:rPr kumimoji="0" lang="en-US" sz="1400" kern="1200" dirty="0">
                          <a:solidFill>
                            <a:schemeClr val="dk1"/>
                          </a:solidFill>
                          <a:latin typeface="+mn-lt"/>
                          <a:ea typeface="+mn-ea"/>
                          <a:cs typeface="+mn-cs"/>
                        </a:rPr>
                        <a:t>Ex: If you have a lengthy SQL query, wrap it into multiple lines. This increases the readability.</a:t>
                      </a:r>
                      <a:endParaRPr lang="en-US" sz="1400" dirty="0"/>
                    </a:p>
                  </a:txBody>
                  <a:tcPr/>
                </a:tc>
                <a:tc>
                  <a:txBody>
                    <a:bodyPr/>
                    <a:lstStyle/>
                    <a:p>
                      <a:r>
                        <a:rPr kumimoji="0" lang="en-US" sz="1200" b="0" kern="1200" dirty="0">
                          <a:solidFill>
                            <a:schemeClr val="dk1"/>
                          </a:solidFill>
                          <a:latin typeface="+mn-lt"/>
                          <a:ea typeface="+mn-ea"/>
                          <a:cs typeface="+mn-cs"/>
                        </a:rPr>
                        <a:t>Ex:</a:t>
                      </a:r>
                    </a:p>
                    <a:p>
                      <a:r>
                        <a:rPr kumimoji="0" lang="en-US" sz="1200" b="0" kern="1200" dirty="0">
                          <a:solidFill>
                            <a:schemeClr val="dk1"/>
                          </a:solidFill>
                          <a:latin typeface="+mn-lt"/>
                          <a:ea typeface="+mn-ea"/>
                          <a:cs typeface="+mn-cs"/>
                        </a:rPr>
                        <a:t>String query = “select col1,col2”+</a:t>
                      </a:r>
                    </a:p>
                    <a:p>
                      <a:r>
                        <a:rPr kumimoji="0" lang="en-US" sz="1200" b="0" kern="1200" dirty="0">
                          <a:solidFill>
                            <a:schemeClr val="dk1"/>
                          </a:solidFill>
                          <a:latin typeface="+mn-lt"/>
                          <a:ea typeface="+mn-ea"/>
                          <a:cs typeface="+mn-cs"/>
                        </a:rPr>
                        <a:t>               “from ID”;</a:t>
                      </a:r>
                      <a:endParaRPr lang="en-US" sz="1200" b="0" dirty="0"/>
                    </a:p>
                  </a:txBody>
                  <a:tcPr/>
                </a:tc>
                <a:tc>
                  <a:txBody>
                    <a:bodyPr/>
                    <a:lstStyle/>
                    <a:p>
                      <a:r>
                        <a:rPr kumimoji="0" lang="en-US" sz="1200" b="1" kern="1200" dirty="0">
                          <a:solidFill>
                            <a:schemeClr val="dk1"/>
                          </a:solidFill>
                          <a:latin typeface="+mn-lt"/>
                          <a:ea typeface="+mn-ea"/>
                          <a:cs typeface="+mn-cs"/>
                        </a:rPr>
                        <a:t>Ex:</a:t>
                      </a:r>
                      <a:endParaRPr kumimoji="0" lang="en-US" sz="1200" kern="1200" dirty="0">
                        <a:solidFill>
                          <a:schemeClr val="dk1"/>
                        </a:solidFill>
                        <a:latin typeface="+mn-lt"/>
                        <a:ea typeface="+mn-ea"/>
                        <a:cs typeface="+mn-cs"/>
                      </a:endParaRPr>
                    </a:p>
                    <a:p>
                      <a:r>
                        <a:rPr kumimoji="0" lang="en-US" sz="1200" b="1" kern="1200" dirty="0">
                          <a:solidFill>
                            <a:schemeClr val="dk1"/>
                          </a:solidFill>
                          <a:latin typeface="+mn-lt"/>
                          <a:ea typeface="+mn-ea"/>
                          <a:cs typeface="+mn-cs"/>
                        </a:rPr>
                        <a:t>String query = “select col1, col2 from ID where……”;</a:t>
                      </a:r>
                      <a:endParaRPr lang="en-US" sz="1200" dirty="0"/>
                    </a:p>
                  </a:txBody>
                  <a:tcPr/>
                </a:tc>
                <a:extLst>
                  <a:ext uri="{0D108BD9-81ED-4DB2-BD59-A6C34878D82A}">
                    <a16:rowId xmlns:a16="http://schemas.microsoft.com/office/drawing/2014/main" val="10002"/>
                  </a:ext>
                </a:extLst>
              </a:tr>
            </a:tbl>
          </a:graphicData>
        </a:graphic>
      </p:graphicFrame>
      <p:sp>
        <p:nvSpPr>
          <p:cNvPr id="3" name="Title 2"/>
          <p:cNvSpPr>
            <a:spLocks noGrp="1"/>
          </p:cNvSpPr>
          <p:nvPr>
            <p:ph type="title"/>
          </p:nvPr>
        </p:nvSpPr>
        <p:spPr>
          <a:xfrm>
            <a:off x="228600" y="152400"/>
            <a:ext cx="8229600" cy="838200"/>
          </a:xfrm>
        </p:spPr>
        <p:txBody>
          <a:bodyPr>
            <a:normAutofit/>
          </a:bodyPr>
          <a:lstStyle/>
          <a:p>
            <a:r>
              <a:rPr lang="en-US" sz="3600" dirty="0"/>
              <a:t>Java Best Practices </a:t>
            </a:r>
            <a:r>
              <a:rPr lang="en-US" sz="3600" dirty="0" err="1"/>
              <a:t>contd</a:t>
            </a:r>
            <a:r>
              <a:rPr lang="en-US" sz="3600" dirty="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600200"/>
          <a:ext cx="8229600" cy="29006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algn="ctr"/>
                      <a:r>
                        <a:rPr lang="en-US" dirty="0"/>
                        <a:t>Practice</a:t>
                      </a:r>
                    </a:p>
                  </a:txBody>
                  <a:tcPr/>
                </a:tc>
                <a:tc>
                  <a:txBody>
                    <a:bodyPr/>
                    <a:lstStyle/>
                    <a:p>
                      <a:pPr algn="ctr"/>
                      <a:r>
                        <a:rPr lang="en-US" dirty="0"/>
                        <a:t>Do’s</a:t>
                      </a:r>
                    </a:p>
                  </a:txBody>
                  <a:tcPr/>
                </a:tc>
                <a:tc>
                  <a:txBody>
                    <a:bodyPr/>
                    <a:lstStyle/>
                    <a:p>
                      <a:pPr algn="ctr"/>
                      <a:r>
                        <a:rPr lang="en-US" dirty="0" err="1"/>
                        <a:t>Dont’s</a:t>
                      </a:r>
                      <a:endParaRPr lang="en-US" dirty="0"/>
                    </a:p>
                  </a:txBody>
                  <a:tcPr/>
                </a:tc>
                <a:extLst>
                  <a:ext uri="{0D108BD9-81ED-4DB2-BD59-A6C34878D82A}">
                    <a16:rowId xmlns:a16="http://schemas.microsoft.com/office/drawing/2014/main" val="10000"/>
                  </a:ext>
                </a:extLst>
              </a:tr>
              <a:tr h="370840">
                <a:tc>
                  <a:txBody>
                    <a:bodyPr/>
                    <a:lstStyle/>
                    <a:p>
                      <a:r>
                        <a:rPr kumimoji="0" lang="en-US" sz="1400" b="1" u="sng" kern="1200" dirty="0">
                          <a:solidFill>
                            <a:schemeClr val="dk1"/>
                          </a:solidFill>
                          <a:latin typeface="+mn-lt"/>
                          <a:ea typeface="+mn-ea"/>
                          <a:cs typeface="+mn-cs"/>
                        </a:rPr>
                        <a:t>Variables Declarations:</a:t>
                      </a:r>
                      <a:endParaRPr kumimoji="0" lang="en-US" sz="1400" kern="1200" dirty="0">
                        <a:solidFill>
                          <a:schemeClr val="dk1"/>
                        </a:solidFill>
                        <a:latin typeface="+mn-lt"/>
                        <a:ea typeface="+mn-ea"/>
                        <a:cs typeface="+mn-cs"/>
                      </a:endParaRPr>
                    </a:p>
                    <a:p>
                      <a:r>
                        <a:rPr kumimoji="0" lang="en-US" sz="1400" kern="1200" dirty="0">
                          <a:solidFill>
                            <a:schemeClr val="dk1"/>
                          </a:solidFill>
                          <a:latin typeface="+mn-lt"/>
                          <a:ea typeface="+mn-ea"/>
                          <a:cs typeface="+mn-cs"/>
                        </a:rPr>
                        <a:t>Do not Declare variables in one single line. If you have say 5 variables, declare it in separate lines</a:t>
                      </a:r>
                      <a:endParaRPr lang="en-US" sz="1400" dirty="0"/>
                    </a:p>
                  </a:txBody>
                  <a:tcPr/>
                </a:tc>
                <a:tc>
                  <a:txBody>
                    <a:bodyPr/>
                    <a:lstStyle/>
                    <a:p>
                      <a:r>
                        <a:rPr kumimoji="0" lang="en-US" sz="1400" b="0" kern="1200" dirty="0">
                          <a:solidFill>
                            <a:schemeClr val="dk1"/>
                          </a:solidFill>
                          <a:latin typeface="+mn-lt"/>
                          <a:ea typeface="+mn-ea"/>
                          <a:cs typeface="+mn-cs"/>
                        </a:rPr>
                        <a:t>EX:</a:t>
                      </a:r>
                    </a:p>
                    <a:p>
                      <a:r>
                        <a:rPr kumimoji="0" lang="en-US" sz="1400" b="0" kern="1200" dirty="0">
                          <a:solidFill>
                            <a:schemeClr val="dk1"/>
                          </a:solidFill>
                          <a:latin typeface="+mn-lt"/>
                          <a:ea typeface="+mn-ea"/>
                          <a:cs typeface="+mn-cs"/>
                        </a:rPr>
                        <a:t>String </a:t>
                      </a:r>
                      <a:r>
                        <a:rPr kumimoji="0" lang="en-US" sz="1400" b="0" kern="1200" dirty="0" err="1">
                          <a:solidFill>
                            <a:schemeClr val="dk1"/>
                          </a:solidFill>
                          <a:latin typeface="+mn-lt"/>
                          <a:ea typeface="+mn-ea"/>
                          <a:cs typeface="+mn-cs"/>
                        </a:rPr>
                        <a:t>dbValue</a:t>
                      </a:r>
                      <a:r>
                        <a:rPr kumimoji="0" lang="en-US" sz="1400" b="0" kern="1200" dirty="0">
                          <a:solidFill>
                            <a:schemeClr val="dk1"/>
                          </a:solidFill>
                          <a:latin typeface="+mn-lt"/>
                          <a:ea typeface="+mn-ea"/>
                          <a:cs typeface="+mn-cs"/>
                        </a:rPr>
                        <a:t> = “”;</a:t>
                      </a:r>
                    </a:p>
                    <a:p>
                      <a:r>
                        <a:rPr kumimoji="0" lang="en-US" sz="1400" b="0" kern="1200" dirty="0">
                          <a:solidFill>
                            <a:schemeClr val="dk1"/>
                          </a:solidFill>
                          <a:latin typeface="+mn-lt"/>
                          <a:ea typeface="+mn-ea"/>
                          <a:cs typeface="+mn-cs"/>
                        </a:rPr>
                        <a:t>String </a:t>
                      </a:r>
                      <a:r>
                        <a:rPr kumimoji="0" lang="en-US" sz="1400" b="0" kern="1200" dirty="0" err="1">
                          <a:solidFill>
                            <a:schemeClr val="dk1"/>
                          </a:solidFill>
                          <a:latin typeface="+mn-lt"/>
                          <a:ea typeface="+mn-ea"/>
                          <a:cs typeface="+mn-cs"/>
                        </a:rPr>
                        <a:t>appValue</a:t>
                      </a:r>
                      <a:r>
                        <a:rPr kumimoji="0" lang="en-US" sz="1400" b="0" kern="1200" dirty="0">
                          <a:solidFill>
                            <a:schemeClr val="dk1"/>
                          </a:solidFill>
                          <a:latin typeface="+mn-lt"/>
                          <a:ea typeface="+mn-ea"/>
                          <a:cs typeface="+mn-cs"/>
                        </a:rPr>
                        <a:t> = “”;</a:t>
                      </a:r>
                    </a:p>
                    <a:p>
                      <a:r>
                        <a:rPr kumimoji="0" lang="en-US" sz="1400" b="0" kern="1200" dirty="0">
                          <a:solidFill>
                            <a:schemeClr val="dk1"/>
                          </a:solidFill>
                          <a:latin typeface="+mn-lt"/>
                          <a:ea typeface="+mn-ea"/>
                          <a:cs typeface="+mn-cs"/>
                        </a:rPr>
                        <a:t>String description = “”;</a:t>
                      </a:r>
                    </a:p>
                    <a:p>
                      <a:r>
                        <a:rPr kumimoji="0" lang="en-US" sz="1400" b="0" kern="1200" dirty="0">
                          <a:solidFill>
                            <a:schemeClr val="dk1"/>
                          </a:solidFill>
                          <a:latin typeface="+mn-lt"/>
                          <a:ea typeface="+mn-ea"/>
                          <a:cs typeface="+mn-cs"/>
                        </a:rPr>
                        <a:t>String host = “”;</a:t>
                      </a:r>
                      <a:endParaRPr lang="en-US" sz="1400" b="0" dirty="0"/>
                    </a:p>
                  </a:txBody>
                  <a:tcPr/>
                </a:tc>
                <a:tc>
                  <a:txBody>
                    <a:bodyPr/>
                    <a:lstStyle/>
                    <a:p>
                      <a:r>
                        <a:rPr kumimoji="0" lang="en-US" sz="1400" b="0" kern="1200" dirty="0">
                          <a:solidFill>
                            <a:schemeClr val="dk1"/>
                          </a:solidFill>
                          <a:latin typeface="+mn-lt"/>
                          <a:ea typeface="+mn-ea"/>
                          <a:cs typeface="+mn-cs"/>
                        </a:rPr>
                        <a:t>Ex:</a:t>
                      </a:r>
                    </a:p>
                    <a:p>
                      <a:r>
                        <a:rPr kumimoji="0" lang="en-US" sz="1400" b="0" kern="1200" dirty="0">
                          <a:solidFill>
                            <a:schemeClr val="dk1"/>
                          </a:solidFill>
                          <a:latin typeface="+mn-lt"/>
                          <a:ea typeface="+mn-ea"/>
                          <a:cs typeface="+mn-cs"/>
                        </a:rPr>
                        <a:t>String </a:t>
                      </a:r>
                      <a:r>
                        <a:rPr kumimoji="0" lang="en-US" sz="1400" b="0" kern="1200" dirty="0" err="1">
                          <a:solidFill>
                            <a:schemeClr val="dk1"/>
                          </a:solidFill>
                          <a:latin typeface="+mn-lt"/>
                          <a:ea typeface="+mn-ea"/>
                          <a:cs typeface="+mn-cs"/>
                        </a:rPr>
                        <a:t>dbValue,appValue</a:t>
                      </a:r>
                      <a:r>
                        <a:rPr kumimoji="0" lang="en-US" sz="1400" b="0" kern="1200" dirty="0">
                          <a:solidFill>
                            <a:schemeClr val="dk1"/>
                          </a:solidFill>
                          <a:latin typeface="+mn-lt"/>
                          <a:ea typeface="+mn-ea"/>
                          <a:cs typeface="+mn-cs"/>
                        </a:rPr>
                        <a:t>;</a:t>
                      </a:r>
                    </a:p>
                    <a:p>
                      <a:r>
                        <a:rPr kumimoji="0" lang="en-US" sz="1400" b="0" kern="1200" dirty="0">
                          <a:solidFill>
                            <a:schemeClr val="dk1"/>
                          </a:solidFill>
                          <a:latin typeface="+mn-lt"/>
                          <a:ea typeface="+mn-ea"/>
                          <a:cs typeface="+mn-cs"/>
                        </a:rPr>
                        <a:t>String </a:t>
                      </a:r>
                      <a:r>
                        <a:rPr kumimoji="0" lang="en-US" sz="1400" b="0" kern="1200" dirty="0" err="1">
                          <a:solidFill>
                            <a:schemeClr val="dk1"/>
                          </a:solidFill>
                          <a:latin typeface="+mn-lt"/>
                          <a:ea typeface="+mn-ea"/>
                          <a:cs typeface="+mn-cs"/>
                        </a:rPr>
                        <a:t>appValue</a:t>
                      </a:r>
                      <a:r>
                        <a:rPr kumimoji="0" lang="en-US" sz="1400" b="0" kern="1200" dirty="0">
                          <a:solidFill>
                            <a:schemeClr val="dk1"/>
                          </a:solidFill>
                          <a:latin typeface="+mn-lt"/>
                          <a:ea typeface="+mn-ea"/>
                          <a:cs typeface="+mn-cs"/>
                        </a:rPr>
                        <a:t>=“”; String host= “”;</a:t>
                      </a:r>
                      <a:endParaRPr lang="en-US" sz="1400" b="0" dirty="0"/>
                    </a:p>
                  </a:txBody>
                  <a:tcPr/>
                </a:tc>
                <a:extLst>
                  <a:ext uri="{0D108BD9-81ED-4DB2-BD59-A6C34878D82A}">
                    <a16:rowId xmlns:a16="http://schemas.microsoft.com/office/drawing/2014/main" val="10001"/>
                  </a:ext>
                </a:extLst>
              </a:tr>
              <a:tr h="370840">
                <a:tc>
                  <a:txBody>
                    <a:bodyPr/>
                    <a:lstStyle/>
                    <a:p>
                      <a:r>
                        <a:rPr lang="en-US" sz="1400" b="1" u="sng" dirty="0"/>
                        <a:t>Naming the </a:t>
                      </a:r>
                      <a:r>
                        <a:rPr lang="en-US" sz="1400" b="1" u="sng" dirty="0" err="1"/>
                        <a:t>TestScripts</a:t>
                      </a:r>
                      <a:r>
                        <a:rPr lang="en-US" sz="1400" b="1" u="sng" dirty="0"/>
                        <a:t>:</a:t>
                      </a:r>
                    </a:p>
                    <a:p>
                      <a:r>
                        <a:rPr lang="en-US" sz="1400" dirty="0"/>
                        <a:t>Name your test scripts</a:t>
                      </a:r>
                      <a:r>
                        <a:rPr lang="en-US" sz="1400" baseline="0" dirty="0"/>
                        <a:t> in below format</a:t>
                      </a:r>
                    </a:p>
                    <a:p>
                      <a:r>
                        <a:rPr lang="en-US" sz="1400" baseline="0" dirty="0"/>
                        <a:t>&lt;</a:t>
                      </a:r>
                      <a:r>
                        <a:rPr lang="en-US" sz="1400" baseline="0" dirty="0" err="1"/>
                        <a:t>TestCase</a:t>
                      </a:r>
                      <a:r>
                        <a:rPr lang="en-US" sz="1400" baseline="0" dirty="0"/>
                        <a:t> </a:t>
                      </a:r>
                      <a:r>
                        <a:rPr lang="en-US" sz="1400" baseline="0" dirty="0" err="1"/>
                        <a:t>Numer</a:t>
                      </a:r>
                      <a:r>
                        <a:rPr lang="en-US" sz="1400" baseline="0" dirty="0"/>
                        <a:t>&gt;&lt;</a:t>
                      </a:r>
                      <a:r>
                        <a:rPr lang="en-US" sz="1400" baseline="0" dirty="0" err="1"/>
                        <a:t>TestCase</a:t>
                      </a:r>
                      <a:r>
                        <a:rPr lang="en-US" sz="1400" baseline="0" dirty="0"/>
                        <a:t> Description&gt;</a:t>
                      </a:r>
                      <a:endParaRPr lang="en-US" sz="1400" dirty="0"/>
                    </a:p>
                  </a:txBody>
                  <a:tcPr/>
                </a:tc>
                <a:tc>
                  <a:txBody>
                    <a:bodyPr/>
                    <a:lstStyle/>
                    <a:p>
                      <a:r>
                        <a:rPr lang="en-US" sz="1400" dirty="0"/>
                        <a:t>Ex:</a:t>
                      </a:r>
                    </a:p>
                    <a:p>
                      <a:r>
                        <a:rPr lang="en-US" sz="1400" dirty="0"/>
                        <a:t>Test_Case_01CreateRatePlan</a:t>
                      </a:r>
                    </a:p>
                  </a:txBody>
                  <a:tcPr/>
                </a:tc>
                <a:tc>
                  <a:txBody>
                    <a:bodyPr/>
                    <a:lstStyle/>
                    <a:p>
                      <a:r>
                        <a:rPr lang="en-US" sz="1400"/>
                        <a:t>EX:</a:t>
                      </a:r>
                      <a:r>
                        <a:rPr lang="en-US" sz="1400" baseline="0"/>
                        <a:t> TC01</a:t>
                      </a:r>
                      <a:endParaRPr lang="en-US" sz="1400" dirty="0"/>
                    </a:p>
                  </a:txBody>
                  <a:tcPr/>
                </a:tc>
                <a:extLst>
                  <a:ext uri="{0D108BD9-81ED-4DB2-BD59-A6C34878D82A}">
                    <a16:rowId xmlns:a16="http://schemas.microsoft.com/office/drawing/2014/main" val="10002"/>
                  </a:ext>
                </a:extLst>
              </a:tr>
            </a:tbl>
          </a:graphicData>
        </a:graphic>
      </p:graphicFrame>
      <p:sp>
        <p:nvSpPr>
          <p:cNvPr id="3" name="Title 2"/>
          <p:cNvSpPr>
            <a:spLocks noGrp="1"/>
          </p:cNvSpPr>
          <p:nvPr>
            <p:ph type="title"/>
          </p:nvPr>
        </p:nvSpPr>
        <p:spPr>
          <a:xfrm>
            <a:off x="152400" y="152400"/>
            <a:ext cx="8229600" cy="868362"/>
          </a:xfrm>
        </p:spPr>
        <p:txBody>
          <a:bodyPr>
            <a:normAutofit/>
          </a:bodyPr>
          <a:lstStyle/>
          <a:p>
            <a:r>
              <a:rPr lang="en-US" sz="3600" dirty="0"/>
              <a:t>Java Best Practices </a:t>
            </a:r>
            <a:r>
              <a:rPr lang="en-US" sz="3600" dirty="0" err="1"/>
              <a:t>contd</a:t>
            </a:r>
            <a:r>
              <a:rPr lang="en-US" sz="3600"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0267" y="2967335"/>
            <a:ext cx="4243470"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37D380-3083-72F6-AF16-0B4033215B25}"/>
              </a:ext>
            </a:extLst>
          </p:cNvPr>
          <p:cNvSpPr>
            <a:spLocks noGrp="1"/>
          </p:cNvSpPr>
          <p:nvPr>
            <p:ph type="title"/>
          </p:nvPr>
        </p:nvSpPr>
        <p:spPr/>
        <p:txBody>
          <a:bodyPr/>
          <a:lstStyle/>
          <a:p>
            <a:r>
              <a:rPr lang="en-IN" dirty="0"/>
              <a:t>JVM Architecture</a:t>
            </a:r>
          </a:p>
        </p:txBody>
      </p:sp>
      <p:sp>
        <p:nvSpPr>
          <p:cNvPr id="4" name="Rectangle 3">
            <a:extLst>
              <a:ext uri="{FF2B5EF4-FFF2-40B4-BE49-F238E27FC236}">
                <a16:creationId xmlns:a16="http://schemas.microsoft.com/office/drawing/2014/main" id="{F193493B-DA24-589A-10DA-55104CAD859D}"/>
              </a:ext>
            </a:extLst>
          </p:cNvPr>
          <p:cNvSpPr/>
          <p:nvPr/>
        </p:nvSpPr>
        <p:spPr>
          <a:xfrm>
            <a:off x="2895600" y="1417638"/>
            <a:ext cx="2590800" cy="8683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Class Loader</a:t>
            </a:r>
          </a:p>
        </p:txBody>
      </p:sp>
      <p:sp>
        <p:nvSpPr>
          <p:cNvPr id="5" name="Rectangle 4">
            <a:extLst>
              <a:ext uri="{FF2B5EF4-FFF2-40B4-BE49-F238E27FC236}">
                <a16:creationId xmlns:a16="http://schemas.microsoft.com/office/drawing/2014/main" id="{5715B58A-879F-F76B-4DAD-3F5F8CD1B1A4}"/>
              </a:ext>
            </a:extLst>
          </p:cNvPr>
          <p:cNvSpPr/>
          <p:nvPr/>
        </p:nvSpPr>
        <p:spPr>
          <a:xfrm>
            <a:off x="457200" y="2971800"/>
            <a:ext cx="14478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Class area</a:t>
            </a:r>
          </a:p>
        </p:txBody>
      </p:sp>
      <p:sp>
        <p:nvSpPr>
          <p:cNvPr id="6" name="Rectangle 5">
            <a:extLst>
              <a:ext uri="{FF2B5EF4-FFF2-40B4-BE49-F238E27FC236}">
                <a16:creationId xmlns:a16="http://schemas.microsoft.com/office/drawing/2014/main" id="{3B593FA6-6E7A-FF15-D6D7-203E0E8E4A97}"/>
              </a:ext>
            </a:extLst>
          </p:cNvPr>
          <p:cNvSpPr/>
          <p:nvPr/>
        </p:nvSpPr>
        <p:spPr>
          <a:xfrm>
            <a:off x="2171700" y="2971800"/>
            <a:ext cx="14478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Heap</a:t>
            </a:r>
          </a:p>
        </p:txBody>
      </p:sp>
      <p:sp>
        <p:nvSpPr>
          <p:cNvPr id="7" name="Rectangle 6">
            <a:extLst>
              <a:ext uri="{FF2B5EF4-FFF2-40B4-BE49-F238E27FC236}">
                <a16:creationId xmlns:a16="http://schemas.microsoft.com/office/drawing/2014/main" id="{BA244570-B0D6-7B28-E652-5D6DF5A35CF0}"/>
              </a:ext>
            </a:extLst>
          </p:cNvPr>
          <p:cNvSpPr/>
          <p:nvPr/>
        </p:nvSpPr>
        <p:spPr>
          <a:xfrm>
            <a:off x="3848100" y="2971800"/>
            <a:ext cx="14478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Stack</a:t>
            </a:r>
          </a:p>
        </p:txBody>
      </p:sp>
      <p:sp>
        <p:nvSpPr>
          <p:cNvPr id="8" name="Rectangle 7">
            <a:extLst>
              <a:ext uri="{FF2B5EF4-FFF2-40B4-BE49-F238E27FC236}">
                <a16:creationId xmlns:a16="http://schemas.microsoft.com/office/drawing/2014/main" id="{11917A4B-2049-E21E-C3C9-9614AA0F1E03}"/>
              </a:ext>
            </a:extLst>
          </p:cNvPr>
          <p:cNvSpPr/>
          <p:nvPr/>
        </p:nvSpPr>
        <p:spPr>
          <a:xfrm>
            <a:off x="5524500" y="2971800"/>
            <a:ext cx="14478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PC register</a:t>
            </a:r>
          </a:p>
        </p:txBody>
      </p:sp>
      <p:sp>
        <p:nvSpPr>
          <p:cNvPr id="9" name="Rectangle 8">
            <a:extLst>
              <a:ext uri="{FF2B5EF4-FFF2-40B4-BE49-F238E27FC236}">
                <a16:creationId xmlns:a16="http://schemas.microsoft.com/office/drawing/2014/main" id="{176888DB-E1C8-A4C1-71D1-3B7D2E1CA52A}"/>
              </a:ext>
            </a:extLst>
          </p:cNvPr>
          <p:cNvSpPr/>
          <p:nvPr/>
        </p:nvSpPr>
        <p:spPr>
          <a:xfrm>
            <a:off x="7239000" y="2936697"/>
            <a:ext cx="14478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Native method stack</a:t>
            </a:r>
          </a:p>
        </p:txBody>
      </p:sp>
      <p:sp>
        <p:nvSpPr>
          <p:cNvPr id="10" name="Rectangle 9">
            <a:extLst>
              <a:ext uri="{FF2B5EF4-FFF2-40B4-BE49-F238E27FC236}">
                <a16:creationId xmlns:a16="http://schemas.microsoft.com/office/drawing/2014/main" id="{8D918920-87EA-E332-C1A6-E053F12F69CE}"/>
              </a:ext>
            </a:extLst>
          </p:cNvPr>
          <p:cNvSpPr/>
          <p:nvPr/>
        </p:nvSpPr>
        <p:spPr>
          <a:xfrm>
            <a:off x="1181100" y="4648200"/>
            <a:ext cx="2324100" cy="1066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Execution engine</a:t>
            </a:r>
          </a:p>
        </p:txBody>
      </p:sp>
      <p:sp>
        <p:nvSpPr>
          <p:cNvPr id="11" name="Rectangle 10">
            <a:extLst>
              <a:ext uri="{FF2B5EF4-FFF2-40B4-BE49-F238E27FC236}">
                <a16:creationId xmlns:a16="http://schemas.microsoft.com/office/drawing/2014/main" id="{7B1B825F-0343-EDF5-5361-168F2E726B40}"/>
              </a:ext>
            </a:extLst>
          </p:cNvPr>
          <p:cNvSpPr/>
          <p:nvPr/>
        </p:nvSpPr>
        <p:spPr>
          <a:xfrm>
            <a:off x="4577137" y="4684355"/>
            <a:ext cx="2324100" cy="1066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Native method interface</a:t>
            </a:r>
          </a:p>
        </p:txBody>
      </p:sp>
      <p:sp>
        <p:nvSpPr>
          <p:cNvPr id="12" name="Rectangle 11">
            <a:extLst>
              <a:ext uri="{FF2B5EF4-FFF2-40B4-BE49-F238E27FC236}">
                <a16:creationId xmlns:a16="http://schemas.microsoft.com/office/drawing/2014/main" id="{BF9C589F-5798-6ECB-559F-5D3F5C8493B1}"/>
              </a:ext>
            </a:extLst>
          </p:cNvPr>
          <p:cNvSpPr/>
          <p:nvPr/>
        </p:nvSpPr>
        <p:spPr>
          <a:xfrm>
            <a:off x="304800" y="2743200"/>
            <a:ext cx="8610600" cy="1371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Up-Down 12">
            <a:extLst>
              <a:ext uri="{FF2B5EF4-FFF2-40B4-BE49-F238E27FC236}">
                <a16:creationId xmlns:a16="http://schemas.microsoft.com/office/drawing/2014/main" id="{ED9BD939-4244-212A-5959-4E373C321170}"/>
              </a:ext>
            </a:extLst>
          </p:cNvPr>
          <p:cNvSpPr/>
          <p:nvPr/>
        </p:nvSpPr>
        <p:spPr>
          <a:xfrm>
            <a:off x="4114800" y="2286000"/>
            <a:ext cx="152400" cy="4572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Up-Down 13">
            <a:extLst>
              <a:ext uri="{FF2B5EF4-FFF2-40B4-BE49-F238E27FC236}">
                <a16:creationId xmlns:a16="http://schemas.microsoft.com/office/drawing/2014/main" id="{A99F652C-4D9B-4CF4-F863-05DB988AE242}"/>
              </a:ext>
            </a:extLst>
          </p:cNvPr>
          <p:cNvSpPr/>
          <p:nvPr/>
        </p:nvSpPr>
        <p:spPr>
          <a:xfrm>
            <a:off x="2190750" y="4160178"/>
            <a:ext cx="152400" cy="4572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Up-Down 14">
            <a:extLst>
              <a:ext uri="{FF2B5EF4-FFF2-40B4-BE49-F238E27FC236}">
                <a16:creationId xmlns:a16="http://schemas.microsoft.com/office/drawing/2014/main" id="{DA46C86C-9F36-84E8-A9FD-E55F62C79E32}"/>
              </a:ext>
            </a:extLst>
          </p:cNvPr>
          <p:cNvSpPr/>
          <p:nvPr/>
        </p:nvSpPr>
        <p:spPr>
          <a:xfrm rot="5400000">
            <a:off x="3959141" y="4646260"/>
            <a:ext cx="157601" cy="106548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Up-Down 15">
            <a:extLst>
              <a:ext uri="{FF2B5EF4-FFF2-40B4-BE49-F238E27FC236}">
                <a16:creationId xmlns:a16="http://schemas.microsoft.com/office/drawing/2014/main" id="{54EF9EF1-A1F7-9566-3A1F-C5F98A44051C}"/>
              </a:ext>
            </a:extLst>
          </p:cNvPr>
          <p:cNvSpPr/>
          <p:nvPr/>
        </p:nvSpPr>
        <p:spPr>
          <a:xfrm rot="5400000">
            <a:off x="7179576" y="4938511"/>
            <a:ext cx="118848" cy="519734"/>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1709DBCA-E207-9D71-7088-ABF0F7F4E9C0}"/>
              </a:ext>
            </a:extLst>
          </p:cNvPr>
          <p:cNvSpPr txBox="1"/>
          <p:nvPr/>
        </p:nvSpPr>
        <p:spPr>
          <a:xfrm>
            <a:off x="7644434" y="4906962"/>
            <a:ext cx="1143000" cy="923330"/>
          </a:xfrm>
          <a:prstGeom prst="rect">
            <a:avLst/>
          </a:prstGeom>
          <a:noFill/>
        </p:spPr>
        <p:txBody>
          <a:bodyPr wrap="square" rtlCol="0">
            <a:spAutoFit/>
          </a:bodyPr>
          <a:lstStyle/>
          <a:p>
            <a:r>
              <a:rPr lang="en-IN" dirty="0"/>
              <a:t>Java native libs</a:t>
            </a:r>
          </a:p>
        </p:txBody>
      </p:sp>
    </p:spTree>
    <p:extLst>
      <p:ext uri="{BB962C8B-B14F-4D97-AF65-F5344CB8AC3E}">
        <p14:creationId xmlns:p14="http://schemas.microsoft.com/office/powerpoint/2010/main" val="334919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F30B05-129A-81E3-3EE0-CF0073B7D517}"/>
              </a:ext>
            </a:extLst>
          </p:cNvPr>
          <p:cNvSpPr>
            <a:spLocks noGrp="1"/>
          </p:cNvSpPr>
          <p:nvPr>
            <p:ph idx="1"/>
          </p:nvPr>
        </p:nvSpPr>
        <p:spPr>
          <a:xfrm>
            <a:off x="457200" y="1524000"/>
            <a:ext cx="8229600" cy="4711891"/>
          </a:xfrm>
        </p:spPr>
        <p:txBody>
          <a:bodyPr/>
          <a:lstStyle/>
          <a:p>
            <a:r>
              <a:rPr lang="en-IN" sz="2000" b="1" dirty="0"/>
              <a:t>Class loader </a:t>
            </a:r>
            <a:r>
              <a:rPr lang="en-IN" sz="2000" dirty="0"/>
              <a:t>– Used to load class files</a:t>
            </a:r>
          </a:p>
          <a:p>
            <a:r>
              <a:rPr lang="en-IN" sz="2000" b="1" dirty="0"/>
              <a:t>Class area </a:t>
            </a:r>
            <a:r>
              <a:rPr lang="en-IN" sz="2000" dirty="0"/>
              <a:t>– stores pre-class data such as constant pool, method data, method code</a:t>
            </a:r>
          </a:p>
          <a:p>
            <a:r>
              <a:rPr lang="en-IN" sz="2000" b="1" dirty="0"/>
              <a:t>Heap</a:t>
            </a:r>
            <a:r>
              <a:rPr lang="en-IN" sz="2000" dirty="0"/>
              <a:t> – Objects are allocated</a:t>
            </a:r>
          </a:p>
          <a:p>
            <a:r>
              <a:rPr lang="en-IN" sz="2000" b="1" dirty="0"/>
              <a:t>Stack</a:t>
            </a:r>
            <a:r>
              <a:rPr lang="en-IN" sz="2000" dirty="0"/>
              <a:t> – Local variables and partial results</a:t>
            </a:r>
          </a:p>
          <a:p>
            <a:r>
              <a:rPr lang="en-IN" sz="2000" b="1" dirty="0"/>
              <a:t>Program counter register </a:t>
            </a:r>
            <a:r>
              <a:rPr lang="en-IN" sz="2000" dirty="0"/>
              <a:t>– Address of JVM instruction currently being executed</a:t>
            </a:r>
          </a:p>
          <a:p>
            <a:r>
              <a:rPr lang="en-IN" sz="2000" b="1" dirty="0"/>
              <a:t>Native Method stack </a:t>
            </a:r>
            <a:r>
              <a:rPr lang="en-IN" sz="2000" dirty="0"/>
              <a:t>– contains all native methods used in the application(Methods written in other languages)</a:t>
            </a:r>
          </a:p>
          <a:p>
            <a:r>
              <a:rPr lang="en-IN" sz="2000" b="1" dirty="0"/>
              <a:t>Execution engine </a:t>
            </a:r>
            <a:r>
              <a:rPr lang="en-IN" sz="2000" dirty="0"/>
              <a:t>– executes the instructions</a:t>
            </a:r>
          </a:p>
          <a:p>
            <a:r>
              <a:rPr lang="en-IN" sz="2000" b="1" dirty="0"/>
              <a:t>Java Native interface </a:t>
            </a:r>
            <a:r>
              <a:rPr lang="en-IN" sz="2000" dirty="0"/>
              <a:t>– Provides interface to communicate with applications written in other languages</a:t>
            </a:r>
          </a:p>
          <a:p>
            <a:endParaRPr lang="en-IN" dirty="0"/>
          </a:p>
        </p:txBody>
      </p:sp>
      <p:sp>
        <p:nvSpPr>
          <p:cNvPr id="3" name="Title 2">
            <a:extLst>
              <a:ext uri="{FF2B5EF4-FFF2-40B4-BE49-F238E27FC236}">
                <a16:creationId xmlns:a16="http://schemas.microsoft.com/office/drawing/2014/main" id="{9D78AE5F-9D24-24B0-66E6-5C5A8047DEFB}"/>
              </a:ext>
            </a:extLst>
          </p:cNvPr>
          <p:cNvSpPr>
            <a:spLocks noGrp="1"/>
          </p:cNvSpPr>
          <p:nvPr>
            <p:ph type="title"/>
          </p:nvPr>
        </p:nvSpPr>
        <p:spPr/>
        <p:txBody>
          <a:bodyPr/>
          <a:lstStyle/>
          <a:p>
            <a:r>
              <a:rPr lang="en-IN" dirty="0"/>
              <a:t>JVM Architecture</a:t>
            </a:r>
          </a:p>
        </p:txBody>
      </p:sp>
    </p:spTree>
    <p:extLst>
      <p:ext uri="{BB962C8B-B14F-4D97-AF65-F5344CB8AC3E}">
        <p14:creationId xmlns:p14="http://schemas.microsoft.com/office/powerpoint/2010/main" val="315513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762000"/>
            <a:ext cx="8305800" cy="5632311"/>
          </a:xfrm>
          <a:prstGeom prst="rect">
            <a:avLst/>
          </a:prstGeom>
        </p:spPr>
        <p:txBody>
          <a:bodyPr wrap="square">
            <a:spAutoFit/>
          </a:bodyPr>
          <a:lstStyle/>
          <a:p>
            <a:endParaRPr lang="en-US" b="1" dirty="0">
              <a:solidFill>
                <a:srgbClr val="9C4E48"/>
              </a:solidFill>
              <a:latin typeface="Courier New" pitchFamily="49" charset="0"/>
              <a:cs typeface="Courier New" pitchFamily="49" charset="0"/>
            </a:endParaRPr>
          </a:p>
          <a:p>
            <a:r>
              <a:rPr lang="en-US" b="1" dirty="0">
                <a:solidFill>
                  <a:srgbClr val="9C4E48"/>
                </a:solidFill>
                <a:latin typeface="Courier New" pitchFamily="49" charset="0"/>
                <a:cs typeface="Courier New" pitchFamily="49" charset="0"/>
              </a:rPr>
              <a:t>package</a:t>
            </a:r>
            <a:r>
              <a:rPr lang="en-US" dirty="0">
                <a:latin typeface="Courier New" pitchFamily="49" charset="0"/>
                <a:cs typeface="Courier New" pitchFamily="49" charset="0"/>
              </a:rPr>
              <a:t> </a:t>
            </a:r>
            <a:r>
              <a:rPr lang="en-US" dirty="0" err="1">
                <a:latin typeface="Courier New" pitchFamily="49" charset="0"/>
                <a:cs typeface="Courier New" pitchFamily="49" charset="0"/>
              </a:rPr>
              <a:t>DriverScript</a:t>
            </a:r>
            <a:r>
              <a:rPr lang="en-US" dirty="0">
                <a:latin typeface="Courier New" pitchFamily="49" charset="0"/>
                <a:cs typeface="Courier New" pitchFamily="49" charset="0"/>
              </a:rPr>
              <a:t>;                 </a:t>
            </a:r>
            <a:r>
              <a:rPr lang="en-US" sz="1400" dirty="0">
                <a:solidFill>
                  <a:schemeClr val="bg2">
                    <a:lumMod val="25000"/>
                  </a:schemeClr>
                </a:solidFill>
              </a:rPr>
              <a:t>Package- Collection of classes</a:t>
            </a:r>
          </a:p>
          <a:p>
            <a:endParaRPr lang="en-US" dirty="0">
              <a:latin typeface="Courier New" pitchFamily="49" charset="0"/>
              <a:cs typeface="Courier New" pitchFamily="49" charset="0"/>
            </a:endParaRPr>
          </a:p>
          <a:p>
            <a:r>
              <a:rPr lang="en-US" b="1" dirty="0">
                <a:solidFill>
                  <a:srgbClr val="9C4E48"/>
                </a:solidFill>
                <a:latin typeface="Courier New" pitchFamily="49" charset="0"/>
                <a:cs typeface="Courier New" pitchFamily="49" charset="0"/>
              </a:rPr>
              <a:t>import </a:t>
            </a:r>
            <a:r>
              <a:rPr lang="en-US" dirty="0" err="1">
                <a:latin typeface="Courier New" pitchFamily="49" charset="0"/>
                <a:cs typeface="Courier New" pitchFamily="49" charset="0"/>
              </a:rPr>
              <a:t>java.io.File;</a:t>
            </a:r>
          </a:p>
          <a:p>
            <a:r>
              <a:rPr lang="en-US" b="1" dirty="0">
                <a:solidFill>
                  <a:srgbClr val="9C4E48"/>
                </a:solidFill>
                <a:latin typeface="Courier New" pitchFamily="49" charset="0"/>
                <a:cs typeface="Courier New" pitchFamily="49" charset="0"/>
              </a:rPr>
              <a:t>import </a:t>
            </a:r>
            <a:r>
              <a:rPr lang="en-US" dirty="0" err="1">
                <a:latin typeface="Courier New" pitchFamily="49" charset="0"/>
                <a:cs typeface="Courier New" pitchFamily="49" charset="0"/>
              </a:rPr>
              <a:t>java.io.FileInputStream</a:t>
            </a:r>
            <a:r>
              <a:rPr lang="en-US" dirty="0">
                <a:latin typeface="Courier New" pitchFamily="49" charset="0"/>
                <a:cs typeface="Courier New" pitchFamily="49" charset="0"/>
              </a:rPr>
              <a:t>;              </a:t>
            </a:r>
            <a:r>
              <a:rPr lang="en-US" sz="1400" dirty="0">
                <a:solidFill>
                  <a:schemeClr val="bg2">
                    <a:lumMod val="25000"/>
                  </a:schemeClr>
                </a:solidFill>
              </a:rPr>
              <a:t>Import Statements</a:t>
            </a:r>
          </a:p>
          <a:p>
            <a:r>
              <a:rPr lang="en-US" b="1" dirty="0">
                <a:solidFill>
                  <a:srgbClr val="9C4E48"/>
                </a:solidFill>
                <a:latin typeface="Courier New" pitchFamily="49" charset="0"/>
                <a:cs typeface="Courier New" pitchFamily="49" charset="0"/>
              </a:rPr>
              <a:t>import </a:t>
            </a:r>
            <a:r>
              <a:rPr lang="en-US" dirty="0" err="1">
                <a:latin typeface="Courier New" pitchFamily="49" charset="0"/>
                <a:cs typeface="Courier New" pitchFamily="49" charset="0"/>
              </a:rPr>
              <a:t>java.io.FileOutputStream</a:t>
            </a:r>
            <a:r>
              <a:rPr lang="en-US" dirty="0">
                <a:latin typeface="Courier New" pitchFamily="49" charset="0"/>
                <a:cs typeface="Courier New" pitchFamily="49" charset="0"/>
              </a:rPr>
              <a:t>;</a:t>
            </a:r>
          </a:p>
          <a:p>
            <a:r>
              <a:rPr lang="en-US" b="1" dirty="0">
                <a:solidFill>
                  <a:srgbClr val="9C4E48"/>
                </a:solidFill>
                <a:latin typeface="Courier New" pitchFamily="49" charset="0"/>
                <a:cs typeface="Courier New" pitchFamily="49" charset="0"/>
              </a:rPr>
              <a:t>                        </a:t>
            </a:r>
            <a:r>
              <a:rPr lang="en-US" sz="1400" dirty="0">
                <a:solidFill>
                  <a:schemeClr val="bg2">
                    <a:lumMod val="25000"/>
                  </a:schemeClr>
                </a:solidFill>
              </a:rPr>
              <a:t>Class Declaration</a:t>
            </a:r>
          </a:p>
          <a:p>
            <a:endParaRPr lang="en-US" b="1" dirty="0">
              <a:solidFill>
                <a:srgbClr val="9C4E48"/>
              </a:solidFill>
              <a:latin typeface="Courier New" pitchFamily="49" charset="0"/>
              <a:cs typeface="Courier New" pitchFamily="49" charset="0"/>
            </a:endParaRPr>
          </a:p>
          <a:p>
            <a:r>
              <a:rPr lang="en-US" b="1" dirty="0">
                <a:solidFill>
                  <a:srgbClr val="9C4E48"/>
                </a:solidFill>
                <a:latin typeface="Courier New" pitchFamily="49" charset="0"/>
                <a:cs typeface="Courier New" pitchFamily="49" charset="0"/>
              </a:rPr>
              <a:t>public class</a:t>
            </a:r>
            <a:r>
              <a:rPr lang="en-US" b="1" dirty="0"/>
              <a:t> </a:t>
            </a:r>
            <a:r>
              <a:rPr lang="en-US" dirty="0" err="1">
                <a:latin typeface="Courier New" pitchFamily="49" charset="0"/>
                <a:cs typeface="Courier New" pitchFamily="49" charset="0"/>
              </a:rPr>
              <a:t>MasterScript</a:t>
            </a:r>
            <a:r>
              <a:rPr lang="en-US" dirty="0">
                <a:latin typeface="Courier New" pitchFamily="49" charset="0"/>
                <a:cs typeface="Courier New" pitchFamily="49" charset="0"/>
              </a:rPr>
              <a:t> </a:t>
            </a:r>
            <a:r>
              <a:rPr lang="en-US" b="1" dirty="0">
                <a:solidFill>
                  <a:srgbClr val="9C4E48"/>
                </a:solidFill>
                <a:latin typeface="Courier New" pitchFamily="49" charset="0"/>
                <a:cs typeface="Courier New" pitchFamily="49" charset="0"/>
              </a:rPr>
              <a:t>extends</a:t>
            </a:r>
            <a:r>
              <a:rPr lang="en-US" b="1" dirty="0"/>
              <a:t> </a:t>
            </a:r>
            <a:r>
              <a:rPr lang="en-US" dirty="0" err="1">
                <a:latin typeface="Courier New" pitchFamily="49" charset="0"/>
                <a:cs typeface="Courier New" pitchFamily="49" charset="0"/>
              </a:rPr>
              <a:t>MasterScriptHelper</a:t>
            </a:r>
          </a:p>
          <a:p>
            <a:r>
              <a:rPr lang="en-US" b="1" dirty="0">
                <a:solidFill>
                  <a:srgbClr val="9C4E48"/>
                </a:solidFill>
                <a:latin typeface="Courier New" pitchFamily="49" charset="0"/>
                <a:cs typeface="Courier New" pitchFamily="49" charset="0"/>
              </a:rPr>
              <a:t>{</a:t>
            </a:r>
          </a:p>
          <a:p>
            <a:r>
              <a:rPr lang="en-US" b="1" dirty="0">
                <a:solidFill>
                  <a:srgbClr val="9C4E48"/>
                </a:solidFill>
                <a:latin typeface="Courier New" pitchFamily="49" charset="0"/>
                <a:cs typeface="Courier New" pitchFamily="49" charset="0"/>
              </a:rPr>
              <a:t>  public void </a:t>
            </a:r>
            <a:r>
              <a:rPr lang="en-US" b="1" dirty="0">
                <a:latin typeface="Courier New" pitchFamily="49" charset="0"/>
                <a:cs typeface="Courier New" pitchFamily="49" charset="0"/>
              </a:rPr>
              <a:t>main</a:t>
            </a:r>
            <a:r>
              <a:rPr lang="en-US" b="1" dirty="0">
                <a:solidFill>
                  <a:srgbClr val="9C4E48"/>
                </a:solidFill>
                <a:latin typeface="Courier New" pitchFamily="49" charset="0"/>
                <a:cs typeface="Courier New" pitchFamily="49" charset="0"/>
              </a:rPr>
              <a:t>(</a:t>
            </a:r>
            <a:r>
              <a:rPr lang="en-US" b="1" dirty="0">
                <a:latin typeface="Courier New" pitchFamily="49" charset="0"/>
                <a:cs typeface="Courier New" pitchFamily="49" charset="0"/>
              </a:rPr>
              <a:t>Object</a:t>
            </a:r>
            <a:r>
              <a:rPr lang="en-US" b="1" dirty="0"/>
              <a:t>[] </a:t>
            </a:r>
            <a:r>
              <a:rPr lang="en-US" b="1" dirty="0" err="1"/>
              <a:t>args</a:t>
            </a:r>
            <a:r>
              <a:rPr lang="en-US" b="1" dirty="0"/>
              <a:t>) </a:t>
            </a:r>
            <a:r>
              <a:rPr lang="en-US" b="1" dirty="0">
                <a:solidFill>
                  <a:srgbClr val="9C4E48"/>
                </a:solidFill>
                <a:latin typeface="Courier New" pitchFamily="49" charset="0"/>
                <a:cs typeface="Courier New" pitchFamily="49" charset="0"/>
              </a:rPr>
              <a:t>{</a:t>
            </a:r>
            <a:r>
              <a:rPr lang="en-US" b="1" dirty="0"/>
              <a:t>                </a:t>
            </a:r>
            <a:r>
              <a:rPr lang="en-US" sz="1400" dirty="0">
                <a:solidFill>
                  <a:schemeClr val="bg2">
                    <a:lumMod val="25000"/>
                  </a:schemeClr>
                </a:solidFill>
              </a:rPr>
              <a:t>Main method</a:t>
            </a:r>
          </a:p>
          <a:p>
            <a:r>
              <a:rPr lang="en-US" dirty="0"/>
              <a:t>    </a:t>
            </a:r>
            <a:r>
              <a:rPr lang="en-US" b="1" dirty="0">
                <a:solidFill>
                  <a:srgbClr val="9C4E48"/>
                </a:solidFill>
                <a:latin typeface="Courier New" pitchFamily="49" charset="0"/>
                <a:cs typeface="Courier New" pitchFamily="49" charset="0"/>
              </a:rPr>
              <a:t>  </a:t>
            </a:r>
            <a:r>
              <a:rPr lang="en-US" b="1" dirty="0" err="1">
                <a:solidFill>
                  <a:srgbClr val="9C4E48"/>
                </a:solidFill>
                <a:latin typeface="Courier New" pitchFamily="49" charset="0"/>
                <a:cs typeface="Courier New" pitchFamily="49" charset="0"/>
              </a:rPr>
              <a:t>int</a:t>
            </a:r>
            <a:r>
              <a:rPr lang="en-US" b="1" dirty="0">
                <a:solidFill>
                  <a:srgbClr val="9C4E48"/>
                </a:solidFill>
                <a:latin typeface="Courier New" pitchFamily="49" charset="0"/>
                <a:cs typeface="Courier New" pitchFamily="49" charset="0"/>
              </a:rPr>
              <a:t> </a:t>
            </a:r>
            <a:r>
              <a:rPr lang="en-US" dirty="0">
                <a:latin typeface="Courier New" pitchFamily="49" charset="0"/>
                <a:cs typeface="Courier New" pitchFamily="49" charset="0"/>
              </a:rPr>
              <a:t>counter</a:t>
            </a:r>
            <a:r>
              <a:rPr lang="en-US" b="1" dirty="0">
                <a:solidFill>
                  <a:srgbClr val="9C4E48"/>
                </a:solidFill>
                <a:latin typeface="Courier New" pitchFamily="49" charset="0"/>
                <a:cs typeface="Courier New" pitchFamily="49" charset="0"/>
              </a:rPr>
              <a:t> </a:t>
            </a:r>
            <a:r>
              <a:rPr lang="en-US" dirty="0">
                <a:latin typeface="Courier New" pitchFamily="49" charset="0"/>
                <a:cs typeface="Courier New" pitchFamily="49" charset="0"/>
              </a:rPr>
              <a:t>= 0;             </a:t>
            </a:r>
            <a:r>
              <a:rPr lang="en-US" sz="1400" dirty="0">
                <a:solidFill>
                  <a:schemeClr val="bg2">
                    <a:lumMod val="25000"/>
                  </a:schemeClr>
                </a:solidFill>
              </a:rPr>
              <a:t>Variable</a:t>
            </a:r>
          </a:p>
          <a:p>
            <a:r>
              <a:rPr lang="en-US" b="1" dirty="0">
                <a:solidFill>
                  <a:srgbClr val="9C4E48"/>
                </a:solidFill>
                <a:latin typeface="Courier New" pitchFamily="49" charset="0"/>
                <a:cs typeface="Courier New" pitchFamily="49" charset="0"/>
              </a:rPr>
              <a:t>    </a:t>
            </a:r>
            <a:r>
              <a:rPr lang="en-US" dirty="0">
                <a:latin typeface="Courier New" pitchFamily="49" charset="0"/>
                <a:cs typeface="Courier New" pitchFamily="49" charset="0"/>
              </a:rPr>
              <a:t>counter</a:t>
            </a:r>
            <a:r>
              <a:rPr lang="en-US" b="1" dirty="0">
                <a:solidFill>
                  <a:srgbClr val="9C4E48"/>
                </a:solidFill>
                <a:latin typeface="Courier New" pitchFamily="49" charset="0"/>
                <a:cs typeface="Courier New" pitchFamily="49" charset="0"/>
              </a:rPr>
              <a:t> = incrimentCounter(</a:t>
            </a:r>
            <a:r>
              <a:rPr lang="en-US" dirty="0">
                <a:latin typeface="Courier New" pitchFamily="49" charset="0"/>
                <a:cs typeface="Courier New" pitchFamily="49" charset="0"/>
              </a:rPr>
              <a:t>counter</a:t>
            </a:r>
            <a:r>
              <a:rPr lang="en-US" b="1" dirty="0">
                <a:solidFill>
                  <a:srgbClr val="9C4E48"/>
                </a:solidFill>
                <a:latin typeface="Courier New" pitchFamily="49" charset="0"/>
                <a:cs typeface="Courier New" pitchFamily="49" charset="0"/>
              </a:rPr>
              <a:t>);</a:t>
            </a:r>
          </a:p>
          <a:p>
            <a:r>
              <a:rPr lang="en-US" b="1" dirty="0">
                <a:solidFill>
                  <a:srgbClr val="9C4E48"/>
                </a:solidFill>
                <a:latin typeface="Courier New" pitchFamily="49" charset="0"/>
                <a:cs typeface="Courier New" pitchFamily="49" charset="0"/>
              </a:rPr>
              <a:t>  }</a:t>
            </a:r>
          </a:p>
          <a:p>
            <a:r>
              <a:rPr lang="en-US" b="1" dirty="0">
                <a:solidFill>
                  <a:srgbClr val="9C4E48"/>
                </a:solidFill>
                <a:latin typeface="Courier New" pitchFamily="49" charset="0"/>
                <a:cs typeface="Courier New" pitchFamily="49" charset="0"/>
              </a:rPr>
              <a:t>  private </a:t>
            </a:r>
            <a:r>
              <a:rPr lang="en-US" b="1" dirty="0" err="1">
                <a:solidFill>
                  <a:srgbClr val="9C4E48"/>
                </a:solidFill>
                <a:latin typeface="Courier New" pitchFamily="49" charset="0"/>
                <a:cs typeface="Courier New" pitchFamily="49" charset="0"/>
              </a:rPr>
              <a:t>int</a:t>
            </a:r>
            <a:r>
              <a:rPr lang="en-US" b="1" dirty="0">
                <a:solidFill>
                  <a:srgbClr val="9C4E48"/>
                </a:solidFill>
                <a:latin typeface="Courier New" pitchFamily="49" charset="0"/>
                <a:cs typeface="Courier New" pitchFamily="49" charset="0"/>
              </a:rPr>
              <a:t> incrimentCounter(int </a:t>
            </a:r>
            <a:r>
              <a:rPr lang="en-US" dirty="0">
                <a:latin typeface="Courier New" pitchFamily="49" charset="0"/>
                <a:cs typeface="Courier New" pitchFamily="49" charset="0"/>
              </a:rPr>
              <a:t>counter</a:t>
            </a:r>
            <a:r>
              <a:rPr lang="en-US" b="1" dirty="0">
                <a:solidFill>
                  <a:srgbClr val="9C4E48"/>
                </a:solidFill>
                <a:latin typeface="Courier New" pitchFamily="49" charset="0"/>
                <a:cs typeface="Courier New" pitchFamily="49" charset="0"/>
              </a:rPr>
              <a:t>){      </a:t>
            </a:r>
            <a:r>
              <a:rPr lang="en-US" sz="1400" dirty="0">
                <a:solidFill>
                  <a:schemeClr val="bg2">
                    <a:lumMod val="25000"/>
                  </a:schemeClr>
                </a:solidFill>
              </a:rPr>
              <a:t>Method</a:t>
            </a:r>
          </a:p>
          <a:p>
            <a:r>
              <a:rPr lang="en-US" b="1" dirty="0">
                <a:solidFill>
                  <a:srgbClr val="9C4E48"/>
                </a:solidFill>
                <a:latin typeface="Courier New" pitchFamily="49" charset="0"/>
                <a:cs typeface="Courier New" pitchFamily="49" charset="0"/>
              </a:rPr>
              <a:t>     </a:t>
            </a:r>
            <a:r>
              <a:rPr lang="en-US" dirty="0">
                <a:latin typeface="Courier New" pitchFamily="49" charset="0"/>
                <a:cs typeface="Courier New" pitchFamily="49" charset="0"/>
              </a:rPr>
              <a:t>counter</a:t>
            </a:r>
            <a:r>
              <a:rPr lang="en-US" b="1" dirty="0">
                <a:solidFill>
                  <a:srgbClr val="9C4E48"/>
                </a:solidFill>
                <a:latin typeface="Courier New" pitchFamily="49" charset="0"/>
                <a:cs typeface="Courier New" pitchFamily="49" charset="0"/>
              </a:rPr>
              <a:t> </a:t>
            </a:r>
            <a:r>
              <a:rPr lang="en-US" dirty="0">
                <a:latin typeface="Courier New" pitchFamily="49" charset="0"/>
                <a:cs typeface="Courier New" pitchFamily="49" charset="0"/>
              </a:rPr>
              <a:t>= counter+1;</a:t>
            </a:r>
          </a:p>
          <a:p>
            <a:r>
              <a:rPr lang="en-US" b="1" dirty="0">
                <a:solidFill>
                  <a:srgbClr val="9C4E48"/>
                </a:solidFill>
                <a:latin typeface="Courier New" pitchFamily="49" charset="0"/>
                <a:cs typeface="Courier New" pitchFamily="49" charset="0"/>
              </a:rPr>
              <a:t>     return </a:t>
            </a:r>
            <a:r>
              <a:rPr lang="en-US" dirty="0">
                <a:latin typeface="Courier New" pitchFamily="49" charset="0"/>
                <a:cs typeface="Courier New" pitchFamily="49" charset="0"/>
              </a:rPr>
              <a:t>counter;</a:t>
            </a:r>
          </a:p>
          <a:p>
            <a:r>
              <a:rPr lang="en-US" b="1" dirty="0">
                <a:solidFill>
                  <a:srgbClr val="9C4E48"/>
                </a:solidFill>
                <a:latin typeface="Courier New" pitchFamily="49" charset="0"/>
                <a:cs typeface="Courier New" pitchFamily="49" charset="0"/>
              </a:rPr>
              <a:t>  }</a:t>
            </a:r>
          </a:p>
          <a:p>
            <a:r>
              <a:rPr lang="en-US" b="1" dirty="0">
                <a:solidFill>
                  <a:srgbClr val="9C4E48"/>
                </a:solidFill>
                <a:latin typeface="Courier New" pitchFamily="49" charset="0"/>
                <a:cs typeface="Courier New" pitchFamily="49" charset="0"/>
              </a:rPr>
              <a:t>}</a:t>
            </a:r>
          </a:p>
          <a:p>
            <a:endParaRPr lang="en-US" b="1" dirty="0">
              <a:solidFill>
                <a:srgbClr val="9C4E48"/>
              </a:solidFill>
              <a:latin typeface="Courier New" pitchFamily="49" charset="0"/>
              <a:cs typeface="Courier New" pitchFamily="49" charset="0"/>
            </a:endParaRPr>
          </a:p>
        </p:txBody>
      </p:sp>
      <p:cxnSp>
        <p:nvCxnSpPr>
          <p:cNvPr id="9" name="Straight Arrow Connector 8"/>
          <p:cNvCxnSpPr/>
          <p:nvPr/>
        </p:nvCxnSpPr>
        <p:spPr>
          <a:xfrm>
            <a:off x="3505200" y="1219200"/>
            <a:ext cx="2133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105400" y="16764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19800" y="16764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5105400" y="23622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019800" y="19812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2514600" y="2590800"/>
            <a:ext cx="1219200" cy="457200"/>
          </a:xfrm>
          <a:prstGeom prst="bentConnector3">
            <a:avLst>
              <a:gd name="adj1" fmla="val 30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638800" y="36576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429000" y="3962400"/>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705600" y="48006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600" y="228600"/>
            <a:ext cx="5105400" cy="646331"/>
          </a:xfrm>
          <a:prstGeom prst="rect">
            <a:avLst/>
          </a:prstGeom>
          <a:noFill/>
        </p:spPr>
        <p:txBody>
          <a:bodyPr wrap="square" rtlCol="0">
            <a:spAutoFit/>
          </a:bodyPr>
          <a:lstStyle/>
          <a:p>
            <a:r>
              <a:rPr lang="en-US" sz="3600" b="1" dirty="0">
                <a:solidFill>
                  <a:schemeClr val="tx2"/>
                </a:solidFill>
                <a:effectLst>
                  <a:outerShdw blurRad="31750" dist="25400" dir="5400000" algn="tl" rotWithShape="0">
                    <a:srgbClr val="000000">
                      <a:alpha val="25000"/>
                    </a:srgbClr>
                  </a:outerShdw>
                </a:effectLst>
                <a:latin typeface="+mj-lt"/>
                <a:ea typeface="+mj-ea"/>
                <a:cs typeface="+mj-cs"/>
              </a:rPr>
              <a:t>Code Structure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12208</TotalTime>
  <Words>6182</Words>
  <Application>Microsoft Office PowerPoint</Application>
  <PresentationFormat>On-screen Show (4:3)</PresentationFormat>
  <Paragraphs>977</Paragraphs>
  <Slides>66</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66</vt:i4>
      </vt:variant>
    </vt:vector>
  </HeadingPairs>
  <TitlesOfParts>
    <vt:vector size="79" baseType="lpstr">
      <vt:lpstr>Calibri</vt:lpstr>
      <vt:lpstr>Consolas</vt:lpstr>
      <vt:lpstr>Courier New</vt:lpstr>
      <vt:lpstr>inter-bold</vt:lpstr>
      <vt:lpstr>inter-regular</vt:lpstr>
      <vt:lpstr>Lucida Sans Unicode</vt:lpstr>
      <vt:lpstr>Nunito</vt:lpstr>
      <vt:lpstr>segoe ui</vt:lpstr>
      <vt:lpstr>Verdana</vt:lpstr>
      <vt:lpstr>Wingdings</vt:lpstr>
      <vt:lpstr>Wingdings 2</vt:lpstr>
      <vt:lpstr>Wingdings 3</vt:lpstr>
      <vt:lpstr>Concourse</vt:lpstr>
      <vt:lpstr>Java Basics</vt:lpstr>
      <vt:lpstr>About Java</vt:lpstr>
      <vt:lpstr>JDK, JRE and JVM</vt:lpstr>
      <vt:lpstr>JDK, JRE and JVM</vt:lpstr>
      <vt:lpstr>PowerPoint Presentation</vt:lpstr>
      <vt:lpstr>JVM Architecture</vt:lpstr>
      <vt:lpstr>JVM Architecture</vt:lpstr>
      <vt:lpstr>JVM Architecture</vt:lpstr>
      <vt:lpstr>PowerPoint Presentation</vt:lpstr>
      <vt:lpstr>Object And Classes</vt:lpstr>
      <vt:lpstr>Java Variables and Data types</vt:lpstr>
      <vt:lpstr>Data types in Java</vt:lpstr>
      <vt:lpstr>Comparison operators for Different Data types</vt:lpstr>
      <vt:lpstr>Methods</vt:lpstr>
      <vt:lpstr>Methods contd…</vt:lpstr>
      <vt:lpstr>Method OverLoading</vt:lpstr>
      <vt:lpstr>Conditional Statements</vt:lpstr>
      <vt:lpstr>Loops and Statements</vt:lpstr>
      <vt:lpstr>Loops and Statements contd…</vt:lpstr>
      <vt:lpstr>Loops and Statements contd…</vt:lpstr>
      <vt:lpstr>Wrapper class</vt:lpstr>
      <vt:lpstr>Wrapper class</vt:lpstr>
      <vt:lpstr>Autoboxing and Unboxing</vt:lpstr>
      <vt:lpstr>Access Modifiers</vt:lpstr>
      <vt:lpstr>Constructors in Java</vt:lpstr>
      <vt:lpstr>Encapsulation in Java</vt:lpstr>
      <vt:lpstr>Inheritance</vt:lpstr>
      <vt:lpstr>Example of Inheritance</vt:lpstr>
      <vt:lpstr>Polymorphism</vt:lpstr>
      <vt:lpstr>Abstraction &amp; Interface</vt:lpstr>
      <vt:lpstr>Interface</vt:lpstr>
      <vt:lpstr>Abstraction Vs Interface</vt:lpstr>
      <vt:lpstr>Solving diamond problem with interface</vt:lpstr>
      <vt:lpstr>Final Keyword</vt:lpstr>
      <vt:lpstr>Static Keyword</vt:lpstr>
      <vt:lpstr>Static Methods</vt:lpstr>
      <vt:lpstr>Java.lang.Object</vt:lpstr>
      <vt:lpstr>Java.lang.Object</vt:lpstr>
      <vt:lpstr>Passing Objects as parameters</vt:lpstr>
      <vt:lpstr>Arrays</vt:lpstr>
      <vt:lpstr>Multidimensional Arrays</vt:lpstr>
      <vt:lpstr>Array of Objects</vt:lpstr>
      <vt:lpstr>Arrays Utility Class</vt:lpstr>
      <vt:lpstr>Commonly used methods</vt:lpstr>
      <vt:lpstr>String Class</vt:lpstr>
      <vt:lpstr>String Methods</vt:lpstr>
      <vt:lpstr>String Methods</vt:lpstr>
      <vt:lpstr>String Buffer</vt:lpstr>
      <vt:lpstr>Methods of String Buffer</vt:lpstr>
      <vt:lpstr>String Builder</vt:lpstr>
      <vt:lpstr>RegEx</vt:lpstr>
      <vt:lpstr>Reg Ex</vt:lpstr>
      <vt:lpstr>RegEx Charecters</vt:lpstr>
      <vt:lpstr>RegEx Quantifiers</vt:lpstr>
      <vt:lpstr>RegEx Quantifiers</vt:lpstr>
      <vt:lpstr>RegEx examples</vt:lpstr>
      <vt:lpstr>Regex - numbers</vt:lpstr>
      <vt:lpstr>Exception Handling</vt:lpstr>
      <vt:lpstr>Exception Handling contd…</vt:lpstr>
      <vt:lpstr>Java Best Practices</vt:lpstr>
      <vt:lpstr>Java Best Practices contd…</vt:lpstr>
      <vt:lpstr>Java Best Practices contd…</vt:lpstr>
      <vt:lpstr>Java Best Practices contd…</vt:lpstr>
      <vt:lpstr>Java Best Practices contd…</vt:lpstr>
      <vt:lpstr>Java Best Practices contd…</vt:lpstr>
      <vt:lpstr>PowerPoint Presentation</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meghana.holla</dc:creator>
  <cp:lastModifiedBy>meghana holla</cp:lastModifiedBy>
  <cp:revision>186</cp:revision>
  <dcterms:created xsi:type="dcterms:W3CDTF">2013-04-11T10:18:54Z</dcterms:created>
  <dcterms:modified xsi:type="dcterms:W3CDTF">2024-08-17T08:23:44Z</dcterms:modified>
</cp:coreProperties>
</file>