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85" r:id="rId10"/>
    <p:sldId id="266" r:id="rId11"/>
    <p:sldId id="286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D3517B-19D3-453F-B8DF-A5A4A8B06D92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B99BA3-625B-4AC9-90BA-7A51E1BFE2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eak-entity-set-in-er-diagram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0668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80875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2D05-0B83-0F87-0E72-25D7FADC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Database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D077-EF8D-0593-ACBA-711ED96F58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XML database is a data persistence software system used for storing a huge amount of information in XML format.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 provides a secure place to store XML documents.</a:t>
            </a:r>
          </a:p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It provides nested tag features which are usually discouraged in RDBMS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58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34C95-68DA-171D-3F4F-6D09FCD6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838200"/>
            <a:ext cx="5534025" cy="573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62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stands for Relational Database Management System.</a:t>
            </a:r>
          </a:p>
          <a:p>
            <a:r>
              <a:rPr lang="en-US" dirty="0"/>
              <a:t>It is a type of DBMS which defines relationships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223858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115-4737-1408-93EB-1F68C02F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Levels of a DBMS architecture – 3 Schema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D5433-D826-E5B2-74F0-5379E8CB9003}"/>
              </a:ext>
            </a:extLst>
          </p:cNvPr>
          <p:cNvSpPr/>
          <p:nvPr/>
        </p:nvSpPr>
        <p:spPr>
          <a:xfrm>
            <a:off x="4267200" y="1654252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External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F3693-3095-C00C-05B6-55B805A0AD9D}"/>
              </a:ext>
            </a:extLst>
          </p:cNvPr>
          <p:cNvSpPr/>
          <p:nvPr/>
        </p:nvSpPr>
        <p:spPr>
          <a:xfrm>
            <a:off x="1295400" y="1654252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External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0F56E-949A-E4F7-AC41-2CD0A147C7A6}"/>
              </a:ext>
            </a:extLst>
          </p:cNvPr>
          <p:cNvSpPr/>
          <p:nvPr/>
        </p:nvSpPr>
        <p:spPr>
          <a:xfrm>
            <a:off x="2797139" y="2926114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Conceptual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FBEBD-E915-4CC2-3588-089DD6094E1F}"/>
              </a:ext>
            </a:extLst>
          </p:cNvPr>
          <p:cNvSpPr/>
          <p:nvPr/>
        </p:nvSpPr>
        <p:spPr>
          <a:xfrm>
            <a:off x="2777447" y="4060749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Internal Level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E6C68857-6A17-77B4-EE0A-8DF363D6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516" y="5029200"/>
            <a:ext cx="1089061" cy="1089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5B9006-40D6-B45A-E4EC-93F6E5C62BC5}"/>
              </a:ext>
            </a:extLst>
          </p:cNvPr>
          <p:cNvSpPr txBox="1"/>
          <p:nvPr/>
        </p:nvSpPr>
        <p:spPr>
          <a:xfrm>
            <a:off x="3124200" y="61230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62C55B-8748-92DB-9863-B73E3E1286FD}"/>
              </a:ext>
            </a:extLst>
          </p:cNvPr>
          <p:cNvCxnSpPr/>
          <p:nvPr/>
        </p:nvCxnSpPr>
        <p:spPr>
          <a:xfrm>
            <a:off x="2895600" y="2416252"/>
            <a:ext cx="533400" cy="509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2C8DDF-92DB-6515-F5E4-CFEA1146F128}"/>
              </a:ext>
            </a:extLst>
          </p:cNvPr>
          <p:cNvCxnSpPr/>
          <p:nvPr/>
        </p:nvCxnSpPr>
        <p:spPr>
          <a:xfrm flipH="1">
            <a:off x="4038600" y="2416252"/>
            <a:ext cx="457200" cy="509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7805F7-750C-9E82-1925-504912481D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68047" y="3688114"/>
            <a:ext cx="19692" cy="37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515B14-70BC-0F25-5565-F308FC943373}"/>
              </a:ext>
            </a:extLst>
          </p:cNvPr>
          <p:cNvCxnSpPr>
            <a:stCxn id="7" idx="2"/>
          </p:cNvCxnSpPr>
          <p:nvPr/>
        </p:nvCxnSpPr>
        <p:spPr>
          <a:xfrm flipH="1">
            <a:off x="3768046" y="4822749"/>
            <a:ext cx="1" cy="373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1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CE71-0B7A-9FCF-B396-B1727F08C9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r>
              <a:rPr lang="en-IN" dirty="0"/>
              <a:t>Internal view is also known as physical schema which stores the details on how the information will be stored.</a:t>
            </a:r>
          </a:p>
          <a:p>
            <a:r>
              <a:rPr lang="en-IN" dirty="0"/>
              <a:t>It stores information like space allocations, encryption techniques etc.</a:t>
            </a:r>
          </a:p>
          <a:p>
            <a:r>
              <a:rPr lang="en-IN" dirty="0"/>
              <a:t>Conceptual design stores the design of the DB and how the data are related to each other. Programmers and DB admins work at this level</a:t>
            </a:r>
          </a:p>
          <a:p>
            <a:r>
              <a:rPr lang="en-IN" dirty="0"/>
              <a:t>External level is for end-user interaction where the data is displayed based on the user type. It only shows data that a particular user is interested in and hides the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89796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45AB-1F16-4307-6099-B91FE2E7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DBMS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8824-0D4E-4B47-529F-760678877B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873752"/>
          </a:xfrm>
        </p:spPr>
        <p:txBody>
          <a:bodyPr/>
          <a:lstStyle/>
          <a:p>
            <a:r>
              <a:rPr lang="en-IN" dirty="0"/>
              <a:t>Domain Constraints</a:t>
            </a:r>
          </a:p>
          <a:p>
            <a:pPr marL="365760" lvl="1" indent="0">
              <a:buNone/>
            </a:pPr>
            <a:r>
              <a:rPr lang="en-IN" dirty="0"/>
              <a:t>Ex: Data type, length, range, nullable etc</a:t>
            </a:r>
          </a:p>
          <a:p>
            <a:r>
              <a:rPr lang="en-IN" dirty="0"/>
              <a:t>Entity Integrity constraint</a:t>
            </a:r>
          </a:p>
          <a:p>
            <a:pPr marL="365760" lvl="1" indent="0">
              <a:buNone/>
            </a:pPr>
            <a:r>
              <a:rPr lang="en-IN" dirty="0"/>
              <a:t>Ex: Primary key</a:t>
            </a:r>
          </a:p>
          <a:p>
            <a:r>
              <a:rPr lang="en-IN" dirty="0"/>
              <a:t>Referential integrity constraint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100" dirty="0"/>
              <a:t>Ex: Foreign key</a:t>
            </a:r>
          </a:p>
          <a:p>
            <a:r>
              <a:rPr lang="en-IN" dirty="0"/>
              <a:t>Uniqueness Constraint</a:t>
            </a:r>
          </a:p>
          <a:p>
            <a:pPr marL="36576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1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BB49-971A-E2FA-54AB-5CC47100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3045-C0C8-0D6B-7A85-D8F4A6881E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Normalization is a technique used to remove data redundancies in database.</a:t>
            </a:r>
          </a:p>
          <a:p>
            <a:r>
              <a:rPr lang="en-IN" dirty="0"/>
              <a:t>A large database with a single table can result in duplicate data.</a:t>
            </a:r>
          </a:p>
          <a:p>
            <a:r>
              <a:rPr lang="en-IN" dirty="0"/>
              <a:t>This makes it difficult to maintain and update records in DB.</a:t>
            </a:r>
          </a:p>
          <a:p>
            <a:r>
              <a:rPr lang="en-IN" dirty="0"/>
              <a:t>Wastage of disk space</a:t>
            </a:r>
          </a:p>
          <a:p>
            <a:r>
              <a:rPr lang="en-US" dirty="0"/>
              <a:t>Normalization is a process of decomposing the relations into relations with fewer attributes.</a:t>
            </a:r>
          </a:p>
          <a:p>
            <a:r>
              <a:rPr lang="en-US" dirty="0"/>
              <a:t>Normalization divides the larger table into smaller and links them using relationships.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7B42-6AF7-BED2-572E-F3C6B763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1FBB-100A-80D6-6CB1-85285EE459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To normalize a database we have various Normal forms like 1NF, 2NF, 3NF and BCNF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E6B6F5-503D-F49F-149B-64479C4F7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81020"/>
              </p:ext>
            </p:extLst>
          </p:nvPr>
        </p:nvGraphicFramePr>
        <p:xfrm>
          <a:off x="990600" y="2971800"/>
          <a:ext cx="6400800" cy="329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19893285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000422517"/>
                    </a:ext>
                  </a:extLst>
                </a:gridCol>
              </a:tblGrid>
              <a:tr h="5322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63809"/>
                  </a:ext>
                </a:extLst>
              </a:tr>
              <a:tr h="5322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Eliminating repeating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08004"/>
                  </a:ext>
                </a:extLst>
              </a:tr>
              <a:tr h="5322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non key attributes are dependent on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74777"/>
                  </a:ext>
                </a:extLst>
              </a:tr>
              <a:tr h="8427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Transition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72389"/>
                  </a:ext>
                </a:extLst>
              </a:tr>
              <a:tr h="53226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BCNF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Stronger definition of 3NF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7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C3C8-3CFF-DA8F-F846-33E42EDD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B465-AE5A-DA4C-9BB3-71EBF5AF6A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A relation will be 1NF if it contains an atomic value.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states that an attribute of a table cannot hold multiple values. It must hold only single-valued attributes.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019293-F6B7-C6A3-805F-D0F1A99EE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14668"/>
              </p:ext>
            </p:extLst>
          </p:nvPr>
        </p:nvGraphicFramePr>
        <p:xfrm>
          <a:off x="838200" y="3375060"/>
          <a:ext cx="7010400" cy="250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423927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534413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87897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08787617"/>
                    </a:ext>
                  </a:extLst>
                </a:gridCol>
              </a:tblGrid>
              <a:tr h="663540">
                <a:tc>
                  <a:txBody>
                    <a:bodyPr/>
                    <a:lstStyle/>
                    <a:p>
                      <a:r>
                        <a:rPr lang="en-IN" dirty="0" err="1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Emp_Name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11671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776888484,</a:t>
                      </a:r>
                    </a:p>
                    <a:p>
                      <a:r>
                        <a:rPr lang="en-IN" dirty="0"/>
                        <a:t>988888886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7851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988076658,</a:t>
                      </a:r>
                    </a:p>
                    <a:p>
                      <a:r>
                        <a:rPr lang="en-IN" dirty="0"/>
                        <a:t>775645333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791173"/>
                  </a:ext>
                </a:extLst>
              </a:tr>
              <a:tr h="559612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9900567777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Kerala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7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1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12B-4B7E-F00E-50BC-92355B77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2383-7D02-C86D-83F2-C920A2BE40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Relation must be in 1NF</a:t>
            </a:r>
          </a:p>
          <a:p>
            <a:r>
              <a:rPr lang="en-US" dirty="0"/>
              <a:t>All non-key attributes are fully functional dependent on the Candidate key</a:t>
            </a:r>
          </a:p>
          <a:p>
            <a:r>
              <a:rPr lang="en-US" dirty="0"/>
              <a:t>AB </a:t>
            </a:r>
            <a:r>
              <a:rPr lang="en-US" dirty="0">
                <a:sym typeface="Wingdings" panose="05000000000000000000" pitchFamily="2" charset="2"/>
              </a:rPr>
              <a:t> C No Partial dependency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E6C407-CDEA-8843-5F66-DD0A0F69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51860"/>
              </p:ext>
            </p:extLst>
          </p:nvPr>
        </p:nvGraphicFramePr>
        <p:xfrm>
          <a:off x="990600" y="3276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58116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89382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4929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Stud_No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Course_No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Course-Fee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22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5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39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0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2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4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Application better</a:t>
            </a:r>
          </a:p>
          <a:p>
            <a:r>
              <a:rPr lang="en-US" dirty="0"/>
              <a:t>Understand HLD/LLD better</a:t>
            </a:r>
          </a:p>
          <a:p>
            <a:r>
              <a:rPr lang="en-US" dirty="0"/>
              <a:t>Better Test Case/ Test Execution</a:t>
            </a:r>
          </a:p>
          <a:p>
            <a:r>
              <a:rPr lang="en-US" dirty="0"/>
              <a:t>Test Data Preparation</a:t>
            </a:r>
          </a:p>
          <a:p>
            <a:r>
              <a:rPr lang="en-US" dirty="0"/>
              <a:t>Access Controls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0219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AF8E-C012-379B-E294-BBB1F998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CE62-CB97-1C6D-7CA7-0C224CF6C7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Relation must be in 2NF</a:t>
            </a:r>
          </a:p>
          <a:p>
            <a:r>
              <a:rPr lang="en-IN" dirty="0"/>
              <a:t>No Transitive dependency</a:t>
            </a:r>
          </a:p>
          <a:p>
            <a:r>
              <a:rPr lang="en-IN" dirty="0"/>
              <a:t>X </a:t>
            </a:r>
            <a:r>
              <a:rPr lang="en-IN" dirty="0">
                <a:sym typeface="Wingdings" panose="05000000000000000000" pitchFamily="2" charset="2"/>
              </a:rPr>
              <a:t> Y  Z</a:t>
            </a:r>
          </a:p>
          <a:p>
            <a:r>
              <a:rPr lang="en-IN" dirty="0">
                <a:sym typeface="Wingdings" panose="05000000000000000000" pitchFamily="2" charset="2"/>
              </a:rPr>
              <a:t>No non-prime must determine any non-prime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5310C-4C38-EE8C-DA8C-10B44D826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05349"/>
              </p:ext>
            </p:extLst>
          </p:nvPr>
        </p:nvGraphicFramePr>
        <p:xfrm>
          <a:off x="609600" y="3694112"/>
          <a:ext cx="6443980" cy="298331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716818171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17948054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897332675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252953817"/>
                    </a:ext>
                  </a:extLst>
                </a:gridCol>
              </a:tblGrid>
              <a:tr h="581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Name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Roll Number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Branch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Fees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314950"/>
                  </a:ext>
                </a:extLst>
              </a:tr>
              <a:tr h="581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Shiva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CSE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35000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168633"/>
                  </a:ext>
                </a:extLst>
              </a:tr>
              <a:tr h="581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Rashmi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EC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30000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652317"/>
                  </a:ext>
                </a:extLst>
              </a:tr>
              <a:tr h="6576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Peter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EC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30000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255846"/>
                  </a:ext>
                </a:extLst>
              </a:tr>
              <a:tr h="5814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John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Civil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20000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0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0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BFE1-7A80-2107-C488-0B5A664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Boyce Code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9BF9-480D-307C-EF31-FEC6BA2511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Table should be in 3</a:t>
            </a:r>
            <a:r>
              <a:rPr lang="en-IN" baseline="30000" dirty="0"/>
              <a:t>rd</a:t>
            </a:r>
            <a:r>
              <a:rPr lang="en-IN" dirty="0"/>
              <a:t> normal form</a:t>
            </a:r>
          </a:p>
          <a:p>
            <a:r>
              <a:rPr lang="en-IN" dirty="0"/>
              <a:t>LHS should be a Super key</a:t>
            </a:r>
          </a:p>
          <a:p>
            <a:r>
              <a:rPr lang="en-IN" dirty="0"/>
              <a:t>Non Prime attribute cannot determine the prime attribute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757E3-6310-63DE-553A-C5DB86FA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26527"/>
              </p:ext>
            </p:extLst>
          </p:nvPr>
        </p:nvGraphicFramePr>
        <p:xfrm>
          <a:off x="990600" y="3962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16479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2499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352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Student_id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1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5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8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7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6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1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019D-D3F6-067D-741A-48FF6314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89F9-D598-6CF9-8163-4A2E634EDC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33FD-93E1-D5B8-8C04-8BD226C1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8" y="2825717"/>
            <a:ext cx="7220151" cy="28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9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E763-12C9-F096-C211-1A03358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98"/>
            <a:ext cx="7467600" cy="1143000"/>
          </a:xfrm>
        </p:spPr>
        <p:txBody>
          <a:bodyPr/>
          <a:lstStyle/>
          <a:p>
            <a:r>
              <a:rPr lang="en-IN" dirty="0"/>
              <a:t>ER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AE74-5BD1-B373-D006-D9728144CD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ERDiagram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was created by Peter Chen in 1976.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ER model was created to provide a simple and understandable model for representing the structure and logic of databases. </a:t>
            </a:r>
          </a:p>
          <a:p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ER models show Entities in a database and how these entities are related to each other.</a:t>
            </a:r>
          </a:p>
          <a:p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In simple words they are like design of the database which makes it easier to create tables later.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ER diagrams require no technical knowledge and no hardware support.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These diagrams are very easy to understand and easy to create even for a naive user. </a:t>
            </a:r>
          </a:p>
          <a:p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97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4CAB-E454-48A7-32AC-18A7E4D1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Symbols OF 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BB78C1-38A5-1665-F4A3-B570F4ABDA5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4961803"/>
              </p:ext>
            </p:extLst>
          </p:nvPr>
        </p:nvGraphicFramePr>
        <p:xfrm>
          <a:off x="457200" y="1600200"/>
          <a:ext cx="7467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11380803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503731759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28818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Figures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Represents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58675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r>
                        <a:rPr lang="en-IN" dirty="0"/>
                        <a:t>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47637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IN" dirty="0"/>
                        <a:t>Ellipse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132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/>
                        <a:t>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Relationships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2234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r>
                        <a:rPr lang="en-IN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 to entities and entity sets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73577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r>
                        <a:rPr lang="en-IN" dirty="0"/>
                        <a:t>Double ellipses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 values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349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Double rectangle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026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360FB3-8077-A34A-5C53-BD350F9B9DDE}"/>
              </a:ext>
            </a:extLst>
          </p:cNvPr>
          <p:cNvSpPr/>
          <p:nvPr/>
        </p:nvSpPr>
        <p:spPr>
          <a:xfrm>
            <a:off x="3469240" y="2133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1A943-DBF1-30C4-8DBE-4E8B7715275B}"/>
              </a:ext>
            </a:extLst>
          </p:cNvPr>
          <p:cNvSpPr/>
          <p:nvPr/>
        </p:nvSpPr>
        <p:spPr>
          <a:xfrm>
            <a:off x="3657600" y="2928991"/>
            <a:ext cx="87844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B081C58-E134-B3E8-F687-3719654E7CCE}"/>
              </a:ext>
            </a:extLst>
          </p:cNvPr>
          <p:cNvSpPr/>
          <p:nvPr/>
        </p:nvSpPr>
        <p:spPr>
          <a:xfrm>
            <a:off x="3810000" y="3383818"/>
            <a:ext cx="533400" cy="6858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8AC956-8741-8BED-2064-E8E6D4DF46C9}"/>
              </a:ext>
            </a:extLst>
          </p:cNvPr>
          <p:cNvCxnSpPr/>
          <p:nvPr/>
        </p:nvCxnSpPr>
        <p:spPr>
          <a:xfrm>
            <a:off x="3363074" y="4267200"/>
            <a:ext cx="1295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FB0756B-C38E-5FDE-D744-4AC063E65505}"/>
              </a:ext>
            </a:extLst>
          </p:cNvPr>
          <p:cNvSpPr/>
          <p:nvPr/>
        </p:nvSpPr>
        <p:spPr>
          <a:xfrm>
            <a:off x="3469240" y="5035099"/>
            <a:ext cx="1437526" cy="5310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F81A43-0FDD-A999-6FB4-475976227063}"/>
              </a:ext>
            </a:extLst>
          </p:cNvPr>
          <p:cNvSpPr/>
          <p:nvPr/>
        </p:nvSpPr>
        <p:spPr>
          <a:xfrm>
            <a:off x="3730803" y="5166854"/>
            <a:ext cx="914400" cy="261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2F74BB-E8F8-4F45-B2FE-A855ED6B2E03}"/>
              </a:ext>
            </a:extLst>
          </p:cNvPr>
          <p:cNvSpPr/>
          <p:nvPr/>
        </p:nvSpPr>
        <p:spPr>
          <a:xfrm>
            <a:off x="3396037" y="6019801"/>
            <a:ext cx="1589926" cy="611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A01E3-22F5-06EF-A8D2-5F5270DBED34}"/>
              </a:ext>
            </a:extLst>
          </p:cNvPr>
          <p:cNvSpPr/>
          <p:nvPr/>
        </p:nvSpPr>
        <p:spPr>
          <a:xfrm>
            <a:off x="3548437" y="6118595"/>
            <a:ext cx="1285126" cy="414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7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2C8A-AF66-64CA-9707-BF97DD5D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875D-AE27-DAA1-663B-D146AB3EFE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Entity – An entity is an object with a physical existence or conceptual existence Ex: Person, Car, Company etc</a:t>
            </a:r>
          </a:p>
          <a:p>
            <a:r>
              <a:rPr lang="en-IN" u="sng" dirty="0"/>
              <a:t>Strong Entity </a:t>
            </a:r>
            <a:r>
              <a:rPr lang="en-IN" dirty="0"/>
              <a:t>is an entity which has a key attribute</a:t>
            </a:r>
          </a:p>
          <a:p>
            <a:r>
              <a:rPr lang="en-US" dirty="0"/>
              <a:t>An Entity type has a key attribute that uniquely identifies each entity in the entity set. But some entity type exists for which key attributes can’t be defined. These are called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Weak Entity types</a:t>
            </a:r>
            <a:r>
              <a:rPr lang="en-US" dirty="0"/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2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FA2-FC37-8115-54AA-48936374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F433-585A-1F0A-5E23-3CEC761EF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Attributes are properties of Entity</a:t>
            </a:r>
          </a:p>
          <a:p>
            <a:pPr marL="0" indent="0">
              <a:buNone/>
            </a:pPr>
            <a:r>
              <a:rPr lang="en-IN" dirty="0"/>
              <a:t>Ex: Person is an Entity</a:t>
            </a:r>
          </a:p>
          <a:p>
            <a:pPr marL="0" indent="0">
              <a:buNone/>
            </a:pPr>
            <a:r>
              <a:rPr lang="en-IN" dirty="0"/>
              <a:t>Name, Age, Height, etc are attributes of a person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Types of Attributes</a:t>
            </a:r>
          </a:p>
          <a:p>
            <a:r>
              <a:rPr lang="en-IN" dirty="0"/>
              <a:t>Key Attribute Ex; Roll number</a:t>
            </a:r>
          </a:p>
          <a:p>
            <a:r>
              <a:rPr lang="en-IN" dirty="0"/>
              <a:t>Composite Attribute Ex; Address</a:t>
            </a:r>
          </a:p>
          <a:p>
            <a:r>
              <a:rPr lang="en-IN" dirty="0"/>
              <a:t>Multivalued Attribute Ex; Phone</a:t>
            </a:r>
          </a:p>
          <a:p>
            <a:r>
              <a:rPr lang="en-IN" dirty="0"/>
              <a:t>Derived Attribute Ex; Age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25135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64E0-B6C0-2DC4-2D8E-257B6591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 Type and 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59B6-012E-8F43-FCC4-BCB1816C08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Relationship Type represents the association between entity types.</a:t>
            </a:r>
          </a:p>
          <a:p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6E34F-0059-0934-CC7E-E7A81D92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6159817" cy="882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A0AFE-65DE-E5BC-AA13-95836DE6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05112"/>
            <a:ext cx="5391133" cy="2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1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A705-3D69-4BA9-E82A-2BCE250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 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A73B-741D-207A-61E9-D86C21FAE0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Unary Relationship – Only one Entity is involved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Binary Relationship – When 2 entities are involved</a:t>
            </a:r>
          </a:p>
          <a:p>
            <a:pPr marL="0" indent="0">
              <a:buNone/>
            </a:pPr>
            <a:r>
              <a:rPr lang="en-IN" dirty="0"/>
              <a:t>Students </a:t>
            </a:r>
            <a:r>
              <a:rPr lang="en-IN" dirty="0">
                <a:sym typeface="Wingdings" panose="05000000000000000000" pitchFamily="2" charset="2"/>
              </a:rPr>
              <a:t> Enrolled to Courses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Ternary Relationship – When there are n entities participating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52224-0978-8652-3AA7-D9484AA89814}"/>
              </a:ext>
            </a:extLst>
          </p:cNvPr>
          <p:cNvSpPr/>
          <p:nvPr/>
        </p:nvSpPr>
        <p:spPr>
          <a:xfrm>
            <a:off x="838200" y="23622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AC3C4B3-6654-1B4A-F95D-C1860D75FFEE}"/>
              </a:ext>
            </a:extLst>
          </p:cNvPr>
          <p:cNvSpPr/>
          <p:nvPr/>
        </p:nvSpPr>
        <p:spPr>
          <a:xfrm>
            <a:off x="4800600" y="2179638"/>
            <a:ext cx="2209800" cy="163036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Married To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EBDFDE-AF87-811F-DA84-BD6EE3CD1B42}"/>
              </a:ext>
            </a:extLst>
          </p:cNvPr>
          <p:cNvCxnSpPr/>
          <p:nvPr/>
        </p:nvCxnSpPr>
        <p:spPr>
          <a:xfrm>
            <a:off x="3200400" y="2514600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30FBEF-1FD6-3D80-E511-D98C95CFE7F8}"/>
              </a:ext>
            </a:extLst>
          </p:cNvPr>
          <p:cNvCxnSpPr>
            <a:endCxn id="5" idx="1"/>
          </p:cNvCxnSpPr>
          <p:nvPr/>
        </p:nvCxnSpPr>
        <p:spPr>
          <a:xfrm>
            <a:off x="3200400" y="3048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1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C47B-31A8-1C4A-1BF4-4CA6AC78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Cardinality 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AB98-EFE5-9FCB-1530-E3E59967F7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One to One</a:t>
            </a:r>
          </a:p>
          <a:p>
            <a:pPr marL="0" indent="0">
              <a:buNone/>
            </a:pPr>
            <a:r>
              <a:rPr lang="en-IN" dirty="0"/>
              <a:t>Ex: Surgeon and department headed</a:t>
            </a:r>
          </a:p>
          <a:p>
            <a:r>
              <a:rPr lang="en-IN" dirty="0"/>
              <a:t>One to Many</a:t>
            </a:r>
          </a:p>
          <a:p>
            <a:pPr marL="0" indent="0">
              <a:buNone/>
            </a:pPr>
            <a:r>
              <a:rPr lang="en-IN" dirty="0"/>
              <a:t>Ex: Department and Doctors</a:t>
            </a:r>
          </a:p>
          <a:p>
            <a:r>
              <a:rPr lang="en-IN" dirty="0"/>
              <a:t>Many to one</a:t>
            </a:r>
          </a:p>
          <a:p>
            <a:pPr marL="0" indent="0">
              <a:buNone/>
            </a:pPr>
            <a:r>
              <a:rPr lang="en-IN" dirty="0"/>
              <a:t>Ex: Surgeries done by </a:t>
            </a:r>
            <a:r>
              <a:rPr lang="en-IN" dirty="0" err="1"/>
              <a:t>Surgoen</a:t>
            </a:r>
            <a:endParaRPr lang="en-IN" dirty="0"/>
          </a:p>
          <a:p>
            <a:r>
              <a:rPr lang="en-IN" dirty="0"/>
              <a:t>Many to Many</a:t>
            </a:r>
          </a:p>
          <a:p>
            <a:pPr marL="0" indent="0">
              <a:buNone/>
            </a:pPr>
            <a:r>
              <a:rPr lang="en-IN" dirty="0"/>
              <a:t>Ex: Employees working on Projects</a:t>
            </a:r>
          </a:p>
        </p:txBody>
      </p:sp>
    </p:spTree>
    <p:extLst>
      <p:ext uri="{BB962C8B-B14F-4D97-AF65-F5344CB8AC3E}">
        <p14:creationId xmlns:p14="http://schemas.microsoft.com/office/powerpoint/2010/main" val="27796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Facts related to any object is called as Data</a:t>
            </a:r>
          </a:p>
          <a:p>
            <a:r>
              <a:rPr lang="en-US" dirty="0"/>
              <a:t>For Ex: Persons Name, Age, Gender, Height, Weight etc..</a:t>
            </a:r>
          </a:p>
        </p:txBody>
      </p:sp>
    </p:spTree>
    <p:extLst>
      <p:ext uri="{BB962C8B-B14F-4D97-AF65-F5344CB8AC3E}">
        <p14:creationId xmlns:p14="http://schemas.microsoft.com/office/powerpoint/2010/main" val="370095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F5FD-F216-746F-B830-6CBC3530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467600" cy="655638"/>
          </a:xfrm>
        </p:spPr>
        <p:txBody>
          <a:bodyPr/>
          <a:lstStyle/>
          <a:p>
            <a:r>
              <a:rPr lang="en-IN" dirty="0"/>
              <a:t>Employees and Department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733D5-1643-2B5E-E937-C98778693A9E}"/>
              </a:ext>
            </a:extLst>
          </p:cNvPr>
          <p:cNvSpPr/>
          <p:nvPr/>
        </p:nvSpPr>
        <p:spPr>
          <a:xfrm>
            <a:off x="533400" y="2093788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120C-0C0C-0683-F1B9-9E8D59E5645A}"/>
              </a:ext>
            </a:extLst>
          </p:cNvPr>
          <p:cNvSpPr/>
          <p:nvPr/>
        </p:nvSpPr>
        <p:spPr>
          <a:xfrm>
            <a:off x="457200" y="1143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20636-DED5-F6D6-968D-BBC7F69B4E2A}"/>
              </a:ext>
            </a:extLst>
          </p:cNvPr>
          <p:cNvSpPr/>
          <p:nvPr/>
        </p:nvSpPr>
        <p:spPr>
          <a:xfrm>
            <a:off x="1479478" y="1225426"/>
            <a:ext cx="1339922" cy="411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B12943-AE2E-DF09-28D8-B676C60DEB3A}"/>
              </a:ext>
            </a:extLst>
          </p:cNvPr>
          <p:cNvSpPr/>
          <p:nvPr/>
        </p:nvSpPr>
        <p:spPr>
          <a:xfrm>
            <a:off x="152399" y="3140468"/>
            <a:ext cx="1011147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33568B-50F4-630D-6269-B1A83A3D01FE}"/>
              </a:ext>
            </a:extLst>
          </p:cNvPr>
          <p:cNvSpPr/>
          <p:nvPr/>
        </p:nvSpPr>
        <p:spPr>
          <a:xfrm>
            <a:off x="3085670" y="970920"/>
            <a:ext cx="1181529" cy="3879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DOJ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86FD270-4AC1-231C-6CA3-B69259AA456A}"/>
              </a:ext>
            </a:extLst>
          </p:cNvPr>
          <p:cNvSpPr/>
          <p:nvPr/>
        </p:nvSpPr>
        <p:spPr>
          <a:xfrm>
            <a:off x="2971799" y="1558266"/>
            <a:ext cx="1295399" cy="956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Works in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5D651B9-2563-7255-813C-CB54EEE3C74E}"/>
              </a:ext>
            </a:extLst>
          </p:cNvPr>
          <p:cNvSpPr/>
          <p:nvPr/>
        </p:nvSpPr>
        <p:spPr>
          <a:xfrm>
            <a:off x="2971800" y="2642609"/>
            <a:ext cx="1620746" cy="956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75B46-B2B8-986B-577F-6AE133647B7D}"/>
              </a:ext>
            </a:extLst>
          </p:cNvPr>
          <p:cNvSpPr/>
          <p:nvPr/>
        </p:nvSpPr>
        <p:spPr>
          <a:xfrm>
            <a:off x="5334000" y="19050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BA63C3-132F-1640-5495-70B634E11EEE}"/>
              </a:ext>
            </a:extLst>
          </p:cNvPr>
          <p:cNvSpPr/>
          <p:nvPr/>
        </p:nvSpPr>
        <p:spPr>
          <a:xfrm>
            <a:off x="5029200" y="9906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Dept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76067E-D1CE-C028-14E6-0028DB3AD39F}"/>
              </a:ext>
            </a:extLst>
          </p:cNvPr>
          <p:cNvSpPr/>
          <p:nvPr/>
        </p:nvSpPr>
        <p:spPr>
          <a:xfrm>
            <a:off x="6553199" y="990600"/>
            <a:ext cx="1353111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E15598-289E-CF47-18C9-940CE22E4763}"/>
              </a:ext>
            </a:extLst>
          </p:cNvPr>
          <p:cNvSpPr/>
          <p:nvPr/>
        </p:nvSpPr>
        <p:spPr>
          <a:xfrm>
            <a:off x="7161944" y="2779588"/>
            <a:ext cx="1601056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1D5139-1216-0524-7DF7-9A103F7182D5}"/>
              </a:ext>
            </a:extLst>
          </p:cNvPr>
          <p:cNvSpPr/>
          <p:nvPr/>
        </p:nvSpPr>
        <p:spPr>
          <a:xfrm>
            <a:off x="5562600" y="3886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Projects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EBC52D9B-120C-9D2C-DABF-F03FCB975750}"/>
              </a:ext>
            </a:extLst>
          </p:cNvPr>
          <p:cNvSpPr/>
          <p:nvPr/>
        </p:nvSpPr>
        <p:spPr>
          <a:xfrm>
            <a:off x="3124199" y="3917879"/>
            <a:ext cx="1429939" cy="956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Works On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3359603F-F557-778E-F331-26339B2D8C98}"/>
              </a:ext>
            </a:extLst>
          </p:cNvPr>
          <p:cNvSpPr/>
          <p:nvPr/>
        </p:nvSpPr>
        <p:spPr>
          <a:xfrm>
            <a:off x="6019799" y="2722233"/>
            <a:ext cx="1190437" cy="956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BA36E1-0F35-5C11-6754-A1E2AA5206A6}"/>
              </a:ext>
            </a:extLst>
          </p:cNvPr>
          <p:cNvSpPr/>
          <p:nvPr/>
        </p:nvSpPr>
        <p:spPr>
          <a:xfrm>
            <a:off x="7696200" y="3598943"/>
            <a:ext cx="914400" cy="592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 ID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D461F9-4664-AEC9-7E3F-DAA715B79022}"/>
              </a:ext>
            </a:extLst>
          </p:cNvPr>
          <p:cNvSpPr/>
          <p:nvPr/>
        </p:nvSpPr>
        <p:spPr>
          <a:xfrm>
            <a:off x="7472417" y="4332671"/>
            <a:ext cx="1214383" cy="592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50BB34-A6E6-DBBA-253A-5EC57CB61295}"/>
              </a:ext>
            </a:extLst>
          </p:cNvPr>
          <p:cNvSpPr/>
          <p:nvPr/>
        </p:nvSpPr>
        <p:spPr>
          <a:xfrm>
            <a:off x="5743089" y="4995353"/>
            <a:ext cx="1828799" cy="592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Location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ED0DB3D2-A461-0467-85FC-B586EFEDA13A}"/>
              </a:ext>
            </a:extLst>
          </p:cNvPr>
          <p:cNvSpPr/>
          <p:nvPr/>
        </p:nvSpPr>
        <p:spPr>
          <a:xfrm>
            <a:off x="928954" y="3712833"/>
            <a:ext cx="1890445" cy="956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Dependent of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62830-5C53-4F25-2D1B-42F36A55DD7E}"/>
              </a:ext>
            </a:extLst>
          </p:cNvPr>
          <p:cNvSpPr/>
          <p:nvPr/>
        </p:nvSpPr>
        <p:spPr>
          <a:xfrm>
            <a:off x="685800" y="5334000"/>
            <a:ext cx="25908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Dependents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E4C66D-32CB-F4DF-5C2B-B279CAAD6002}"/>
              </a:ext>
            </a:extLst>
          </p:cNvPr>
          <p:cNvSpPr/>
          <p:nvPr/>
        </p:nvSpPr>
        <p:spPr>
          <a:xfrm>
            <a:off x="3589106" y="5334000"/>
            <a:ext cx="1429938" cy="6331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EEC1A8-3299-C006-1A0C-405BFDAA5226}"/>
              </a:ext>
            </a:extLst>
          </p:cNvPr>
          <p:cNvSpPr/>
          <p:nvPr/>
        </p:nvSpPr>
        <p:spPr>
          <a:xfrm>
            <a:off x="928954" y="6317997"/>
            <a:ext cx="1509446" cy="4255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B97056-CBCC-FBA0-5748-5377E53F35AA}"/>
              </a:ext>
            </a:extLst>
          </p:cNvPr>
          <p:cNvSpPr/>
          <p:nvPr/>
        </p:nvSpPr>
        <p:spPr>
          <a:xfrm>
            <a:off x="3464959" y="6110364"/>
            <a:ext cx="2278129" cy="6331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Relationship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8B850B-F278-142E-DC69-9A6378ED74E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38200" y="1447800"/>
            <a:ext cx="190500" cy="6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411403-A753-9FB1-69ED-A8AA03791BE8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752600" y="1636588"/>
            <a:ext cx="39683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8434B3-B935-0161-CC27-0EFA5B55FDE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57973" y="2772970"/>
            <a:ext cx="180227" cy="36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85CC89-31DF-53AD-D0C9-374E246E26F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209370" y="1302084"/>
            <a:ext cx="1049331" cy="78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B175D8-840A-ECA4-3EBF-861E7B11EF8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310615" y="2036433"/>
            <a:ext cx="661184" cy="19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1557AB-D52D-9C29-E73E-41FA92568E6E}"/>
              </a:ext>
            </a:extLst>
          </p:cNvPr>
          <p:cNvCxnSpPr/>
          <p:nvPr/>
        </p:nvCxnSpPr>
        <p:spPr>
          <a:xfrm>
            <a:off x="2298307" y="2577052"/>
            <a:ext cx="825893" cy="47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D1234F-45B9-C0EE-6B2F-86F11176C99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874177" y="2814877"/>
            <a:ext cx="138702" cy="8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ED6953-CCDF-8762-4A1E-E1A5CFF8D0F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74177" y="4669167"/>
            <a:ext cx="247757" cy="6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A3BE71-4811-2E1E-1E83-DD091E4EA551}"/>
              </a:ext>
            </a:extLst>
          </p:cNvPr>
          <p:cNvCxnSpPr/>
          <p:nvPr/>
        </p:nvCxnSpPr>
        <p:spPr>
          <a:xfrm flipH="1">
            <a:off x="1603625" y="6172200"/>
            <a:ext cx="148975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F92D5F-D929-60AE-89B1-6824EE4A44A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296292" y="5632574"/>
            <a:ext cx="292814" cy="1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EA13A4-4259-33E4-6D1A-3BBDC840D5B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276600" y="5967154"/>
            <a:ext cx="521983" cy="235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78D6D7-7714-8F82-1F2A-D2F3F234880E}"/>
              </a:ext>
            </a:extLst>
          </p:cNvPr>
          <p:cNvCxnSpPr>
            <a:cxnSpLocks/>
          </p:cNvCxnSpPr>
          <p:nvPr/>
        </p:nvCxnSpPr>
        <p:spPr>
          <a:xfrm>
            <a:off x="2121934" y="2812526"/>
            <a:ext cx="1245424" cy="152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BC6973-A10E-48B9-7A7F-30978807DD7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67198" y="2036433"/>
            <a:ext cx="1143002" cy="4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0FEBBC-B057-7372-EAE0-D90DD3099CA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592546" y="2349666"/>
            <a:ext cx="741454" cy="77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107D1E-A17A-03DD-3B2C-D7B2896EBA9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54138" y="4343401"/>
            <a:ext cx="1008462" cy="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12205C-EDDD-5F77-48DC-F4908B971C9D}"/>
              </a:ext>
            </a:extLst>
          </p:cNvPr>
          <p:cNvCxnSpPr>
            <a:cxnSpLocks/>
          </p:cNvCxnSpPr>
          <p:nvPr/>
        </p:nvCxnSpPr>
        <p:spPr>
          <a:xfrm>
            <a:off x="5943600" y="1434013"/>
            <a:ext cx="190501" cy="60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8D6F66-B60F-3EF8-7DF9-EBC0A24F8C80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6553200" y="2514600"/>
            <a:ext cx="61818" cy="20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0DC80A4-66AF-CBA8-1DC7-44AD26266CCC}"/>
              </a:ext>
            </a:extLst>
          </p:cNvPr>
          <p:cNvCxnSpPr>
            <a:cxnSpLocks/>
          </p:cNvCxnSpPr>
          <p:nvPr/>
        </p:nvCxnSpPr>
        <p:spPr>
          <a:xfrm>
            <a:off x="7076326" y="2543277"/>
            <a:ext cx="543674" cy="23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29609E-99B2-847D-A3E5-BF880DB4C90A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972300" y="1447800"/>
            <a:ext cx="257455" cy="42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487B7F-715A-A379-FD9A-E2FADD046605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flipH="1">
            <a:off x="6477000" y="3678567"/>
            <a:ext cx="138018" cy="20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AB67FE-A870-5FE7-9589-857CCAE9AFD3}"/>
              </a:ext>
            </a:extLst>
          </p:cNvPr>
          <p:cNvCxnSpPr>
            <a:cxnSpLocks/>
          </p:cNvCxnSpPr>
          <p:nvPr/>
        </p:nvCxnSpPr>
        <p:spPr>
          <a:xfrm flipH="1">
            <a:off x="6394729" y="4569603"/>
            <a:ext cx="189380" cy="38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4DC7A56-21B2-C150-7F8C-E44252AABA2D}"/>
              </a:ext>
            </a:extLst>
          </p:cNvPr>
          <p:cNvCxnSpPr>
            <a:stCxn id="16" idx="3"/>
            <a:endCxn id="19" idx="2"/>
          </p:cNvCxnSpPr>
          <p:nvPr/>
        </p:nvCxnSpPr>
        <p:spPr>
          <a:xfrm flipV="1">
            <a:off x="7391400" y="3894972"/>
            <a:ext cx="304800" cy="33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24F452-3558-8D6D-86F3-0EDD69CCB19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391400" y="4229100"/>
            <a:ext cx="258859" cy="19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91ACB9-FCDB-89CC-02AA-129EFD664772}"/>
              </a:ext>
            </a:extLst>
          </p:cNvPr>
          <p:cNvSpPr/>
          <p:nvPr/>
        </p:nvSpPr>
        <p:spPr>
          <a:xfrm>
            <a:off x="928954" y="5410200"/>
            <a:ext cx="2156716" cy="6648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5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 systematic collection of Data.</a:t>
            </a:r>
          </a:p>
          <a:p>
            <a:r>
              <a:rPr lang="en-US" dirty="0"/>
              <a:t>It supports storage and Manipulations.</a:t>
            </a:r>
          </a:p>
          <a:p>
            <a:r>
              <a:rPr lang="en-US" dirty="0"/>
              <a:t>Data Management becomes easy.</a:t>
            </a:r>
          </a:p>
        </p:txBody>
      </p:sp>
    </p:spTree>
    <p:extLst>
      <p:ext uri="{BB962C8B-B14F-4D97-AF65-F5344CB8AC3E}">
        <p14:creationId xmlns:p14="http://schemas.microsoft.com/office/powerpoint/2010/main" val="277489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stands for Database Management System</a:t>
            </a:r>
          </a:p>
          <a:p>
            <a:r>
              <a:rPr lang="en-US" dirty="0"/>
              <a:t>It is collection of programs which enables its user to access Database, Manipulate Data and Much More..</a:t>
            </a:r>
          </a:p>
        </p:txBody>
      </p:sp>
    </p:spTree>
    <p:extLst>
      <p:ext uri="{BB962C8B-B14F-4D97-AF65-F5344CB8AC3E}">
        <p14:creationId xmlns:p14="http://schemas.microsoft.com/office/powerpoint/2010/main" val="253481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62FE-F42C-DAA8-FD02-2EF42277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DBMS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6F4F-3820-4B9A-6F47-3F98206587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Flat File</a:t>
            </a:r>
          </a:p>
          <a:p>
            <a:r>
              <a:rPr lang="en-IN" dirty="0"/>
              <a:t>Hierarchical</a:t>
            </a:r>
          </a:p>
          <a:p>
            <a:r>
              <a:rPr lang="en-IN" dirty="0"/>
              <a:t>XML</a:t>
            </a:r>
          </a:p>
          <a:p>
            <a:r>
              <a:rPr lang="en-IN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167158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7CAA-3957-89F9-4110-0C8C37B6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 file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F219-9654-D45C-211C-C532C972FE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In Flat file database all the information is stored in one single table.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Records and data are stored in one place.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An ideal database for small projects and organizations.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It does not need complex hardware and software structures.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Not suitable for complex projects</a:t>
            </a:r>
          </a:p>
          <a:p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Ex: CSV file with data of employees in a small organization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37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61FC-CFAF-0D60-8627-2E73674F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D9EF-80C3-B977-4808-32662ED604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While the hierarchical database architecture is tree-like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It is simple to create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Child records can have a single-parent record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There is no many-to-one or many-to-many mapping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They have only one-to-many mapping which makes it ideal for cases like drop-down menus or folders and files stored in that folder.</a:t>
            </a:r>
            <a:endParaRPr lang="en-IN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12901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A42D11-38F7-7C04-C9DE-9E50BAB1531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828800"/>
            <a:ext cx="6848475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3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6629</TotalTime>
  <Words>1096</Words>
  <Application>Microsoft Office PowerPoint</Application>
  <PresentationFormat>On-screen Show (4:3)</PresentationFormat>
  <Paragraphs>254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Century Schoolbook</vt:lpstr>
      <vt:lpstr>Google Sans</vt:lpstr>
      <vt:lpstr>inter-regular</vt:lpstr>
      <vt:lpstr>Nunito</vt:lpstr>
      <vt:lpstr>Wingdings</vt:lpstr>
      <vt:lpstr>Wingdings 2</vt:lpstr>
      <vt:lpstr>Oriel</vt:lpstr>
      <vt:lpstr>DBMS</vt:lpstr>
      <vt:lpstr>Why DBMS</vt:lpstr>
      <vt:lpstr>What is Data</vt:lpstr>
      <vt:lpstr>What is DataBase</vt:lpstr>
      <vt:lpstr>What is DBMS?</vt:lpstr>
      <vt:lpstr>DBMS Models</vt:lpstr>
      <vt:lpstr>Flat file Data Base</vt:lpstr>
      <vt:lpstr>Hierarchical DB</vt:lpstr>
      <vt:lpstr>PowerPoint Presentation</vt:lpstr>
      <vt:lpstr>XML Database Model</vt:lpstr>
      <vt:lpstr>PowerPoint Presentation</vt:lpstr>
      <vt:lpstr>RDBMS?</vt:lpstr>
      <vt:lpstr>Levels of a DBMS architecture – 3 Schema architecture</vt:lpstr>
      <vt:lpstr>PowerPoint Presentation</vt:lpstr>
      <vt:lpstr>DBMS Constraints</vt:lpstr>
      <vt:lpstr>Normalization</vt:lpstr>
      <vt:lpstr>PowerPoint Presentation</vt:lpstr>
      <vt:lpstr>1NF</vt:lpstr>
      <vt:lpstr>2NF</vt:lpstr>
      <vt:lpstr>3NF</vt:lpstr>
      <vt:lpstr>Boyce Code Normal form</vt:lpstr>
      <vt:lpstr>PowerPoint Presentation</vt:lpstr>
      <vt:lpstr>ER Diagrams</vt:lpstr>
      <vt:lpstr>Symbols OF ER Diagram</vt:lpstr>
      <vt:lpstr>Entity</vt:lpstr>
      <vt:lpstr>Attributes</vt:lpstr>
      <vt:lpstr>Relationship Type and Relationship Set</vt:lpstr>
      <vt:lpstr>Degree of Relationship</vt:lpstr>
      <vt:lpstr>Cardinality of Relationship</vt:lpstr>
      <vt:lpstr>Employees and Department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Testers</dc:title>
  <dc:creator>Meghana</dc:creator>
  <cp:lastModifiedBy>meghana holla</cp:lastModifiedBy>
  <cp:revision>39</cp:revision>
  <dcterms:created xsi:type="dcterms:W3CDTF">2016-07-06T03:54:20Z</dcterms:created>
  <dcterms:modified xsi:type="dcterms:W3CDTF">2024-08-06T08:40:20Z</dcterms:modified>
</cp:coreProperties>
</file>