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8" r:id="rId2"/>
    <p:sldId id="261" r:id="rId3"/>
    <p:sldId id="262" r:id="rId4"/>
    <p:sldId id="257" r:id="rId5"/>
    <p:sldId id="263" r:id="rId6"/>
    <p:sldId id="259"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7" d="100"/>
          <a:sy n="87" d="100"/>
        </p:scale>
        <p:origin x="528" y="62"/>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BE92B-0D2C-47C9-9AB6-5815176BD07E}" type="datetimeFigureOut">
              <a:rPr lang="en-IN" smtClean="0"/>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1AF1F-6215-4F48-9BEE-8080A14FCA1D}" type="slidenum">
              <a:rPr lang="en-IN" smtClean="0"/>
              <a:t>‹#›</a:t>
            </a:fld>
            <a:endParaRPr lang="en-IN"/>
          </a:p>
        </p:txBody>
      </p:sp>
    </p:spTree>
    <p:extLst>
      <p:ext uri="{BB962C8B-B14F-4D97-AF65-F5344CB8AC3E}">
        <p14:creationId xmlns:p14="http://schemas.microsoft.com/office/powerpoint/2010/main" val="977951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755ab060e0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2755ab060e0_1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755ab060e0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2755ab060e0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4447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755ab060e0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2755ab060e0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9094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755ab060e0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2755ab060e0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755ab060e0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2755ab060e0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65472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755ab060e0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2755ab060e0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12208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755ab060e0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2755ab060e0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5469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755ab060e0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g2755ab060e0_1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616278-7BA1-4A90-B04F-DECD8F2E882C}"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44DEB-8323-47A2-802C-0C9AC01C39C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54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616278-7BA1-4A90-B04F-DECD8F2E882C}"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44DEB-8323-47A2-802C-0C9AC01C39C8}" type="slidenum">
              <a:rPr lang="en-IN" smtClean="0"/>
              <a:t>‹#›</a:t>
            </a:fld>
            <a:endParaRPr lang="en-IN"/>
          </a:p>
        </p:txBody>
      </p:sp>
    </p:spTree>
    <p:extLst>
      <p:ext uri="{BB962C8B-B14F-4D97-AF65-F5344CB8AC3E}">
        <p14:creationId xmlns:p14="http://schemas.microsoft.com/office/powerpoint/2010/main" val="673648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616278-7BA1-4A90-B04F-DECD8F2E882C}"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44DEB-8323-47A2-802C-0C9AC01C39C8}" type="slidenum">
              <a:rPr lang="en-IN" smtClean="0"/>
              <a:t>‹#›</a:t>
            </a:fld>
            <a:endParaRPr lang="en-IN"/>
          </a:p>
        </p:txBody>
      </p:sp>
    </p:spTree>
    <p:extLst>
      <p:ext uri="{BB962C8B-B14F-4D97-AF65-F5344CB8AC3E}">
        <p14:creationId xmlns:p14="http://schemas.microsoft.com/office/powerpoint/2010/main" val="2239094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1092200" y="1127467"/>
            <a:ext cx="10007600" cy="1272800"/>
          </a:xfrm>
          <a:prstGeom prst="rect">
            <a:avLst/>
          </a:prstGeom>
          <a:noFill/>
          <a:ln>
            <a:noFill/>
          </a:ln>
        </p:spPr>
        <p:txBody>
          <a:bodyPr spcFirstLastPara="1" wrap="square" lIns="91425" tIns="91425" rIns="91425" bIns="91425" anchor="t" anchorCtr="0">
            <a:normAutofit/>
          </a:bodyPr>
          <a:lstStyle>
            <a:lvl1pPr lvl="0" algn="l">
              <a:lnSpc>
                <a:spcPct val="85000"/>
              </a:lnSpc>
              <a:spcBef>
                <a:spcPts val="0"/>
              </a:spcBef>
              <a:spcAft>
                <a:spcPts val="0"/>
              </a:spcAft>
              <a:buClr>
                <a:srgbClr val="3F3F3F"/>
              </a:buClr>
              <a:buSzPts val="3000"/>
              <a:buFont typeface="Calibri"/>
              <a:buNone/>
              <a:defRPr sz="4000"/>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
        <p:nvSpPr>
          <p:cNvPr id="144" name="Google Shape;144;p15"/>
          <p:cNvSpPr txBox="1">
            <a:spLocks noGrp="1"/>
          </p:cNvSpPr>
          <p:nvPr>
            <p:ph type="body" idx="1"/>
          </p:nvPr>
        </p:nvSpPr>
        <p:spPr>
          <a:xfrm>
            <a:off x="1092200" y="2654300"/>
            <a:ext cx="10007600" cy="3264000"/>
          </a:xfrm>
          <a:prstGeom prst="rect">
            <a:avLst/>
          </a:prstGeom>
          <a:noFill/>
          <a:ln>
            <a:noFill/>
          </a:ln>
        </p:spPr>
        <p:txBody>
          <a:bodyPr spcFirstLastPara="1" wrap="square" lIns="91425" tIns="91425" rIns="91425" bIns="91425" anchor="t" anchorCtr="0">
            <a:normAutofit/>
          </a:bodyPr>
          <a:lstStyle>
            <a:lvl1pPr marL="609585" lvl="0" indent="-414856" algn="l">
              <a:lnSpc>
                <a:spcPct val="90000"/>
              </a:lnSpc>
              <a:spcBef>
                <a:spcPts val="0"/>
              </a:spcBef>
              <a:spcAft>
                <a:spcPts val="0"/>
              </a:spcAft>
              <a:buSzPts val="1300"/>
              <a:buChar char="●"/>
              <a:defRPr/>
            </a:lvl1pPr>
            <a:lvl2pPr marL="1219170" lvl="1" indent="-397923" algn="l">
              <a:lnSpc>
                <a:spcPct val="90000"/>
              </a:lnSpc>
              <a:spcBef>
                <a:spcPts val="0"/>
              </a:spcBef>
              <a:spcAft>
                <a:spcPts val="0"/>
              </a:spcAft>
              <a:buSzPts val="1100"/>
              <a:buChar char="○"/>
              <a:defRPr/>
            </a:lvl2pPr>
            <a:lvl3pPr marL="1828754" lvl="2" indent="-397923" algn="l">
              <a:lnSpc>
                <a:spcPct val="90000"/>
              </a:lnSpc>
              <a:spcBef>
                <a:spcPts val="0"/>
              </a:spcBef>
              <a:spcAft>
                <a:spcPts val="0"/>
              </a:spcAft>
              <a:buSzPts val="1100"/>
              <a:buChar char="■"/>
              <a:defRPr/>
            </a:lvl3pPr>
            <a:lvl4pPr marL="2438339" lvl="3" indent="-397923" algn="l">
              <a:lnSpc>
                <a:spcPct val="90000"/>
              </a:lnSpc>
              <a:spcBef>
                <a:spcPts val="0"/>
              </a:spcBef>
              <a:spcAft>
                <a:spcPts val="0"/>
              </a:spcAft>
              <a:buSzPts val="1100"/>
              <a:buChar char="●"/>
              <a:defRPr/>
            </a:lvl4pPr>
            <a:lvl5pPr marL="3047924" lvl="4" indent="-397923" algn="l">
              <a:lnSpc>
                <a:spcPct val="90000"/>
              </a:lnSpc>
              <a:spcBef>
                <a:spcPts val="0"/>
              </a:spcBef>
              <a:spcAft>
                <a:spcPts val="0"/>
              </a:spcAft>
              <a:buSzPts val="1100"/>
              <a:buChar char="○"/>
              <a:defRPr/>
            </a:lvl5pPr>
            <a:lvl6pPr marL="3657509" lvl="5" indent="-397923" algn="l">
              <a:lnSpc>
                <a:spcPct val="90000"/>
              </a:lnSpc>
              <a:spcBef>
                <a:spcPts val="0"/>
              </a:spcBef>
              <a:spcAft>
                <a:spcPts val="0"/>
              </a:spcAft>
              <a:buSzPts val="1100"/>
              <a:buChar char="■"/>
              <a:defRPr/>
            </a:lvl6pPr>
            <a:lvl7pPr marL="4267093" lvl="6" indent="-397923" algn="l">
              <a:lnSpc>
                <a:spcPct val="90000"/>
              </a:lnSpc>
              <a:spcBef>
                <a:spcPts val="0"/>
              </a:spcBef>
              <a:spcAft>
                <a:spcPts val="0"/>
              </a:spcAft>
              <a:buSzPts val="1100"/>
              <a:buChar char="●"/>
              <a:defRPr/>
            </a:lvl7pPr>
            <a:lvl8pPr marL="4876678" lvl="7" indent="-397923" algn="l">
              <a:lnSpc>
                <a:spcPct val="90000"/>
              </a:lnSpc>
              <a:spcBef>
                <a:spcPts val="0"/>
              </a:spcBef>
              <a:spcAft>
                <a:spcPts val="0"/>
              </a:spcAft>
              <a:buSzPts val="1100"/>
              <a:buChar char="○"/>
              <a:defRPr/>
            </a:lvl8pPr>
            <a:lvl9pPr marL="5486263" lvl="8" indent="-397923" algn="l">
              <a:lnSpc>
                <a:spcPct val="90000"/>
              </a:lnSpc>
              <a:spcBef>
                <a:spcPts val="0"/>
              </a:spcBef>
              <a:spcAft>
                <a:spcPts val="0"/>
              </a:spcAft>
              <a:buSzPts val="1100"/>
              <a:buChar char="■"/>
              <a:defRPr/>
            </a:lvl9pPr>
          </a:lstStyle>
          <a:p>
            <a:endParaRPr/>
          </a:p>
        </p:txBody>
      </p:sp>
      <p:sp>
        <p:nvSpPr>
          <p:cNvPr id="145" name="Google Shape;145;p15"/>
          <p:cNvSpPr txBox="1">
            <a:spLocks noGrp="1"/>
          </p:cNvSpPr>
          <p:nvPr>
            <p:ph type="sldNum" idx="12"/>
          </p:nvPr>
        </p:nvSpPr>
        <p:spPr>
          <a:xfrm>
            <a:off x="11187645" y="6058224"/>
            <a:ext cx="731600" cy="5248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1pPr>
            <a:lvl2pPr marL="0" marR="0" lvl="1"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2pPr>
            <a:lvl3pPr marL="0" marR="0" lvl="2"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3pPr>
            <a:lvl4pPr marL="0" marR="0" lvl="3"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4pPr>
            <a:lvl5pPr marL="0" marR="0" lvl="4"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5pPr>
            <a:lvl6pPr marL="0" marR="0" lvl="5"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6pPr>
            <a:lvl7pPr marL="0" marR="0" lvl="6"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7pPr>
            <a:lvl8pPr marL="0" marR="0" lvl="7"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8pPr>
            <a:lvl9pPr marL="0" marR="0" lvl="8"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02506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1858572" y="1734861"/>
            <a:ext cx="8489200" cy="3385600"/>
          </a:xfrm>
          <a:prstGeom prst="rect">
            <a:avLst/>
          </a:prstGeom>
          <a:noFill/>
          <a:ln>
            <a:noFill/>
          </a:ln>
        </p:spPr>
        <p:txBody>
          <a:bodyPr spcFirstLastPara="1" wrap="square" lIns="91425" tIns="91425" rIns="91425" bIns="91425" anchor="ctr" anchorCtr="0">
            <a:normAutofit/>
          </a:bodyPr>
          <a:lstStyle>
            <a:lvl1pPr lvl="0" algn="ctr">
              <a:lnSpc>
                <a:spcPct val="85000"/>
              </a:lnSpc>
              <a:spcBef>
                <a:spcPts val="0"/>
              </a:spcBef>
              <a:spcAft>
                <a:spcPts val="0"/>
              </a:spcAft>
              <a:buClr>
                <a:srgbClr val="3F3F3F"/>
              </a:buClr>
              <a:buSzPts val="3200"/>
              <a:buFont typeface="Calibri"/>
              <a:buNone/>
              <a:defRPr sz="4267"/>
            </a:lvl1pPr>
            <a:lvl2pPr lvl="1" algn="ctr">
              <a:spcBef>
                <a:spcPts val="0"/>
              </a:spcBef>
              <a:spcAft>
                <a:spcPts val="0"/>
              </a:spcAft>
              <a:buSzPts val="3200"/>
              <a:buNone/>
              <a:defRPr sz="4267"/>
            </a:lvl2pPr>
            <a:lvl3pPr lvl="2" algn="ctr">
              <a:spcBef>
                <a:spcPts val="0"/>
              </a:spcBef>
              <a:spcAft>
                <a:spcPts val="0"/>
              </a:spcAft>
              <a:buSzPts val="3200"/>
              <a:buNone/>
              <a:defRPr sz="4267"/>
            </a:lvl3pPr>
            <a:lvl4pPr lvl="3" algn="ctr">
              <a:spcBef>
                <a:spcPts val="0"/>
              </a:spcBef>
              <a:spcAft>
                <a:spcPts val="0"/>
              </a:spcAft>
              <a:buSzPts val="3200"/>
              <a:buNone/>
              <a:defRPr sz="4267"/>
            </a:lvl4pPr>
            <a:lvl5pPr lvl="4" algn="ctr">
              <a:spcBef>
                <a:spcPts val="0"/>
              </a:spcBef>
              <a:spcAft>
                <a:spcPts val="0"/>
              </a:spcAft>
              <a:buSzPts val="3200"/>
              <a:buNone/>
              <a:defRPr sz="4267"/>
            </a:lvl5pPr>
            <a:lvl6pPr lvl="5" algn="ctr">
              <a:spcBef>
                <a:spcPts val="0"/>
              </a:spcBef>
              <a:spcAft>
                <a:spcPts val="0"/>
              </a:spcAft>
              <a:buSzPts val="3200"/>
              <a:buNone/>
              <a:defRPr sz="4267"/>
            </a:lvl6pPr>
            <a:lvl7pPr lvl="6" algn="ctr">
              <a:spcBef>
                <a:spcPts val="0"/>
              </a:spcBef>
              <a:spcAft>
                <a:spcPts val="0"/>
              </a:spcAft>
              <a:buSzPts val="3200"/>
              <a:buNone/>
              <a:defRPr sz="4267"/>
            </a:lvl7pPr>
            <a:lvl8pPr lvl="7" algn="ctr">
              <a:spcBef>
                <a:spcPts val="0"/>
              </a:spcBef>
              <a:spcAft>
                <a:spcPts val="0"/>
              </a:spcAft>
              <a:buSzPts val="3200"/>
              <a:buNone/>
              <a:defRPr sz="4267"/>
            </a:lvl8pPr>
            <a:lvl9pPr lvl="8" algn="ctr">
              <a:spcBef>
                <a:spcPts val="0"/>
              </a:spcBef>
              <a:spcAft>
                <a:spcPts val="0"/>
              </a:spcAft>
              <a:buSzPts val="3200"/>
              <a:buNone/>
              <a:defRPr sz="4267"/>
            </a:lvl9pPr>
          </a:lstStyle>
          <a:p>
            <a:endParaRPr/>
          </a:p>
        </p:txBody>
      </p:sp>
      <p:sp>
        <p:nvSpPr>
          <p:cNvPr id="154" name="Google Shape;154;p17"/>
          <p:cNvSpPr txBox="1">
            <a:spLocks noGrp="1"/>
          </p:cNvSpPr>
          <p:nvPr>
            <p:ph type="sldNum" idx="12"/>
          </p:nvPr>
        </p:nvSpPr>
        <p:spPr>
          <a:xfrm>
            <a:off x="11187645" y="6058224"/>
            <a:ext cx="731600" cy="524800"/>
          </a:xfrm>
          <a:prstGeom prst="rect">
            <a:avLst/>
          </a:prstGeom>
          <a:noFill/>
          <a:ln>
            <a:noFill/>
          </a:ln>
        </p:spPr>
        <p:txBody>
          <a:bodyPr spcFirstLastPara="1" wrap="square" lIns="91425" tIns="91425" rIns="91425" bIns="91425" anchor="ctr" anchorCtr="0">
            <a:normAutofit/>
          </a:bodyPr>
          <a:lstStyle>
            <a:lvl1pPr marL="0" marR="0" lvl="0"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1pPr>
            <a:lvl2pPr marL="0" marR="0" lvl="1"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2pPr>
            <a:lvl3pPr marL="0" marR="0" lvl="2"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3pPr>
            <a:lvl4pPr marL="0" marR="0" lvl="3"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4pPr>
            <a:lvl5pPr marL="0" marR="0" lvl="4"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5pPr>
            <a:lvl6pPr marL="0" marR="0" lvl="5"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6pPr>
            <a:lvl7pPr marL="0" marR="0" lvl="6"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7pPr>
            <a:lvl8pPr marL="0" marR="0" lvl="7"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8pPr>
            <a:lvl9pPr marL="0" marR="0" lvl="8" indent="0" algn="r">
              <a:spcBef>
                <a:spcPts val="0"/>
              </a:spcBef>
              <a:spcAft>
                <a:spcPts val="0"/>
              </a:spcAft>
              <a:buClr>
                <a:srgbClr val="FFFFFF"/>
              </a:buClr>
              <a:buSzPts val="788"/>
              <a:buFont typeface="Calibri"/>
              <a:buNone/>
              <a:defRPr sz="1051">
                <a:solidFill>
                  <a:srgbClr val="FFFFFF"/>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60354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616278-7BA1-4A90-B04F-DECD8F2E882C}"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44DEB-8323-47A2-802C-0C9AC01C39C8}" type="slidenum">
              <a:rPr lang="en-IN" smtClean="0"/>
              <a:t>‹#›</a:t>
            </a:fld>
            <a:endParaRPr lang="en-IN"/>
          </a:p>
        </p:txBody>
      </p:sp>
    </p:spTree>
    <p:extLst>
      <p:ext uri="{BB962C8B-B14F-4D97-AF65-F5344CB8AC3E}">
        <p14:creationId xmlns:p14="http://schemas.microsoft.com/office/powerpoint/2010/main" val="288942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616278-7BA1-4A90-B04F-DECD8F2E882C}" type="datetimeFigureOut">
              <a:rPr lang="en-IN" smtClean="0"/>
              <a:t>14-04-2024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144DEB-8323-47A2-802C-0C9AC01C39C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233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616278-7BA1-4A90-B04F-DECD8F2E882C}"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44DEB-8323-47A2-802C-0C9AC01C39C8}" type="slidenum">
              <a:rPr lang="en-IN" smtClean="0"/>
              <a:t>‹#›</a:t>
            </a:fld>
            <a:endParaRPr lang="en-IN"/>
          </a:p>
        </p:txBody>
      </p:sp>
    </p:spTree>
    <p:extLst>
      <p:ext uri="{BB962C8B-B14F-4D97-AF65-F5344CB8AC3E}">
        <p14:creationId xmlns:p14="http://schemas.microsoft.com/office/powerpoint/2010/main" val="1058978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616278-7BA1-4A90-B04F-DECD8F2E882C}" type="datetimeFigureOut">
              <a:rPr lang="en-IN" smtClean="0"/>
              <a:t>14-04-2024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144DEB-8323-47A2-802C-0C9AC01C39C8}" type="slidenum">
              <a:rPr lang="en-IN" smtClean="0"/>
              <a:t>‹#›</a:t>
            </a:fld>
            <a:endParaRPr lang="en-IN"/>
          </a:p>
        </p:txBody>
      </p:sp>
    </p:spTree>
    <p:extLst>
      <p:ext uri="{BB962C8B-B14F-4D97-AF65-F5344CB8AC3E}">
        <p14:creationId xmlns:p14="http://schemas.microsoft.com/office/powerpoint/2010/main" val="804980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616278-7BA1-4A90-B04F-DECD8F2E882C}" type="datetimeFigureOut">
              <a:rPr lang="en-IN" smtClean="0"/>
              <a:t>14-04-2024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144DEB-8323-47A2-802C-0C9AC01C39C8}" type="slidenum">
              <a:rPr lang="en-IN" smtClean="0"/>
              <a:t>‹#›</a:t>
            </a:fld>
            <a:endParaRPr lang="en-IN"/>
          </a:p>
        </p:txBody>
      </p:sp>
    </p:spTree>
    <p:extLst>
      <p:ext uri="{BB962C8B-B14F-4D97-AF65-F5344CB8AC3E}">
        <p14:creationId xmlns:p14="http://schemas.microsoft.com/office/powerpoint/2010/main" val="231960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616278-7BA1-4A90-B04F-DECD8F2E882C}" type="datetimeFigureOut">
              <a:rPr lang="en-IN" smtClean="0"/>
              <a:t>14-04-2024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2144DEB-8323-47A2-802C-0C9AC01C39C8}" type="slidenum">
              <a:rPr lang="en-IN" smtClean="0"/>
              <a:t>‹#›</a:t>
            </a:fld>
            <a:endParaRPr lang="en-IN"/>
          </a:p>
        </p:txBody>
      </p:sp>
    </p:spTree>
    <p:extLst>
      <p:ext uri="{BB962C8B-B14F-4D97-AF65-F5344CB8AC3E}">
        <p14:creationId xmlns:p14="http://schemas.microsoft.com/office/powerpoint/2010/main" val="219799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616278-7BA1-4A90-B04F-DECD8F2E882C}" type="datetimeFigureOut">
              <a:rPr lang="en-IN" smtClean="0"/>
              <a:t>14-04-2024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144DEB-8323-47A2-802C-0C9AC01C39C8}" type="slidenum">
              <a:rPr lang="en-IN" smtClean="0"/>
              <a:t>‹#›</a:t>
            </a:fld>
            <a:endParaRPr lang="en-IN"/>
          </a:p>
        </p:txBody>
      </p:sp>
    </p:spTree>
    <p:extLst>
      <p:ext uri="{BB962C8B-B14F-4D97-AF65-F5344CB8AC3E}">
        <p14:creationId xmlns:p14="http://schemas.microsoft.com/office/powerpoint/2010/main" val="2372830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616278-7BA1-4A90-B04F-DECD8F2E882C}" type="datetimeFigureOut">
              <a:rPr lang="en-IN" smtClean="0"/>
              <a:t>14-04-2024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144DEB-8323-47A2-802C-0C9AC01C39C8}" type="slidenum">
              <a:rPr lang="en-IN" smtClean="0"/>
              <a:t>‹#›</a:t>
            </a:fld>
            <a:endParaRPr lang="en-IN"/>
          </a:p>
        </p:txBody>
      </p:sp>
    </p:spTree>
    <p:extLst>
      <p:ext uri="{BB962C8B-B14F-4D97-AF65-F5344CB8AC3E}">
        <p14:creationId xmlns:p14="http://schemas.microsoft.com/office/powerpoint/2010/main" val="341924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616278-7BA1-4A90-B04F-DECD8F2E882C}" type="datetimeFigureOut">
              <a:rPr lang="en-IN" smtClean="0"/>
              <a:t>14-04-2024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144DEB-8323-47A2-802C-0C9AC01C39C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5419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ctrTitle"/>
          </p:nvPr>
        </p:nvSpPr>
        <p:spPr>
          <a:xfrm>
            <a:off x="1219200" y="1477730"/>
            <a:ext cx="9875520" cy="2513137"/>
          </a:xfrm>
          <a:prstGeom prst="rect">
            <a:avLst/>
          </a:prstGeom>
          <a:noFill/>
          <a:ln>
            <a:noFill/>
          </a:ln>
        </p:spPr>
        <p:txBody>
          <a:bodyPr spcFirstLastPara="1" vert="horz" wrap="square" lIns="121900" tIns="121900" rIns="121900" bIns="121900" rtlCol="0" anchor="ctr" anchorCtr="0">
            <a:noAutofit/>
          </a:bodyPr>
          <a:lstStyle/>
          <a:p>
            <a:pPr algn="ctr">
              <a:lnSpc>
                <a:spcPct val="115000"/>
              </a:lnSpc>
              <a:spcBef>
                <a:spcPts val="0"/>
              </a:spcBef>
              <a:buClr>
                <a:srgbClr val="262626"/>
              </a:buClr>
              <a:buSzPts val="4000"/>
            </a:pPr>
            <a:r>
              <a:rPr lang="en" sz="5333" dirty="0">
                <a:latin typeface="Times New Roman"/>
                <a:ea typeface="Times New Roman"/>
                <a:cs typeface="Times New Roman"/>
                <a:sym typeface="Times New Roman"/>
              </a:rPr>
              <a:t>Enhancing Medical Diagnosis Through Multimodal Medical Image Fusion</a:t>
            </a:r>
            <a:endParaRPr sz="5333" dirty="0">
              <a:latin typeface="Times New Roman"/>
              <a:ea typeface="Times New Roman"/>
              <a:cs typeface="Times New Roman"/>
              <a:sym typeface="Times New Roman"/>
            </a:endParaRPr>
          </a:p>
        </p:txBody>
      </p:sp>
      <p:sp>
        <p:nvSpPr>
          <p:cNvPr id="228" name="Google Shape;228;p27"/>
          <p:cNvSpPr txBox="1"/>
          <p:nvPr/>
        </p:nvSpPr>
        <p:spPr>
          <a:xfrm>
            <a:off x="1219200" y="4559533"/>
            <a:ext cx="2770909" cy="820811"/>
          </a:xfrm>
          <a:prstGeom prst="rect">
            <a:avLst/>
          </a:prstGeom>
          <a:noFill/>
          <a:ln>
            <a:noFill/>
          </a:ln>
        </p:spPr>
        <p:txBody>
          <a:bodyPr spcFirstLastPara="1" wrap="square" lIns="121900" tIns="60933" rIns="121900" bIns="60933" anchor="t" anchorCtr="0">
            <a:spAutoFit/>
          </a:bodyPr>
          <a:lstStyle/>
          <a:p>
            <a:r>
              <a:rPr lang="en" sz="1600" dirty="0">
                <a:solidFill>
                  <a:schemeClr val="dk1"/>
                </a:solidFill>
                <a:latin typeface="Times New Roman"/>
                <a:ea typeface="Times New Roman"/>
                <a:cs typeface="Times New Roman"/>
                <a:sym typeface="Times New Roman"/>
              </a:rPr>
              <a:t>GUIDE NAME:</a:t>
            </a:r>
            <a:endParaRPr sz="2400" dirty="0"/>
          </a:p>
          <a:p>
            <a:r>
              <a:rPr lang="en" sz="1467" dirty="0">
                <a:solidFill>
                  <a:schemeClr val="dk1"/>
                </a:solidFill>
                <a:latin typeface="Times New Roman"/>
                <a:ea typeface="Times New Roman"/>
                <a:cs typeface="Times New Roman"/>
                <a:sym typeface="Times New Roman"/>
              </a:rPr>
              <a:t>DR K SAI PRASAD</a:t>
            </a:r>
            <a:endParaRPr sz="2400" dirty="0"/>
          </a:p>
          <a:p>
            <a:r>
              <a:rPr lang="en" sz="1467" dirty="0">
                <a:solidFill>
                  <a:schemeClr val="dk1"/>
                </a:solidFill>
                <a:latin typeface="Times New Roman"/>
                <a:ea typeface="Times New Roman"/>
                <a:cs typeface="Times New Roman"/>
                <a:sym typeface="Times New Roman"/>
              </a:rPr>
              <a:t>(Head of the Department-AIML)</a:t>
            </a:r>
            <a:endParaRPr sz="2400" dirty="0"/>
          </a:p>
        </p:txBody>
      </p:sp>
      <p:sp>
        <p:nvSpPr>
          <p:cNvPr id="229" name="Google Shape;229;p27"/>
          <p:cNvSpPr txBox="1"/>
          <p:nvPr/>
        </p:nvSpPr>
        <p:spPr>
          <a:xfrm>
            <a:off x="7821434" y="4449759"/>
            <a:ext cx="3425852" cy="1814032"/>
          </a:xfrm>
          <a:prstGeom prst="rect">
            <a:avLst/>
          </a:prstGeom>
          <a:noFill/>
          <a:ln>
            <a:noFill/>
          </a:ln>
        </p:spPr>
        <p:txBody>
          <a:bodyPr spcFirstLastPara="1" wrap="square" lIns="121900" tIns="60933" rIns="121900" bIns="60933" anchor="t" anchorCtr="0">
            <a:spAutoFit/>
          </a:bodyPr>
          <a:lstStyle/>
          <a:p>
            <a:pPr>
              <a:lnSpc>
                <a:spcPct val="115000"/>
              </a:lnSpc>
              <a:buClr>
                <a:schemeClr val="dk1"/>
              </a:buClr>
              <a:buSzPts val="1200"/>
            </a:pPr>
            <a:r>
              <a:rPr lang="en" sz="1600">
                <a:solidFill>
                  <a:schemeClr val="dk1"/>
                </a:solidFill>
                <a:latin typeface="Times New Roman"/>
                <a:ea typeface="Times New Roman"/>
                <a:cs typeface="Times New Roman"/>
                <a:sym typeface="Times New Roman"/>
              </a:rPr>
              <a:t>Team Members:</a:t>
            </a:r>
            <a:endParaRPr sz="2400"/>
          </a:p>
          <a:p>
            <a:pPr>
              <a:lnSpc>
                <a:spcPct val="115000"/>
              </a:lnSpc>
              <a:buClr>
                <a:schemeClr val="dk1"/>
              </a:buClr>
              <a:buSzPts val="1100"/>
            </a:pPr>
            <a:r>
              <a:rPr lang="en" sz="1467">
                <a:solidFill>
                  <a:schemeClr val="dk1"/>
                </a:solidFill>
                <a:latin typeface="Times New Roman"/>
                <a:ea typeface="Times New Roman"/>
                <a:cs typeface="Times New Roman"/>
                <a:sym typeface="Times New Roman"/>
              </a:rPr>
              <a:t>K MEGHANA-       20R21A6625</a:t>
            </a:r>
            <a:endParaRPr sz="2400"/>
          </a:p>
          <a:p>
            <a:pPr>
              <a:lnSpc>
                <a:spcPct val="115000"/>
              </a:lnSpc>
              <a:buClr>
                <a:schemeClr val="dk1"/>
              </a:buClr>
              <a:buSzPts val="1100"/>
            </a:pPr>
            <a:r>
              <a:rPr lang="en" sz="1467">
                <a:solidFill>
                  <a:schemeClr val="dk1"/>
                </a:solidFill>
                <a:latin typeface="Times New Roman"/>
                <a:ea typeface="Times New Roman"/>
                <a:cs typeface="Times New Roman"/>
                <a:sym typeface="Times New Roman"/>
              </a:rPr>
              <a:t>L BHARGAVI-       20R21A6628</a:t>
            </a:r>
            <a:endParaRPr sz="2400"/>
          </a:p>
          <a:p>
            <a:pPr>
              <a:lnSpc>
                <a:spcPct val="115000"/>
              </a:lnSpc>
              <a:buClr>
                <a:schemeClr val="dk1"/>
              </a:buClr>
              <a:buSzPts val="1100"/>
            </a:pPr>
            <a:r>
              <a:rPr lang="en" sz="1467">
                <a:solidFill>
                  <a:schemeClr val="dk1"/>
                </a:solidFill>
                <a:latin typeface="Times New Roman"/>
                <a:ea typeface="Times New Roman"/>
                <a:cs typeface="Times New Roman"/>
                <a:sym typeface="Times New Roman"/>
              </a:rPr>
              <a:t>C SAI SREEYA-     20R21A6611</a:t>
            </a:r>
            <a:endParaRPr sz="2400"/>
          </a:p>
          <a:p>
            <a:pPr>
              <a:lnSpc>
                <a:spcPct val="115000"/>
              </a:lnSpc>
              <a:buClr>
                <a:schemeClr val="dk1"/>
              </a:buClr>
              <a:buSzPts val="1100"/>
            </a:pPr>
            <a:r>
              <a:rPr lang="en" sz="1467">
                <a:solidFill>
                  <a:schemeClr val="dk1"/>
                </a:solidFill>
                <a:latin typeface="Times New Roman"/>
                <a:ea typeface="Times New Roman"/>
                <a:cs typeface="Times New Roman"/>
                <a:sym typeface="Times New Roman"/>
              </a:rPr>
              <a:t>V. TIRUNESWAR- 20R21A6653</a:t>
            </a:r>
            <a:endParaRPr sz="2400"/>
          </a:p>
          <a:p>
            <a:endParaRPr sz="2400">
              <a:solidFill>
                <a:schemeClr val="dk1"/>
              </a:solidFill>
              <a:latin typeface="Calibri"/>
              <a:ea typeface="Calibri"/>
              <a:cs typeface="Calibri"/>
              <a:sym typeface="Calibri"/>
            </a:endParaRPr>
          </a:p>
        </p:txBody>
      </p:sp>
      <p:pic>
        <p:nvPicPr>
          <p:cNvPr id="230" name="Google Shape;230;p27" descr="Home | MLRIT - Best Engineering Colleges in Hyderabad"/>
          <p:cNvPicPr preferRelativeResize="0"/>
          <p:nvPr/>
        </p:nvPicPr>
        <p:blipFill rotWithShape="1">
          <a:blip r:embed="rId3">
            <a:alphaModFix/>
          </a:blip>
          <a:srcRect/>
          <a:stretch/>
        </p:blipFill>
        <p:spPr>
          <a:xfrm>
            <a:off x="354437" y="322434"/>
            <a:ext cx="1918412" cy="6146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1092200" y="800580"/>
            <a:ext cx="10007600" cy="939872"/>
          </a:xfrm>
          <a:prstGeom prst="rect">
            <a:avLst/>
          </a:prstGeom>
          <a:noFill/>
          <a:ln>
            <a:noFill/>
          </a:ln>
        </p:spPr>
        <p:txBody>
          <a:bodyPr spcFirstLastPara="1" vert="horz" wrap="square" lIns="121900" tIns="121900" rIns="121900" bIns="121900" rtlCol="0" anchor="t" anchorCtr="0">
            <a:normAutofit/>
          </a:bodyPr>
          <a:lstStyle/>
          <a:p>
            <a:pPr algn="ctr"/>
            <a:r>
              <a:rPr lang="en" sz="3600" dirty="0">
                <a:latin typeface="Times New Roman"/>
                <a:ea typeface="Times New Roman"/>
                <a:cs typeface="Times New Roman"/>
                <a:sym typeface="Times New Roman"/>
              </a:rPr>
              <a:t>PROBLEM STATEMENT</a:t>
            </a:r>
            <a:endParaRPr sz="3600" dirty="0">
              <a:latin typeface="Times New Roman"/>
              <a:ea typeface="Times New Roman"/>
              <a:cs typeface="Times New Roman"/>
              <a:sym typeface="Times New Roman"/>
            </a:endParaRPr>
          </a:p>
        </p:txBody>
      </p:sp>
      <p:sp>
        <p:nvSpPr>
          <p:cNvPr id="236" name="Google Shape;236;p28"/>
          <p:cNvSpPr txBox="1">
            <a:spLocks noGrp="1"/>
          </p:cNvSpPr>
          <p:nvPr>
            <p:ph type="body" idx="1"/>
          </p:nvPr>
        </p:nvSpPr>
        <p:spPr>
          <a:xfrm>
            <a:off x="1092200" y="1943652"/>
            <a:ext cx="10007600" cy="2242268"/>
          </a:xfrm>
          <a:prstGeom prst="rect">
            <a:avLst/>
          </a:prstGeom>
          <a:noFill/>
          <a:ln>
            <a:noFill/>
          </a:ln>
        </p:spPr>
        <p:txBody>
          <a:bodyPr spcFirstLastPara="1" vert="horz" wrap="square" lIns="121900" tIns="121900" rIns="121900" bIns="121900" rtlCol="0" anchor="t" anchorCtr="0">
            <a:normAutofit/>
          </a:bodyPr>
          <a:lstStyle/>
          <a:p>
            <a:pPr marL="186262" indent="0" algn="just">
              <a:lnSpc>
                <a:spcPct val="115000"/>
              </a:lnSpc>
              <a:buSzPts val="1400"/>
              <a:buNone/>
            </a:pPr>
            <a:r>
              <a:rPr lang="en-US" sz="1800" kern="100" dirty="0">
                <a:effectLst/>
                <a:latin typeface="Calibri" panose="020F0502020204030204" pitchFamily="34" charset="0"/>
                <a:ea typeface="Calibri" panose="020F0502020204030204" pitchFamily="34" charset="0"/>
                <a:cs typeface="Gautami" panose="020B0502040204020203" pitchFamily="34" charset="0"/>
              </a:rPr>
              <a:t>The project aims to develop a user-friendly FLASK-based application dedicated to enhancing brain tumor diagnosis. By employing advanced wavelet transform techniques, it seamlessly integrates MRI and CT scan images, facilitating a thorough analysis of tumors. Through the incorporation of a Convolutional Neural Network (CNN) model, the application streamlines tumor detection and classification, ensuring faster and more accurate results. Ultimately, this innovative approach aims to significantly improve patient outcomes and elevate the standard of neuro-oncological care.</a:t>
            </a:r>
          </a:p>
          <a:p>
            <a:pPr marL="186262" indent="0" algn="ctr">
              <a:lnSpc>
                <a:spcPct val="115000"/>
              </a:lnSpc>
              <a:buSzPts val="1400"/>
              <a:buNone/>
            </a:pPr>
            <a:endParaRPr sz="1867" dirty="0"/>
          </a:p>
        </p:txBody>
      </p:sp>
      <p:pic>
        <p:nvPicPr>
          <p:cNvPr id="237" name="Google Shape;237;p28" descr="Home | MLRIT - Best Engineering Colleges in Hyderabad"/>
          <p:cNvPicPr preferRelativeResize="0"/>
          <p:nvPr/>
        </p:nvPicPr>
        <p:blipFill rotWithShape="1">
          <a:blip r:embed="rId3">
            <a:alphaModFix/>
          </a:blip>
          <a:srcRect/>
          <a:stretch/>
        </p:blipFill>
        <p:spPr>
          <a:xfrm>
            <a:off x="354437" y="322434"/>
            <a:ext cx="1918412" cy="614637"/>
          </a:xfrm>
          <a:prstGeom prst="rect">
            <a:avLst/>
          </a:prstGeom>
          <a:noFill/>
          <a:ln>
            <a:noFill/>
          </a:ln>
        </p:spPr>
      </p:pic>
    </p:spTree>
    <p:extLst>
      <p:ext uri="{BB962C8B-B14F-4D97-AF65-F5344CB8AC3E}">
        <p14:creationId xmlns:p14="http://schemas.microsoft.com/office/powerpoint/2010/main" val="32268422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1092200" y="800580"/>
            <a:ext cx="10007600" cy="939872"/>
          </a:xfrm>
          <a:prstGeom prst="rect">
            <a:avLst/>
          </a:prstGeom>
          <a:noFill/>
          <a:ln>
            <a:noFill/>
          </a:ln>
        </p:spPr>
        <p:txBody>
          <a:bodyPr spcFirstLastPara="1" vert="horz" wrap="square" lIns="121900" tIns="121900" rIns="121900" bIns="121900" rtlCol="0" anchor="t" anchorCtr="0">
            <a:normAutofit/>
          </a:bodyPr>
          <a:lstStyle/>
          <a:p>
            <a:pPr algn="ctr"/>
            <a:r>
              <a:rPr lang="en" sz="3600" dirty="0">
                <a:latin typeface="Times New Roman"/>
                <a:ea typeface="Times New Roman"/>
                <a:cs typeface="Times New Roman"/>
                <a:sym typeface="Times New Roman"/>
              </a:rPr>
              <a:t>ARCHITECTURE</a:t>
            </a:r>
            <a:endParaRPr sz="3600" dirty="0">
              <a:latin typeface="Times New Roman"/>
              <a:ea typeface="Times New Roman"/>
              <a:cs typeface="Times New Roman"/>
              <a:sym typeface="Times New Roman"/>
            </a:endParaRPr>
          </a:p>
        </p:txBody>
      </p:sp>
      <p:pic>
        <p:nvPicPr>
          <p:cNvPr id="237" name="Google Shape;237;p28" descr="Home | MLRIT - Best Engineering Colleges in Hyderabad"/>
          <p:cNvPicPr preferRelativeResize="0"/>
          <p:nvPr/>
        </p:nvPicPr>
        <p:blipFill rotWithShape="1">
          <a:blip r:embed="rId3">
            <a:alphaModFix/>
          </a:blip>
          <a:srcRect/>
          <a:stretch/>
        </p:blipFill>
        <p:spPr>
          <a:xfrm>
            <a:off x="354437" y="322434"/>
            <a:ext cx="1918412" cy="614637"/>
          </a:xfrm>
          <a:prstGeom prst="rect">
            <a:avLst/>
          </a:prstGeom>
          <a:noFill/>
          <a:ln>
            <a:noFill/>
          </a:ln>
        </p:spPr>
      </p:pic>
      <p:pic>
        <p:nvPicPr>
          <p:cNvPr id="3" name="Picture 2">
            <a:extLst>
              <a:ext uri="{FF2B5EF4-FFF2-40B4-BE49-F238E27FC236}">
                <a16:creationId xmlns:a16="http://schemas.microsoft.com/office/drawing/2014/main" id="{75B6D3D3-A82B-8B3B-2D87-050FB69A166E}"/>
              </a:ext>
            </a:extLst>
          </p:cNvPr>
          <p:cNvPicPr>
            <a:picLocks noChangeAspect="1"/>
          </p:cNvPicPr>
          <p:nvPr/>
        </p:nvPicPr>
        <p:blipFill rotWithShape="1">
          <a:blip r:embed="rId4">
            <a:extLst>
              <a:ext uri="{28A0092B-C50C-407E-A947-70E740481C1C}">
                <a14:useLocalDpi xmlns:a14="http://schemas.microsoft.com/office/drawing/2010/main" val="0"/>
              </a:ext>
            </a:extLst>
          </a:blip>
          <a:srcRect l="14008" t="4702" r="15401" b="4522"/>
          <a:stretch/>
        </p:blipFill>
        <p:spPr>
          <a:xfrm>
            <a:off x="3982721" y="1801412"/>
            <a:ext cx="3770586" cy="4533425"/>
          </a:xfrm>
          <a:prstGeom prst="rect">
            <a:avLst/>
          </a:prstGeom>
        </p:spPr>
      </p:pic>
    </p:spTree>
    <p:extLst>
      <p:ext uri="{BB962C8B-B14F-4D97-AF65-F5344CB8AC3E}">
        <p14:creationId xmlns:p14="http://schemas.microsoft.com/office/powerpoint/2010/main" val="1404044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1092200" y="800580"/>
            <a:ext cx="10007600" cy="939872"/>
          </a:xfrm>
          <a:prstGeom prst="rect">
            <a:avLst/>
          </a:prstGeom>
          <a:noFill/>
          <a:ln>
            <a:noFill/>
          </a:ln>
        </p:spPr>
        <p:txBody>
          <a:bodyPr spcFirstLastPara="1" vert="horz" wrap="square" lIns="121900" tIns="121900" rIns="121900" bIns="121900" rtlCol="0" anchor="t" anchorCtr="0">
            <a:normAutofit/>
          </a:bodyPr>
          <a:lstStyle/>
          <a:p>
            <a:pPr algn="ctr"/>
            <a:r>
              <a:rPr lang="en" sz="3600" dirty="0">
                <a:latin typeface="Times New Roman"/>
                <a:ea typeface="Times New Roman"/>
                <a:cs typeface="Times New Roman"/>
                <a:sym typeface="Times New Roman"/>
              </a:rPr>
              <a:t>IMPLEMENTATION</a:t>
            </a:r>
            <a:endParaRPr sz="3600" dirty="0">
              <a:latin typeface="Times New Roman"/>
              <a:ea typeface="Times New Roman"/>
              <a:cs typeface="Times New Roman"/>
              <a:sym typeface="Times New Roman"/>
            </a:endParaRPr>
          </a:p>
        </p:txBody>
      </p:sp>
      <p:sp>
        <p:nvSpPr>
          <p:cNvPr id="236" name="Google Shape;236;p28"/>
          <p:cNvSpPr txBox="1">
            <a:spLocks noGrp="1"/>
          </p:cNvSpPr>
          <p:nvPr>
            <p:ph type="body" idx="1"/>
          </p:nvPr>
        </p:nvSpPr>
        <p:spPr>
          <a:xfrm>
            <a:off x="1092200" y="1740452"/>
            <a:ext cx="10007600" cy="3981600"/>
          </a:xfrm>
          <a:prstGeom prst="rect">
            <a:avLst/>
          </a:prstGeom>
          <a:noFill/>
          <a:ln>
            <a:noFill/>
          </a:ln>
        </p:spPr>
        <p:txBody>
          <a:bodyPr spcFirstLastPara="1" vert="horz" wrap="square" lIns="121900" tIns="121900" rIns="121900" bIns="121900" rtlCol="0" anchor="t" anchorCtr="0">
            <a:normAutofit/>
          </a:bodyPr>
          <a:lstStyle/>
          <a:p>
            <a:pPr marL="567252" indent="-380990" algn="just">
              <a:lnSpc>
                <a:spcPct val="115000"/>
              </a:lnSpc>
              <a:buSzPts val="1400"/>
            </a:pPr>
            <a:endParaRPr sz="1867" dirty="0"/>
          </a:p>
        </p:txBody>
      </p:sp>
      <p:pic>
        <p:nvPicPr>
          <p:cNvPr id="237" name="Google Shape;237;p28" descr="Home | MLRIT - Best Engineering Colleges in Hyderabad"/>
          <p:cNvPicPr preferRelativeResize="0"/>
          <p:nvPr/>
        </p:nvPicPr>
        <p:blipFill rotWithShape="1">
          <a:blip r:embed="rId3">
            <a:alphaModFix/>
          </a:blip>
          <a:srcRect/>
          <a:stretch/>
        </p:blipFill>
        <p:spPr>
          <a:xfrm>
            <a:off x="354437" y="322434"/>
            <a:ext cx="1918412" cy="614637"/>
          </a:xfrm>
          <a:prstGeom prst="rect">
            <a:avLst/>
          </a:prstGeom>
          <a:noFill/>
          <a:ln>
            <a:noFill/>
          </a:ln>
        </p:spPr>
      </p:pic>
      <p:sp>
        <p:nvSpPr>
          <p:cNvPr id="4" name="Rectangle 3">
            <a:extLst>
              <a:ext uri="{FF2B5EF4-FFF2-40B4-BE49-F238E27FC236}">
                <a16:creationId xmlns:a16="http://schemas.microsoft.com/office/drawing/2014/main" id="{F70E19A6-4887-9670-7A16-A7A638F4F6AD}"/>
              </a:ext>
            </a:extLst>
          </p:cNvPr>
          <p:cNvSpPr/>
          <p:nvPr/>
        </p:nvSpPr>
        <p:spPr>
          <a:xfrm>
            <a:off x="1874520" y="2910840"/>
            <a:ext cx="2082800" cy="1036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Image Registration</a:t>
            </a:r>
          </a:p>
        </p:txBody>
      </p:sp>
      <p:sp>
        <p:nvSpPr>
          <p:cNvPr id="6" name="Rectangle 5">
            <a:extLst>
              <a:ext uri="{FF2B5EF4-FFF2-40B4-BE49-F238E27FC236}">
                <a16:creationId xmlns:a16="http://schemas.microsoft.com/office/drawing/2014/main" id="{CFBAA270-B79F-3B26-A779-BD4633B010DD}"/>
              </a:ext>
            </a:extLst>
          </p:cNvPr>
          <p:cNvSpPr/>
          <p:nvPr/>
        </p:nvSpPr>
        <p:spPr>
          <a:xfrm>
            <a:off x="5196840" y="2895600"/>
            <a:ext cx="2082800" cy="1036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Image Fusion</a:t>
            </a:r>
          </a:p>
        </p:txBody>
      </p:sp>
      <p:sp>
        <p:nvSpPr>
          <p:cNvPr id="7" name="Rectangle 6">
            <a:extLst>
              <a:ext uri="{FF2B5EF4-FFF2-40B4-BE49-F238E27FC236}">
                <a16:creationId xmlns:a16="http://schemas.microsoft.com/office/drawing/2014/main" id="{1FD13C69-94D6-D44E-9327-9982D3BB7F63}"/>
              </a:ext>
            </a:extLst>
          </p:cNvPr>
          <p:cNvSpPr/>
          <p:nvPr/>
        </p:nvSpPr>
        <p:spPr>
          <a:xfrm>
            <a:off x="8519160" y="2910840"/>
            <a:ext cx="2082800" cy="1036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Image Classification</a:t>
            </a:r>
          </a:p>
        </p:txBody>
      </p:sp>
      <p:cxnSp>
        <p:nvCxnSpPr>
          <p:cNvPr id="9" name="Straight Arrow Connector 8">
            <a:extLst>
              <a:ext uri="{FF2B5EF4-FFF2-40B4-BE49-F238E27FC236}">
                <a16:creationId xmlns:a16="http://schemas.microsoft.com/office/drawing/2014/main" id="{D01E5B7D-A207-163E-D79C-9EBF7BE2493E}"/>
              </a:ext>
            </a:extLst>
          </p:cNvPr>
          <p:cNvCxnSpPr>
            <a:cxnSpLocks/>
          </p:cNvCxnSpPr>
          <p:nvPr/>
        </p:nvCxnSpPr>
        <p:spPr>
          <a:xfrm>
            <a:off x="4155440" y="3429000"/>
            <a:ext cx="894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8633BCF-282D-0E82-08F4-1AB069D8D0FA}"/>
              </a:ext>
            </a:extLst>
          </p:cNvPr>
          <p:cNvCxnSpPr>
            <a:cxnSpLocks/>
          </p:cNvCxnSpPr>
          <p:nvPr/>
        </p:nvCxnSpPr>
        <p:spPr>
          <a:xfrm>
            <a:off x="7437120" y="3429000"/>
            <a:ext cx="894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7200000" s="0" l="0"/>
                                      </p:by>
                                    </p:animClr>
                                    <p:animClr clrSpc="hsl" dir="cw">
                                      <p:cBhvr>
                                        <p:cTn id="7" dur="500" fill="hold"/>
                                        <p:tgtEl>
                                          <p:spTgt spid="4"/>
                                        </p:tgtEl>
                                        <p:attrNameLst>
                                          <p:attrName>fillcolor</p:attrName>
                                        </p:attrNameLst>
                                      </p:cBhvr>
                                      <p:by>
                                        <p:hsl h="7200000" s="0" l="0"/>
                                      </p:by>
                                    </p:animClr>
                                    <p:animClr clrSpc="hsl" dir="cw">
                                      <p:cBhvr>
                                        <p:cTn id="8" dur="500" fill="hold"/>
                                        <p:tgtEl>
                                          <p:spTgt spid="4"/>
                                        </p:tgtEl>
                                        <p:attrNameLst>
                                          <p:attrName>stroke.color</p:attrName>
                                        </p:attrNameLst>
                                      </p:cBhvr>
                                      <p:by>
                                        <p:hsl h="7200000" s="0" l="0"/>
                                      </p:by>
                                    </p:animClr>
                                    <p:set>
                                      <p:cBhvr>
                                        <p:cTn id="9" dur="500" fill="hold"/>
                                        <p:tgtEl>
                                          <p:spTgt spid="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grpId="0" nodeType="clickEffect">
                                  <p:stCondLst>
                                    <p:cond delay="0"/>
                                  </p:stCondLst>
                                  <p:childTnLst>
                                    <p:animClr clrSpc="hsl" dir="cw">
                                      <p:cBhvr override="childStyle">
                                        <p:cTn id="13" dur="500" fill="hold"/>
                                        <p:tgtEl>
                                          <p:spTgt spid="6"/>
                                        </p:tgtEl>
                                        <p:attrNameLst>
                                          <p:attrName>style.color</p:attrName>
                                        </p:attrNameLst>
                                      </p:cBhvr>
                                      <p:by>
                                        <p:hsl h="7200000" s="0" l="0"/>
                                      </p:by>
                                    </p:animClr>
                                    <p:animClr clrSpc="hsl" dir="cw">
                                      <p:cBhvr>
                                        <p:cTn id="14" dur="500" fill="hold"/>
                                        <p:tgtEl>
                                          <p:spTgt spid="6"/>
                                        </p:tgtEl>
                                        <p:attrNameLst>
                                          <p:attrName>fillcolor</p:attrName>
                                        </p:attrNameLst>
                                      </p:cBhvr>
                                      <p:by>
                                        <p:hsl h="7200000" s="0" l="0"/>
                                      </p:by>
                                    </p:animClr>
                                    <p:animClr clrSpc="hsl" dir="cw">
                                      <p:cBhvr>
                                        <p:cTn id="15" dur="500" fill="hold"/>
                                        <p:tgtEl>
                                          <p:spTgt spid="6"/>
                                        </p:tgtEl>
                                        <p:attrNameLst>
                                          <p:attrName>stroke.color</p:attrName>
                                        </p:attrNameLst>
                                      </p:cBhvr>
                                      <p:by>
                                        <p:hsl h="7200000" s="0" l="0"/>
                                      </p:by>
                                    </p:animClr>
                                    <p:set>
                                      <p:cBhvr>
                                        <p:cTn id="16" dur="500" fill="hold"/>
                                        <p:tgtEl>
                                          <p:spTgt spid="6"/>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1" presetClass="emph" presetSubtype="0" fill="hold" grpId="0" nodeType="clickEffect">
                                  <p:stCondLst>
                                    <p:cond delay="0"/>
                                  </p:stCondLst>
                                  <p:childTnLst>
                                    <p:animClr clrSpc="hsl" dir="cw">
                                      <p:cBhvr override="childStyle">
                                        <p:cTn id="20" dur="500" fill="hold"/>
                                        <p:tgtEl>
                                          <p:spTgt spid="7"/>
                                        </p:tgtEl>
                                        <p:attrNameLst>
                                          <p:attrName>style.color</p:attrName>
                                        </p:attrNameLst>
                                      </p:cBhvr>
                                      <p:by>
                                        <p:hsl h="7200000" s="0" l="0"/>
                                      </p:by>
                                    </p:animClr>
                                    <p:animClr clrSpc="hsl" dir="cw">
                                      <p:cBhvr>
                                        <p:cTn id="21" dur="500" fill="hold"/>
                                        <p:tgtEl>
                                          <p:spTgt spid="7"/>
                                        </p:tgtEl>
                                        <p:attrNameLst>
                                          <p:attrName>fillcolor</p:attrName>
                                        </p:attrNameLst>
                                      </p:cBhvr>
                                      <p:by>
                                        <p:hsl h="7200000" s="0" l="0"/>
                                      </p:by>
                                    </p:animClr>
                                    <p:animClr clrSpc="hsl" dir="cw">
                                      <p:cBhvr>
                                        <p:cTn id="22" dur="500" fill="hold"/>
                                        <p:tgtEl>
                                          <p:spTgt spid="7"/>
                                        </p:tgtEl>
                                        <p:attrNameLst>
                                          <p:attrName>stroke.color</p:attrName>
                                        </p:attrNameLst>
                                      </p:cBhvr>
                                      <p:by>
                                        <p:hsl h="7200000" s="0" l="0"/>
                                      </p:by>
                                    </p:animClr>
                                    <p:set>
                                      <p:cBhvr>
                                        <p:cTn id="23" dur="500" fill="hold"/>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1097280" y="937070"/>
            <a:ext cx="10058400" cy="800289"/>
          </a:xfrm>
          <a:prstGeom prst="rect">
            <a:avLst/>
          </a:prstGeom>
          <a:noFill/>
          <a:ln>
            <a:noFill/>
          </a:ln>
        </p:spPr>
        <p:txBody>
          <a:bodyPr spcFirstLastPara="1" vert="horz" wrap="square" lIns="121900" tIns="121900" rIns="121900" bIns="121900" rtlCol="0" anchor="t" anchorCtr="0">
            <a:normAutofit/>
          </a:bodyPr>
          <a:lstStyle/>
          <a:p>
            <a:pPr algn="ctr"/>
            <a:r>
              <a:rPr lang="en" sz="3600" dirty="0">
                <a:latin typeface="Times New Roman"/>
                <a:ea typeface="Times New Roman"/>
                <a:cs typeface="Times New Roman"/>
                <a:sym typeface="Times New Roman"/>
              </a:rPr>
              <a:t>IMPLEMENTATION: IMAGE REGISTRATION</a:t>
            </a:r>
            <a:endParaRPr sz="3600" dirty="0">
              <a:latin typeface="Times New Roman"/>
              <a:ea typeface="Times New Roman"/>
              <a:cs typeface="Times New Roman"/>
              <a:sym typeface="Times New Roman"/>
            </a:endParaRPr>
          </a:p>
        </p:txBody>
      </p:sp>
      <p:sp>
        <p:nvSpPr>
          <p:cNvPr id="2" name="Content Placeholder 1">
            <a:extLst>
              <a:ext uri="{FF2B5EF4-FFF2-40B4-BE49-F238E27FC236}">
                <a16:creationId xmlns:a16="http://schemas.microsoft.com/office/drawing/2014/main" id="{F0162748-5B0F-B0BF-470D-132A3D8E934D}"/>
              </a:ext>
            </a:extLst>
          </p:cNvPr>
          <p:cNvSpPr>
            <a:spLocks noGrp="1"/>
          </p:cNvSpPr>
          <p:nvPr>
            <p:ph sz="half" idx="1"/>
          </p:nvPr>
        </p:nvSpPr>
        <p:spPr/>
        <p:txBody>
          <a:bodyPr/>
          <a:lstStyle/>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Precise spatial alignment of MRI and CT image data.</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Utilization of Procrustes analysis algorithms for accurate registration.</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Accounts for variations in patient positioning and imaging acquisition parameters.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Enables seamless integration and fusion of complementary imaging modalities.</a:t>
            </a:r>
          </a:p>
        </p:txBody>
      </p:sp>
      <p:pic>
        <p:nvPicPr>
          <p:cNvPr id="7" name="Content Placeholder 6">
            <a:extLst>
              <a:ext uri="{FF2B5EF4-FFF2-40B4-BE49-F238E27FC236}">
                <a16:creationId xmlns:a16="http://schemas.microsoft.com/office/drawing/2014/main" id="{1129F987-EA35-0C67-14F1-CD45863D5A8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40320" y="1845734"/>
            <a:ext cx="2286000" cy="4422986"/>
          </a:xfrm>
        </p:spPr>
      </p:pic>
      <p:pic>
        <p:nvPicPr>
          <p:cNvPr id="237" name="Google Shape;237;p28" descr="Home | MLRIT - Best Engineering Colleges in Hyderabad"/>
          <p:cNvPicPr preferRelativeResize="0"/>
          <p:nvPr/>
        </p:nvPicPr>
        <p:blipFill rotWithShape="1">
          <a:blip r:embed="rId4">
            <a:alphaModFix/>
          </a:blip>
          <a:srcRect/>
          <a:stretch/>
        </p:blipFill>
        <p:spPr>
          <a:xfrm>
            <a:off x="354437" y="322434"/>
            <a:ext cx="1918412" cy="614637"/>
          </a:xfrm>
          <a:prstGeom prst="rect">
            <a:avLst/>
          </a:prstGeom>
          <a:noFill/>
          <a:ln>
            <a:noFill/>
          </a:ln>
        </p:spPr>
      </p:pic>
    </p:spTree>
    <p:extLst>
      <p:ext uri="{BB962C8B-B14F-4D97-AF65-F5344CB8AC3E}">
        <p14:creationId xmlns:p14="http://schemas.microsoft.com/office/powerpoint/2010/main" val="384524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1097280" y="937071"/>
            <a:ext cx="10058400" cy="800289"/>
          </a:xfrm>
          <a:prstGeom prst="rect">
            <a:avLst/>
          </a:prstGeom>
          <a:noFill/>
          <a:ln>
            <a:noFill/>
          </a:ln>
        </p:spPr>
        <p:txBody>
          <a:bodyPr spcFirstLastPara="1" vert="horz" wrap="square" lIns="121900" tIns="121900" rIns="121900" bIns="121900" rtlCol="0" anchor="t" anchorCtr="0">
            <a:normAutofit/>
          </a:bodyPr>
          <a:lstStyle/>
          <a:p>
            <a:pPr algn="ctr"/>
            <a:r>
              <a:rPr lang="en" sz="3600" dirty="0">
                <a:latin typeface="Times New Roman"/>
                <a:ea typeface="Times New Roman"/>
                <a:cs typeface="Times New Roman"/>
                <a:sym typeface="Times New Roman"/>
              </a:rPr>
              <a:t>IMPLEMENTATION: IMAGE FUSION</a:t>
            </a:r>
            <a:endParaRPr sz="3600" dirty="0">
              <a:latin typeface="Times New Roman"/>
              <a:ea typeface="Times New Roman"/>
              <a:cs typeface="Times New Roman"/>
              <a:sym typeface="Times New Roman"/>
            </a:endParaRPr>
          </a:p>
        </p:txBody>
      </p:sp>
      <p:sp>
        <p:nvSpPr>
          <p:cNvPr id="2" name="Content Placeholder 1">
            <a:extLst>
              <a:ext uri="{FF2B5EF4-FFF2-40B4-BE49-F238E27FC236}">
                <a16:creationId xmlns:a16="http://schemas.microsoft.com/office/drawing/2014/main" id="{63A8393D-E1CF-FCF7-74C8-1BEFC24D04C5}"/>
              </a:ext>
            </a:extLst>
          </p:cNvPr>
          <p:cNvSpPr>
            <a:spLocks noGrp="1"/>
          </p:cNvSpPr>
          <p:nvPr>
            <p:ph sz="half" idx="1"/>
          </p:nvPr>
        </p:nvSpPr>
        <p:spPr>
          <a:xfrm>
            <a:off x="1097278" y="1867089"/>
            <a:ext cx="4937760" cy="4023360"/>
          </a:xfrm>
        </p:spPr>
        <p:txBody>
          <a:bodyPr/>
          <a:lstStyle/>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Combines registered MRI and CT image data using wavelet transform techniques.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Generates a comprehensive visualization of brain anatomy and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characteristics.</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Leverages the strengths of different imaging modalities for a complete understanding.</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Fused images provide rich, multimodal information for </a:t>
            </a:r>
            <a:r>
              <a:rPr lang="en-IN" dirty="0" err="1">
                <a:latin typeface="Times New Roman" panose="02020603050405020304" pitchFamily="18" charset="0"/>
                <a:cs typeface="Times New Roman" panose="02020603050405020304" pitchFamily="18" charset="0"/>
              </a:rPr>
              <a:t>tumor</a:t>
            </a:r>
            <a:r>
              <a:rPr lang="en-IN" dirty="0">
                <a:latin typeface="Times New Roman" panose="02020603050405020304" pitchFamily="18" charset="0"/>
                <a:cs typeface="Times New Roman" panose="02020603050405020304" pitchFamily="18" charset="0"/>
              </a:rPr>
              <a:t> detection and analysis.</a:t>
            </a:r>
          </a:p>
          <a:p>
            <a:endParaRPr lang="en-IN" dirty="0"/>
          </a:p>
        </p:txBody>
      </p:sp>
      <p:pic>
        <p:nvPicPr>
          <p:cNvPr id="5" name="Content Placeholder 4">
            <a:extLst>
              <a:ext uri="{FF2B5EF4-FFF2-40B4-BE49-F238E27FC236}">
                <a16:creationId xmlns:a16="http://schemas.microsoft.com/office/drawing/2014/main" id="{831E45F5-6761-7E85-E274-025BB870AA9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54844" y="1846263"/>
            <a:ext cx="4439878" cy="4331017"/>
          </a:xfrm>
        </p:spPr>
      </p:pic>
      <p:pic>
        <p:nvPicPr>
          <p:cNvPr id="237" name="Google Shape;237;p28" descr="Home | MLRIT - Best Engineering Colleges in Hyderabad"/>
          <p:cNvPicPr preferRelativeResize="0"/>
          <p:nvPr/>
        </p:nvPicPr>
        <p:blipFill rotWithShape="1">
          <a:blip r:embed="rId4">
            <a:alphaModFix/>
          </a:blip>
          <a:srcRect/>
          <a:stretch/>
        </p:blipFill>
        <p:spPr>
          <a:xfrm>
            <a:off x="354437" y="322434"/>
            <a:ext cx="1918412" cy="614637"/>
          </a:xfrm>
          <a:prstGeom prst="rect">
            <a:avLst/>
          </a:prstGeom>
          <a:noFill/>
          <a:ln>
            <a:noFill/>
          </a:ln>
        </p:spPr>
      </p:pic>
    </p:spTree>
    <p:extLst>
      <p:ext uri="{BB962C8B-B14F-4D97-AF65-F5344CB8AC3E}">
        <p14:creationId xmlns:p14="http://schemas.microsoft.com/office/powerpoint/2010/main" val="35083977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1097280" y="937071"/>
            <a:ext cx="10058400" cy="800289"/>
          </a:xfrm>
          <a:prstGeom prst="rect">
            <a:avLst/>
          </a:prstGeom>
          <a:noFill/>
          <a:ln>
            <a:noFill/>
          </a:ln>
        </p:spPr>
        <p:txBody>
          <a:bodyPr spcFirstLastPara="1" vert="horz" wrap="square" lIns="121900" tIns="121900" rIns="121900" bIns="121900" rtlCol="0" anchor="t" anchorCtr="0">
            <a:normAutofit/>
          </a:bodyPr>
          <a:lstStyle/>
          <a:p>
            <a:pPr algn="ctr"/>
            <a:r>
              <a:rPr lang="en" sz="3600" dirty="0">
                <a:latin typeface="Times New Roman"/>
                <a:ea typeface="Times New Roman"/>
                <a:cs typeface="Times New Roman"/>
                <a:sym typeface="Times New Roman"/>
              </a:rPr>
              <a:t>IMPLEMENTATION: IMAGE CLASSIFICATION</a:t>
            </a:r>
            <a:endParaRPr sz="3600" dirty="0">
              <a:latin typeface="Times New Roman"/>
              <a:ea typeface="Times New Roman"/>
              <a:cs typeface="Times New Roman"/>
              <a:sym typeface="Times New Roman"/>
            </a:endParaRPr>
          </a:p>
        </p:txBody>
      </p:sp>
      <p:sp>
        <p:nvSpPr>
          <p:cNvPr id="2" name="Content Placeholder 1">
            <a:extLst>
              <a:ext uri="{FF2B5EF4-FFF2-40B4-BE49-F238E27FC236}">
                <a16:creationId xmlns:a16="http://schemas.microsoft.com/office/drawing/2014/main" id="{27C1D24D-29EB-7500-47AF-D87099140133}"/>
              </a:ext>
            </a:extLst>
          </p:cNvPr>
          <p:cNvSpPr>
            <a:spLocks noGrp="1"/>
          </p:cNvSpPr>
          <p:nvPr>
            <p:ph sz="half" idx="1"/>
          </p:nvPr>
        </p:nvSpPr>
        <p:spPr/>
        <p:txBody>
          <a:bodyPr>
            <a:normAutofit lnSpcReduction="10000"/>
          </a:bodyPr>
          <a:lstStyle/>
          <a:p>
            <a:pPr>
              <a:buFont typeface="Wingdings" panose="05000000000000000000" pitchFamily="2" charset="2"/>
              <a:buChar char="§"/>
            </a:pPr>
            <a:r>
              <a:rPr lang="en-IN" dirty="0"/>
              <a:t> Convolutional Neural Network (CNN) model processes fused multimodal images</a:t>
            </a:r>
          </a:p>
          <a:p>
            <a:pPr>
              <a:buFont typeface="Wingdings" panose="05000000000000000000" pitchFamily="2" charset="2"/>
              <a:buChar char="§"/>
            </a:pPr>
            <a:r>
              <a:rPr lang="en-IN" dirty="0"/>
              <a:t> Accurately detects and localizes brain tumors within the fused image data</a:t>
            </a:r>
          </a:p>
          <a:p>
            <a:pPr>
              <a:buFont typeface="Wingdings" panose="05000000000000000000" pitchFamily="2" charset="2"/>
              <a:buChar char="§"/>
            </a:pPr>
            <a:r>
              <a:rPr lang="en-IN" dirty="0"/>
              <a:t> Classifies detected tumors into three main types: glioma, meningioma, and pituitary adenoma</a:t>
            </a:r>
          </a:p>
          <a:p>
            <a:pPr>
              <a:buFont typeface="Wingdings" panose="05000000000000000000" pitchFamily="2" charset="2"/>
              <a:buChar char="§"/>
            </a:pPr>
            <a:r>
              <a:rPr lang="en-IN" dirty="0"/>
              <a:t> Deep learning model leverages the rich information from fused images for precise </a:t>
            </a:r>
            <a:r>
              <a:rPr lang="en-IN" dirty="0" err="1"/>
              <a:t>tumor</a:t>
            </a:r>
            <a:r>
              <a:rPr lang="en-IN" dirty="0"/>
              <a:t> characterization</a:t>
            </a:r>
          </a:p>
          <a:p>
            <a:pPr>
              <a:buFont typeface="Wingdings" panose="05000000000000000000" pitchFamily="2" charset="2"/>
              <a:buChar char="§"/>
            </a:pPr>
            <a:r>
              <a:rPr lang="en-IN" dirty="0"/>
              <a:t> </a:t>
            </a:r>
            <a:r>
              <a:rPr lang="en-IN" dirty="0" err="1"/>
              <a:t>Tumor</a:t>
            </a:r>
            <a:r>
              <a:rPr lang="en-IN" dirty="0"/>
              <a:t> classification supports personalized treatment planning and clinical decision-making</a:t>
            </a:r>
          </a:p>
          <a:p>
            <a:endParaRPr lang="en-IN" dirty="0"/>
          </a:p>
        </p:txBody>
      </p:sp>
      <p:pic>
        <p:nvPicPr>
          <p:cNvPr id="237" name="Google Shape;237;p28" descr="Home | MLRIT - Best Engineering Colleges in Hyderabad"/>
          <p:cNvPicPr preferRelativeResize="0"/>
          <p:nvPr/>
        </p:nvPicPr>
        <p:blipFill rotWithShape="1">
          <a:blip r:embed="rId3">
            <a:alphaModFix/>
          </a:blip>
          <a:srcRect/>
          <a:stretch/>
        </p:blipFill>
        <p:spPr>
          <a:xfrm>
            <a:off x="354437" y="322434"/>
            <a:ext cx="1918412" cy="614637"/>
          </a:xfrm>
          <a:prstGeom prst="rect">
            <a:avLst/>
          </a:prstGeom>
          <a:noFill/>
          <a:ln>
            <a:noFill/>
          </a:ln>
        </p:spPr>
      </p:pic>
      <p:pic>
        <p:nvPicPr>
          <p:cNvPr id="13" name="Content Placeholder 12">
            <a:extLst>
              <a:ext uri="{FF2B5EF4-FFF2-40B4-BE49-F238E27FC236}">
                <a16:creationId xmlns:a16="http://schemas.microsoft.com/office/drawing/2014/main" id="{CBD3244F-5CCA-7A77-4578-A61EF3147333}"/>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13988" t="8408" r="45884"/>
          <a:stretch/>
        </p:blipFill>
        <p:spPr>
          <a:xfrm>
            <a:off x="6766561" y="1942430"/>
            <a:ext cx="3870960" cy="3978499"/>
          </a:xfrm>
        </p:spPr>
      </p:pic>
    </p:spTree>
    <p:extLst>
      <p:ext uri="{BB962C8B-B14F-4D97-AF65-F5344CB8AC3E}">
        <p14:creationId xmlns:p14="http://schemas.microsoft.com/office/powerpoint/2010/main" val="2137907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1858572" y="1734861"/>
            <a:ext cx="8489200" cy="3385600"/>
          </a:xfrm>
          <a:prstGeom prst="rect">
            <a:avLst/>
          </a:prstGeom>
          <a:noFill/>
          <a:ln>
            <a:noFill/>
          </a:ln>
        </p:spPr>
        <p:txBody>
          <a:bodyPr spcFirstLastPara="1" vert="horz" wrap="square" lIns="121900" tIns="121900" rIns="121900" bIns="121900" rtlCol="0" anchor="ctr" anchorCtr="0">
            <a:normAutofit/>
          </a:bodyPr>
          <a:lstStyle/>
          <a:p>
            <a:r>
              <a:rPr lang="en" sz="6667" dirty="0">
                <a:latin typeface="Times New Roman"/>
                <a:ea typeface="Times New Roman"/>
                <a:cs typeface="Times New Roman"/>
                <a:sym typeface="Times New Roman"/>
              </a:rPr>
              <a:t>THANK YOU</a:t>
            </a:r>
            <a:endParaRPr sz="6667" dirty="0">
              <a:latin typeface="Times New Roman"/>
              <a:ea typeface="Times New Roman"/>
              <a:cs typeface="Times New Roman"/>
              <a:sym typeface="Times New Roman"/>
            </a:endParaRPr>
          </a:p>
        </p:txBody>
      </p:sp>
      <p:pic>
        <p:nvPicPr>
          <p:cNvPr id="299" name="Google Shape;299;p37" descr="Home | MLRIT - Best Engineering Colleges in Hyderabad"/>
          <p:cNvPicPr preferRelativeResize="0"/>
          <p:nvPr/>
        </p:nvPicPr>
        <p:blipFill rotWithShape="1">
          <a:blip r:embed="rId3">
            <a:alphaModFix/>
          </a:blip>
          <a:srcRect/>
          <a:stretch/>
        </p:blipFill>
        <p:spPr>
          <a:xfrm>
            <a:off x="354437" y="322434"/>
            <a:ext cx="1918412" cy="6146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1000"/>
                                        <p:tgtEl>
                                          <p:spTgt spid="298"/>
                                        </p:tgtEl>
                                      </p:cBhvr>
                                    </p:animEffect>
                                    <p:anim calcmode="lin" valueType="num">
                                      <p:cBhvr>
                                        <p:cTn id="8" dur="1000" fill="hold"/>
                                        <p:tgtEl>
                                          <p:spTgt spid="298"/>
                                        </p:tgtEl>
                                        <p:attrNameLst>
                                          <p:attrName>ppt_x</p:attrName>
                                        </p:attrNameLst>
                                      </p:cBhvr>
                                      <p:tavLst>
                                        <p:tav tm="0">
                                          <p:val>
                                            <p:strVal val="#ppt_x"/>
                                          </p:val>
                                        </p:tav>
                                        <p:tav tm="100000">
                                          <p:val>
                                            <p:strVal val="#ppt_x"/>
                                          </p:val>
                                        </p:tav>
                                      </p:tavLst>
                                    </p:anim>
                                    <p:anim calcmode="lin" valueType="num">
                                      <p:cBhvr>
                                        <p:cTn id="9" dur="1000" fill="hold"/>
                                        <p:tgtEl>
                                          <p:spTgt spid="2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120</TotalTime>
  <Words>309</Words>
  <Application>Microsoft Office PowerPoint</Application>
  <PresentationFormat>Widescreen</PresentationFormat>
  <Paragraphs>33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Times New Roman</vt:lpstr>
      <vt:lpstr>Wingdings</vt:lpstr>
      <vt:lpstr>Retrospect</vt:lpstr>
      <vt:lpstr>Enhancing Medical Diagnosis Through Multimodal Medical Image Fusion</vt:lpstr>
      <vt:lpstr>PROBLEM STATEMENT</vt:lpstr>
      <vt:lpstr>ARCHITECTURE</vt:lpstr>
      <vt:lpstr>IMPLEMENTATION</vt:lpstr>
      <vt:lpstr>IMPLEMENTATION: IMAGE REGISTRATION</vt:lpstr>
      <vt:lpstr>IMPLEMENTATION: IMAGE FUSION</vt:lpstr>
      <vt:lpstr>IMPLEMENTATION: IMAGE CLASSIFICATION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Medical Diagnosis Through Multimodal Medical Image Fusion</dc:title>
  <dc:creator>Shreeya C</dc:creator>
  <cp:lastModifiedBy>siva vamsi kolli</cp:lastModifiedBy>
  <cp:revision>4</cp:revision>
  <dcterms:created xsi:type="dcterms:W3CDTF">2024-04-03T20:13:55Z</dcterms:created>
  <dcterms:modified xsi:type="dcterms:W3CDTF">2024-04-14T16:24:07Z</dcterms:modified>
</cp:coreProperties>
</file>