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4630400" cy="8229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312415-E968-498C-AA27-8E922F913F78}">
  <a:tblStyle styleId="{79312415-E968-498C-AA27-8E922F913F78}" styleName="Table_0">
    <a:wholeTbl>
      <a:tcTxStyle b="off" i="off">
        <a:font>
          <a:latin typeface="Calibri"/>
          <a:ea typeface="Calibri"/>
          <a:cs typeface="Calibri"/>
        </a:font>
        <a:schemeClr val="dk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cBdr>
      </a:tcStyle>
    </a:band1V>
    <a:band2V>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0"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5364ec5716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5364ec571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4" name="Google Shape;24;p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5" name="Google Shape;25;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1" name="Google Shape;31;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catalog.data.gov/dataset/traffic-crashes-crashes" TargetMode="External"/><Relationship Id="rId7" Type="http://schemas.openxmlformats.org/officeDocument/2006/relationships/hyperlink" Target="https://doi.org/10.1016/S0001-4575(99)00094-9"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s://www.progressive.com/lifelanes/when-do-car-accidents-happen/" TargetMode="External"/><Relationship Id="rId5" Type="http://schemas.openxmlformats.org/officeDocument/2006/relationships/hyperlink" Target="https://doi.org/10.1080/15389588.2011.653841" TargetMode="External"/><Relationship Id="rId4" Type="http://schemas.openxmlformats.org/officeDocument/2006/relationships/hyperlink" Target="https://doi.org/10.1016/j.aap.2006.04.00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3"/>
          <p:cNvSpPr/>
          <p:nvPr/>
        </p:nvSpPr>
        <p:spPr>
          <a:xfrm>
            <a:off x="0" y="0"/>
            <a:ext cx="14630034" cy="8229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5" name="Google Shape;85;p13" descr="6fa0b171-48db-4a78-963c-a30d57b5e7ba.png"/>
          <p:cNvPicPr preferRelativeResize="0"/>
          <p:nvPr/>
        </p:nvPicPr>
        <p:blipFill rotWithShape="1">
          <a:blip r:embed="rId3">
            <a:alphaModFix/>
          </a:blip>
          <a:srcRect t="4679" r="-1" b="27469"/>
          <a:stretch/>
        </p:blipFill>
        <p:spPr>
          <a:xfrm>
            <a:off x="-1" y="10"/>
            <a:ext cx="14673754" cy="5600315"/>
          </a:xfrm>
          <a:prstGeom prst="rect">
            <a:avLst/>
          </a:prstGeom>
          <a:noFill/>
          <a:ln>
            <a:noFill/>
          </a:ln>
        </p:spPr>
      </p:pic>
      <p:grpSp>
        <p:nvGrpSpPr>
          <p:cNvPr id="86" name="Google Shape;86;p13"/>
          <p:cNvGrpSpPr/>
          <p:nvPr/>
        </p:nvGrpSpPr>
        <p:grpSpPr>
          <a:xfrm>
            <a:off x="-366" y="3584971"/>
            <a:ext cx="14673753" cy="2194559"/>
            <a:chOff x="-305" y="2987478"/>
            <a:chExt cx="12188952" cy="1828800"/>
          </a:xfrm>
        </p:grpSpPr>
        <p:sp>
          <p:nvSpPr>
            <p:cNvPr id="87" name="Google Shape;87;p13"/>
            <p:cNvSpPr/>
            <p:nvPr/>
          </p:nvSpPr>
          <p:spPr>
            <a:xfrm>
              <a:off x="-305" y="2987478"/>
              <a:ext cx="12188952" cy="1099712"/>
            </a:xfrm>
            <a:custGeom>
              <a:avLst/>
              <a:gdLst/>
              <a:ahLst/>
              <a:cxnLst/>
              <a:rect l="l" t="t" r="r" b="b"/>
              <a:pathLst>
                <a:path w="9182100" h="932744" extrusionOk="0">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13"/>
            <p:cNvSpPr/>
            <p:nvPr/>
          </p:nvSpPr>
          <p:spPr>
            <a:xfrm>
              <a:off x="-305" y="3199381"/>
              <a:ext cx="12188952" cy="902694"/>
            </a:xfrm>
            <a:custGeom>
              <a:avLst/>
              <a:gdLst/>
              <a:ahLst/>
              <a:cxnLst/>
              <a:rect l="l" t="t" r="r" b="b"/>
              <a:pathLst>
                <a:path w="9182100" h="765639" extrusionOk="0">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13"/>
            <p:cNvSpPr/>
            <p:nvPr/>
          </p:nvSpPr>
          <p:spPr>
            <a:xfrm>
              <a:off x="-305" y="3501488"/>
              <a:ext cx="12188952" cy="641669"/>
            </a:xfrm>
            <a:custGeom>
              <a:avLst/>
              <a:gdLst/>
              <a:ahLst/>
              <a:cxnLst/>
              <a:rect l="l" t="t" r="r" b="b"/>
              <a:pathLst>
                <a:path w="9182100" h="544245" extrusionOk="0">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13"/>
            <p:cNvSpPr/>
            <p:nvPr/>
          </p:nvSpPr>
          <p:spPr>
            <a:xfrm>
              <a:off x="-305" y="3614750"/>
              <a:ext cx="12188952" cy="1201528"/>
            </a:xfrm>
            <a:custGeom>
              <a:avLst/>
              <a:gdLst/>
              <a:ahLst/>
              <a:cxnLst/>
              <a:rect l="l" t="t" r="r" b="b"/>
              <a:pathLst>
                <a:path w="9182100" h="1019102" extrusionOk="0">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1" name="Google Shape;91;p13"/>
          <p:cNvSpPr txBox="1"/>
          <p:nvPr/>
        </p:nvSpPr>
        <p:spPr>
          <a:xfrm>
            <a:off x="347289" y="5022216"/>
            <a:ext cx="13935456" cy="1321566"/>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400" b="1">
                <a:solidFill>
                  <a:srgbClr val="000000"/>
                </a:solidFill>
                <a:latin typeface="Calibri"/>
                <a:ea typeface="Calibri"/>
                <a:cs typeface="Calibri"/>
                <a:sym typeface="Calibri"/>
              </a:rPr>
              <a:t>Examining Patterns and Preventive Strategies for Vehicle Crashes</a:t>
            </a:r>
            <a:endParaRPr sz="4400">
              <a:solidFill>
                <a:schemeClr val="dk1"/>
              </a:solidFill>
              <a:latin typeface="Calibri"/>
              <a:ea typeface="Calibri"/>
              <a:cs typeface="Calibri"/>
              <a:sym typeface="Calibri"/>
            </a:endParaRPr>
          </a:p>
        </p:txBody>
      </p:sp>
      <p:sp>
        <p:nvSpPr>
          <p:cNvPr id="92" name="Google Shape;92;p13"/>
          <p:cNvSpPr txBox="1"/>
          <p:nvPr/>
        </p:nvSpPr>
        <p:spPr>
          <a:xfrm>
            <a:off x="8544696" y="6343782"/>
            <a:ext cx="5911693" cy="181192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2000">
                <a:solidFill>
                  <a:srgbClr val="000000"/>
                </a:solidFill>
                <a:latin typeface="Times New Roman"/>
                <a:ea typeface="Times New Roman"/>
                <a:cs typeface="Times New Roman"/>
                <a:sym typeface="Times New Roman"/>
              </a:rPr>
              <a:t>Team – 11: Meghana Kota, Harshad Gupta Pasumarthy</a:t>
            </a:r>
            <a:br>
              <a:rPr lang="en-US" sz="2000">
                <a:solidFill>
                  <a:srgbClr val="000000"/>
                </a:solidFill>
                <a:latin typeface="Times New Roman"/>
                <a:ea typeface="Times New Roman"/>
                <a:cs typeface="Times New Roman"/>
                <a:sym typeface="Times New Roman"/>
              </a:rPr>
            </a:br>
            <a:r>
              <a:rPr lang="en-US" sz="2000">
                <a:solidFill>
                  <a:srgbClr val="000000"/>
                </a:solidFill>
                <a:latin typeface="Times New Roman"/>
                <a:ea typeface="Times New Roman"/>
                <a:cs typeface="Times New Roman"/>
                <a:sym typeface="Times New Roman"/>
              </a:rPr>
              <a:t>Course: ADTA 5940 – Analytics Capstone Experience</a:t>
            </a:r>
            <a:br>
              <a:rPr lang="en-US" sz="2000">
                <a:solidFill>
                  <a:srgbClr val="000000"/>
                </a:solidFill>
                <a:latin typeface="Times New Roman"/>
                <a:ea typeface="Times New Roman"/>
                <a:cs typeface="Times New Roman"/>
                <a:sym typeface="Times New Roman"/>
              </a:rPr>
            </a:br>
            <a:r>
              <a:rPr lang="en-US" sz="2000">
                <a:solidFill>
                  <a:srgbClr val="000000"/>
                </a:solidFill>
                <a:latin typeface="Times New Roman"/>
                <a:ea typeface="Times New Roman"/>
                <a:cs typeface="Times New Roman"/>
                <a:sym typeface="Times New Roman"/>
              </a:rPr>
              <a:t>Instructor: Dr. Jamie Humphries</a:t>
            </a:r>
            <a:br>
              <a:rPr lang="en-US" sz="2000">
                <a:solidFill>
                  <a:srgbClr val="000000"/>
                </a:solidFill>
                <a:latin typeface="Times New Roman"/>
                <a:ea typeface="Times New Roman"/>
                <a:cs typeface="Times New Roman"/>
                <a:sym typeface="Times New Roman"/>
              </a:rPr>
            </a:b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sp>
        <p:nvSpPr>
          <p:cNvPr id="201" name="Google Shape;201;p22"/>
          <p:cNvSpPr/>
          <p:nvPr/>
        </p:nvSpPr>
        <p:spPr>
          <a:xfrm>
            <a:off x="-1" y="0"/>
            <a:ext cx="14626742" cy="8229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2" name="Google Shape;202;p22"/>
          <p:cNvPicPr preferRelativeResize="0"/>
          <p:nvPr/>
        </p:nvPicPr>
        <p:blipFill rotWithShape="1">
          <a:blip r:embed="rId3">
            <a:alphaModFix/>
          </a:blip>
          <a:srcRect t="6577" r="-1"/>
          <a:stretch/>
        </p:blipFill>
        <p:spPr>
          <a:xfrm>
            <a:off x="6223864" y="490679"/>
            <a:ext cx="7404350" cy="2853411"/>
          </a:xfrm>
          <a:prstGeom prst="rect">
            <a:avLst/>
          </a:prstGeom>
          <a:noFill/>
          <a:ln>
            <a:noFill/>
          </a:ln>
        </p:spPr>
      </p:pic>
      <p:sp>
        <p:nvSpPr>
          <p:cNvPr id="203" name="Google Shape;203;p22"/>
          <p:cNvSpPr txBox="1"/>
          <p:nvPr/>
        </p:nvSpPr>
        <p:spPr>
          <a:xfrm>
            <a:off x="1002186" y="4320349"/>
            <a:ext cx="4783386" cy="2436525"/>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2000" b="1">
                <a:solidFill>
                  <a:schemeClr val="dk1"/>
                </a:solidFill>
                <a:latin typeface="Calibri"/>
                <a:ea typeface="Calibri"/>
                <a:cs typeface="Calibri"/>
                <a:sym typeface="Calibri"/>
              </a:rPr>
              <a:t>Weather Conditions During Crashes</a:t>
            </a:r>
            <a:r>
              <a:rPr lang="en-US" sz="2000">
                <a:solidFill>
                  <a:schemeClr val="dk1"/>
                </a:solidFill>
                <a:latin typeface="Calibri"/>
                <a:ea typeface="Calibri"/>
                <a:cs typeface="Calibri"/>
                <a:sym typeface="Calibri"/>
              </a:rPr>
              <a:t>:</a:t>
            </a:r>
            <a:endParaRPr/>
          </a:p>
          <a:p>
            <a:pPr marL="342900" marR="0" lvl="0" indent="-228600" algn="l" rtl="0">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Most crashes occurred in clear weather.</a:t>
            </a:r>
            <a:endParaRPr/>
          </a:p>
          <a:p>
            <a:pPr marL="342900" marR="0" lvl="0" indent="-228600" algn="l" rtl="0">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Rain, snow, and drizzle account for smaller but significant crashes.</a:t>
            </a:r>
            <a:endParaRPr/>
          </a:p>
          <a:p>
            <a:pPr marL="342900" marR="0" lvl="0" indent="-228600" algn="l" rtl="0">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Weather alone isn't the primary factor in crash severity.</a:t>
            </a:r>
            <a:endParaRPr/>
          </a:p>
          <a:p>
            <a:pPr marL="0" marR="0" lvl="0" indent="12700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127000" algn="l" rtl="0">
              <a:lnSpc>
                <a:spcPct val="90000"/>
              </a:lnSpc>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a:p>
            <a:pPr marL="0" marR="0" lvl="0" indent="127000" algn="l" rtl="0">
              <a:lnSpc>
                <a:spcPct val="90000"/>
              </a:lnSpc>
              <a:spcBef>
                <a:spcPts val="60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pic>
        <p:nvPicPr>
          <p:cNvPr id="204" name="Google Shape;204;p22"/>
          <p:cNvPicPr preferRelativeResize="0"/>
          <p:nvPr/>
        </p:nvPicPr>
        <p:blipFill rotWithShape="1">
          <a:blip r:embed="rId4">
            <a:alphaModFix/>
          </a:blip>
          <a:srcRect r="-1" b="14708"/>
          <a:stretch/>
        </p:blipFill>
        <p:spPr>
          <a:xfrm>
            <a:off x="6223864" y="3924409"/>
            <a:ext cx="7404350" cy="3647024"/>
          </a:xfrm>
          <a:prstGeom prst="rect">
            <a:avLst/>
          </a:prstGeom>
          <a:noFill/>
          <a:ln>
            <a:noFill/>
          </a:ln>
        </p:spPr>
      </p:pic>
      <p:sp>
        <p:nvSpPr>
          <p:cNvPr id="205" name="Google Shape;205;p22"/>
          <p:cNvSpPr txBox="1"/>
          <p:nvPr/>
        </p:nvSpPr>
        <p:spPr>
          <a:xfrm>
            <a:off x="1002186" y="816299"/>
            <a:ext cx="4543200" cy="203132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2000" b="1">
                <a:solidFill>
                  <a:schemeClr val="dk1"/>
                </a:solidFill>
                <a:latin typeface="Calibri"/>
                <a:ea typeface="Calibri"/>
                <a:cs typeface="Calibri"/>
                <a:sym typeface="Calibri"/>
              </a:rPr>
              <a:t>Crashes by Hour of Day</a:t>
            </a:r>
            <a:endParaRPr sz="2000">
              <a:solidFill>
                <a:schemeClr val="dk1"/>
              </a:solidFill>
              <a:latin typeface="Calibri"/>
              <a:ea typeface="Calibri"/>
              <a:cs typeface="Calibri"/>
              <a:sym typeface="Calibri"/>
            </a:endParaRPr>
          </a:p>
          <a:p>
            <a:pPr marL="342900" marR="0" lvl="0" indent="-228600" algn="l" rtl="0">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Crash rates peak between </a:t>
            </a:r>
            <a:r>
              <a:rPr lang="en-US" sz="2000" b="1">
                <a:solidFill>
                  <a:schemeClr val="dk1"/>
                </a:solidFill>
                <a:latin typeface="Calibri"/>
                <a:ea typeface="Calibri"/>
                <a:cs typeface="Calibri"/>
                <a:sym typeface="Calibri"/>
              </a:rPr>
              <a:t>4 PM and 6 PM.</a:t>
            </a:r>
            <a:endParaRPr/>
          </a:p>
          <a:p>
            <a:pPr marL="342900" marR="0" lvl="0" indent="-228600" algn="l" rtl="0">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Early mornings (12 AM–6 AM) have fewer crashes.</a:t>
            </a:r>
            <a:endParaRPr/>
          </a:p>
          <a:p>
            <a:pPr marL="342900" marR="0" lvl="0" indent="-228600" algn="l" rtl="0">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Correlates strongly with traffic volume during commute hours.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sp>
        <p:nvSpPr>
          <p:cNvPr id="210" name="Google Shape;210;p23"/>
          <p:cNvSpPr/>
          <p:nvPr/>
        </p:nvSpPr>
        <p:spPr>
          <a:xfrm>
            <a:off x="0" y="0"/>
            <a:ext cx="14630400" cy="8229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 name="Google Shape;211;p23"/>
          <p:cNvSpPr/>
          <p:nvPr/>
        </p:nvSpPr>
        <p:spPr>
          <a:xfrm flipH="1">
            <a:off x="10292064" y="4003040"/>
            <a:ext cx="3950208" cy="384048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23"/>
          <p:cNvSpPr/>
          <p:nvPr/>
        </p:nvSpPr>
        <p:spPr>
          <a:xfrm>
            <a:off x="770128" y="747930"/>
            <a:ext cx="13086064" cy="6729458"/>
          </a:xfrm>
          <a:prstGeom prst="rect">
            <a:avLst/>
          </a:prstGeom>
          <a:noFill/>
          <a:ln w="190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23"/>
          <p:cNvSpPr txBox="1"/>
          <p:nvPr/>
        </p:nvSpPr>
        <p:spPr>
          <a:xfrm>
            <a:off x="1542288" y="1260714"/>
            <a:ext cx="9689778" cy="93384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5400" b="1">
                <a:solidFill>
                  <a:schemeClr val="dk1"/>
                </a:solidFill>
                <a:latin typeface="Calibri"/>
                <a:ea typeface="Calibri"/>
                <a:cs typeface="Calibri"/>
                <a:sym typeface="Calibri"/>
              </a:rPr>
              <a:t>Modeling</a:t>
            </a:r>
            <a:endParaRPr/>
          </a:p>
        </p:txBody>
      </p:sp>
      <p:sp>
        <p:nvSpPr>
          <p:cNvPr id="214" name="Google Shape;214;p23"/>
          <p:cNvSpPr/>
          <p:nvPr/>
        </p:nvSpPr>
        <p:spPr>
          <a:xfrm>
            <a:off x="1456944" y="2837126"/>
            <a:ext cx="9689778" cy="336047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200" b="0" i="0" u="none" strike="noStrike" cap="none" dirty="0">
                <a:solidFill>
                  <a:schemeClr val="dk1"/>
                </a:solidFill>
                <a:latin typeface="Calibri"/>
                <a:ea typeface="Calibri"/>
                <a:cs typeface="Calibri"/>
                <a:sym typeface="Calibri"/>
              </a:rPr>
              <a:t>Two classification models were applied to predict crash severity outcomes:</a:t>
            </a:r>
            <a:br>
              <a:rPr lang="en-US" sz="2200" b="0" i="0" u="none" strike="noStrike" cap="none" dirty="0">
                <a:solidFill>
                  <a:schemeClr val="dk1"/>
                </a:solidFill>
                <a:latin typeface="Calibri"/>
                <a:ea typeface="Calibri"/>
                <a:cs typeface="Calibri"/>
                <a:sym typeface="Calibri"/>
              </a:rPr>
            </a:br>
            <a:r>
              <a:rPr lang="en-US" sz="2200" b="1" i="0" u="none" strike="noStrike" cap="none" dirty="0">
                <a:solidFill>
                  <a:schemeClr val="dk1"/>
                </a:solidFill>
                <a:latin typeface="Calibri"/>
                <a:ea typeface="Calibri"/>
                <a:cs typeface="Calibri"/>
                <a:sym typeface="Calibri"/>
              </a:rPr>
              <a:t>1. Multinomial Logistic Regression</a:t>
            </a:r>
            <a:r>
              <a:rPr lang="en-US" sz="2200" b="0" i="0" u="none" strike="noStrike" cap="none" dirty="0">
                <a:solidFill>
                  <a:schemeClr val="dk1"/>
                </a:solidFill>
                <a:latin typeface="Calibri"/>
                <a:ea typeface="Calibri"/>
                <a:cs typeface="Calibri"/>
                <a:sym typeface="Calibri"/>
              </a:rPr>
              <a:t> – A baseline interpretable model suited for multiclass classification problems.</a:t>
            </a:r>
            <a:br>
              <a:rPr lang="en-US" sz="2200" b="0" i="0" u="none" strike="noStrike" cap="none" dirty="0">
                <a:solidFill>
                  <a:schemeClr val="dk1"/>
                </a:solidFill>
                <a:latin typeface="Calibri"/>
                <a:ea typeface="Calibri"/>
                <a:cs typeface="Calibri"/>
                <a:sym typeface="Calibri"/>
              </a:rPr>
            </a:br>
            <a:r>
              <a:rPr lang="en-US" sz="2200" b="1" i="0" u="none" strike="noStrike" cap="none" dirty="0">
                <a:solidFill>
                  <a:schemeClr val="dk1"/>
                </a:solidFill>
                <a:latin typeface="Calibri"/>
                <a:ea typeface="Calibri"/>
                <a:cs typeface="Calibri"/>
                <a:sym typeface="Calibri"/>
              </a:rPr>
              <a:t>2. </a:t>
            </a:r>
            <a:r>
              <a:rPr lang="en-US" sz="2200" b="1" i="0" u="none" strike="noStrike" cap="none" dirty="0" err="1">
                <a:solidFill>
                  <a:schemeClr val="dk1"/>
                </a:solidFill>
                <a:latin typeface="Calibri"/>
                <a:ea typeface="Calibri"/>
                <a:cs typeface="Calibri"/>
                <a:sym typeface="Calibri"/>
              </a:rPr>
              <a:t>XGBoost</a:t>
            </a:r>
            <a:r>
              <a:rPr lang="en-US" sz="2200" b="1" i="0" u="none" strike="noStrike" cap="none" dirty="0">
                <a:solidFill>
                  <a:schemeClr val="dk1"/>
                </a:solidFill>
                <a:latin typeface="Calibri"/>
                <a:ea typeface="Calibri"/>
                <a:cs typeface="Calibri"/>
                <a:sym typeface="Calibri"/>
              </a:rPr>
              <a:t> Classifier</a:t>
            </a:r>
            <a:r>
              <a:rPr lang="en-US" sz="2200" b="0" i="0" u="none" strike="noStrike" cap="none" dirty="0">
                <a:solidFill>
                  <a:schemeClr val="dk1"/>
                </a:solidFill>
                <a:latin typeface="Calibri"/>
                <a:ea typeface="Calibri"/>
                <a:cs typeface="Calibri"/>
                <a:sym typeface="Calibri"/>
              </a:rPr>
              <a:t> – A powerful ensemble method known for its accuracy, handling of non-linearity, and robustness against class imbalance.</a:t>
            </a:r>
            <a:endParaRPr sz="2200" dirty="0">
              <a:solidFill>
                <a:schemeClr val="dk1"/>
              </a:solidFill>
              <a:latin typeface="Calibri"/>
              <a:ea typeface="Calibri"/>
              <a:cs typeface="Calibri"/>
              <a:sym typeface="Calibri"/>
            </a:endParaRPr>
          </a:p>
          <a:p>
            <a:pPr marL="0" marR="0" lvl="0" indent="139700" algn="l" rtl="0">
              <a:lnSpc>
                <a:spcPct val="90000"/>
              </a:lnSpc>
              <a:spcBef>
                <a:spcPts val="600"/>
              </a:spcBef>
              <a:spcAft>
                <a:spcPts val="0"/>
              </a:spcAft>
              <a:buClr>
                <a:schemeClr val="dk1"/>
              </a:buClr>
              <a:buSzPts val="2200"/>
              <a:buFont typeface="Arial"/>
              <a:buNone/>
            </a:pPr>
            <a:endParaRPr sz="2200" b="0" i="0" u="none" strike="noStrike" cap="none" dirty="0">
              <a:solidFill>
                <a:schemeClr val="dk1"/>
              </a:solidFill>
              <a:latin typeface="Calibri"/>
              <a:ea typeface="Calibri"/>
              <a:cs typeface="Calibri"/>
              <a:sym typeface="Calibri"/>
            </a:endParaRPr>
          </a:p>
          <a:p>
            <a:pPr marL="0" marR="0" lvl="0" indent="0" algn="l" rtl="0">
              <a:lnSpc>
                <a:spcPct val="90000"/>
              </a:lnSpc>
              <a:spcBef>
                <a:spcPts val="600"/>
              </a:spcBef>
              <a:spcAft>
                <a:spcPts val="0"/>
              </a:spcAft>
              <a:buClr>
                <a:schemeClr val="dk1"/>
              </a:buClr>
              <a:buSzPts val="2200"/>
              <a:buFont typeface="Arial"/>
              <a:buChar char="•"/>
            </a:pPr>
            <a:r>
              <a:rPr lang="en-US" sz="2200" b="0" i="0" u="none" strike="noStrike" cap="none" dirty="0">
                <a:solidFill>
                  <a:schemeClr val="dk1"/>
                </a:solidFill>
                <a:latin typeface="Calibri"/>
                <a:ea typeface="Calibri"/>
                <a:cs typeface="Calibri"/>
                <a:sym typeface="Calibri"/>
              </a:rPr>
              <a:t>To address </a:t>
            </a:r>
            <a:r>
              <a:rPr lang="en-US" sz="2200" b="1" i="0" u="none" strike="noStrike" cap="none" dirty="0">
                <a:solidFill>
                  <a:schemeClr val="dk1"/>
                </a:solidFill>
                <a:latin typeface="Calibri"/>
                <a:ea typeface="Calibri"/>
                <a:cs typeface="Calibri"/>
                <a:sym typeface="Calibri"/>
              </a:rPr>
              <a:t>class imbalance</a:t>
            </a:r>
            <a:r>
              <a:rPr lang="en-US" sz="2200" b="0" i="0" u="none" strike="noStrike" cap="none" dirty="0">
                <a:solidFill>
                  <a:schemeClr val="dk1"/>
                </a:solidFill>
                <a:latin typeface="Calibri"/>
                <a:ea typeface="Calibri"/>
                <a:cs typeface="Calibri"/>
                <a:sym typeface="Calibri"/>
              </a:rPr>
              <a:t>, </a:t>
            </a:r>
            <a:r>
              <a:rPr lang="en-US" sz="2200" b="1" i="0" u="none" strike="noStrike" cap="none" dirty="0">
                <a:solidFill>
                  <a:schemeClr val="dk1"/>
                </a:solidFill>
                <a:latin typeface="Calibri"/>
                <a:ea typeface="Calibri"/>
                <a:cs typeface="Calibri"/>
                <a:sym typeface="Calibri"/>
              </a:rPr>
              <a:t>SMOTE (Synthetic Minority Over-sampling Technique)</a:t>
            </a:r>
            <a:r>
              <a:rPr lang="en-US" sz="2200" b="0" i="0" u="none" strike="noStrike" cap="none" dirty="0">
                <a:solidFill>
                  <a:schemeClr val="dk1"/>
                </a:solidFill>
                <a:latin typeface="Calibri"/>
                <a:ea typeface="Calibri"/>
                <a:cs typeface="Calibri"/>
                <a:sym typeface="Calibri"/>
              </a:rPr>
              <a:t> was employed.</a:t>
            </a:r>
            <a:br>
              <a:rPr lang="en-US" sz="2200" b="0" i="0" u="none" strike="noStrike" cap="none" dirty="0">
                <a:solidFill>
                  <a:schemeClr val="dk1"/>
                </a:solidFill>
                <a:latin typeface="Calibri"/>
                <a:ea typeface="Calibri"/>
                <a:cs typeface="Calibri"/>
                <a:sym typeface="Calibri"/>
              </a:rPr>
            </a:br>
            <a:r>
              <a:rPr lang="en-US" sz="2200" b="0" i="0" u="none" strike="noStrike" cap="none" dirty="0">
                <a:solidFill>
                  <a:schemeClr val="dk1"/>
                </a:solidFill>
                <a:latin typeface="Calibri"/>
                <a:ea typeface="Calibri"/>
                <a:cs typeface="Calibri"/>
                <a:sym typeface="Calibri"/>
              </a:rPr>
              <a:t>Model performance was evaluated using </a:t>
            </a:r>
            <a:r>
              <a:rPr lang="en-US" sz="2200" b="1" i="0" u="none" strike="noStrike" cap="none" dirty="0">
                <a:solidFill>
                  <a:schemeClr val="dk1"/>
                </a:solidFill>
                <a:latin typeface="Calibri"/>
                <a:ea typeface="Calibri"/>
                <a:cs typeface="Calibri"/>
                <a:sym typeface="Calibri"/>
              </a:rPr>
              <a:t>Accuracy</a:t>
            </a:r>
            <a:r>
              <a:rPr lang="en-US" sz="2200" b="0" i="0" u="none" strike="noStrike" cap="none" dirty="0">
                <a:solidFill>
                  <a:schemeClr val="dk1"/>
                </a:solidFill>
                <a:latin typeface="Calibri"/>
                <a:ea typeface="Calibri"/>
                <a:cs typeface="Calibri"/>
                <a:sym typeface="Calibri"/>
              </a:rPr>
              <a:t>, </a:t>
            </a:r>
            <a:r>
              <a:rPr lang="en-US" sz="2200" b="1" i="0" u="none" strike="noStrike" cap="none" dirty="0">
                <a:solidFill>
                  <a:schemeClr val="dk1"/>
                </a:solidFill>
                <a:latin typeface="Calibri"/>
                <a:ea typeface="Calibri"/>
                <a:cs typeface="Calibri"/>
                <a:sym typeface="Calibri"/>
              </a:rPr>
              <a:t>Precision</a:t>
            </a:r>
            <a:r>
              <a:rPr lang="en-US" sz="2200" b="0" i="0" u="none" strike="noStrike" cap="none" dirty="0">
                <a:solidFill>
                  <a:schemeClr val="dk1"/>
                </a:solidFill>
                <a:latin typeface="Calibri"/>
                <a:ea typeface="Calibri"/>
                <a:cs typeface="Calibri"/>
                <a:sym typeface="Calibri"/>
              </a:rPr>
              <a:t>, </a:t>
            </a:r>
            <a:r>
              <a:rPr lang="en-US" sz="2200" b="1" i="0" u="none" strike="noStrike" cap="none" dirty="0">
                <a:solidFill>
                  <a:schemeClr val="dk1"/>
                </a:solidFill>
                <a:latin typeface="Calibri"/>
                <a:ea typeface="Calibri"/>
                <a:cs typeface="Calibri"/>
                <a:sym typeface="Calibri"/>
              </a:rPr>
              <a:t>Recall</a:t>
            </a:r>
            <a:r>
              <a:rPr lang="en-US" sz="2200" dirty="0">
                <a:solidFill>
                  <a:schemeClr val="dk1"/>
                </a:solidFill>
                <a:latin typeface="Calibri"/>
                <a:ea typeface="Calibri"/>
                <a:cs typeface="Calibri"/>
                <a:sym typeface="Calibri"/>
              </a:rPr>
              <a:t> and </a:t>
            </a:r>
            <a:r>
              <a:rPr lang="en-US" sz="2200" b="1" i="0" u="none" strike="noStrike" cap="none" dirty="0">
                <a:solidFill>
                  <a:schemeClr val="dk1"/>
                </a:solidFill>
                <a:latin typeface="Calibri"/>
                <a:ea typeface="Calibri"/>
                <a:cs typeface="Calibri"/>
                <a:sym typeface="Calibri"/>
              </a:rPr>
              <a:t>F1-score.</a:t>
            </a:r>
            <a:endParaRPr sz="22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4"/>
          <p:cNvSpPr txBox="1">
            <a:spLocks noGrp="1"/>
          </p:cNvSpPr>
          <p:nvPr>
            <p:ph type="title"/>
          </p:nvPr>
        </p:nvSpPr>
        <p:spPr>
          <a:xfrm>
            <a:off x="457200" y="274638"/>
            <a:ext cx="13282246"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XGBoost Classifier</a:t>
            </a:r>
            <a:endParaRPr/>
          </a:p>
        </p:txBody>
      </p:sp>
      <p:graphicFrame>
        <p:nvGraphicFramePr>
          <p:cNvPr id="220" name="Google Shape;220;p24"/>
          <p:cNvGraphicFramePr/>
          <p:nvPr/>
        </p:nvGraphicFramePr>
        <p:xfrm>
          <a:off x="1354015" y="4522047"/>
          <a:ext cx="4325800" cy="2123490"/>
        </p:xfrm>
        <a:graphic>
          <a:graphicData uri="http://schemas.openxmlformats.org/drawingml/2006/table">
            <a:tbl>
              <a:tblPr firstRow="1" bandRow="1">
                <a:noFill/>
                <a:tableStyleId>{79312415-E968-498C-AA27-8E922F913F78}</a:tableStyleId>
              </a:tblPr>
              <a:tblGrid>
                <a:gridCol w="2162900">
                  <a:extLst>
                    <a:ext uri="{9D8B030D-6E8A-4147-A177-3AD203B41FA5}">
                      <a16:colId xmlns:a16="http://schemas.microsoft.com/office/drawing/2014/main" val="20000"/>
                    </a:ext>
                  </a:extLst>
                </a:gridCol>
                <a:gridCol w="2162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u="none" strike="noStrike" cap="none"/>
                        <a:t>Performance Metrics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Values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Accuracy</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0.72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Precision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0.71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Recall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0.72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F-1 score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0.71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21" name="Google Shape;221;p24"/>
          <p:cNvSpPr txBox="1"/>
          <p:nvPr/>
        </p:nvSpPr>
        <p:spPr>
          <a:xfrm>
            <a:off x="6748499" y="2171120"/>
            <a:ext cx="228588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Feature Importance</a:t>
            </a:r>
            <a:endParaRPr/>
          </a:p>
        </p:txBody>
      </p:sp>
      <p:sp>
        <p:nvSpPr>
          <p:cNvPr id="222" name="Google Shape;222;p24"/>
          <p:cNvSpPr txBox="1"/>
          <p:nvPr/>
        </p:nvSpPr>
        <p:spPr>
          <a:xfrm>
            <a:off x="1148862" y="1735015"/>
            <a:ext cx="4736100" cy="2247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The </a:t>
            </a:r>
            <a:r>
              <a:rPr lang="en-US" sz="2000" dirty="0" err="1">
                <a:solidFill>
                  <a:schemeClr val="dk1"/>
                </a:solidFill>
                <a:latin typeface="Calibri"/>
                <a:ea typeface="Calibri"/>
                <a:cs typeface="Calibri"/>
                <a:sym typeface="Calibri"/>
              </a:rPr>
              <a:t>XGBoost</a:t>
            </a:r>
            <a:r>
              <a:rPr lang="en-US" sz="2000" dirty="0">
                <a:solidFill>
                  <a:schemeClr val="dk1"/>
                </a:solidFill>
                <a:latin typeface="Calibri"/>
                <a:ea typeface="Calibri"/>
                <a:cs typeface="Calibri"/>
                <a:sym typeface="Calibri"/>
              </a:rPr>
              <a:t> Classifier achieved strong performance with an accuracy of </a:t>
            </a:r>
            <a:r>
              <a:rPr lang="en-US" sz="2000" b="1" dirty="0">
                <a:solidFill>
                  <a:schemeClr val="dk1"/>
                </a:solidFill>
                <a:latin typeface="Calibri"/>
                <a:ea typeface="Calibri"/>
                <a:cs typeface="Calibri"/>
                <a:sym typeface="Calibri"/>
              </a:rPr>
              <a:t>72%</a:t>
            </a:r>
            <a:r>
              <a:rPr lang="en-US" sz="2000" dirty="0">
                <a:solidFill>
                  <a:schemeClr val="dk1"/>
                </a:solidFill>
                <a:latin typeface="Calibri"/>
                <a:ea typeface="Calibri"/>
                <a:cs typeface="Calibri"/>
                <a:sym typeface="Calibri"/>
              </a:rPr>
              <a:t>, indicating reliable predictions across crash severity levels. Key influencing features included </a:t>
            </a:r>
            <a:r>
              <a:rPr lang="en-US" sz="2000" b="1" dirty="0">
                <a:solidFill>
                  <a:schemeClr val="dk1"/>
                </a:solidFill>
                <a:latin typeface="Calibri"/>
                <a:ea typeface="Calibri"/>
                <a:cs typeface="Calibri"/>
                <a:sym typeface="Calibri"/>
              </a:rPr>
              <a:t>CRASH_TYPE</a:t>
            </a:r>
            <a:r>
              <a:rPr lang="en-US" sz="2000" dirty="0">
                <a:solidFill>
                  <a:schemeClr val="dk1"/>
                </a:solidFill>
                <a:latin typeface="Calibri"/>
                <a:ea typeface="Calibri"/>
                <a:cs typeface="Calibri"/>
                <a:sym typeface="Calibri"/>
              </a:rPr>
              <a:t>, </a:t>
            </a:r>
            <a:r>
              <a:rPr lang="en-US" sz="2000" b="1" dirty="0">
                <a:solidFill>
                  <a:schemeClr val="dk1"/>
                </a:solidFill>
                <a:latin typeface="Calibri"/>
                <a:ea typeface="Calibri"/>
                <a:cs typeface="Calibri"/>
                <a:sym typeface="Calibri"/>
              </a:rPr>
              <a:t>NUM_UNITS</a:t>
            </a:r>
            <a:r>
              <a:rPr lang="en-US" sz="2000" dirty="0">
                <a:solidFill>
                  <a:schemeClr val="dk1"/>
                </a:solidFill>
                <a:latin typeface="Calibri"/>
                <a:ea typeface="Calibri"/>
                <a:cs typeface="Calibri"/>
                <a:sym typeface="Calibri"/>
              </a:rPr>
              <a:t>, and </a:t>
            </a:r>
            <a:r>
              <a:rPr lang="en-US" sz="2000" b="1" dirty="0">
                <a:solidFill>
                  <a:schemeClr val="dk1"/>
                </a:solidFill>
                <a:latin typeface="Calibri"/>
                <a:ea typeface="Calibri"/>
                <a:cs typeface="Calibri"/>
                <a:sym typeface="Calibri"/>
              </a:rPr>
              <a:t>LIGHTING_CONDITIONS</a:t>
            </a:r>
            <a:r>
              <a:rPr lang="en-US" sz="2000" dirty="0">
                <a:solidFill>
                  <a:schemeClr val="dk1"/>
                </a:solidFill>
                <a:latin typeface="Calibri"/>
                <a:ea typeface="Calibri"/>
                <a:cs typeface="Calibri"/>
                <a:sym typeface="Calibri"/>
              </a:rPr>
              <a:t>, highlighting their importance in predicting injury outcomes.</a:t>
            </a:r>
            <a:endParaRPr dirty="0"/>
          </a:p>
        </p:txBody>
      </p:sp>
      <p:pic>
        <p:nvPicPr>
          <p:cNvPr id="223" name="Google Shape;223;p24"/>
          <p:cNvPicPr preferRelativeResize="0"/>
          <p:nvPr/>
        </p:nvPicPr>
        <p:blipFill>
          <a:blip r:embed="rId3">
            <a:alphaModFix/>
          </a:blip>
          <a:stretch>
            <a:fillRect/>
          </a:stretch>
        </p:blipFill>
        <p:spPr>
          <a:xfrm>
            <a:off x="6640150" y="3018750"/>
            <a:ext cx="6872926" cy="3997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a:spLocks noGrp="1"/>
          </p:cNvSpPr>
          <p:nvPr>
            <p:ph type="title"/>
          </p:nvPr>
        </p:nvSpPr>
        <p:spPr>
          <a:xfrm>
            <a:off x="457200" y="274638"/>
            <a:ext cx="13364308"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Multinomial Logistic Regression</a:t>
            </a:r>
            <a:endParaRPr/>
          </a:p>
        </p:txBody>
      </p:sp>
      <p:graphicFrame>
        <p:nvGraphicFramePr>
          <p:cNvPr id="229" name="Google Shape;229;p25"/>
          <p:cNvGraphicFramePr/>
          <p:nvPr/>
        </p:nvGraphicFramePr>
        <p:xfrm>
          <a:off x="1389184" y="4114800"/>
          <a:ext cx="4009300" cy="1851970"/>
        </p:xfrm>
        <a:graphic>
          <a:graphicData uri="http://schemas.openxmlformats.org/drawingml/2006/table">
            <a:tbl>
              <a:tblPr firstRow="1" bandRow="1">
                <a:noFill/>
                <a:tableStyleId>{79312415-E968-498C-AA27-8E922F913F78}</a:tableStyleId>
              </a:tblPr>
              <a:tblGrid>
                <a:gridCol w="2614250">
                  <a:extLst>
                    <a:ext uri="{9D8B030D-6E8A-4147-A177-3AD203B41FA5}">
                      <a16:colId xmlns:a16="http://schemas.microsoft.com/office/drawing/2014/main" val="20000"/>
                    </a:ext>
                  </a:extLst>
                </a:gridCol>
                <a:gridCol w="1395050">
                  <a:extLst>
                    <a:ext uri="{9D8B030D-6E8A-4147-A177-3AD203B41FA5}">
                      <a16:colId xmlns:a16="http://schemas.microsoft.com/office/drawing/2014/main" val="20001"/>
                    </a:ext>
                  </a:extLst>
                </a:gridCol>
              </a:tblGrid>
              <a:tr h="228925">
                <a:tc>
                  <a:txBody>
                    <a:bodyPr/>
                    <a:lstStyle/>
                    <a:p>
                      <a:pPr marL="0" marR="0" lvl="0" indent="0" algn="l" rtl="0">
                        <a:spcBef>
                          <a:spcPts val="0"/>
                        </a:spcBef>
                        <a:spcAft>
                          <a:spcPts val="0"/>
                        </a:spcAft>
                        <a:buNone/>
                      </a:pPr>
                      <a:r>
                        <a:rPr lang="en-US" sz="1800"/>
                        <a:t>Performance Metrics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Values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1550">
                <a:tc>
                  <a:txBody>
                    <a:bodyPr/>
                    <a:lstStyle/>
                    <a:p>
                      <a:pPr marL="0" marR="0" lvl="0" indent="0" algn="l" rtl="0">
                        <a:spcBef>
                          <a:spcPts val="0"/>
                        </a:spcBef>
                        <a:spcAft>
                          <a:spcPts val="0"/>
                        </a:spcAft>
                        <a:buNone/>
                      </a:pPr>
                      <a:r>
                        <a:rPr lang="en-US" sz="1800"/>
                        <a:t>Accuracy</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0.49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1550">
                <a:tc>
                  <a:txBody>
                    <a:bodyPr/>
                    <a:lstStyle/>
                    <a:p>
                      <a:pPr marL="0" marR="0" lvl="0" indent="0" algn="l" rtl="0">
                        <a:spcBef>
                          <a:spcPts val="0"/>
                        </a:spcBef>
                        <a:spcAft>
                          <a:spcPts val="0"/>
                        </a:spcAft>
                        <a:buNone/>
                      </a:pPr>
                      <a:r>
                        <a:rPr lang="en-US" sz="1800"/>
                        <a:t>Precision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0.50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1550">
                <a:tc>
                  <a:txBody>
                    <a:bodyPr/>
                    <a:lstStyle/>
                    <a:p>
                      <a:pPr marL="0" marR="0" lvl="0" indent="0" algn="l" rtl="0">
                        <a:spcBef>
                          <a:spcPts val="0"/>
                        </a:spcBef>
                        <a:spcAft>
                          <a:spcPts val="0"/>
                        </a:spcAft>
                        <a:buNone/>
                      </a:pPr>
                      <a:r>
                        <a:rPr lang="en-US" sz="1800"/>
                        <a:t>Recall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0.49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1550">
                <a:tc>
                  <a:txBody>
                    <a:bodyPr/>
                    <a:lstStyle/>
                    <a:p>
                      <a:pPr marL="0" marR="0" lvl="0" indent="0" algn="l" rtl="0">
                        <a:spcBef>
                          <a:spcPts val="0"/>
                        </a:spcBef>
                        <a:spcAft>
                          <a:spcPts val="0"/>
                        </a:spcAft>
                        <a:buNone/>
                      </a:pPr>
                      <a:r>
                        <a:rPr lang="en-US" sz="1800"/>
                        <a:t>F-1 score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0.49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30" name="Google Shape;230;p25"/>
          <p:cNvSpPr txBox="1"/>
          <p:nvPr/>
        </p:nvSpPr>
        <p:spPr>
          <a:xfrm>
            <a:off x="914400" y="1573310"/>
            <a:ext cx="4959000" cy="2247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The Multinomial Logistic Regression model achieved an accuracy of </a:t>
            </a:r>
            <a:r>
              <a:rPr lang="en-US" sz="2000" b="1" dirty="0">
                <a:solidFill>
                  <a:schemeClr val="dk1"/>
                </a:solidFill>
                <a:latin typeface="Calibri"/>
                <a:ea typeface="Calibri"/>
                <a:cs typeface="Calibri"/>
                <a:sym typeface="Calibri"/>
              </a:rPr>
              <a:t>49%</a:t>
            </a:r>
            <a:r>
              <a:rPr lang="en-US" sz="2000" dirty="0">
                <a:solidFill>
                  <a:schemeClr val="dk1"/>
                </a:solidFill>
                <a:latin typeface="Calibri"/>
                <a:ea typeface="Calibri"/>
                <a:cs typeface="Calibri"/>
                <a:sym typeface="Calibri"/>
              </a:rPr>
              <a:t>, indicating moderately accurate predictions across crash severity levels. The ROC curve shows a strong micro-average AUC of </a:t>
            </a:r>
            <a:r>
              <a:rPr lang="en-US" sz="2000" b="1" dirty="0">
                <a:solidFill>
                  <a:schemeClr val="dk1"/>
                </a:solidFill>
                <a:latin typeface="Calibri"/>
                <a:ea typeface="Calibri"/>
                <a:cs typeface="Calibri"/>
                <a:sym typeface="Calibri"/>
              </a:rPr>
              <a:t>0.81</a:t>
            </a:r>
            <a:r>
              <a:rPr lang="en-US" sz="2000" dirty="0">
                <a:solidFill>
                  <a:schemeClr val="dk1"/>
                </a:solidFill>
                <a:latin typeface="Calibri"/>
                <a:ea typeface="Calibri"/>
                <a:cs typeface="Calibri"/>
                <a:sym typeface="Calibri"/>
              </a:rPr>
              <a:t>, reflecting the model’s solid capability to distinguish between multiple injury classes.</a:t>
            </a:r>
            <a:endParaRPr dirty="0"/>
          </a:p>
        </p:txBody>
      </p:sp>
      <p:pic>
        <p:nvPicPr>
          <p:cNvPr id="231" name="Google Shape;231;p25"/>
          <p:cNvPicPr preferRelativeResize="0"/>
          <p:nvPr/>
        </p:nvPicPr>
        <p:blipFill>
          <a:blip r:embed="rId3">
            <a:alphaModFix/>
          </a:blip>
          <a:stretch>
            <a:fillRect/>
          </a:stretch>
        </p:blipFill>
        <p:spPr>
          <a:xfrm>
            <a:off x="6796150" y="1867625"/>
            <a:ext cx="7149074" cy="5317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6"/>
          <p:cNvSpPr txBox="1">
            <a:spLocks noGrp="1"/>
          </p:cNvSpPr>
          <p:nvPr>
            <p:ph type="title"/>
          </p:nvPr>
        </p:nvSpPr>
        <p:spPr>
          <a:xfrm>
            <a:off x="3886200" y="183670"/>
            <a:ext cx="6858000" cy="616316"/>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dirty="0"/>
              <a:t>Time Series Forecasting</a:t>
            </a:r>
            <a:endParaRPr b="1" dirty="0"/>
          </a:p>
        </p:txBody>
      </p:sp>
      <p:pic>
        <p:nvPicPr>
          <p:cNvPr id="238" name="Google Shape;238;p26"/>
          <p:cNvPicPr preferRelativeResize="0"/>
          <p:nvPr/>
        </p:nvPicPr>
        <p:blipFill>
          <a:blip r:embed="rId3">
            <a:alphaModFix/>
          </a:blip>
          <a:stretch>
            <a:fillRect/>
          </a:stretch>
        </p:blipFill>
        <p:spPr>
          <a:xfrm>
            <a:off x="674077" y="1160585"/>
            <a:ext cx="6424246" cy="3428438"/>
          </a:xfrm>
          <a:prstGeom prst="rect">
            <a:avLst/>
          </a:prstGeom>
          <a:noFill/>
          <a:ln>
            <a:noFill/>
          </a:ln>
        </p:spPr>
      </p:pic>
      <p:pic>
        <p:nvPicPr>
          <p:cNvPr id="239" name="Google Shape;239;p26"/>
          <p:cNvPicPr preferRelativeResize="0"/>
          <p:nvPr/>
        </p:nvPicPr>
        <p:blipFill>
          <a:blip r:embed="rId4">
            <a:alphaModFix/>
          </a:blip>
          <a:stretch>
            <a:fillRect/>
          </a:stretch>
        </p:blipFill>
        <p:spPr>
          <a:xfrm>
            <a:off x="7702061" y="1160585"/>
            <a:ext cx="6084277" cy="3428438"/>
          </a:xfrm>
          <a:prstGeom prst="rect">
            <a:avLst/>
          </a:prstGeom>
          <a:noFill/>
          <a:ln>
            <a:noFill/>
          </a:ln>
        </p:spPr>
      </p:pic>
      <p:sp>
        <p:nvSpPr>
          <p:cNvPr id="3" name="Rectangle 2">
            <a:extLst>
              <a:ext uri="{FF2B5EF4-FFF2-40B4-BE49-F238E27FC236}">
                <a16:creationId xmlns:a16="http://schemas.microsoft.com/office/drawing/2014/main" id="{61C07D91-76AE-0E19-D7AB-B566CC6E97B6}"/>
              </a:ext>
            </a:extLst>
          </p:cNvPr>
          <p:cNvSpPr>
            <a:spLocks noChangeArrowheads="1"/>
          </p:cNvSpPr>
          <p:nvPr/>
        </p:nvSpPr>
        <p:spPr bwMode="auto">
          <a:xfrm>
            <a:off x="674077" y="5046596"/>
            <a:ext cx="621323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pPr>
            <a:r>
              <a:rPr lang="en-US" sz="1800" b="1" dirty="0">
                <a:latin typeface="Calibri" panose="020F0502020204030204" pitchFamily="34" charset="0"/>
                <a:ea typeface="Calibri" panose="020F0502020204030204" pitchFamily="34" charset="0"/>
                <a:cs typeface="Calibri" panose="020F0502020204030204" pitchFamily="34" charset="0"/>
              </a:rPr>
              <a:t>Forecast vs. Actual Trend</a:t>
            </a:r>
          </a:p>
          <a:p>
            <a:pPr marL="285750" indent="-285750" eaLnBrk="0" fontAlgn="base" hangingPunct="0">
              <a:spcBef>
                <a:spcPct val="0"/>
              </a:spcBef>
              <a:spcAft>
                <a:spcPct val="0"/>
              </a:spcAft>
              <a:buClr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first chart shows the forecast of traffic crashes in Chicago from 2020 to 2025.</a:t>
            </a:r>
          </a:p>
          <a:p>
            <a:pPr marL="285750" indent="-285750" eaLnBrk="0" fontAlgn="base" hangingPunct="0">
              <a:spcBef>
                <a:spcPct val="0"/>
              </a:spcBef>
              <a:spcAft>
                <a:spcPct val="0"/>
              </a:spcAft>
              <a:buClr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blue line represents the forecasted number of crashes, while the black dots indicate actual reported crashes.</a:t>
            </a:r>
          </a:p>
          <a:p>
            <a:pPr marL="285750" indent="-285750" eaLnBrk="0" fontAlgn="base" hangingPunct="0">
              <a:spcBef>
                <a:spcPct val="0"/>
              </a:spcBef>
              <a:spcAft>
                <a:spcPct val="0"/>
              </a:spcAft>
              <a:buClr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shaded area around the blue line illustrates the confidence interval, capturing forecast uncertainty.</a:t>
            </a:r>
          </a:p>
          <a:p>
            <a:pPr marL="285750" indent="-285750" eaLnBrk="0" fontAlgn="base" hangingPunct="0">
              <a:spcBef>
                <a:spcPct val="0"/>
              </a:spcBef>
              <a:spcAft>
                <a:spcPct val="0"/>
              </a:spcAft>
              <a:buClr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Seasonal patterns are clearly visible, with periodic spikes and dips</a:t>
            </a:r>
          </a:p>
        </p:txBody>
      </p:sp>
      <p:sp>
        <p:nvSpPr>
          <p:cNvPr id="4" name="TextBox 3">
            <a:extLst>
              <a:ext uri="{FF2B5EF4-FFF2-40B4-BE49-F238E27FC236}">
                <a16:creationId xmlns:a16="http://schemas.microsoft.com/office/drawing/2014/main" id="{05A14519-1A7B-2B98-0D3D-6E786222307A}"/>
              </a:ext>
            </a:extLst>
          </p:cNvPr>
          <p:cNvSpPr txBox="1"/>
          <p:nvPr/>
        </p:nvSpPr>
        <p:spPr>
          <a:xfrm>
            <a:off x="7983415" y="5046596"/>
            <a:ext cx="6213232" cy="2185214"/>
          </a:xfrm>
          <a:prstGeom prst="rect">
            <a:avLst/>
          </a:prstGeom>
          <a:noFill/>
        </p:spPr>
        <p:txBody>
          <a:bodyPr wrap="square" rtlCol="0">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Yearly Crash Totals Forecast</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Crashes are projected to steadily increase from 92,973 in 2020 to 112,684 in 2025.</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This 21% increase over six years highlights the growing concern for traffic safety and the importance of proactive planning and interventions</a:t>
            </a:r>
            <a:r>
              <a:rPr lang="en-US" dirty="0"/>
              <a:t>.</a:t>
            </a:r>
          </a:p>
          <a:p>
            <a:r>
              <a:rPr lang="en-US" dirty="0"/>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3"/>
        <p:cNvGrpSpPr/>
        <p:nvPr/>
      </p:nvGrpSpPr>
      <p:grpSpPr>
        <a:xfrm>
          <a:off x="0" y="0"/>
          <a:ext cx="0" cy="0"/>
          <a:chOff x="0" y="0"/>
          <a:chExt cx="0" cy="0"/>
        </a:xfrm>
      </p:grpSpPr>
      <p:sp>
        <p:nvSpPr>
          <p:cNvPr id="244" name="Google Shape;244;p27"/>
          <p:cNvSpPr/>
          <p:nvPr/>
        </p:nvSpPr>
        <p:spPr>
          <a:xfrm>
            <a:off x="0" y="0"/>
            <a:ext cx="14630400" cy="8229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27"/>
          <p:cNvSpPr/>
          <p:nvPr/>
        </p:nvSpPr>
        <p:spPr>
          <a:xfrm>
            <a:off x="2284338" y="266007"/>
            <a:ext cx="10061724" cy="1599161"/>
          </a:xfrm>
          <a:prstGeom prst="rect">
            <a:avLst/>
          </a:prstGeom>
          <a:solidFill>
            <a:schemeClr val="lt1"/>
          </a:solidFill>
          <a:ln w="12700" cap="flat" cmpd="sng">
            <a:solidFill>
              <a:srgbClr val="DEDEDE"/>
            </a:solidFill>
            <a:prstDash val="solid"/>
            <a:round/>
            <a:headEnd type="none" w="sm" len="sm"/>
            <a:tailEnd type="none" w="sm" len="sm"/>
          </a:ln>
          <a:effectLst>
            <a:outerShdw blurRad="50800" dist="38100" dir="2700000" algn="tl" rotWithShape="0">
              <a:srgbClr val="D4CFB4">
                <a:alpha val="2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6" name="Google Shape;246;p27"/>
          <p:cNvSpPr txBox="1">
            <a:spLocks noGrp="1"/>
          </p:cNvSpPr>
          <p:nvPr>
            <p:ph type="title"/>
          </p:nvPr>
        </p:nvSpPr>
        <p:spPr>
          <a:xfrm>
            <a:off x="2523745" y="372411"/>
            <a:ext cx="9582911" cy="104258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400"/>
              <a:buFont typeface="Calibri"/>
              <a:buNone/>
            </a:pPr>
            <a:r>
              <a:rPr lang="en-US" sz="3400" b="1"/>
              <a:t>How do weather conditions and lighting conditions affect severity of crash?</a:t>
            </a:r>
            <a:endParaRPr/>
          </a:p>
        </p:txBody>
      </p:sp>
      <p:sp>
        <p:nvSpPr>
          <p:cNvPr id="247" name="Google Shape;247;p27"/>
          <p:cNvSpPr/>
          <p:nvPr/>
        </p:nvSpPr>
        <p:spPr>
          <a:xfrm>
            <a:off x="2979732" y="1453688"/>
            <a:ext cx="8670936" cy="822960"/>
          </a:xfrm>
          <a:prstGeom prst="roundRect">
            <a:avLst>
              <a:gd name="adj" fmla="val 0"/>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Avenir"/>
              <a:ea typeface="Avenir"/>
              <a:cs typeface="Avenir"/>
              <a:sym typeface="Avenir"/>
            </a:endParaRPr>
          </a:p>
        </p:txBody>
      </p:sp>
      <p:pic>
        <p:nvPicPr>
          <p:cNvPr id="248" name="Google Shape;248;p27" descr="A graph with green bars&#10;&#10;AI-generated content may be incorrect."/>
          <p:cNvPicPr preferRelativeResize="0"/>
          <p:nvPr/>
        </p:nvPicPr>
        <p:blipFill rotWithShape="1">
          <a:blip r:embed="rId3">
            <a:alphaModFix/>
          </a:blip>
          <a:srcRect r="1842" b="-1306"/>
          <a:stretch/>
        </p:blipFill>
        <p:spPr>
          <a:xfrm>
            <a:off x="329336" y="2704444"/>
            <a:ext cx="6591684" cy="3814407"/>
          </a:xfrm>
          <a:prstGeom prst="rect">
            <a:avLst/>
          </a:prstGeom>
          <a:noFill/>
          <a:ln>
            <a:noFill/>
          </a:ln>
          <a:effectLst>
            <a:outerShdw blurRad="292100" dist="139700" dir="2700000" algn="tl" rotWithShape="0">
              <a:srgbClr val="333333">
                <a:alpha val="64705"/>
              </a:srgbClr>
            </a:outerShdw>
          </a:effectLst>
        </p:spPr>
      </p:pic>
      <p:pic>
        <p:nvPicPr>
          <p:cNvPr id="249" name="Google Shape;249;p27" descr="A graph with text on it&#10;&#10;AI-generated content may be incorrect."/>
          <p:cNvPicPr preferRelativeResize="0">
            <a:picLocks noGrp="1"/>
          </p:cNvPicPr>
          <p:nvPr>
            <p:ph type="body" idx="2"/>
          </p:nvPr>
        </p:nvPicPr>
        <p:blipFill rotWithShape="1">
          <a:blip r:embed="rId4">
            <a:alphaModFix/>
          </a:blip>
          <a:srcRect l="184" r="6" b="2517"/>
          <a:stretch/>
        </p:blipFill>
        <p:spPr>
          <a:xfrm>
            <a:off x="6921020" y="2704444"/>
            <a:ext cx="7530600" cy="3812100"/>
          </a:xfrm>
          <a:prstGeom prst="rect">
            <a:avLst/>
          </a:prstGeom>
          <a:noFill/>
          <a:ln>
            <a:noFill/>
          </a:ln>
          <a:effectLst>
            <a:outerShdw blurRad="292100" dist="139700" dir="2700000" algn="tl" rotWithShape="0">
              <a:srgbClr val="333333">
                <a:alpha val="64705"/>
              </a:srgbClr>
            </a:outerShdw>
          </a:effectLst>
        </p:spPr>
      </p:pic>
      <p:sp>
        <p:nvSpPr>
          <p:cNvPr id="250" name="Google Shape;250;p27"/>
          <p:cNvSpPr txBox="1"/>
          <p:nvPr/>
        </p:nvSpPr>
        <p:spPr>
          <a:xfrm>
            <a:off x="905625" y="6752775"/>
            <a:ext cx="12663900" cy="65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3644E8DE-2649-D97B-AF15-FF0C55295DA4}"/>
              </a:ext>
            </a:extLst>
          </p:cNvPr>
          <p:cNvSpPr>
            <a:spLocks noChangeArrowheads="1"/>
          </p:cNvSpPr>
          <p:nvPr/>
        </p:nvSpPr>
        <p:spPr bwMode="auto">
          <a:xfrm>
            <a:off x="1852246" y="6653718"/>
            <a:ext cx="1101969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Clear weather had the highest number of fatal crashes (570), suggesting high traffic volume, not just poor weather, contributes to fatalities.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Fatal crashes increase in poor lighting, especially on dark but lighted roads and during dusk/dawn.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Daylight sees the most crashes overall, but low-light conditions lead to more severe outcomes.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28"/>
          <p:cNvSpPr/>
          <p:nvPr/>
        </p:nvSpPr>
        <p:spPr>
          <a:xfrm>
            <a:off x="0" y="0"/>
            <a:ext cx="14630398" cy="822883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28"/>
          <p:cNvSpPr txBox="1"/>
          <p:nvPr/>
        </p:nvSpPr>
        <p:spPr>
          <a:xfrm>
            <a:off x="707472" y="1027416"/>
            <a:ext cx="5472700" cy="1353681"/>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4400" b="1">
                <a:solidFill>
                  <a:srgbClr val="000000"/>
                </a:solidFill>
                <a:latin typeface="Calibri"/>
                <a:ea typeface="Calibri"/>
                <a:cs typeface="Calibri"/>
                <a:sym typeface="Calibri"/>
              </a:rPr>
              <a:t>Conclusion</a:t>
            </a:r>
            <a:endParaRPr/>
          </a:p>
        </p:txBody>
      </p:sp>
      <p:grpSp>
        <p:nvGrpSpPr>
          <p:cNvPr id="257" name="Google Shape;257;p28"/>
          <p:cNvGrpSpPr/>
          <p:nvPr/>
        </p:nvGrpSpPr>
        <p:grpSpPr>
          <a:xfrm>
            <a:off x="0" y="1300180"/>
            <a:ext cx="426237" cy="808152"/>
            <a:chOff x="0" y="823811"/>
            <a:chExt cx="355196" cy="673460"/>
          </a:xfrm>
        </p:grpSpPr>
        <p:sp>
          <p:nvSpPr>
            <p:cNvPr id="258" name="Google Shape;258;p28"/>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28"/>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60" name="Google Shape;260;p28"/>
          <p:cNvSpPr/>
          <p:nvPr/>
        </p:nvSpPr>
        <p:spPr>
          <a:xfrm flipH="1">
            <a:off x="798102" y="2508682"/>
            <a:ext cx="5157216" cy="3291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 name="Google Shape;261;p28"/>
          <p:cNvSpPr/>
          <p:nvPr/>
        </p:nvSpPr>
        <p:spPr>
          <a:xfrm flipH="1">
            <a:off x="12837204" y="0"/>
            <a:ext cx="1793196" cy="8229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28"/>
          <p:cNvSpPr/>
          <p:nvPr/>
        </p:nvSpPr>
        <p:spPr>
          <a:xfrm>
            <a:off x="6822972" y="616623"/>
            <a:ext cx="7211239" cy="7001493"/>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63" name="Google Shape;263;p28" descr="A person holding a tool to open a car&#10;&#10;AI-generated content may be incorrect."/>
          <p:cNvPicPr preferRelativeResize="0"/>
          <p:nvPr/>
        </p:nvPicPr>
        <p:blipFill rotWithShape="1">
          <a:blip r:embed="rId3">
            <a:alphaModFix/>
          </a:blip>
          <a:srcRect l="2349" r="29308" b="1"/>
          <a:stretch/>
        </p:blipFill>
        <p:spPr>
          <a:xfrm>
            <a:off x="7173345" y="959222"/>
            <a:ext cx="6510492" cy="6311155"/>
          </a:xfrm>
          <a:prstGeom prst="rect">
            <a:avLst/>
          </a:prstGeom>
          <a:noFill/>
          <a:ln>
            <a:noFill/>
          </a:ln>
        </p:spPr>
      </p:pic>
      <p:sp>
        <p:nvSpPr>
          <p:cNvPr id="264" name="Google Shape;264;p28"/>
          <p:cNvSpPr txBox="1"/>
          <p:nvPr/>
        </p:nvSpPr>
        <p:spPr>
          <a:xfrm>
            <a:off x="762378" y="2902826"/>
            <a:ext cx="5710200" cy="470894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Our analysis revealed key factors influencing crash severity in Chicago, such as </a:t>
            </a:r>
            <a:r>
              <a:rPr lang="en-US" sz="2000" b="1" dirty="0">
                <a:solidFill>
                  <a:schemeClr val="dk1"/>
                </a:solidFill>
                <a:latin typeface="Calibri"/>
                <a:ea typeface="Calibri"/>
                <a:cs typeface="Calibri"/>
                <a:sym typeface="Calibri"/>
              </a:rPr>
              <a:t>crash type</a:t>
            </a:r>
            <a:r>
              <a:rPr lang="en-US" sz="2000" dirty="0">
                <a:solidFill>
                  <a:schemeClr val="dk1"/>
                </a:solidFill>
                <a:latin typeface="Calibri"/>
                <a:ea typeface="Calibri"/>
                <a:cs typeface="Calibri"/>
                <a:sym typeface="Calibri"/>
              </a:rPr>
              <a:t>, </a:t>
            </a:r>
            <a:r>
              <a:rPr lang="en-US" sz="2000" b="1" dirty="0">
                <a:solidFill>
                  <a:schemeClr val="dk1"/>
                </a:solidFill>
                <a:latin typeface="Calibri"/>
                <a:ea typeface="Calibri"/>
                <a:cs typeface="Calibri"/>
                <a:sym typeface="Calibri"/>
              </a:rPr>
              <a:t>number of vehicles involved</a:t>
            </a:r>
            <a:r>
              <a:rPr lang="en-US" sz="2000" dirty="0">
                <a:solidFill>
                  <a:schemeClr val="dk1"/>
                </a:solidFill>
                <a:latin typeface="Calibri"/>
                <a:ea typeface="Calibri"/>
                <a:cs typeface="Calibri"/>
                <a:sym typeface="Calibri"/>
              </a:rPr>
              <a:t>, and </a:t>
            </a:r>
            <a:r>
              <a:rPr lang="en-US" sz="2000" b="1" dirty="0">
                <a:solidFill>
                  <a:schemeClr val="dk1"/>
                </a:solidFill>
                <a:latin typeface="Calibri"/>
                <a:ea typeface="Calibri"/>
                <a:cs typeface="Calibri"/>
                <a:sym typeface="Calibri"/>
              </a:rPr>
              <a:t>lighting conditions</a:t>
            </a:r>
            <a:r>
              <a:rPr lang="en-US" sz="2000" dirty="0">
                <a:solidFill>
                  <a:schemeClr val="dk1"/>
                </a:solidFill>
                <a:latin typeface="Calibri"/>
                <a:ea typeface="Calibri"/>
                <a:cs typeface="Calibri"/>
                <a:sym typeface="Calibri"/>
              </a:rPr>
              <a:t>.</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Among the models tested, </a:t>
            </a:r>
            <a:r>
              <a:rPr lang="en-US" sz="2000" b="1" dirty="0" err="1">
                <a:solidFill>
                  <a:schemeClr val="dk1"/>
                </a:solidFill>
                <a:latin typeface="Calibri"/>
                <a:ea typeface="Calibri"/>
                <a:cs typeface="Calibri"/>
                <a:sym typeface="Calibri"/>
              </a:rPr>
              <a:t>XGBoost</a:t>
            </a:r>
            <a:r>
              <a:rPr lang="en-US" sz="2000" b="1" dirty="0">
                <a:solidFill>
                  <a:schemeClr val="dk1"/>
                </a:solidFill>
                <a:latin typeface="Calibri"/>
                <a:ea typeface="Calibri"/>
                <a:cs typeface="Calibri"/>
                <a:sym typeface="Calibri"/>
              </a:rPr>
              <a:t> Classifier</a:t>
            </a:r>
            <a:r>
              <a:rPr lang="en-US" sz="2000" dirty="0">
                <a:solidFill>
                  <a:schemeClr val="dk1"/>
                </a:solidFill>
                <a:latin typeface="Calibri"/>
                <a:ea typeface="Calibri"/>
                <a:cs typeface="Calibri"/>
                <a:sym typeface="Calibri"/>
              </a:rPr>
              <a:t> delivered the best overall performance with an accuracy of </a:t>
            </a:r>
            <a:r>
              <a:rPr lang="en-US" sz="2000" b="1" dirty="0">
                <a:solidFill>
                  <a:schemeClr val="dk1"/>
                </a:solidFill>
                <a:latin typeface="Calibri"/>
                <a:ea typeface="Calibri"/>
                <a:cs typeface="Calibri"/>
                <a:sym typeface="Calibri"/>
              </a:rPr>
              <a:t>72%</a:t>
            </a:r>
            <a:r>
              <a:rPr lang="en-US" sz="2000" dirty="0">
                <a:solidFill>
                  <a:schemeClr val="dk1"/>
                </a:solidFill>
                <a:latin typeface="Calibri"/>
                <a:ea typeface="Calibri"/>
                <a:cs typeface="Calibri"/>
                <a:sym typeface="Calibri"/>
              </a:rPr>
              <a:t> , effectively handling class imbalance and feature interactions.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The use of </a:t>
            </a:r>
            <a:r>
              <a:rPr lang="en-US" sz="2000" b="1" dirty="0">
                <a:solidFill>
                  <a:schemeClr val="dk1"/>
                </a:solidFill>
                <a:latin typeface="Calibri"/>
                <a:ea typeface="Calibri"/>
                <a:cs typeface="Calibri"/>
                <a:sym typeface="Calibri"/>
              </a:rPr>
              <a:t>SMOTE</a:t>
            </a:r>
            <a:r>
              <a:rPr lang="en-US" sz="2000" dirty="0">
                <a:solidFill>
                  <a:schemeClr val="dk1"/>
                </a:solidFill>
                <a:latin typeface="Calibri"/>
                <a:ea typeface="Calibri"/>
                <a:cs typeface="Calibri"/>
                <a:sym typeface="Calibri"/>
              </a:rPr>
              <a:t> improved classification results by balancing injury class distributions.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These insights can help inform </a:t>
            </a:r>
            <a:r>
              <a:rPr lang="en-US" sz="2000" b="1" dirty="0">
                <a:solidFill>
                  <a:schemeClr val="dk1"/>
                </a:solidFill>
                <a:latin typeface="Calibri"/>
                <a:ea typeface="Calibri"/>
                <a:cs typeface="Calibri"/>
                <a:sym typeface="Calibri"/>
              </a:rPr>
              <a:t>targeted traffic safety interventions</a:t>
            </a:r>
            <a:r>
              <a:rPr lang="en-US" sz="2000" dirty="0">
                <a:solidFill>
                  <a:schemeClr val="dk1"/>
                </a:solidFill>
                <a:latin typeface="Calibri"/>
                <a:ea typeface="Calibri"/>
                <a:cs typeface="Calibri"/>
                <a:sym typeface="Calibri"/>
              </a:rPr>
              <a:t> and enhance </a:t>
            </a:r>
            <a:r>
              <a:rPr lang="en-US" sz="2000" b="1" dirty="0">
                <a:solidFill>
                  <a:schemeClr val="dk1"/>
                </a:solidFill>
                <a:latin typeface="Calibri"/>
                <a:ea typeface="Calibri"/>
                <a:cs typeface="Calibri"/>
                <a:sym typeface="Calibri"/>
              </a:rPr>
              <a:t>data-driven decision-making</a:t>
            </a:r>
            <a:r>
              <a:rPr lang="en-US" sz="2000" dirty="0">
                <a:solidFill>
                  <a:schemeClr val="dk1"/>
                </a:solidFill>
                <a:latin typeface="Calibri"/>
                <a:ea typeface="Calibri"/>
                <a:cs typeface="Calibri"/>
                <a:sym typeface="Calibri"/>
              </a:rPr>
              <a:t> for urban planning and accident prevention.</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8"/>
        <p:cNvGrpSpPr/>
        <p:nvPr/>
      </p:nvGrpSpPr>
      <p:grpSpPr>
        <a:xfrm>
          <a:off x="0" y="0"/>
          <a:ext cx="0" cy="0"/>
          <a:chOff x="0" y="0"/>
          <a:chExt cx="0" cy="0"/>
        </a:xfrm>
      </p:grpSpPr>
      <p:sp>
        <p:nvSpPr>
          <p:cNvPr id="269" name="Google Shape;269;p29"/>
          <p:cNvSpPr/>
          <p:nvPr/>
        </p:nvSpPr>
        <p:spPr>
          <a:xfrm>
            <a:off x="0" y="0"/>
            <a:ext cx="14630398" cy="822883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29"/>
          <p:cNvSpPr txBox="1">
            <a:spLocks noGrp="1"/>
          </p:cNvSpPr>
          <p:nvPr>
            <p:ph type="ctrTitle"/>
          </p:nvPr>
        </p:nvSpPr>
        <p:spPr>
          <a:xfrm>
            <a:off x="970365" y="464316"/>
            <a:ext cx="11084040" cy="142674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800"/>
              <a:buFont typeface="Calibri"/>
              <a:buNone/>
            </a:pPr>
            <a:r>
              <a:rPr lang="en-US" sz="4800" b="1">
                <a:solidFill>
                  <a:schemeClr val="dk1"/>
                </a:solidFill>
                <a:latin typeface="Calibri"/>
                <a:ea typeface="Calibri"/>
                <a:cs typeface="Calibri"/>
                <a:sym typeface="Calibri"/>
              </a:rPr>
              <a:t>Limitations</a:t>
            </a:r>
            <a:endParaRPr/>
          </a:p>
        </p:txBody>
      </p:sp>
      <p:grpSp>
        <p:nvGrpSpPr>
          <p:cNvPr id="271" name="Google Shape;271;p29"/>
          <p:cNvGrpSpPr/>
          <p:nvPr/>
        </p:nvGrpSpPr>
        <p:grpSpPr>
          <a:xfrm>
            <a:off x="-2" y="2398041"/>
            <a:ext cx="14034069" cy="938611"/>
            <a:chOff x="-2" y="1998368"/>
            <a:chExt cx="11695083" cy="782176"/>
          </a:xfrm>
        </p:grpSpPr>
        <p:sp>
          <p:nvSpPr>
            <p:cNvPr id="272" name="Google Shape;272;p29"/>
            <p:cNvSpPr/>
            <p:nvPr/>
          </p:nvSpPr>
          <p:spPr>
            <a:xfrm rot="5400000">
              <a:off x="11228040" y="2313027"/>
              <a:ext cx="781700" cy="15238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29"/>
            <p:cNvSpPr/>
            <p:nvPr/>
          </p:nvSpPr>
          <p:spPr>
            <a:xfrm rot="10800000">
              <a:off x="-2" y="1998845"/>
              <a:ext cx="11454595" cy="7816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74" name="Google Shape;274;p29"/>
          <p:cNvSpPr/>
          <p:nvPr/>
        </p:nvSpPr>
        <p:spPr>
          <a:xfrm>
            <a:off x="0" y="2643694"/>
            <a:ext cx="13660034" cy="4977414"/>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5" name="Google Shape;275;p29"/>
          <p:cNvSpPr txBox="1">
            <a:spLocks noGrp="1"/>
          </p:cNvSpPr>
          <p:nvPr>
            <p:ph type="subTitle" idx="1"/>
          </p:nvPr>
        </p:nvSpPr>
        <p:spPr>
          <a:xfrm>
            <a:off x="952392" y="3119410"/>
            <a:ext cx="12172401" cy="4122638"/>
          </a:xfrm>
          <a:prstGeom prst="rect">
            <a:avLst/>
          </a:prstGeom>
          <a:noFill/>
          <a:ln>
            <a:noFill/>
          </a:ln>
        </p:spPr>
        <p:txBody>
          <a:bodyPr spcFirstLastPara="1" wrap="square" lIns="91425" tIns="45700" rIns="91425" bIns="45700" anchor="ctr" anchorCtr="0">
            <a:normAutofit/>
          </a:bodyPr>
          <a:lstStyle/>
          <a:p>
            <a:pPr marL="285750" marR="0" lvl="0" indent="-228600" algn="l" rtl="0">
              <a:lnSpc>
                <a:spcPct val="90000"/>
              </a:lnSpc>
              <a:spcBef>
                <a:spcPts val="0"/>
              </a:spcBef>
              <a:spcAft>
                <a:spcPts val="0"/>
              </a:spcAft>
              <a:buClr>
                <a:schemeClr val="dk1"/>
              </a:buClr>
              <a:buSzPts val="2700"/>
              <a:buFont typeface="Arial"/>
              <a:buChar char="•"/>
            </a:pPr>
            <a:r>
              <a:rPr lang="en-US" sz="2700" b="1" i="0" u="none" strike="noStrike" cap="none">
                <a:solidFill>
                  <a:schemeClr val="dk1"/>
                </a:solidFill>
              </a:rPr>
              <a:t>Limited behavioral data</a:t>
            </a:r>
            <a:r>
              <a:rPr lang="en-US" sz="2700" b="0" i="0" u="none" strike="noStrike" cap="none">
                <a:solidFill>
                  <a:schemeClr val="dk1"/>
                </a:solidFill>
              </a:rPr>
              <a:t>: The dataset lacked variables like driver distraction, fatigue, or alcohol consumption, which are critical for understanding crash dynamics.</a:t>
            </a:r>
            <a:endParaRPr/>
          </a:p>
          <a:p>
            <a:pPr marL="285750" marR="0" lvl="0" indent="-228600" algn="l" rtl="0">
              <a:lnSpc>
                <a:spcPct val="90000"/>
              </a:lnSpc>
              <a:spcBef>
                <a:spcPts val="600"/>
              </a:spcBef>
              <a:spcAft>
                <a:spcPts val="0"/>
              </a:spcAft>
              <a:buClr>
                <a:schemeClr val="dk1"/>
              </a:buClr>
              <a:buSzPts val="2700"/>
              <a:buFont typeface="Arial"/>
              <a:buChar char="•"/>
            </a:pPr>
            <a:r>
              <a:rPr lang="en-US" sz="2700" b="1" i="0" u="none" strike="noStrike" cap="none">
                <a:solidFill>
                  <a:schemeClr val="dk1"/>
                </a:solidFill>
              </a:rPr>
              <a:t>Imbalanced real-world class distribution</a:t>
            </a:r>
            <a:r>
              <a:rPr lang="en-US" sz="2700" b="0" i="0" u="none" strike="noStrike" cap="none">
                <a:solidFill>
                  <a:schemeClr val="dk1"/>
                </a:solidFill>
              </a:rPr>
              <a:t>: Although SMOTE was used, oversampling may not fully reflect real-world injury distributions.</a:t>
            </a:r>
            <a:endParaRPr/>
          </a:p>
          <a:p>
            <a:pPr marL="285750" marR="0" lvl="0" indent="-228600" algn="l" rtl="0">
              <a:lnSpc>
                <a:spcPct val="90000"/>
              </a:lnSpc>
              <a:spcBef>
                <a:spcPts val="600"/>
              </a:spcBef>
              <a:spcAft>
                <a:spcPts val="0"/>
              </a:spcAft>
              <a:buClr>
                <a:schemeClr val="dk1"/>
              </a:buClr>
              <a:buSzPts val="2700"/>
              <a:buFont typeface="Arial"/>
              <a:buChar char="•"/>
            </a:pPr>
            <a:r>
              <a:rPr lang="en-US" sz="2700" b="1" i="0" u="none" strike="noStrike" cap="none">
                <a:solidFill>
                  <a:schemeClr val="dk1"/>
                </a:solidFill>
              </a:rPr>
              <a:t>Categorical encoding limitations</a:t>
            </a:r>
            <a:r>
              <a:rPr lang="en-US" sz="2700" b="0" i="0" u="none" strike="noStrike" cap="none">
                <a:solidFill>
                  <a:schemeClr val="dk1"/>
                </a:solidFill>
              </a:rPr>
              <a:t>: One-hot encoding expanded feature space significantly, potentially reducing model interpretability and increasing computational cost.</a:t>
            </a:r>
            <a:endParaRPr/>
          </a:p>
          <a:p>
            <a:pPr marL="285750" marR="0" lvl="0" indent="-228600" algn="l" rtl="0">
              <a:lnSpc>
                <a:spcPct val="90000"/>
              </a:lnSpc>
              <a:spcBef>
                <a:spcPts val="600"/>
              </a:spcBef>
              <a:spcAft>
                <a:spcPts val="0"/>
              </a:spcAft>
              <a:buClr>
                <a:schemeClr val="dk1"/>
              </a:buClr>
              <a:buSzPts val="2700"/>
              <a:buFont typeface="Arial"/>
              <a:buChar char="•"/>
            </a:pPr>
            <a:r>
              <a:rPr lang="en-US" sz="2700" b="1" i="0" u="none" strike="noStrike" cap="none">
                <a:solidFill>
                  <a:schemeClr val="dk1"/>
                </a:solidFill>
              </a:rPr>
              <a:t>Potential reporting bias</a:t>
            </a:r>
            <a:r>
              <a:rPr lang="en-US" sz="2700" b="0" i="0" u="none" strike="noStrike" cap="none">
                <a:solidFill>
                  <a:schemeClr val="dk1"/>
                </a:solidFill>
              </a:rPr>
              <a:t>: Crash reports has  inconsistencies in less severe incidents, impacting model accuracy.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9"/>
        <p:cNvGrpSpPr/>
        <p:nvPr/>
      </p:nvGrpSpPr>
      <p:grpSpPr>
        <a:xfrm>
          <a:off x="0" y="0"/>
          <a:ext cx="0" cy="0"/>
          <a:chOff x="0" y="0"/>
          <a:chExt cx="0" cy="0"/>
        </a:xfrm>
      </p:grpSpPr>
      <p:sp>
        <p:nvSpPr>
          <p:cNvPr id="280" name="Google Shape;280;p30"/>
          <p:cNvSpPr/>
          <p:nvPr/>
        </p:nvSpPr>
        <p:spPr>
          <a:xfrm>
            <a:off x="0" y="0"/>
            <a:ext cx="14630398" cy="822883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1" name="Google Shape;281;p30"/>
          <p:cNvSpPr txBox="1"/>
          <p:nvPr/>
        </p:nvSpPr>
        <p:spPr>
          <a:xfrm>
            <a:off x="707472" y="1027416"/>
            <a:ext cx="5472700" cy="135368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1">
                <a:solidFill>
                  <a:srgbClr val="000000"/>
                </a:solidFill>
                <a:latin typeface="Calibri"/>
                <a:ea typeface="Calibri"/>
                <a:cs typeface="Calibri"/>
                <a:sym typeface="Calibri"/>
              </a:rPr>
              <a:t>Policy Recommendations &amp; Future Scope</a:t>
            </a:r>
            <a:endParaRPr/>
          </a:p>
        </p:txBody>
      </p:sp>
      <p:grpSp>
        <p:nvGrpSpPr>
          <p:cNvPr id="282" name="Google Shape;282;p30"/>
          <p:cNvGrpSpPr/>
          <p:nvPr/>
        </p:nvGrpSpPr>
        <p:grpSpPr>
          <a:xfrm>
            <a:off x="0" y="1300180"/>
            <a:ext cx="426237" cy="808152"/>
            <a:chOff x="0" y="823811"/>
            <a:chExt cx="355196" cy="673460"/>
          </a:xfrm>
        </p:grpSpPr>
        <p:sp>
          <p:nvSpPr>
            <p:cNvPr id="283" name="Google Shape;283;p30"/>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30"/>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85" name="Google Shape;285;p30"/>
          <p:cNvSpPr/>
          <p:nvPr/>
        </p:nvSpPr>
        <p:spPr>
          <a:xfrm flipH="1">
            <a:off x="798102" y="2508682"/>
            <a:ext cx="5157216" cy="3291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6" name="Google Shape;286;p30"/>
          <p:cNvSpPr txBox="1"/>
          <p:nvPr/>
        </p:nvSpPr>
        <p:spPr>
          <a:xfrm>
            <a:off x="708862" y="2796606"/>
            <a:ext cx="5471310" cy="477550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endParaRPr sz="2400">
              <a:solidFill>
                <a:schemeClr val="dk1"/>
              </a:solidFill>
              <a:latin typeface="Calibri"/>
              <a:ea typeface="Calibri"/>
              <a:cs typeface="Calibri"/>
              <a:sym typeface="Calibri"/>
            </a:endParaRPr>
          </a:p>
        </p:txBody>
      </p:sp>
      <p:sp>
        <p:nvSpPr>
          <p:cNvPr id="287" name="Google Shape;287;p30"/>
          <p:cNvSpPr/>
          <p:nvPr/>
        </p:nvSpPr>
        <p:spPr>
          <a:xfrm flipH="1">
            <a:off x="12837204" y="0"/>
            <a:ext cx="1793196" cy="8229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8" name="Google Shape;288;p30"/>
          <p:cNvSpPr/>
          <p:nvPr/>
        </p:nvSpPr>
        <p:spPr>
          <a:xfrm>
            <a:off x="6822972" y="616623"/>
            <a:ext cx="7211239" cy="7001493"/>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89" name="Google Shape;289;p30" descr="Blurred micro image of a street traffic"/>
          <p:cNvPicPr preferRelativeResize="0"/>
          <p:nvPr/>
        </p:nvPicPr>
        <p:blipFill rotWithShape="1">
          <a:blip r:embed="rId3">
            <a:alphaModFix/>
          </a:blip>
          <a:srcRect l="8676" r="22465" b="-1"/>
          <a:stretch/>
        </p:blipFill>
        <p:spPr>
          <a:xfrm>
            <a:off x="7173345" y="959222"/>
            <a:ext cx="6510492" cy="6311155"/>
          </a:xfrm>
          <a:prstGeom prst="rect">
            <a:avLst/>
          </a:prstGeom>
          <a:noFill/>
          <a:ln>
            <a:noFill/>
          </a:ln>
        </p:spPr>
      </p:pic>
      <p:sp>
        <p:nvSpPr>
          <p:cNvPr id="290" name="Google Shape;290;p30"/>
          <p:cNvSpPr/>
          <p:nvPr/>
        </p:nvSpPr>
        <p:spPr>
          <a:xfrm>
            <a:off x="798100" y="2669175"/>
            <a:ext cx="5631600" cy="4775400"/>
          </a:xfrm>
          <a:prstGeom prst="rect">
            <a:avLst/>
          </a:prstGeom>
          <a:noFill/>
          <a:ln>
            <a:noFill/>
          </a:ln>
        </p:spPr>
        <p:txBody>
          <a:bodyPr spcFirstLastPara="1" wrap="square" lIns="91425" tIns="45700" rIns="91425" bIns="45700" anchor="ctr" anchorCtr="0">
            <a:noAutofit/>
          </a:bodyPr>
          <a:lstStyle/>
          <a:p>
            <a:pPr marL="285750" marR="0" lvl="0" indent="-29845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Calibri"/>
                <a:ea typeface="Calibri"/>
                <a:cs typeface="Calibri"/>
                <a:sym typeface="Calibri"/>
              </a:rPr>
              <a:t>Target high-risk hours</a:t>
            </a:r>
            <a:r>
              <a:rPr lang="en-US" sz="2000" b="0" i="0" u="none" strike="noStrike" cap="none">
                <a:solidFill>
                  <a:schemeClr val="dk1"/>
                </a:solidFill>
                <a:latin typeface="Calibri"/>
                <a:ea typeface="Calibri"/>
                <a:cs typeface="Calibri"/>
                <a:sym typeface="Calibri"/>
              </a:rPr>
              <a:t> (late afternoons/evenings) with increased patrols, awareness campaigns, and smart traffic controls in hotspot zones.</a:t>
            </a:r>
            <a:endParaRPr sz="1600"/>
          </a:p>
          <a:p>
            <a:pPr marL="285750" marR="0" lvl="0" indent="-29845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Calibri"/>
                <a:ea typeface="Calibri"/>
                <a:cs typeface="Calibri"/>
                <a:sym typeface="Calibri"/>
              </a:rPr>
              <a:t>Enhance road lighting</a:t>
            </a:r>
            <a:r>
              <a:rPr lang="en-US" sz="2000" b="0" i="0" u="none" strike="noStrike" cap="none">
                <a:solidFill>
                  <a:schemeClr val="dk1"/>
                </a:solidFill>
                <a:latin typeface="Calibri"/>
                <a:ea typeface="Calibri"/>
                <a:cs typeface="Calibri"/>
                <a:sym typeface="Calibri"/>
              </a:rPr>
              <a:t>, especially at intersections and poorly lit areas, to help reduce crash severity.</a:t>
            </a:r>
            <a:endParaRPr sz="1600"/>
          </a:p>
          <a:p>
            <a:pPr marL="285750" marR="0" lvl="0" indent="-29845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Calibri"/>
                <a:ea typeface="Calibri"/>
                <a:cs typeface="Calibri"/>
                <a:sym typeface="Calibri"/>
              </a:rPr>
              <a:t>Adopt proper sampling methods</a:t>
            </a:r>
            <a:r>
              <a:rPr lang="en-US" sz="2000" b="0" i="0" u="none" strike="noStrike" cap="none">
                <a:solidFill>
                  <a:schemeClr val="dk1"/>
                </a:solidFill>
                <a:latin typeface="Calibri"/>
                <a:ea typeface="Calibri"/>
                <a:cs typeface="Calibri"/>
                <a:sym typeface="Calibri"/>
              </a:rPr>
              <a:t> and expand datasets to include behavioral data (e.g., from hospitals or insurance records).</a:t>
            </a:r>
            <a:endParaRPr sz="1600"/>
          </a:p>
          <a:p>
            <a:pPr marL="285750" marR="0" lvl="0" indent="-29845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Calibri"/>
                <a:ea typeface="Calibri"/>
                <a:cs typeface="Calibri"/>
                <a:sym typeface="Calibri"/>
              </a:rPr>
              <a:t>Invest in real-time data technologies</a:t>
            </a:r>
            <a:r>
              <a:rPr lang="en-US" sz="2000" b="0" i="0" u="none" strike="noStrike" cap="none">
                <a:solidFill>
                  <a:schemeClr val="dk1"/>
                </a:solidFill>
                <a:latin typeface="Calibri"/>
                <a:ea typeface="Calibri"/>
                <a:cs typeface="Calibri"/>
                <a:sym typeface="Calibri"/>
              </a:rPr>
              <a:t> like traffic sensors and connected vehicles to enable dynamic, data-driven safety interventions.</a:t>
            </a:r>
            <a:endParaRPr sz="1600"/>
          </a:p>
          <a:p>
            <a:pPr marL="285750" marR="0" lvl="0" indent="-2984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Leverage </a:t>
            </a:r>
            <a:r>
              <a:rPr lang="en-US" sz="2000" b="1" i="0" u="none" strike="noStrike" cap="none">
                <a:solidFill>
                  <a:schemeClr val="dk1"/>
                </a:solidFill>
                <a:latin typeface="Calibri"/>
                <a:ea typeface="Calibri"/>
                <a:cs typeface="Calibri"/>
                <a:sym typeface="Calibri"/>
              </a:rPr>
              <a:t>predictive analytics</a:t>
            </a:r>
            <a:r>
              <a:rPr lang="en-US" sz="2000" b="0" i="0" u="none" strike="noStrike" cap="none">
                <a:solidFill>
                  <a:schemeClr val="dk1"/>
                </a:solidFill>
                <a:latin typeface="Calibri"/>
                <a:ea typeface="Calibri"/>
                <a:cs typeface="Calibri"/>
                <a:sym typeface="Calibri"/>
              </a:rPr>
              <a:t> to support proactive planning and policy decisions.</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4"/>
        <p:cNvGrpSpPr/>
        <p:nvPr/>
      </p:nvGrpSpPr>
      <p:grpSpPr>
        <a:xfrm>
          <a:off x="0" y="0"/>
          <a:ext cx="0" cy="0"/>
          <a:chOff x="0" y="0"/>
          <a:chExt cx="0" cy="0"/>
        </a:xfrm>
      </p:grpSpPr>
      <p:sp>
        <p:nvSpPr>
          <p:cNvPr id="295" name="Google Shape;295;p31"/>
          <p:cNvSpPr/>
          <p:nvPr/>
        </p:nvSpPr>
        <p:spPr>
          <a:xfrm>
            <a:off x="0" y="0"/>
            <a:ext cx="14630398" cy="822883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96" name="Google Shape;296;p31"/>
          <p:cNvGrpSpPr/>
          <p:nvPr/>
        </p:nvGrpSpPr>
        <p:grpSpPr>
          <a:xfrm rot="5400000">
            <a:off x="-2808525" y="3199408"/>
            <a:ext cx="7032054" cy="633254"/>
            <a:chOff x="6081624" y="1998368"/>
            <a:chExt cx="5613457" cy="782175"/>
          </a:xfrm>
        </p:grpSpPr>
        <p:sp>
          <p:nvSpPr>
            <p:cNvPr id="297" name="Google Shape;297;p31"/>
            <p:cNvSpPr/>
            <p:nvPr/>
          </p:nvSpPr>
          <p:spPr>
            <a:xfrm rot="5400000">
              <a:off x="11228040" y="2313027"/>
              <a:ext cx="781700" cy="15238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31"/>
            <p:cNvSpPr/>
            <p:nvPr/>
          </p:nvSpPr>
          <p:spPr>
            <a:xfrm rot="10800000">
              <a:off x="6081624" y="1998844"/>
              <a:ext cx="5372968" cy="7816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99" name="Google Shape;299;p31"/>
          <p:cNvSpPr/>
          <p:nvPr/>
        </p:nvSpPr>
        <p:spPr>
          <a:xfrm>
            <a:off x="695433" y="1107502"/>
            <a:ext cx="13334075" cy="6553503"/>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0" name="Google Shape;300;p31"/>
          <p:cNvSpPr txBox="1">
            <a:spLocks noGrp="1"/>
          </p:cNvSpPr>
          <p:nvPr>
            <p:ph type="ctrTitle"/>
          </p:nvPr>
        </p:nvSpPr>
        <p:spPr>
          <a:xfrm>
            <a:off x="1539555" y="1485696"/>
            <a:ext cx="11819701" cy="45719"/>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sz="6500" b="1">
                <a:solidFill>
                  <a:schemeClr val="dk1"/>
                </a:solidFill>
                <a:latin typeface="Calibri"/>
                <a:ea typeface="Calibri"/>
                <a:cs typeface="Calibri"/>
                <a:sym typeface="Calibri"/>
              </a:rPr>
              <a:t>References</a:t>
            </a:r>
            <a:endParaRPr/>
          </a:p>
        </p:txBody>
      </p:sp>
      <p:sp>
        <p:nvSpPr>
          <p:cNvPr id="301" name="Google Shape;301;p31"/>
          <p:cNvSpPr txBox="1">
            <a:spLocks noGrp="1"/>
          </p:cNvSpPr>
          <p:nvPr>
            <p:ph type="subTitle" idx="1"/>
          </p:nvPr>
        </p:nvSpPr>
        <p:spPr>
          <a:xfrm>
            <a:off x="1588322" y="2007566"/>
            <a:ext cx="11648121" cy="508894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1800" i="0">
                <a:solidFill>
                  <a:schemeClr val="dk1"/>
                </a:solidFill>
              </a:rPr>
              <a:t>Publisher data.cityofchicago.org. (2025, March 1). City of Chicago - traffic crashes - crashes.</a:t>
            </a:r>
            <a:br>
              <a:rPr lang="en-US" sz="1800" i="0">
                <a:solidFill>
                  <a:schemeClr val="dk1"/>
                </a:solidFill>
              </a:rPr>
            </a:br>
            <a:r>
              <a:rPr lang="en-US" sz="1800" i="0">
                <a:solidFill>
                  <a:schemeClr val="dk1"/>
                </a:solidFill>
              </a:rPr>
              <a:t>Catalog. </a:t>
            </a:r>
            <a:r>
              <a:rPr lang="en-US" sz="1800" i="0" u="sng">
                <a:solidFill>
                  <a:schemeClr val="hlink"/>
                </a:solidFill>
                <a:hlinkClick r:id="rId3"/>
              </a:rPr>
              <a:t>https://catalog.data.gov/dataset/traffic-crashes-crashes</a:t>
            </a:r>
            <a:endParaRPr sz="1800" i="0">
              <a:solidFill>
                <a:schemeClr val="dk1"/>
              </a:solidFill>
            </a:endParaRPr>
          </a:p>
          <a:p>
            <a:pPr marL="0" lvl="0" indent="0" algn="l" rtl="0">
              <a:lnSpc>
                <a:spcPct val="90000"/>
              </a:lnSpc>
              <a:spcBef>
                <a:spcPts val="360"/>
              </a:spcBef>
              <a:spcAft>
                <a:spcPts val="0"/>
              </a:spcAft>
              <a:buClr>
                <a:srgbClr val="888888"/>
              </a:buClr>
              <a:buSzPts val="1800"/>
              <a:buNone/>
            </a:pPr>
            <a:endParaRPr sz="1800" i="0">
              <a:solidFill>
                <a:schemeClr val="dk1"/>
              </a:solidFill>
            </a:endParaRPr>
          </a:p>
          <a:p>
            <a:pPr marL="0" lvl="0" indent="0" algn="l" rtl="0">
              <a:lnSpc>
                <a:spcPct val="90000"/>
              </a:lnSpc>
              <a:spcBef>
                <a:spcPts val="360"/>
              </a:spcBef>
              <a:spcAft>
                <a:spcPts val="0"/>
              </a:spcAft>
              <a:buClr>
                <a:schemeClr val="dk1"/>
              </a:buClr>
              <a:buSzPts val="1800"/>
              <a:buNone/>
            </a:pPr>
            <a:r>
              <a:rPr lang="en-US" sz="1800" i="0">
                <a:solidFill>
                  <a:schemeClr val="dk1"/>
                </a:solidFill>
              </a:rPr>
              <a:t>Chang, L.-Y., &amp; Wang, H.-W. (2006). Analysis of traffic injury severity: An application of non-</a:t>
            </a:r>
            <a:endParaRPr/>
          </a:p>
          <a:p>
            <a:pPr marL="0" lvl="0" indent="0" algn="l" rtl="0">
              <a:lnSpc>
                <a:spcPct val="90000"/>
              </a:lnSpc>
              <a:spcBef>
                <a:spcPts val="360"/>
              </a:spcBef>
              <a:spcAft>
                <a:spcPts val="0"/>
              </a:spcAft>
              <a:buClr>
                <a:schemeClr val="dk1"/>
              </a:buClr>
              <a:buSzPts val="1800"/>
              <a:buNone/>
            </a:pPr>
            <a:r>
              <a:rPr lang="en-US" sz="1800" i="0">
                <a:solidFill>
                  <a:schemeClr val="dk1"/>
                </a:solidFill>
              </a:rPr>
              <a:t>parametric classification tree techniques. Accident Analysis &amp; Prevention, 38(5), 1019–1027.</a:t>
            </a:r>
            <a:endParaRPr/>
          </a:p>
          <a:p>
            <a:pPr marL="0" lvl="0" indent="0" algn="l" rtl="0">
              <a:lnSpc>
                <a:spcPct val="90000"/>
              </a:lnSpc>
              <a:spcBef>
                <a:spcPts val="360"/>
              </a:spcBef>
              <a:spcAft>
                <a:spcPts val="0"/>
              </a:spcAft>
              <a:buClr>
                <a:schemeClr val="dk1"/>
              </a:buClr>
              <a:buSzPts val="1800"/>
              <a:buNone/>
            </a:pPr>
            <a:r>
              <a:rPr lang="en-US" sz="1800" i="0" u="sng">
                <a:solidFill>
                  <a:schemeClr val="hlink"/>
                </a:solidFill>
                <a:hlinkClick r:id="rId4"/>
              </a:rPr>
              <a:t>https://doi.org/10.1016/j.aap.2006.04.009</a:t>
            </a:r>
            <a:endParaRPr sz="1800" i="0">
              <a:solidFill>
                <a:schemeClr val="dk1"/>
              </a:solidFill>
            </a:endParaRPr>
          </a:p>
          <a:p>
            <a:pPr marL="0" lvl="0" indent="0" algn="l" rtl="0">
              <a:lnSpc>
                <a:spcPct val="90000"/>
              </a:lnSpc>
              <a:spcBef>
                <a:spcPts val="360"/>
              </a:spcBef>
              <a:spcAft>
                <a:spcPts val="0"/>
              </a:spcAft>
              <a:buClr>
                <a:srgbClr val="888888"/>
              </a:buClr>
              <a:buSzPts val="1800"/>
              <a:buNone/>
            </a:pPr>
            <a:endParaRPr sz="1800" i="0">
              <a:solidFill>
                <a:schemeClr val="dk1"/>
              </a:solidFill>
            </a:endParaRPr>
          </a:p>
          <a:p>
            <a:pPr marL="0" lvl="0" indent="0" algn="l" rtl="0">
              <a:lnSpc>
                <a:spcPct val="90000"/>
              </a:lnSpc>
              <a:spcBef>
                <a:spcPts val="360"/>
              </a:spcBef>
              <a:spcAft>
                <a:spcPts val="0"/>
              </a:spcAft>
              <a:buClr>
                <a:schemeClr val="dk1"/>
              </a:buClr>
              <a:buSzPts val="1800"/>
              <a:buNone/>
            </a:pPr>
            <a:r>
              <a:rPr lang="en-US" sz="1800" i="0">
                <a:solidFill>
                  <a:schemeClr val="dk1"/>
                </a:solidFill>
              </a:rPr>
              <a:t>Chen, H., Cao, L., &amp; Logan, D. B. (2012). Analysis of Risk Factors Affecting the Severity of</a:t>
            </a:r>
            <a:endParaRPr/>
          </a:p>
          <a:p>
            <a:pPr marL="0" lvl="0" indent="0" algn="l" rtl="0">
              <a:lnSpc>
                <a:spcPct val="90000"/>
              </a:lnSpc>
              <a:spcBef>
                <a:spcPts val="360"/>
              </a:spcBef>
              <a:spcAft>
                <a:spcPts val="0"/>
              </a:spcAft>
              <a:buClr>
                <a:schemeClr val="dk1"/>
              </a:buClr>
              <a:buSzPts val="1800"/>
              <a:buNone/>
            </a:pPr>
            <a:r>
              <a:rPr lang="en-US" sz="1800" i="0">
                <a:solidFill>
                  <a:schemeClr val="dk1"/>
                </a:solidFill>
              </a:rPr>
              <a:t>Intersection Crashes by Logistic Regression. Traffic Injury Prevention, 13(3), 300–307.</a:t>
            </a:r>
            <a:endParaRPr/>
          </a:p>
          <a:p>
            <a:pPr marL="0" lvl="0" indent="0" algn="l" rtl="0">
              <a:lnSpc>
                <a:spcPct val="90000"/>
              </a:lnSpc>
              <a:spcBef>
                <a:spcPts val="360"/>
              </a:spcBef>
              <a:spcAft>
                <a:spcPts val="0"/>
              </a:spcAft>
              <a:buClr>
                <a:schemeClr val="dk1"/>
              </a:buClr>
              <a:buSzPts val="1800"/>
              <a:buNone/>
            </a:pPr>
            <a:r>
              <a:rPr lang="en-US" sz="1800" i="0" u="sng">
                <a:solidFill>
                  <a:schemeClr val="hlink"/>
                </a:solidFill>
                <a:hlinkClick r:id="rId5"/>
              </a:rPr>
              <a:t>https://doi.org/10.1080/15389588.2011.653841</a:t>
            </a:r>
            <a:endParaRPr sz="1800" i="0">
              <a:solidFill>
                <a:schemeClr val="dk1"/>
              </a:solidFill>
            </a:endParaRPr>
          </a:p>
          <a:p>
            <a:pPr marL="0" lvl="0" indent="0" algn="l" rtl="0">
              <a:lnSpc>
                <a:spcPct val="90000"/>
              </a:lnSpc>
              <a:spcBef>
                <a:spcPts val="360"/>
              </a:spcBef>
              <a:spcAft>
                <a:spcPts val="0"/>
              </a:spcAft>
              <a:buClr>
                <a:srgbClr val="888888"/>
              </a:buClr>
              <a:buSzPts val="1800"/>
              <a:buNone/>
            </a:pPr>
            <a:endParaRPr sz="1800" i="0">
              <a:solidFill>
                <a:schemeClr val="dk1"/>
              </a:solidFill>
            </a:endParaRPr>
          </a:p>
          <a:p>
            <a:pPr marL="0" lvl="0" indent="0" algn="l" rtl="0">
              <a:lnSpc>
                <a:spcPct val="90000"/>
              </a:lnSpc>
              <a:spcBef>
                <a:spcPts val="360"/>
              </a:spcBef>
              <a:spcAft>
                <a:spcPts val="0"/>
              </a:spcAft>
              <a:buClr>
                <a:schemeClr val="dk1"/>
              </a:buClr>
              <a:buSzPts val="1800"/>
              <a:buNone/>
            </a:pPr>
            <a:r>
              <a:rPr lang="en-US" sz="1800" u="sng">
                <a:solidFill>
                  <a:schemeClr val="hlink"/>
                </a:solidFill>
                <a:hlinkClick r:id="rId6"/>
              </a:rPr>
              <a:t>https://www.progressive.com/lifelanes/when-do-car-accidents-happen/</a:t>
            </a:r>
            <a:endParaRPr sz="1800">
              <a:solidFill>
                <a:schemeClr val="dk1"/>
              </a:solidFill>
            </a:endParaRPr>
          </a:p>
          <a:p>
            <a:pPr marL="0" lvl="0" indent="0" algn="l" rtl="0">
              <a:lnSpc>
                <a:spcPct val="90000"/>
              </a:lnSpc>
              <a:spcBef>
                <a:spcPts val="360"/>
              </a:spcBef>
              <a:spcAft>
                <a:spcPts val="0"/>
              </a:spcAft>
              <a:buClr>
                <a:srgbClr val="888888"/>
              </a:buClr>
              <a:buSzPts val="1800"/>
              <a:buNone/>
            </a:pPr>
            <a:endParaRPr sz="1800">
              <a:solidFill>
                <a:schemeClr val="dk1"/>
              </a:solidFill>
            </a:endParaRPr>
          </a:p>
          <a:p>
            <a:pPr marL="0" lvl="0" indent="0" algn="l" rtl="0">
              <a:lnSpc>
                <a:spcPct val="90000"/>
              </a:lnSpc>
              <a:spcBef>
                <a:spcPts val="360"/>
              </a:spcBef>
              <a:spcAft>
                <a:spcPts val="0"/>
              </a:spcAft>
              <a:buClr>
                <a:schemeClr val="dk1"/>
              </a:buClr>
              <a:buSzPts val="1800"/>
              <a:buNone/>
            </a:pPr>
            <a:r>
              <a:rPr lang="en-US" sz="1800" i="0">
                <a:solidFill>
                  <a:schemeClr val="dk1"/>
                </a:solidFill>
              </a:rPr>
              <a:t>Abdel-Aty, M. A., &amp; Radwan, A. E. (2000). Modeling traffic accident occurrence and</a:t>
            </a:r>
            <a:br>
              <a:rPr lang="en-US" sz="1800" i="0">
                <a:solidFill>
                  <a:schemeClr val="dk1"/>
                </a:solidFill>
              </a:rPr>
            </a:br>
            <a:r>
              <a:rPr lang="en-US" sz="1800" i="0">
                <a:solidFill>
                  <a:schemeClr val="dk1"/>
                </a:solidFill>
              </a:rPr>
              <a:t>involvement. Accident Analysis &amp; Prevention, 32(5), 633–642.</a:t>
            </a:r>
            <a:br>
              <a:rPr lang="en-US" sz="1800" i="0">
                <a:solidFill>
                  <a:schemeClr val="dk1"/>
                </a:solidFill>
              </a:rPr>
            </a:br>
            <a:r>
              <a:rPr lang="en-US" sz="1800" i="0" u="sng">
                <a:solidFill>
                  <a:schemeClr val="hlink"/>
                </a:solidFill>
                <a:hlinkClick r:id="rId7"/>
              </a:rPr>
              <a:t>https://doi.org/10.1016/S0001-4575(99)00094-9</a:t>
            </a:r>
            <a:br>
              <a:rPr lang="en-US" sz="1800" i="0">
                <a:solidFill>
                  <a:schemeClr val="dk1"/>
                </a:solidFill>
              </a:rPr>
            </a:br>
            <a:br>
              <a:rPr lang="en-US" sz="1800" b="0" i="0">
                <a:solidFill>
                  <a:schemeClr val="dk1"/>
                </a:solidFill>
              </a:rPr>
            </a:br>
            <a:endParaRPr sz="1800">
              <a:solidFill>
                <a:schemeClr val="dk1"/>
              </a:solidFill>
            </a:endParaRPr>
          </a:p>
          <a:p>
            <a:pPr marL="0" lvl="0" indent="0" algn="l" rtl="0">
              <a:lnSpc>
                <a:spcPct val="90000"/>
              </a:lnSpc>
              <a:spcBef>
                <a:spcPts val="360"/>
              </a:spcBef>
              <a:spcAft>
                <a:spcPts val="0"/>
              </a:spcAft>
              <a:buClr>
                <a:srgbClr val="888888"/>
              </a:buClr>
              <a:buSzPts val="1800"/>
              <a:buNone/>
            </a:pP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14"/>
          <p:cNvSpPr/>
          <p:nvPr/>
        </p:nvSpPr>
        <p:spPr>
          <a:xfrm>
            <a:off x="3658" y="0"/>
            <a:ext cx="14626743" cy="8229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8" name="Google Shape;98;p14" descr="A close-up of a police car&#10;&#10;AI-generated content may be incorrect."/>
          <p:cNvPicPr preferRelativeResize="0"/>
          <p:nvPr/>
        </p:nvPicPr>
        <p:blipFill rotWithShape="1">
          <a:blip r:embed="rId3">
            <a:alphaModFix/>
          </a:blip>
          <a:srcRect l="16278" r="4408"/>
          <a:stretch/>
        </p:blipFill>
        <p:spPr>
          <a:xfrm>
            <a:off x="3026827" y="10"/>
            <a:ext cx="11603570" cy="8229590"/>
          </a:xfrm>
          <a:prstGeom prst="rect">
            <a:avLst/>
          </a:prstGeom>
          <a:noFill/>
          <a:ln>
            <a:noFill/>
          </a:ln>
        </p:spPr>
      </p:pic>
      <p:sp>
        <p:nvSpPr>
          <p:cNvPr id="99" name="Google Shape;99;p14"/>
          <p:cNvSpPr/>
          <p:nvPr/>
        </p:nvSpPr>
        <p:spPr>
          <a:xfrm>
            <a:off x="-1" y="0"/>
            <a:ext cx="8868315" cy="82296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 name="Google Shape;100;p14"/>
          <p:cNvSpPr txBox="1"/>
          <p:nvPr/>
        </p:nvSpPr>
        <p:spPr>
          <a:xfrm>
            <a:off x="1005840" y="438150"/>
            <a:ext cx="4586626" cy="98831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4800" b="1">
                <a:solidFill>
                  <a:srgbClr val="000000"/>
                </a:solidFill>
                <a:latin typeface="Calibri"/>
                <a:ea typeface="Calibri"/>
                <a:cs typeface="Calibri"/>
                <a:sym typeface="Calibri"/>
              </a:rPr>
              <a:t>Introduction</a:t>
            </a:r>
            <a:endParaRPr/>
          </a:p>
        </p:txBody>
      </p:sp>
      <p:sp>
        <p:nvSpPr>
          <p:cNvPr id="101" name="Google Shape;101;p14"/>
          <p:cNvSpPr txBox="1"/>
          <p:nvPr/>
        </p:nvSpPr>
        <p:spPr>
          <a:xfrm>
            <a:off x="426720" y="1755648"/>
            <a:ext cx="6364224" cy="56567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400"/>
              <a:buFont typeface="Arial" panose="020B0604020202020204" pitchFamily="34" charset="0"/>
              <a:buChar char="•"/>
            </a:pPr>
            <a:r>
              <a:rPr lang="en-US" sz="2400" dirty="0">
                <a:solidFill>
                  <a:schemeClr val="dk1"/>
                </a:solidFill>
                <a:latin typeface="Calibri"/>
                <a:ea typeface="Calibri"/>
                <a:cs typeface="Calibri"/>
                <a:sym typeface="Calibri"/>
              </a:rPr>
              <a:t>About 36,164 motor vehicle crashes occurred every day across the U.S. in 2021, according to the National Safety Council’s report of 13,200,000 crashes that year.</a:t>
            </a:r>
          </a:p>
          <a:p>
            <a:pPr marL="342900" marR="0" lvl="0" indent="-342900" algn="l" rtl="0">
              <a:lnSpc>
                <a:spcPct val="90000"/>
              </a:lnSpc>
              <a:spcBef>
                <a:spcPts val="0"/>
              </a:spcBef>
              <a:spcAft>
                <a:spcPts val="0"/>
              </a:spcAft>
              <a:buClr>
                <a:schemeClr val="dk1"/>
              </a:buClr>
              <a:buSzPts val="2400"/>
              <a:buFont typeface="Arial" panose="020B0604020202020204" pitchFamily="34" charset="0"/>
              <a:buChar char="•"/>
            </a:pPr>
            <a:r>
              <a:rPr lang="en-US" sz="2400" dirty="0">
                <a:solidFill>
                  <a:schemeClr val="dk1"/>
                </a:solidFill>
                <a:latin typeface="Calibri"/>
                <a:ea typeface="Calibri"/>
                <a:cs typeface="Calibri"/>
                <a:sym typeface="Calibri"/>
              </a:rPr>
              <a:t>Motor vehicle crashes are a leading cause of serious injuries and fatalities across the globe.</a:t>
            </a:r>
            <a:endParaRPr lang="en-US" dirty="0">
              <a:ea typeface="Calibri"/>
            </a:endParaRPr>
          </a:p>
          <a:p>
            <a:pPr marL="342900" marR="0" lvl="0" indent="-342900" algn="l" rtl="0">
              <a:lnSpc>
                <a:spcPct val="90000"/>
              </a:lnSpc>
              <a:spcBef>
                <a:spcPts val="0"/>
              </a:spcBef>
              <a:spcAft>
                <a:spcPts val="0"/>
              </a:spcAft>
              <a:buClr>
                <a:schemeClr val="dk1"/>
              </a:buClr>
              <a:buSzPts val="2400"/>
              <a:buFont typeface="Arial" panose="020B0604020202020204" pitchFamily="34" charset="0"/>
              <a:buChar char="•"/>
            </a:pPr>
            <a:r>
              <a:rPr lang="en-US" sz="2400" dirty="0">
                <a:solidFill>
                  <a:srgbClr val="000000"/>
                </a:solidFill>
                <a:latin typeface="Calibri"/>
                <a:ea typeface="Calibri"/>
                <a:cs typeface="Calibri"/>
                <a:sym typeface="Calibri"/>
              </a:rPr>
              <a:t>Our project explores factors contributing to traffic crashes in Chicago using open-source crash data from the Chicago Police Department.</a:t>
            </a:r>
            <a:endParaRPr lang="en-US" dirty="0">
              <a:ea typeface="Calibri"/>
            </a:endParaRPr>
          </a:p>
          <a:p>
            <a:pPr marL="342900" marR="0" lvl="0" indent="-342900" algn="l" rtl="0">
              <a:lnSpc>
                <a:spcPct val="90000"/>
              </a:lnSpc>
              <a:spcBef>
                <a:spcPts val="0"/>
              </a:spcBef>
              <a:spcAft>
                <a:spcPts val="0"/>
              </a:spcAft>
              <a:buClr>
                <a:schemeClr val="dk1"/>
              </a:buClr>
              <a:buSzPts val="2400"/>
              <a:buFont typeface="Arial" panose="020B0604020202020204" pitchFamily="34" charset="0"/>
              <a:buChar char="•"/>
            </a:pPr>
            <a:r>
              <a:rPr lang="en-US" sz="2400" dirty="0">
                <a:solidFill>
                  <a:srgbClr val="000000"/>
                </a:solidFill>
                <a:latin typeface="Calibri"/>
                <a:ea typeface="Calibri"/>
                <a:cs typeface="Calibri"/>
                <a:sym typeface="Calibri"/>
              </a:rPr>
              <a:t>The aim is to identify key variables influencing crash severity and recommend interventions for policy makers and urban planners. </a:t>
            </a:r>
            <a:endParaRPr lang="en-US" dirty="0">
              <a:ea typeface="Calibri"/>
            </a:endParaRPr>
          </a:p>
          <a:p>
            <a:pPr marL="342900" marR="0" lvl="0" indent="-342900" algn="l" rtl="0">
              <a:lnSpc>
                <a:spcPct val="90000"/>
              </a:lnSpc>
              <a:spcBef>
                <a:spcPts val="0"/>
              </a:spcBef>
              <a:spcAft>
                <a:spcPts val="0"/>
              </a:spcAft>
              <a:buClr>
                <a:schemeClr val="dk1"/>
              </a:buClr>
              <a:buSzPts val="2400"/>
              <a:buFont typeface="Arial" panose="020B0604020202020204" pitchFamily="34" charset="0"/>
              <a:buChar char="•"/>
            </a:pPr>
            <a:r>
              <a:rPr lang="en-US" sz="2400" dirty="0">
                <a:solidFill>
                  <a:srgbClr val="000000"/>
                </a:solidFill>
                <a:latin typeface="Calibri"/>
                <a:ea typeface="Calibri"/>
                <a:cs typeface="Calibri"/>
                <a:sym typeface="Calibri"/>
              </a:rPr>
              <a:t>The scope includes time, location, weather conditions, vehicle actions, and road characteristics.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5"/>
        <p:cNvGrpSpPr/>
        <p:nvPr/>
      </p:nvGrpSpPr>
      <p:grpSpPr>
        <a:xfrm>
          <a:off x="0" y="0"/>
          <a:ext cx="0" cy="0"/>
          <a:chOff x="0" y="0"/>
          <a:chExt cx="0" cy="0"/>
        </a:xfrm>
      </p:grpSpPr>
      <p:sp>
        <p:nvSpPr>
          <p:cNvPr id="306" name="Google Shape;306;p32"/>
          <p:cNvSpPr/>
          <p:nvPr/>
        </p:nvSpPr>
        <p:spPr>
          <a:xfrm>
            <a:off x="0" y="0"/>
            <a:ext cx="14626742" cy="8229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07" name="Google Shape;307;p32"/>
          <p:cNvPicPr preferRelativeResize="0"/>
          <p:nvPr/>
        </p:nvPicPr>
        <p:blipFill rotWithShape="1">
          <a:blip r:embed="rId3">
            <a:alphaModFix amt="50000"/>
          </a:blip>
          <a:srcRect t="7197" r="-1" b="41462"/>
          <a:stretch/>
        </p:blipFill>
        <p:spPr>
          <a:xfrm>
            <a:off x="20" y="10"/>
            <a:ext cx="14626720" cy="8229590"/>
          </a:xfrm>
          <a:prstGeom prst="rect">
            <a:avLst/>
          </a:prstGeom>
          <a:noFill/>
          <a:ln>
            <a:noFill/>
          </a:ln>
        </p:spPr>
      </p:pic>
      <p:sp>
        <p:nvSpPr>
          <p:cNvPr id="308" name="Google Shape;308;p32"/>
          <p:cNvSpPr txBox="1"/>
          <p:nvPr/>
        </p:nvSpPr>
        <p:spPr>
          <a:xfrm>
            <a:off x="1828800" y="1346835"/>
            <a:ext cx="10972800" cy="3675888"/>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None/>
            </a:pPr>
            <a:r>
              <a:rPr lang="en-US" sz="7900">
                <a:solidFill>
                  <a:schemeClr val="lt1"/>
                </a:solidFill>
                <a:latin typeface="Calibri"/>
                <a:ea typeface="Calibri"/>
                <a:cs typeface="Calibri"/>
                <a:sym typeface="Calibri"/>
              </a:rPr>
              <a:t>Thankyou​!</a:t>
            </a:r>
            <a:endParaRPr/>
          </a:p>
        </p:txBody>
      </p:sp>
      <p:sp>
        <p:nvSpPr>
          <p:cNvPr id="309" name="Google Shape;309;p32"/>
          <p:cNvSpPr/>
          <p:nvPr/>
        </p:nvSpPr>
        <p:spPr>
          <a:xfrm>
            <a:off x="4769047" y="5242347"/>
            <a:ext cx="5092307" cy="21946"/>
          </a:xfrm>
          <a:custGeom>
            <a:avLst/>
            <a:gdLst/>
            <a:ahLst/>
            <a:cxnLst/>
            <a:rect l="l" t="t" r="r" b="b"/>
            <a:pathLst>
              <a:path w="5092307" h="21946" fill="none" extrusionOk="0">
                <a:moveTo>
                  <a:pt x="0" y="0"/>
                </a:moveTo>
                <a:cubicBezTo>
                  <a:pt x="126622" y="2207"/>
                  <a:pt x="310281" y="-9618"/>
                  <a:pt x="483769" y="0"/>
                </a:cubicBezTo>
                <a:cubicBezTo>
                  <a:pt x="657257" y="9618"/>
                  <a:pt x="962372" y="-35609"/>
                  <a:pt x="1222154" y="0"/>
                </a:cubicBezTo>
                <a:cubicBezTo>
                  <a:pt x="1481937" y="35609"/>
                  <a:pt x="1599378" y="20188"/>
                  <a:pt x="1756846" y="0"/>
                </a:cubicBezTo>
                <a:cubicBezTo>
                  <a:pt x="1914314" y="-20188"/>
                  <a:pt x="2080092" y="-5105"/>
                  <a:pt x="2291538" y="0"/>
                </a:cubicBezTo>
                <a:cubicBezTo>
                  <a:pt x="2502984" y="5105"/>
                  <a:pt x="2714641" y="617"/>
                  <a:pt x="2979000" y="0"/>
                </a:cubicBezTo>
                <a:cubicBezTo>
                  <a:pt x="3243359" y="-617"/>
                  <a:pt x="3339677" y="-32878"/>
                  <a:pt x="3666461" y="0"/>
                </a:cubicBezTo>
                <a:cubicBezTo>
                  <a:pt x="3993245" y="32878"/>
                  <a:pt x="3959356" y="10646"/>
                  <a:pt x="4252076" y="0"/>
                </a:cubicBezTo>
                <a:cubicBezTo>
                  <a:pt x="4544797" y="-10646"/>
                  <a:pt x="4803806" y="-6208"/>
                  <a:pt x="5092307" y="0"/>
                </a:cubicBezTo>
                <a:cubicBezTo>
                  <a:pt x="5092586" y="4631"/>
                  <a:pt x="5092360" y="16862"/>
                  <a:pt x="5092307" y="21946"/>
                </a:cubicBezTo>
                <a:cubicBezTo>
                  <a:pt x="4963024" y="39542"/>
                  <a:pt x="4769693" y="24041"/>
                  <a:pt x="4455769" y="21946"/>
                </a:cubicBezTo>
                <a:cubicBezTo>
                  <a:pt x="4141845" y="19851"/>
                  <a:pt x="3943439" y="-13029"/>
                  <a:pt x="3717384" y="21946"/>
                </a:cubicBezTo>
                <a:cubicBezTo>
                  <a:pt x="3491329" y="56921"/>
                  <a:pt x="3361256" y="34282"/>
                  <a:pt x="3233615" y="21946"/>
                </a:cubicBezTo>
                <a:cubicBezTo>
                  <a:pt x="3105974" y="9610"/>
                  <a:pt x="2872163" y="30197"/>
                  <a:pt x="2546154" y="21946"/>
                </a:cubicBezTo>
                <a:cubicBezTo>
                  <a:pt x="2220145" y="13695"/>
                  <a:pt x="2168829" y="22450"/>
                  <a:pt x="1960538" y="21946"/>
                </a:cubicBezTo>
                <a:cubicBezTo>
                  <a:pt x="1752247" y="21442"/>
                  <a:pt x="1523678" y="13932"/>
                  <a:pt x="1374923" y="21946"/>
                </a:cubicBezTo>
                <a:cubicBezTo>
                  <a:pt x="1226168" y="29960"/>
                  <a:pt x="928094" y="36837"/>
                  <a:pt x="738385" y="21946"/>
                </a:cubicBezTo>
                <a:cubicBezTo>
                  <a:pt x="548676" y="7055"/>
                  <a:pt x="168941" y="-5592"/>
                  <a:pt x="0" y="21946"/>
                </a:cubicBezTo>
                <a:cubicBezTo>
                  <a:pt x="287" y="12071"/>
                  <a:pt x="-113" y="6250"/>
                  <a:pt x="0" y="0"/>
                </a:cubicBezTo>
                <a:close/>
              </a:path>
              <a:path w="5092307" h="21946" extrusionOk="0">
                <a:moveTo>
                  <a:pt x="0" y="0"/>
                </a:moveTo>
                <a:cubicBezTo>
                  <a:pt x="123076" y="8408"/>
                  <a:pt x="290804" y="2227"/>
                  <a:pt x="534692" y="0"/>
                </a:cubicBezTo>
                <a:cubicBezTo>
                  <a:pt x="778580" y="-2227"/>
                  <a:pt x="855490" y="-16962"/>
                  <a:pt x="1018461" y="0"/>
                </a:cubicBezTo>
                <a:cubicBezTo>
                  <a:pt x="1181432" y="16962"/>
                  <a:pt x="1320664" y="19870"/>
                  <a:pt x="1553154" y="0"/>
                </a:cubicBezTo>
                <a:cubicBezTo>
                  <a:pt x="1785644" y="-19870"/>
                  <a:pt x="2036509" y="-20672"/>
                  <a:pt x="2189692" y="0"/>
                </a:cubicBezTo>
                <a:cubicBezTo>
                  <a:pt x="2342875" y="20672"/>
                  <a:pt x="2544654" y="-33332"/>
                  <a:pt x="2877153" y="0"/>
                </a:cubicBezTo>
                <a:cubicBezTo>
                  <a:pt x="3209652" y="33332"/>
                  <a:pt x="3394712" y="30818"/>
                  <a:pt x="3615538" y="0"/>
                </a:cubicBezTo>
                <a:cubicBezTo>
                  <a:pt x="3836364" y="-30818"/>
                  <a:pt x="4201667" y="-30590"/>
                  <a:pt x="4353922" y="0"/>
                </a:cubicBezTo>
                <a:cubicBezTo>
                  <a:pt x="4506177" y="30590"/>
                  <a:pt x="4855479" y="18332"/>
                  <a:pt x="5092307" y="0"/>
                </a:cubicBezTo>
                <a:cubicBezTo>
                  <a:pt x="5091574" y="4400"/>
                  <a:pt x="5092005" y="11744"/>
                  <a:pt x="5092307" y="21946"/>
                </a:cubicBezTo>
                <a:cubicBezTo>
                  <a:pt x="4864916" y="7468"/>
                  <a:pt x="4690539" y="13687"/>
                  <a:pt x="4557615" y="21946"/>
                </a:cubicBezTo>
                <a:cubicBezTo>
                  <a:pt x="4424691" y="30205"/>
                  <a:pt x="4076201" y="51864"/>
                  <a:pt x="3819230" y="21946"/>
                </a:cubicBezTo>
                <a:cubicBezTo>
                  <a:pt x="3562259" y="-7972"/>
                  <a:pt x="3498341" y="13372"/>
                  <a:pt x="3335461" y="21946"/>
                </a:cubicBezTo>
                <a:cubicBezTo>
                  <a:pt x="3172581" y="30520"/>
                  <a:pt x="2979939" y="3719"/>
                  <a:pt x="2648000" y="21946"/>
                </a:cubicBezTo>
                <a:cubicBezTo>
                  <a:pt x="2316061" y="40173"/>
                  <a:pt x="2286972" y="9792"/>
                  <a:pt x="2062384" y="21946"/>
                </a:cubicBezTo>
                <a:cubicBezTo>
                  <a:pt x="1837796" y="34100"/>
                  <a:pt x="1672241" y="1952"/>
                  <a:pt x="1476769" y="21946"/>
                </a:cubicBezTo>
                <a:cubicBezTo>
                  <a:pt x="1281297" y="41940"/>
                  <a:pt x="975566" y="5945"/>
                  <a:pt x="738385" y="21946"/>
                </a:cubicBezTo>
                <a:cubicBezTo>
                  <a:pt x="501204" y="37947"/>
                  <a:pt x="163670" y="-14697"/>
                  <a:pt x="0" y="21946"/>
                </a:cubicBezTo>
                <a:cubicBezTo>
                  <a:pt x="-116" y="15135"/>
                  <a:pt x="-209" y="7967"/>
                  <a:pt x="0" y="0"/>
                </a:cubicBezTo>
                <a:close/>
              </a:path>
            </a:pathLst>
          </a:custGeom>
          <a:solidFill>
            <a:srgbClr val="FFFFFF">
              <a:alpha val="74901"/>
            </a:srgbClr>
          </a:solidFill>
          <a:ln w="44450" cap="rnd" cmpd="sng">
            <a:solidFill>
              <a:schemeClr val="lt1">
                <a:alpha val="74901"/>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5"/>
          <p:cNvSpPr/>
          <p:nvPr/>
        </p:nvSpPr>
        <p:spPr>
          <a:xfrm>
            <a:off x="-1" y="0"/>
            <a:ext cx="14626742" cy="8229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 name="Google Shape;107;p15"/>
          <p:cNvSpPr txBox="1"/>
          <p:nvPr/>
        </p:nvSpPr>
        <p:spPr>
          <a:xfrm>
            <a:off x="1005840" y="668395"/>
            <a:ext cx="12618720" cy="103848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5400" b="1">
                <a:solidFill>
                  <a:schemeClr val="dk1"/>
                </a:solidFill>
                <a:latin typeface="Calibri"/>
                <a:ea typeface="Calibri"/>
                <a:cs typeface="Calibri"/>
                <a:sym typeface="Calibri"/>
              </a:rPr>
              <a:t>Research Questions</a:t>
            </a:r>
            <a:endParaRPr/>
          </a:p>
        </p:txBody>
      </p:sp>
      <p:grpSp>
        <p:nvGrpSpPr>
          <p:cNvPr id="108" name="Google Shape;108;p15"/>
          <p:cNvGrpSpPr/>
          <p:nvPr/>
        </p:nvGrpSpPr>
        <p:grpSpPr>
          <a:xfrm>
            <a:off x="1005840" y="2194829"/>
            <a:ext cx="12618720" cy="5213445"/>
            <a:chOff x="0" y="4079"/>
            <a:chExt cx="12618720" cy="5213445"/>
          </a:xfrm>
        </p:grpSpPr>
        <p:sp>
          <p:nvSpPr>
            <p:cNvPr id="109" name="Google Shape;109;p15"/>
            <p:cNvSpPr/>
            <p:nvPr/>
          </p:nvSpPr>
          <p:spPr>
            <a:xfrm>
              <a:off x="0" y="4079"/>
              <a:ext cx="12618720" cy="868907"/>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62844" y="199583"/>
              <a:ext cx="477899" cy="477899"/>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1003588" y="4079"/>
              <a:ext cx="11615131" cy="86890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txBox="1"/>
            <p:nvPr/>
          </p:nvSpPr>
          <p:spPr>
            <a:xfrm>
              <a:off x="1003588" y="4079"/>
              <a:ext cx="11615131" cy="868907"/>
            </a:xfrm>
            <a:prstGeom prst="rect">
              <a:avLst/>
            </a:prstGeom>
            <a:noFill/>
            <a:ln>
              <a:noFill/>
            </a:ln>
          </p:spPr>
          <p:txBody>
            <a:bodyPr spcFirstLastPara="1" wrap="square" lIns="91950" tIns="91950" rIns="91950" bIns="91950" anchor="ctr" anchorCtr="0">
              <a:noAutofit/>
            </a:bodyPr>
            <a:lstStyle/>
            <a:p>
              <a:pPr marL="0" marR="0" lvl="0" indent="0" algn="l" rtl="0">
                <a:lnSpc>
                  <a:spcPct val="90000"/>
                </a:lnSpc>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What factors contribute most to </a:t>
              </a:r>
              <a:r>
                <a:rPr lang="en-US" sz="2400" b="1">
                  <a:solidFill>
                    <a:schemeClr val="dk1"/>
                  </a:solidFill>
                  <a:latin typeface="Times New Roman"/>
                  <a:ea typeface="Times New Roman"/>
                  <a:cs typeface="Times New Roman"/>
                  <a:sym typeface="Times New Roman"/>
                </a:rPr>
                <a:t>severe crashes</a:t>
              </a:r>
              <a:r>
                <a:rPr lang="en-US" sz="2400">
                  <a:solidFill>
                    <a:schemeClr val="dk1"/>
                  </a:solidFill>
                  <a:latin typeface="Times New Roman"/>
                  <a:ea typeface="Times New Roman"/>
                  <a:cs typeface="Times New Roman"/>
                  <a:sym typeface="Times New Roman"/>
                </a:rPr>
                <a:t> in Chicago?</a:t>
              </a:r>
              <a:endParaRPr/>
            </a:p>
          </p:txBody>
        </p:sp>
        <p:sp>
          <p:nvSpPr>
            <p:cNvPr id="113" name="Google Shape;113;p15"/>
            <p:cNvSpPr/>
            <p:nvPr/>
          </p:nvSpPr>
          <p:spPr>
            <a:xfrm>
              <a:off x="0" y="1090214"/>
              <a:ext cx="12618720" cy="868907"/>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62844" y="1285718"/>
              <a:ext cx="477899" cy="477899"/>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1003588" y="1090214"/>
              <a:ext cx="11615131" cy="86890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txBox="1"/>
            <p:nvPr/>
          </p:nvSpPr>
          <p:spPr>
            <a:xfrm>
              <a:off x="1003588" y="1090214"/>
              <a:ext cx="11615131" cy="868907"/>
            </a:xfrm>
            <a:prstGeom prst="rect">
              <a:avLst/>
            </a:prstGeom>
            <a:noFill/>
            <a:ln>
              <a:noFill/>
            </a:ln>
          </p:spPr>
          <p:txBody>
            <a:bodyPr spcFirstLastPara="1" wrap="square" lIns="91950" tIns="91950" rIns="91950" bIns="91950" anchor="ctr" anchorCtr="0">
              <a:noAutofit/>
            </a:bodyPr>
            <a:lstStyle/>
            <a:p>
              <a:pPr marL="0" marR="0" lvl="0" indent="0" algn="l" rtl="0">
                <a:lnSpc>
                  <a:spcPct val="90000"/>
                </a:lnSpc>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How do </a:t>
              </a:r>
              <a:r>
                <a:rPr lang="en-US" sz="2400" b="1">
                  <a:solidFill>
                    <a:schemeClr val="dk1"/>
                  </a:solidFill>
                  <a:latin typeface="Times New Roman"/>
                  <a:ea typeface="Times New Roman"/>
                  <a:cs typeface="Times New Roman"/>
                  <a:sym typeface="Times New Roman"/>
                </a:rPr>
                <a:t>weather conditions</a:t>
              </a:r>
              <a:r>
                <a:rPr lang="en-US" sz="2400">
                  <a:solidFill>
                    <a:schemeClr val="dk1"/>
                  </a:solidFill>
                  <a:latin typeface="Times New Roman"/>
                  <a:ea typeface="Times New Roman"/>
                  <a:cs typeface="Times New Roman"/>
                  <a:sym typeface="Times New Roman"/>
                </a:rPr>
                <a:t> impact the </a:t>
              </a:r>
              <a:r>
                <a:rPr lang="en-US" sz="2400" b="1">
                  <a:solidFill>
                    <a:schemeClr val="dk1"/>
                  </a:solidFill>
                  <a:latin typeface="Times New Roman"/>
                  <a:ea typeface="Times New Roman"/>
                  <a:cs typeface="Times New Roman"/>
                  <a:sym typeface="Times New Roman"/>
                </a:rPr>
                <a:t>severity</a:t>
              </a:r>
              <a:r>
                <a:rPr lang="en-US" sz="2400">
                  <a:solidFill>
                    <a:schemeClr val="dk1"/>
                  </a:solidFill>
                  <a:latin typeface="Times New Roman"/>
                  <a:ea typeface="Times New Roman"/>
                  <a:cs typeface="Times New Roman"/>
                  <a:sym typeface="Times New Roman"/>
                </a:rPr>
                <a:t> of crashes?</a:t>
              </a:r>
              <a:endParaRPr/>
            </a:p>
          </p:txBody>
        </p:sp>
        <p:sp>
          <p:nvSpPr>
            <p:cNvPr id="117" name="Google Shape;117;p15"/>
            <p:cNvSpPr/>
            <p:nvPr/>
          </p:nvSpPr>
          <p:spPr>
            <a:xfrm>
              <a:off x="0" y="2176348"/>
              <a:ext cx="12618720" cy="868907"/>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62844" y="2371852"/>
              <a:ext cx="477899" cy="477899"/>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1003588" y="2176348"/>
              <a:ext cx="11615131" cy="86890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txBox="1"/>
            <p:nvPr/>
          </p:nvSpPr>
          <p:spPr>
            <a:xfrm>
              <a:off x="1003588" y="2176348"/>
              <a:ext cx="11615131" cy="868907"/>
            </a:xfrm>
            <a:prstGeom prst="rect">
              <a:avLst/>
            </a:prstGeom>
            <a:noFill/>
            <a:ln>
              <a:noFill/>
            </a:ln>
          </p:spPr>
          <p:txBody>
            <a:bodyPr spcFirstLastPara="1" wrap="square" lIns="91950" tIns="91950" rIns="91950" bIns="91950" anchor="ctr" anchorCtr="0">
              <a:noAutofit/>
            </a:bodyPr>
            <a:lstStyle/>
            <a:p>
              <a:pPr marL="0" marR="0" lvl="0" indent="0" algn="l" rtl="0">
                <a:lnSpc>
                  <a:spcPct val="90000"/>
                </a:lnSpc>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How does </a:t>
              </a:r>
              <a:r>
                <a:rPr lang="en-US" sz="2400" b="1">
                  <a:solidFill>
                    <a:schemeClr val="dk1"/>
                  </a:solidFill>
                  <a:latin typeface="Times New Roman"/>
                  <a:ea typeface="Times New Roman"/>
                  <a:cs typeface="Times New Roman"/>
                  <a:sym typeface="Times New Roman"/>
                </a:rPr>
                <a:t>crash frequency</a:t>
              </a:r>
              <a:r>
                <a:rPr lang="en-US" sz="2400">
                  <a:solidFill>
                    <a:schemeClr val="dk1"/>
                  </a:solidFill>
                  <a:latin typeface="Times New Roman"/>
                  <a:ea typeface="Times New Roman"/>
                  <a:cs typeface="Times New Roman"/>
                  <a:sym typeface="Times New Roman"/>
                </a:rPr>
                <a:t> vary by </a:t>
              </a:r>
              <a:r>
                <a:rPr lang="en-US" sz="2400" b="1">
                  <a:solidFill>
                    <a:schemeClr val="dk1"/>
                  </a:solidFill>
                  <a:latin typeface="Times New Roman"/>
                  <a:ea typeface="Times New Roman"/>
                  <a:cs typeface="Times New Roman"/>
                  <a:sym typeface="Times New Roman"/>
                </a:rPr>
                <a:t>time of day</a:t>
              </a:r>
              <a:r>
                <a:rPr lang="en-US" sz="2400">
                  <a:solidFill>
                    <a:schemeClr val="dk1"/>
                  </a:solidFill>
                  <a:latin typeface="Times New Roman"/>
                  <a:ea typeface="Times New Roman"/>
                  <a:cs typeface="Times New Roman"/>
                  <a:sym typeface="Times New Roman"/>
                </a:rPr>
                <a:t>?</a:t>
              </a:r>
              <a:endParaRPr/>
            </a:p>
          </p:txBody>
        </p:sp>
        <p:sp>
          <p:nvSpPr>
            <p:cNvPr id="121" name="Google Shape;121;p15"/>
            <p:cNvSpPr/>
            <p:nvPr/>
          </p:nvSpPr>
          <p:spPr>
            <a:xfrm>
              <a:off x="0" y="3262483"/>
              <a:ext cx="12618720" cy="868907"/>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62844" y="3457987"/>
              <a:ext cx="477899" cy="477899"/>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1003588" y="3262483"/>
              <a:ext cx="11615131" cy="86890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txBox="1"/>
            <p:nvPr/>
          </p:nvSpPr>
          <p:spPr>
            <a:xfrm>
              <a:off x="1003588" y="3262483"/>
              <a:ext cx="11615131" cy="868907"/>
            </a:xfrm>
            <a:prstGeom prst="rect">
              <a:avLst/>
            </a:prstGeom>
            <a:noFill/>
            <a:ln>
              <a:noFill/>
            </a:ln>
          </p:spPr>
          <p:txBody>
            <a:bodyPr spcFirstLastPara="1" wrap="square" lIns="91950" tIns="91950" rIns="91950" bIns="91950" anchor="ctr" anchorCtr="0">
              <a:noAutofit/>
            </a:bodyPr>
            <a:lstStyle/>
            <a:p>
              <a:pPr marL="0" marR="0" lvl="0" indent="0" algn="l" rtl="0">
                <a:lnSpc>
                  <a:spcPct val="90000"/>
                </a:lnSpc>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Have </a:t>
              </a:r>
              <a:r>
                <a:rPr lang="en-US" sz="2400" b="1">
                  <a:solidFill>
                    <a:schemeClr val="dk1"/>
                  </a:solidFill>
                  <a:latin typeface="Times New Roman"/>
                  <a:ea typeface="Times New Roman"/>
                  <a:cs typeface="Times New Roman"/>
                  <a:sym typeface="Times New Roman"/>
                </a:rPr>
                <a:t>traffic safety measures</a:t>
              </a:r>
              <a:r>
                <a:rPr lang="en-US" sz="2400">
                  <a:solidFill>
                    <a:schemeClr val="dk1"/>
                  </a:solidFill>
                  <a:latin typeface="Times New Roman"/>
                  <a:ea typeface="Times New Roman"/>
                  <a:cs typeface="Times New Roman"/>
                  <a:sym typeface="Times New Roman"/>
                </a:rPr>
                <a:t> like </a:t>
              </a:r>
              <a:r>
                <a:rPr lang="en-US" sz="2400" b="1">
                  <a:solidFill>
                    <a:schemeClr val="dk1"/>
                  </a:solidFill>
                  <a:latin typeface="Times New Roman"/>
                  <a:ea typeface="Times New Roman"/>
                  <a:cs typeface="Times New Roman"/>
                  <a:sym typeface="Times New Roman"/>
                </a:rPr>
                <a:t>speed limits</a:t>
              </a:r>
              <a:r>
                <a:rPr lang="en-US" sz="2400">
                  <a:solidFill>
                    <a:schemeClr val="dk1"/>
                  </a:solidFill>
                  <a:latin typeface="Times New Roman"/>
                  <a:ea typeface="Times New Roman"/>
                  <a:cs typeface="Times New Roman"/>
                  <a:sym typeface="Times New Roman"/>
                </a:rPr>
                <a:t> helped reduce crash severity?</a:t>
              </a:r>
              <a:endParaRPr/>
            </a:p>
          </p:txBody>
        </p:sp>
        <p:sp>
          <p:nvSpPr>
            <p:cNvPr id="125" name="Google Shape;125;p15"/>
            <p:cNvSpPr/>
            <p:nvPr/>
          </p:nvSpPr>
          <p:spPr>
            <a:xfrm>
              <a:off x="0" y="4348617"/>
              <a:ext cx="12618720" cy="868907"/>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62844" y="4544122"/>
              <a:ext cx="477899" cy="477899"/>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1003588" y="4348617"/>
              <a:ext cx="11615131" cy="86890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txBox="1"/>
            <p:nvPr/>
          </p:nvSpPr>
          <p:spPr>
            <a:xfrm>
              <a:off x="1003588" y="4348617"/>
              <a:ext cx="11615131" cy="868907"/>
            </a:xfrm>
            <a:prstGeom prst="rect">
              <a:avLst/>
            </a:prstGeom>
            <a:noFill/>
            <a:ln>
              <a:noFill/>
            </a:ln>
          </p:spPr>
          <p:txBody>
            <a:bodyPr spcFirstLastPara="1" wrap="square" lIns="91950" tIns="91950" rIns="91950" bIns="91950" anchor="ctr" anchorCtr="0">
              <a:noAutofit/>
            </a:bodyPr>
            <a:lstStyle/>
            <a:p>
              <a:pPr marL="0" marR="0" lvl="0" indent="0" algn="l" rtl="0">
                <a:lnSpc>
                  <a:spcPct val="90000"/>
                </a:lnSpc>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What is the effect of </a:t>
              </a:r>
              <a:r>
                <a:rPr lang="en-US" sz="2400" b="1">
                  <a:solidFill>
                    <a:schemeClr val="dk1"/>
                  </a:solidFill>
                  <a:latin typeface="Times New Roman"/>
                  <a:ea typeface="Times New Roman"/>
                  <a:cs typeface="Times New Roman"/>
                  <a:sym typeface="Times New Roman"/>
                </a:rPr>
                <a:t>road lighting</a:t>
              </a:r>
              <a:r>
                <a:rPr lang="en-US" sz="2400">
                  <a:solidFill>
                    <a:schemeClr val="dk1"/>
                  </a:solidFill>
                  <a:latin typeface="Times New Roman"/>
                  <a:ea typeface="Times New Roman"/>
                  <a:cs typeface="Times New Roman"/>
                  <a:sym typeface="Times New Roman"/>
                </a:rPr>
                <a:t> (daylight, dusk, darkness) on crash risk?</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p16"/>
          <p:cNvSpPr/>
          <p:nvPr/>
        </p:nvSpPr>
        <p:spPr>
          <a:xfrm>
            <a:off x="-1" y="0"/>
            <a:ext cx="14626742" cy="8229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p16"/>
          <p:cNvSpPr txBox="1">
            <a:spLocks noGrp="1"/>
          </p:cNvSpPr>
          <p:nvPr>
            <p:ph type="title"/>
          </p:nvPr>
        </p:nvSpPr>
        <p:spPr>
          <a:xfrm>
            <a:off x="1005840" y="668394"/>
            <a:ext cx="12618720" cy="136043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6200"/>
              <a:buFont typeface="Calibri"/>
              <a:buNone/>
            </a:pPr>
            <a:r>
              <a:rPr lang="en-US" sz="6200" b="1"/>
              <a:t>Data Description</a:t>
            </a:r>
            <a:endParaRPr/>
          </a:p>
        </p:txBody>
      </p:sp>
      <p:grpSp>
        <p:nvGrpSpPr>
          <p:cNvPr id="135" name="Google Shape;135;p16"/>
          <p:cNvGrpSpPr/>
          <p:nvPr/>
        </p:nvGrpSpPr>
        <p:grpSpPr>
          <a:xfrm>
            <a:off x="1146369" y="2377942"/>
            <a:ext cx="12479774" cy="5220333"/>
            <a:chOff x="138945" y="1271"/>
            <a:chExt cx="12479774" cy="5220333"/>
          </a:xfrm>
        </p:grpSpPr>
        <p:sp>
          <p:nvSpPr>
            <p:cNvPr id="136" name="Google Shape;136;p16"/>
            <p:cNvSpPr/>
            <p:nvPr/>
          </p:nvSpPr>
          <p:spPr>
            <a:xfrm>
              <a:off x="1146556" y="1271"/>
              <a:ext cx="780732" cy="780732"/>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138945" y="965027"/>
              <a:ext cx="1734960" cy="425657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txBox="1"/>
            <p:nvPr/>
          </p:nvSpPr>
          <p:spPr>
            <a:xfrm>
              <a:off x="138945" y="965027"/>
              <a:ext cx="1734960" cy="425657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The dataset used in this study originates from the Chicago Police Department and is published through the data.gov website, adhering to the SR1050 crash report format.</a:t>
              </a:r>
              <a:endParaRPr sz="1600">
                <a:solidFill>
                  <a:schemeClr val="dk1"/>
                </a:solidFill>
                <a:latin typeface="Calibri"/>
                <a:ea typeface="Calibri"/>
                <a:cs typeface="Calibri"/>
                <a:sym typeface="Calibri"/>
              </a:endParaRPr>
            </a:p>
          </p:txBody>
        </p:sp>
        <p:sp>
          <p:nvSpPr>
            <p:cNvPr id="139" name="Google Shape;139;p16"/>
            <p:cNvSpPr/>
            <p:nvPr/>
          </p:nvSpPr>
          <p:spPr>
            <a:xfrm>
              <a:off x="3599844" y="153933"/>
              <a:ext cx="780732" cy="780732"/>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2731584" y="1201429"/>
              <a:ext cx="1734960" cy="243978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txBox="1"/>
            <p:nvPr/>
          </p:nvSpPr>
          <p:spPr>
            <a:xfrm>
              <a:off x="2731584" y="1201429"/>
              <a:ext cx="1734960" cy="24397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It includes detailed records of vehicle crashes reported between 2020 and 2025. The initial dataset has 540,032 rows and 48 columns</a:t>
              </a:r>
              <a:endParaRPr/>
            </a:p>
          </p:txBody>
        </p:sp>
        <p:sp>
          <p:nvSpPr>
            <p:cNvPr id="142" name="Google Shape;142;p16"/>
            <p:cNvSpPr/>
            <p:nvPr/>
          </p:nvSpPr>
          <p:spPr>
            <a:xfrm>
              <a:off x="5858574" y="142636"/>
              <a:ext cx="780732" cy="780732"/>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5515120" y="1349451"/>
              <a:ext cx="1734960" cy="243978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txBox="1"/>
            <p:nvPr/>
          </p:nvSpPr>
          <p:spPr>
            <a:xfrm>
              <a:off x="5515120" y="1349451"/>
              <a:ext cx="1734960" cy="24397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Each entry captures structured information such as location, crash time, date, weather, lighting conditions, and road characteristics.</a:t>
              </a:r>
              <a:endParaRPr/>
            </a:p>
          </p:txBody>
        </p:sp>
        <p:sp>
          <p:nvSpPr>
            <p:cNvPr id="145" name="Google Shape;145;p16"/>
            <p:cNvSpPr/>
            <p:nvPr/>
          </p:nvSpPr>
          <p:spPr>
            <a:xfrm>
              <a:off x="8738797" y="154769"/>
              <a:ext cx="780732" cy="780732"/>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8112600" y="1426060"/>
              <a:ext cx="2239435" cy="243978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txBox="1"/>
            <p:nvPr/>
          </p:nvSpPr>
          <p:spPr>
            <a:xfrm>
              <a:off x="8112600" y="1426060"/>
              <a:ext cx="2239435" cy="24397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The analysis focuses on the target variable ‘MOST_SEVERE_INJURY’, a categorical field classifying crash outcomes into levels like No Injury, Non-Incapacitating Injury, Incapacitating Injury, Fatal Injury, and Reported but Not Evident Injury.</a:t>
              </a:r>
              <a:endParaRPr/>
            </a:p>
          </p:txBody>
        </p:sp>
        <p:sp>
          <p:nvSpPr>
            <p:cNvPr id="148" name="Google Shape;148;p16"/>
            <p:cNvSpPr/>
            <p:nvPr/>
          </p:nvSpPr>
          <p:spPr>
            <a:xfrm>
              <a:off x="11112839" y="98267"/>
              <a:ext cx="780732" cy="780732"/>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10883759" y="1343351"/>
              <a:ext cx="1734960" cy="243978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txBox="1"/>
            <p:nvPr/>
          </p:nvSpPr>
          <p:spPr>
            <a:xfrm>
              <a:off x="10883759" y="1343351"/>
              <a:ext cx="1734960" cy="24397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This rich dataset enables both descriptive analysis and machine learning-based predictive modeling to uncover patterns in crash severity and inform safety interventions.</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17"/>
          <p:cNvSpPr/>
          <p:nvPr/>
        </p:nvSpPr>
        <p:spPr>
          <a:xfrm>
            <a:off x="0" y="0"/>
            <a:ext cx="14630400" cy="8229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 name="Google Shape;156;p17"/>
          <p:cNvSpPr/>
          <p:nvPr/>
        </p:nvSpPr>
        <p:spPr>
          <a:xfrm flipH="1">
            <a:off x="10292064" y="4003040"/>
            <a:ext cx="3950208" cy="384048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17"/>
          <p:cNvSpPr/>
          <p:nvPr/>
        </p:nvSpPr>
        <p:spPr>
          <a:xfrm>
            <a:off x="770128" y="747930"/>
            <a:ext cx="13086064" cy="6729458"/>
          </a:xfrm>
          <a:prstGeom prst="rect">
            <a:avLst/>
          </a:prstGeom>
          <a:noFill/>
          <a:ln w="190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17"/>
          <p:cNvSpPr txBox="1"/>
          <p:nvPr/>
        </p:nvSpPr>
        <p:spPr>
          <a:xfrm>
            <a:off x="1542288" y="1260714"/>
            <a:ext cx="9284208" cy="10557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5400" b="1">
                <a:solidFill>
                  <a:schemeClr val="dk1"/>
                </a:solidFill>
                <a:latin typeface="Calibri"/>
                <a:ea typeface="Calibri"/>
                <a:cs typeface="Calibri"/>
                <a:sym typeface="Calibri"/>
              </a:rPr>
              <a:t>Literature Review</a:t>
            </a:r>
            <a:endParaRPr/>
          </a:p>
        </p:txBody>
      </p:sp>
      <p:sp>
        <p:nvSpPr>
          <p:cNvPr id="159" name="Google Shape;159;p17"/>
          <p:cNvSpPr txBox="1"/>
          <p:nvPr/>
        </p:nvSpPr>
        <p:spPr>
          <a:xfrm>
            <a:off x="1426464" y="2572512"/>
            <a:ext cx="11570208" cy="4351324"/>
          </a:xfrm>
          <a:prstGeom prst="rect">
            <a:avLst/>
          </a:prstGeom>
          <a:noFill/>
          <a:ln>
            <a:noFill/>
          </a:ln>
        </p:spPr>
        <p:txBody>
          <a:bodyPr spcFirstLastPara="1" wrap="square" lIns="91425" tIns="45700" rIns="91425" bIns="45700" anchor="t" anchorCtr="0">
            <a:noAutofit/>
          </a:bodyPr>
          <a:lstStyle/>
          <a:p>
            <a:pPr marL="342900" marR="0" lvl="0" indent="-228600" algn="l" rtl="0">
              <a:lnSpc>
                <a:spcPct val="9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Numerous prior studies have informed the direction of our crash severity analysis in urban areas. Research has consistently shown that both human behavior and environmental conditions—such as driver experience, weather, lighting, and time of day plays significant roles in crash outcomes. </a:t>
            </a:r>
            <a:endParaRPr/>
          </a:p>
          <a:p>
            <a:pPr marL="342900" marR="0" lvl="0" indent="-228600" algn="l" rtl="0">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Abdel-Aty &amp; Radwan (2000) and Chen et al. (2012) emphasized the influence of driver behavior and nighttime visibility on crash severity, which justified our inclusion of lighting and crash hour as predictive variables. </a:t>
            </a:r>
            <a:endParaRPr/>
          </a:p>
          <a:p>
            <a:pPr marL="342900" marR="0" lvl="0" indent="-228600" algn="l" rtl="0">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Chang &amp; Wang (2006) demonstrated the effectiveness of using tree-based models like CART and ensemble methods, aligning with our use of Multinomial logistic regression and XGBoost classifier for pattern recognition.</a:t>
            </a:r>
            <a:endParaRPr/>
          </a:p>
          <a:p>
            <a:pPr marL="342900" marR="0" lvl="0" indent="-228600" algn="l" rtl="0">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Research also highlighted the limitations of police-reported data and the benefits of integrating multiple sources, which we considered when evaluating the quality of our dataset. </a:t>
            </a:r>
            <a:endParaRPr/>
          </a:p>
          <a:p>
            <a:pPr marL="342900" marR="0" lvl="0" indent="-228600" algn="l" rtl="0">
              <a:lnSpc>
                <a:spcPct val="90000"/>
              </a:lnSpc>
              <a:spcBef>
                <a:spcPts val="6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These insights collectively guided our feature selection and reinforced the value of using advanced machine learning techniques to uncover meaningful risk factors in crash analysis.</a:t>
            </a:r>
            <a:endParaRPr/>
          </a:p>
          <a:p>
            <a:pPr marL="0" marR="0" lvl="0" indent="127000" algn="l" rtl="0">
              <a:lnSpc>
                <a:spcPct val="90000"/>
              </a:lnSpc>
              <a:spcBef>
                <a:spcPts val="60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18"/>
          <p:cNvSpPr/>
          <p:nvPr/>
        </p:nvSpPr>
        <p:spPr>
          <a:xfrm>
            <a:off x="0" y="0"/>
            <a:ext cx="14630400" cy="8229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 name="Google Shape;165;p18"/>
          <p:cNvSpPr/>
          <p:nvPr/>
        </p:nvSpPr>
        <p:spPr>
          <a:xfrm flipH="1">
            <a:off x="10292064" y="4003040"/>
            <a:ext cx="3950208" cy="384048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6" name="Google Shape;166;p18"/>
          <p:cNvSpPr/>
          <p:nvPr/>
        </p:nvSpPr>
        <p:spPr>
          <a:xfrm>
            <a:off x="770128" y="747930"/>
            <a:ext cx="13086064" cy="6729458"/>
          </a:xfrm>
          <a:prstGeom prst="rect">
            <a:avLst/>
          </a:prstGeom>
          <a:noFill/>
          <a:ln w="190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7" name="Google Shape;167;p18"/>
          <p:cNvSpPr txBox="1"/>
          <p:nvPr/>
        </p:nvSpPr>
        <p:spPr>
          <a:xfrm>
            <a:off x="1542288" y="1260714"/>
            <a:ext cx="11454384" cy="88507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4800" b="1">
                <a:solidFill>
                  <a:schemeClr val="dk1"/>
                </a:solidFill>
                <a:latin typeface="Calibri"/>
                <a:ea typeface="Calibri"/>
                <a:cs typeface="Calibri"/>
                <a:sym typeface="Calibri"/>
              </a:rPr>
              <a:t>Methodology and Data Preparation</a:t>
            </a:r>
            <a:endParaRPr sz="4800">
              <a:solidFill>
                <a:schemeClr val="dk1"/>
              </a:solidFill>
              <a:latin typeface="Calibri"/>
              <a:ea typeface="Calibri"/>
              <a:cs typeface="Calibri"/>
              <a:sym typeface="Calibri"/>
            </a:endParaRPr>
          </a:p>
        </p:txBody>
      </p:sp>
      <p:sp>
        <p:nvSpPr>
          <p:cNvPr id="168" name="Google Shape;168;p18"/>
          <p:cNvSpPr txBox="1"/>
          <p:nvPr/>
        </p:nvSpPr>
        <p:spPr>
          <a:xfrm>
            <a:off x="1542288" y="2145792"/>
            <a:ext cx="10040112" cy="4412284"/>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000" b="1">
                <a:solidFill>
                  <a:schemeClr val="dk1"/>
                </a:solidFill>
                <a:latin typeface="Calibri"/>
                <a:ea typeface="Calibri"/>
                <a:cs typeface="Calibri"/>
                <a:sym typeface="Calibri"/>
              </a:rPr>
              <a:t>Data Cleaning &amp; Preprocessing:</a:t>
            </a:r>
            <a:endParaRPr/>
          </a:p>
          <a:p>
            <a:pPr marL="285750" marR="0" lvl="0" indent="-228600" algn="l" rtl="0">
              <a:lnSpc>
                <a:spcPct val="150000"/>
              </a:lnSpc>
              <a:spcBef>
                <a:spcPts val="10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Exclusion of 2025 data due to incompleteness and high percentage of missing values.</a:t>
            </a:r>
            <a:endParaRPr sz="2000">
              <a:solidFill>
                <a:schemeClr val="dk1"/>
              </a:solidFill>
              <a:latin typeface="Calibri"/>
              <a:ea typeface="Calibri"/>
              <a:cs typeface="Calibri"/>
              <a:sym typeface="Calibri"/>
            </a:endParaRPr>
          </a:p>
          <a:p>
            <a:pPr marL="285750" marR="0" lvl="0" indent="-228600" algn="l" rtl="0">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Handling missing data:</a:t>
            </a:r>
            <a:endParaRPr/>
          </a:p>
          <a:p>
            <a:pPr marL="800100" marR="0" lvl="1" indent="-22860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Dropped columns with more than 5% null values.</a:t>
            </a:r>
            <a:endParaRPr/>
          </a:p>
          <a:p>
            <a:pPr marL="800100" marR="0" lvl="1" indent="-22860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Missing categorical values → replaced with ‘Unknown’.</a:t>
            </a:r>
            <a:endParaRPr sz="2000" b="0" i="0" u="none" strike="noStrike" cap="none">
              <a:solidFill>
                <a:schemeClr val="dk1"/>
              </a:solidFill>
              <a:latin typeface="Calibri"/>
              <a:ea typeface="Calibri"/>
              <a:cs typeface="Calibri"/>
              <a:sym typeface="Calibri"/>
            </a:endParaRPr>
          </a:p>
          <a:p>
            <a:pPr marL="800100" marR="0" lvl="1" indent="-22860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Missing numeric values → imputed with mean of the respective column.</a:t>
            </a:r>
            <a:endParaRPr sz="2000" b="1" i="0" u="none" strike="noStrike" cap="none">
              <a:solidFill>
                <a:schemeClr val="dk1"/>
              </a:solidFill>
              <a:latin typeface="Calibri"/>
              <a:ea typeface="Calibri"/>
              <a:cs typeface="Calibri"/>
              <a:sym typeface="Calibri"/>
            </a:endParaRPr>
          </a:p>
          <a:p>
            <a:pPr marL="285750" marR="0" lvl="0" indent="-228600" algn="l" rtl="0">
              <a:lnSpc>
                <a:spcPct val="150000"/>
              </a:lnSpc>
              <a:spcBef>
                <a:spcPts val="10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Converted categorical columns (e.g., weather, lighting) to numerical values for modeling</a:t>
            </a:r>
            <a:endParaRPr/>
          </a:p>
          <a:p>
            <a:pPr marL="285750" marR="0" lvl="0" indent="-228600" algn="l" rtl="0">
              <a:lnSpc>
                <a:spcPct val="15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Checked and corrected data types (e.g., timestamps).</a:t>
            </a:r>
            <a:endParaRPr/>
          </a:p>
          <a:p>
            <a:pPr marL="285750" marR="0" lvl="0" indent="-228600" algn="l" rtl="0">
              <a:lnSpc>
                <a:spcPct val="150000"/>
              </a:lnSpc>
              <a:spcBef>
                <a:spcPts val="10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Applied machine learning models to predict severity outcomes (e.g., Logistic Regression and XGBoost Classifier)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457199" y="274638"/>
            <a:ext cx="13809785" cy="133882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b="1">
                <a:latin typeface="Calibri"/>
                <a:ea typeface="Calibri"/>
                <a:cs typeface="Calibri"/>
                <a:sym typeface="Calibri"/>
              </a:rPr>
              <a:t>Exploratory Data Analysis</a:t>
            </a:r>
            <a:br>
              <a:rPr lang="en-US" b="1">
                <a:latin typeface="Calibri"/>
                <a:ea typeface="Calibri"/>
                <a:cs typeface="Calibri"/>
                <a:sym typeface="Calibri"/>
              </a:rPr>
            </a:br>
            <a:endParaRPr b="1"/>
          </a:p>
        </p:txBody>
      </p:sp>
      <p:pic>
        <p:nvPicPr>
          <p:cNvPr id="174" name="Google Shape;174;p19"/>
          <p:cNvPicPr preferRelativeResize="0">
            <a:picLocks noGrp="1"/>
          </p:cNvPicPr>
          <p:nvPr>
            <p:ph type="body" idx="2"/>
          </p:nvPr>
        </p:nvPicPr>
        <p:blipFill rotWithShape="1">
          <a:blip r:embed="rId3">
            <a:alphaModFix/>
          </a:blip>
          <a:srcRect/>
          <a:stretch/>
        </p:blipFill>
        <p:spPr>
          <a:xfrm>
            <a:off x="973015" y="1645875"/>
            <a:ext cx="5673774" cy="2724072"/>
          </a:xfrm>
          <a:prstGeom prst="rect">
            <a:avLst/>
          </a:prstGeom>
          <a:noFill/>
          <a:ln>
            <a:noFill/>
          </a:ln>
        </p:spPr>
      </p:pic>
      <p:sp>
        <p:nvSpPr>
          <p:cNvPr id="175" name="Google Shape;175;p19"/>
          <p:cNvSpPr txBox="1"/>
          <p:nvPr/>
        </p:nvSpPr>
        <p:spPr>
          <a:xfrm>
            <a:off x="973015" y="5221689"/>
            <a:ext cx="6506308" cy="22621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Number of Crashes Per Year (2020–2024)</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285750" marR="0" lvl="0" indent="-285750" algn="l" rtl="0">
              <a:spcBef>
                <a:spcPts val="6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Year-wise analysis shows a consistent number of crashes from 2020 to 2024</a:t>
            </a:r>
            <a:endParaRPr sz="1800">
              <a:solidFill>
                <a:schemeClr val="dk1"/>
              </a:solidFill>
              <a:latin typeface="Calibri"/>
              <a:ea typeface="Calibri"/>
              <a:cs typeface="Calibri"/>
              <a:sym typeface="Calibri"/>
            </a:endParaRPr>
          </a:p>
          <a:p>
            <a:pPr marL="285750" marR="0" lvl="0" indent="-285750" algn="l" rtl="0">
              <a:spcBef>
                <a:spcPts val="6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2020 recorded slightly fewer crashes, likely due to COVID-19 lockdowns</a:t>
            </a:r>
            <a:endParaRPr sz="1800">
              <a:solidFill>
                <a:schemeClr val="dk1"/>
              </a:solidFill>
              <a:latin typeface="Calibri"/>
              <a:ea typeface="Calibri"/>
              <a:cs typeface="Calibri"/>
              <a:sym typeface="Calibri"/>
            </a:endParaRPr>
          </a:p>
          <a:p>
            <a:pPr marL="285750" marR="0" lvl="0" indent="-285750" algn="l" rtl="0">
              <a:spcBef>
                <a:spcPts val="60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Crash volume increased steadily from 2021 onwards</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76" name="Google Shape;176;p19"/>
          <p:cNvSpPr txBox="1"/>
          <p:nvPr/>
        </p:nvSpPr>
        <p:spPr>
          <a:xfrm>
            <a:off x="7608278" y="5221689"/>
            <a:ext cx="5802922"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Speed Limits Where Crashes Occurred</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Most crashes occurred in areas with </a:t>
            </a:r>
            <a:r>
              <a:rPr lang="en-US" sz="1800" b="1">
                <a:solidFill>
                  <a:schemeClr val="dk1"/>
                </a:solidFill>
                <a:latin typeface="Calibri"/>
                <a:ea typeface="Calibri"/>
                <a:cs typeface="Calibri"/>
                <a:sym typeface="Calibri"/>
              </a:rPr>
              <a:t>30–40 mph</a:t>
            </a:r>
            <a:r>
              <a:rPr lang="en-US" sz="1800">
                <a:solidFill>
                  <a:schemeClr val="dk1"/>
                </a:solidFill>
                <a:latin typeface="Calibri"/>
                <a:ea typeface="Calibri"/>
                <a:cs typeface="Calibri"/>
                <a:sym typeface="Calibri"/>
              </a:rPr>
              <a:t> speed limits</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Fewer crashes were observed at extreme speed zones (0–10 and 60–70 mph.</a:t>
            </a:r>
            <a:endParaRPr sz="1800">
              <a:solidFill>
                <a:schemeClr val="dk1"/>
              </a:solidFill>
              <a:latin typeface="Calibri"/>
              <a:ea typeface="Calibri"/>
              <a:cs typeface="Calibri"/>
              <a:sym typeface="Calibri"/>
            </a:endParaRPr>
          </a:p>
        </p:txBody>
      </p:sp>
      <p:pic>
        <p:nvPicPr>
          <p:cNvPr id="177" name="Google Shape;177;p19"/>
          <p:cNvPicPr preferRelativeResize="0"/>
          <p:nvPr/>
        </p:nvPicPr>
        <p:blipFill rotWithShape="1">
          <a:blip r:embed="rId4">
            <a:alphaModFix/>
          </a:blip>
          <a:srcRect/>
          <a:stretch/>
        </p:blipFill>
        <p:spPr>
          <a:xfrm>
            <a:off x="7364627" y="1359630"/>
            <a:ext cx="6017741" cy="33108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sp>
        <p:nvSpPr>
          <p:cNvPr id="182" name="Google Shape;182;p20"/>
          <p:cNvSpPr/>
          <p:nvPr/>
        </p:nvSpPr>
        <p:spPr>
          <a:xfrm>
            <a:off x="0" y="0"/>
            <a:ext cx="14630398" cy="822883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 name="Google Shape;183;p20"/>
          <p:cNvSpPr/>
          <p:nvPr/>
        </p:nvSpPr>
        <p:spPr>
          <a:xfrm rot="5400000">
            <a:off x="6655696" y="258241"/>
            <a:ext cx="888797" cy="1420018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 name="Google Shape;184;p20"/>
          <p:cNvSpPr/>
          <p:nvPr/>
        </p:nvSpPr>
        <p:spPr>
          <a:xfrm>
            <a:off x="372280" y="425950"/>
            <a:ext cx="7421968" cy="7098255"/>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20"/>
          <p:cNvSpPr/>
          <p:nvPr/>
        </p:nvSpPr>
        <p:spPr>
          <a:xfrm flipH="1">
            <a:off x="8733343" y="2333895"/>
            <a:ext cx="4828032" cy="3291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20"/>
          <p:cNvSpPr txBox="1"/>
          <p:nvPr/>
        </p:nvSpPr>
        <p:spPr>
          <a:xfrm>
            <a:off x="8686814" y="2437321"/>
            <a:ext cx="5139581" cy="4214331"/>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2800" b="1" u="sng">
                <a:solidFill>
                  <a:schemeClr val="dk1"/>
                </a:solidFill>
                <a:latin typeface="Calibri"/>
                <a:ea typeface="Calibri"/>
                <a:cs typeface="Calibri"/>
                <a:sym typeface="Calibri"/>
              </a:rPr>
              <a:t>Causes of Crashes</a:t>
            </a:r>
            <a:endParaRPr sz="2800" u="sng">
              <a:solidFill>
                <a:schemeClr val="dk1"/>
              </a:solidFill>
              <a:latin typeface="Calibri"/>
              <a:ea typeface="Calibri"/>
              <a:cs typeface="Calibri"/>
              <a:sym typeface="Calibri"/>
            </a:endParaRPr>
          </a:p>
          <a:p>
            <a:pPr marL="0" marR="0" lvl="0" indent="0" algn="l" rtl="0">
              <a:lnSpc>
                <a:spcPct val="90000"/>
              </a:lnSpc>
              <a:spcBef>
                <a:spcPts val="60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Top causes include:</a:t>
            </a:r>
            <a:endParaRPr/>
          </a:p>
          <a:p>
            <a:pPr marL="742950" marR="0" lvl="1" indent="-228600" algn="l" rtl="0">
              <a:lnSpc>
                <a:spcPct val="90000"/>
              </a:lnSpc>
              <a:spcBef>
                <a:spcPts val="6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Failure to yield</a:t>
            </a:r>
            <a:endParaRPr/>
          </a:p>
          <a:p>
            <a:pPr marL="742950" marR="0" lvl="1" indent="-228600" algn="l" rtl="0">
              <a:lnSpc>
                <a:spcPct val="90000"/>
              </a:lnSpc>
              <a:spcBef>
                <a:spcPts val="6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Following too closely</a:t>
            </a:r>
            <a:endParaRPr/>
          </a:p>
          <a:p>
            <a:pPr marL="742950" marR="0" lvl="1" indent="-228600" algn="l" rtl="0">
              <a:lnSpc>
                <a:spcPct val="90000"/>
              </a:lnSpc>
              <a:spcBef>
                <a:spcPts val="6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Speeding</a:t>
            </a:r>
            <a:endParaRPr/>
          </a:p>
          <a:p>
            <a:pPr marL="742950" marR="0" lvl="1" indent="-228600" algn="l" rtl="0">
              <a:lnSpc>
                <a:spcPct val="90000"/>
              </a:lnSpc>
              <a:spcBef>
                <a:spcPts val="6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Improper overtaking</a:t>
            </a:r>
            <a:endParaRPr/>
          </a:p>
          <a:p>
            <a:pPr marL="742950" marR="0" lvl="1" indent="-228600" algn="l" rtl="0">
              <a:lnSpc>
                <a:spcPct val="90000"/>
              </a:lnSpc>
              <a:spcBef>
                <a:spcPts val="60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Distracted driving</a:t>
            </a:r>
            <a:endParaRPr/>
          </a:p>
          <a:p>
            <a:pPr marL="342900" marR="0" lvl="0" indent="-342900" algn="l" rtl="0">
              <a:lnSpc>
                <a:spcPct val="90000"/>
              </a:lnSpc>
              <a:spcBef>
                <a:spcPts val="60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Environmental factors like weather is less frequent</a:t>
            </a:r>
            <a:endParaRPr/>
          </a:p>
        </p:txBody>
      </p:sp>
      <p:sp>
        <p:nvSpPr>
          <p:cNvPr id="187" name="Google Shape;187;p20"/>
          <p:cNvSpPr/>
          <p:nvPr/>
        </p:nvSpPr>
        <p:spPr>
          <a:xfrm rot="5400000">
            <a:off x="14012615" y="7264032"/>
            <a:ext cx="888797" cy="18494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8" name="Google Shape;188;p20"/>
          <p:cNvPicPr preferRelativeResize="0"/>
          <p:nvPr/>
        </p:nvPicPr>
        <p:blipFill rotWithShape="1">
          <a:blip r:embed="rId3">
            <a:alphaModFix/>
          </a:blip>
          <a:srcRect/>
          <a:stretch/>
        </p:blipFill>
        <p:spPr>
          <a:xfrm>
            <a:off x="609600" y="996463"/>
            <a:ext cx="7008192" cy="56551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1"/>
          <p:cNvPicPr preferRelativeResize="0">
            <a:picLocks noGrp="1"/>
          </p:cNvPicPr>
          <p:nvPr>
            <p:ph type="body" idx="1"/>
          </p:nvPr>
        </p:nvPicPr>
        <p:blipFill rotWithShape="1">
          <a:blip r:embed="rId3">
            <a:alphaModFix/>
          </a:blip>
          <a:srcRect/>
          <a:stretch/>
        </p:blipFill>
        <p:spPr>
          <a:xfrm>
            <a:off x="990258" y="1117632"/>
            <a:ext cx="6249097" cy="2997168"/>
          </a:xfrm>
          <a:prstGeom prst="rect">
            <a:avLst/>
          </a:prstGeom>
          <a:noFill/>
          <a:ln>
            <a:noFill/>
          </a:ln>
        </p:spPr>
      </p:pic>
      <p:pic>
        <p:nvPicPr>
          <p:cNvPr id="194" name="Google Shape;194;p21"/>
          <p:cNvPicPr preferRelativeResize="0">
            <a:picLocks noGrp="1"/>
          </p:cNvPicPr>
          <p:nvPr>
            <p:ph type="body" idx="2"/>
          </p:nvPr>
        </p:nvPicPr>
        <p:blipFill rotWithShape="1">
          <a:blip r:embed="rId4">
            <a:alphaModFix/>
          </a:blip>
          <a:srcRect/>
          <a:stretch/>
        </p:blipFill>
        <p:spPr>
          <a:xfrm>
            <a:off x="7924800" y="1087078"/>
            <a:ext cx="6383829" cy="2873709"/>
          </a:xfrm>
          <a:prstGeom prst="rect">
            <a:avLst/>
          </a:prstGeom>
          <a:noFill/>
          <a:ln>
            <a:noFill/>
          </a:ln>
        </p:spPr>
      </p:pic>
      <p:sp>
        <p:nvSpPr>
          <p:cNvPr id="195" name="Google Shape;195;p21"/>
          <p:cNvSpPr txBox="1"/>
          <p:nvPr/>
        </p:nvSpPr>
        <p:spPr>
          <a:xfrm>
            <a:off x="990258" y="5077328"/>
            <a:ext cx="6160819"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Number of Crashes by Month</a:t>
            </a:r>
            <a:endParaRPr sz="20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Crash frequency peaks during </a:t>
            </a:r>
            <a:r>
              <a:rPr lang="en-US" sz="2000" b="1">
                <a:solidFill>
                  <a:schemeClr val="dk1"/>
                </a:solidFill>
                <a:latin typeface="Calibri"/>
                <a:ea typeface="Calibri"/>
                <a:cs typeface="Calibri"/>
                <a:sym typeface="Calibri"/>
              </a:rPr>
              <a:t>August</a:t>
            </a:r>
            <a:r>
              <a:rPr lang="en-US" sz="2000">
                <a:solidFill>
                  <a:schemeClr val="dk1"/>
                </a:solidFill>
                <a:latin typeface="Calibri"/>
                <a:ea typeface="Calibri"/>
                <a:cs typeface="Calibri"/>
                <a:sym typeface="Calibri"/>
              </a:rPr>
              <a:t> and </a:t>
            </a:r>
            <a:r>
              <a:rPr lang="en-US" sz="2000" b="1">
                <a:solidFill>
                  <a:schemeClr val="dk1"/>
                </a:solidFill>
                <a:latin typeface="Calibri"/>
                <a:ea typeface="Calibri"/>
                <a:cs typeface="Calibri"/>
                <a:sym typeface="Calibri"/>
              </a:rPr>
              <a:t>October</a:t>
            </a:r>
            <a:endParaRPr sz="20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Fewer crashes occur in </a:t>
            </a:r>
            <a:r>
              <a:rPr lang="en-US" sz="2000" b="1">
                <a:solidFill>
                  <a:schemeClr val="dk1"/>
                </a:solidFill>
                <a:latin typeface="Calibri"/>
                <a:ea typeface="Calibri"/>
                <a:cs typeface="Calibri"/>
                <a:sym typeface="Calibri"/>
              </a:rPr>
              <a:t>February–April</a:t>
            </a:r>
            <a:endParaRPr sz="20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Warmer months generally show higher crash volumes</a:t>
            </a:r>
            <a:endParaRPr/>
          </a:p>
          <a:p>
            <a:pPr marL="0" marR="0" lvl="0" indent="127000" algn="l" rtl="0">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12700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
        <p:nvSpPr>
          <p:cNvPr id="196" name="Google Shape;196;p21"/>
          <p:cNvSpPr txBox="1"/>
          <p:nvPr/>
        </p:nvSpPr>
        <p:spPr>
          <a:xfrm>
            <a:off x="8305458" y="4937887"/>
            <a:ext cx="5334684" cy="20159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Crash Severity and Number of Occurrences</a:t>
            </a:r>
            <a:endParaRPr sz="2000">
              <a:solidFill>
                <a:schemeClr val="dk1"/>
              </a:solidFill>
              <a:latin typeface="Calibri"/>
              <a:ea typeface="Calibri"/>
              <a:cs typeface="Calibri"/>
              <a:sym typeface="Calibri"/>
            </a:endParaRPr>
          </a:p>
          <a:p>
            <a:pPr marL="0" marR="0" lvl="0" indent="0" algn="l" rtl="0">
              <a:spcBef>
                <a:spcPts val="60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Majority of crashes result in </a:t>
            </a:r>
            <a:r>
              <a:rPr lang="en-US" sz="2000" b="1" i="0" u="none" strike="noStrike" cap="none">
                <a:solidFill>
                  <a:schemeClr val="dk1"/>
                </a:solidFill>
                <a:latin typeface="Calibri"/>
                <a:ea typeface="Calibri"/>
                <a:cs typeface="Calibri"/>
                <a:sym typeface="Calibri"/>
              </a:rPr>
              <a:t>no injury</a:t>
            </a: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Non-incapacitating and reported (but not evident) injuries follow</a:t>
            </a:r>
            <a:endParaRPr/>
          </a:p>
          <a:p>
            <a:pPr marL="0" marR="0" lvl="0" indent="0" algn="l"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Fatal and incapacitating injuries are rare but critical</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1708</Words>
  <Application>Microsoft Office PowerPoint</Application>
  <PresentationFormat>Custom</PresentationFormat>
  <Paragraphs>143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Avenir</vt:lpstr>
      <vt:lpstr>Calibri</vt:lpstr>
      <vt:lpstr>Times New Roman</vt:lpstr>
      <vt:lpstr>Office Theme</vt:lpstr>
      <vt:lpstr>PowerPoint Presentation</vt:lpstr>
      <vt:lpstr>PowerPoint Presentation</vt:lpstr>
      <vt:lpstr>PowerPoint Presentation</vt:lpstr>
      <vt:lpstr>Data Description</vt:lpstr>
      <vt:lpstr>PowerPoint Presentation</vt:lpstr>
      <vt:lpstr>PowerPoint Presentation</vt:lpstr>
      <vt:lpstr>Exploratory Data Analysis </vt:lpstr>
      <vt:lpstr>PowerPoint Presentation</vt:lpstr>
      <vt:lpstr>PowerPoint Presentation</vt:lpstr>
      <vt:lpstr>PowerPoint Presentation</vt:lpstr>
      <vt:lpstr>PowerPoint Presentation</vt:lpstr>
      <vt:lpstr>XGBoost Classifier</vt:lpstr>
      <vt:lpstr>Multinomial Logistic Regression</vt:lpstr>
      <vt:lpstr>Time Series Forecasting</vt:lpstr>
      <vt:lpstr>How do weather conditions and lighting conditions affect severity of crash?</vt:lpstr>
      <vt:lpstr>PowerPoint Presentation</vt:lpstr>
      <vt:lpstr>Limitations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Meghana kota</cp:lastModifiedBy>
  <cp:revision>1</cp:revision>
  <dcterms:modified xsi:type="dcterms:W3CDTF">2025-05-05T17:58:36Z</dcterms:modified>
</cp:coreProperties>
</file>