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889" r:id="rId2"/>
  </p:sldMasterIdLst>
  <p:notesMasterIdLst>
    <p:notesMasterId r:id="rId18"/>
  </p:notesMasterIdLst>
  <p:sldIdLst>
    <p:sldId id="269" r:id="rId3"/>
    <p:sldId id="270" r:id="rId4"/>
    <p:sldId id="271" r:id="rId5"/>
    <p:sldId id="272" r:id="rId6"/>
    <p:sldId id="273" r:id="rId7"/>
    <p:sldId id="280" r:id="rId8"/>
    <p:sldId id="281" r:id="rId9"/>
    <p:sldId id="284" r:id="rId10"/>
    <p:sldId id="283" r:id="rId11"/>
    <p:sldId id="285" r:id="rId12"/>
    <p:sldId id="274" r:id="rId13"/>
    <p:sldId id="275" r:id="rId14"/>
    <p:sldId id="276" r:id="rId15"/>
    <p:sldId id="277" r:id="rId16"/>
    <p:sldId id="278" r:id="rId17"/>
  </p:sldIdLst>
  <p:sldSz cx="9144000" cy="6858000" type="screen4x3"/>
  <p:notesSz cx="6858000" cy="9144000"/>
  <p:embeddedFontLst>
    <p:embeddedFont>
      <p:font typeface="Play" panose="020B0604020202020204" charset="0"/>
      <p:regular r:id="rId19"/>
      <p:bold r:id="rId20"/>
    </p:embeddedFont>
    <p:embeddedFont>
      <p:font typeface="Rockwell" panose="02060603020205020403" pitchFamily="18" charset="0"/>
      <p:regular r:id="rId21"/>
      <p:bold r:id="rId22"/>
      <p:italic r:id="rId23"/>
      <p:boldItalic r:id="rId24"/>
    </p:embeddedFont>
    <p:embeddedFont>
      <p:font typeface="Rockwell Condensed" panose="02060603050405020104" pitchFamily="18" charset="0"/>
      <p:regular r:id="rId25"/>
      <p:bold r:id="rId26"/>
    </p:embeddedFont>
    <p:embeddedFont>
      <p:font typeface="Rockwell Extra Bold" panose="02060903040505020403" pitchFamily="18" charset="0"/>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hyperlink" Target="https://nces.ed.gov/ipeds/datacenter/DataFiles.aspx?gotoReportId=7&amp;fromIpeds=true&amp;sid=0ac149b7-68fe-4246-94d6-3c2cc39f3d5f&amp;rtid=1" TargetMode="Externa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hyperlink" Target="https://nces.ed.gov/ipeds/datacenter/DataFiles.aspx?gotoReportId=7&amp;fromIpeds=true&amp;sid=0ac149b7-68fe-4246-94d6-3c2cc39f3d5f&amp;rtid=1" TargetMode="External"/><Relationship Id="rId7" Type="http://schemas.openxmlformats.org/officeDocument/2006/relationships/image" Target="../media/image10.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D35734-61E1-4547-BC7B-505CC0525E1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7B93C51-123C-4D6F-B957-509EB8E17397}">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We have chosen Integrated Postsecondary Education Data System (</a:t>
          </a:r>
          <a:r>
            <a:rPr lang="en-US" sz="1400" dirty="0">
              <a:latin typeface="Times New Roman" panose="02020603050405020304" pitchFamily="18" charset="0"/>
              <a:cs typeface="Times New Roman" panose="02020603050405020304" pitchFamily="18" charset="0"/>
              <a:hlinkClick xmlns:r="http://schemas.openxmlformats.org/officeDocument/2006/relationships" r:id="rId1"/>
            </a:rPr>
            <a:t>IPEDS</a:t>
          </a:r>
          <a:r>
            <a:rPr lang="en-US" sz="1400" dirty="0">
              <a:latin typeface="Times New Roman" panose="02020603050405020304" pitchFamily="18" charset="0"/>
              <a:cs typeface="Times New Roman" panose="02020603050405020304" pitchFamily="18" charset="0"/>
            </a:rPr>
            <a:t>) dataset for research.</a:t>
          </a:r>
        </a:p>
      </dgm:t>
    </dgm:pt>
    <dgm:pt modelId="{0317ECA7-DD73-40FE-8825-E1B0C29EC00E}" type="parTrans" cxnId="{A4403D05-85FC-425A-A68A-BFB7C015CF19}">
      <dgm:prSet/>
      <dgm:spPr/>
      <dgm:t>
        <a:bodyPr/>
        <a:lstStyle/>
        <a:p>
          <a:endParaRPr lang="en-US"/>
        </a:p>
      </dgm:t>
    </dgm:pt>
    <dgm:pt modelId="{A47B14FC-6A14-4C76-BC36-778E8EBDCCFC}" type="sibTrans" cxnId="{A4403D05-85FC-425A-A68A-BFB7C015CF19}">
      <dgm:prSet/>
      <dgm:spPr/>
      <dgm:t>
        <a:bodyPr/>
        <a:lstStyle/>
        <a:p>
          <a:endParaRPr lang="en-US"/>
        </a:p>
      </dgm:t>
    </dgm:pt>
    <dgm:pt modelId="{D9020114-0211-4B27-8A8A-62454EACF377}">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Our research investigates the change in the enrollment patterns across United States educational institutions in the year 2022, mainly focusing on the factors influencing the enrollment rate. </a:t>
          </a:r>
        </a:p>
      </dgm:t>
    </dgm:pt>
    <dgm:pt modelId="{DA140B6E-84EB-4CD2-9BA1-52A0BFF45B5A}" type="parTrans" cxnId="{53B1232D-AA49-4A2B-943B-1205A5C73729}">
      <dgm:prSet/>
      <dgm:spPr/>
      <dgm:t>
        <a:bodyPr/>
        <a:lstStyle/>
        <a:p>
          <a:endParaRPr lang="en-US"/>
        </a:p>
      </dgm:t>
    </dgm:pt>
    <dgm:pt modelId="{37785186-D3C3-41DE-975C-30BB65DE7257}" type="sibTrans" cxnId="{53B1232D-AA49-4A2B-943B-1205A5C73729}">
      <dgm:prSet/>
      <dgm:spPr/>
      <dgm:t>
        <a:bodyPr/>
        <a:lstStyle/>
        <a:p>
          <a:endParaRPr lang="en-US"/>
        </a:p>
      </dgm:t>
    </dgm:pt>
    <dgm:pt modelId="{B0208A46-695E-48AC-802C-D29265414165}">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The research investigates the impact of institutional types, geographic location and various other economic factors which affect the enrollment rate by addressing the research question: </a:t>
          </a:r>
          <a:r>
            <a:rPr lang="en-US" sz="1200" dirty="0">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Examining the changes in enrollment patterns and degree offerings across various US higher education institutions and the factors influencing enrollment”.</a:t>
          </a:r>
          <a:endParaRPr lang="en-US" sz="1200" dirty="0">
            <a:latin typeface="Times New Roman" panose="02020603050405020304" pitchFamily="18" charset="0"/>
            <a:cs typeface="Times New Roman" panose="02020603050405020304" pitchFamily="18" charset="0"/>
          </a:endParaRPr>
        </a:p>
      </dgm:t>
    </dgm:pt>
    <dgm:pt modelId="{D3F23B42-423F-4878-A4A6-DA5AB813D455}" type="parTrans" cxnId="{F9BF0A16-2C78-430B-B9DA-333B127B4318}">
      <dgm:prSet/>
      <dgm:spPr/>
      <dgm:t>
        <a:bodyPr/>
        <a:lstStyle/>
        <a:p>
          <a:endParaRPr lang="en-US"/>
        </a:p>
      </dgm:t>
    </dgm:pt>
    <dgm:pt modelId="{CCF2DAF3-23F4-428D-861C-610E1B3D4685}" type="sibTrans" cxnId="{F9BF0A16-2C78-430B-B9DA-333B127B4318}">
      <dgm:prSet/>
      <dgm:spPr/>
      <dgm:t>
        <a:bodyPr/>
        <a:lstStyle/>
        <a:p>
          <a:endParaRPr lang="en-US"/>
        </a:p>
      </dgm:t>
    </dgm:pt>
    <dgm:pt modelId="{BD3974BA-0964-4F6F-AD16-DD839EE109B9}" type="pres">
      <dgm:prSet presAssocID="{B1D35734-61E1-4547-BC7B-505CC0525E1A}" presName="root" presStyleCnt="0">
        <dgm:presLayoutVars>
          <dgm:dir/>
          <dgm:resizeHandles val="exact"/>
        </dgm:presLayoutVars>
      </dgm:prSet>
      <dgm:spPr/>
    </dgm:pt>
    <dgm:pt modelId="{029D1099-496B-40F1-B801-6608F0EAD93D}" type="pres">
      <dgm:prSet presAssocID="{D7B93C51-123C-4D6F-B957-509EB8E17397}" presName="compNode" presStyleCnt="0"/>
      <dgm:spPr/>
    </dgm:pt>
    <dgm:pt modelId="{9AB6B82B-501F-4E2F-97E2-A48AEF4AD721}" type="pres">
      <dgm:prSet presAssocID="{D7B93C51-123C-4D6F-B957-509EB8E17397}"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Schoolhouse"/>
        </a:ext>
      </dgm:extLst>
    </dgm:pt>
    <dgm:pt modelId="{38950E53-5FFC-440E-943C-BA98A086FC3E}" type="pres">
      <dgm:prSet presAssocID="{D7B93C51-123C-4D6F-B957-509EB8E17397}" presName="spaceRect" presStyleCnt="0"/>
      <dgm:spPr/>
    </dgm:pt>
    <dgm:pt modelId="{5B90343C-715F-4171-9D68-63B78291EE58}" type="pres">
      <dgm:prSet presAssocID="{D7B93C51-123C-4D6F-B957-509EB8E17397}" presName="textRect" presStyleLbl="revTx" presStyleIdx="0" presStyleCnt="3">
        <dgm:presLayoutVars>
          <dgm:chMax val="1"/>
          <dgm:chPref val="1"/>
        </dgm:presLayoutVars>
      </dgm:prSet>
      <dgm:spPr/>
    </dgm:pt>
    <dgm:pt modelId="{E716C783-4505-4757-892A-7040488CE84D}" type="pres">
      <dgm:prSet presAssocID="{A47B14FC-6A14-4C76-BC36-778E8EBDCCFC}" presName="sibTrans" presStyleCnt="0"/>
      <dgm:spPr/>
    </dgm:pt>
    <dgm:pt modelId="{D57EBE0A-7B18-48DB-8DDF-002313C88687}" type="pres">
      <dgm:prSet presAssocID="{D9020114-0211-4B27-8A8A-62454EACF377}" presName="compNode" presStyleCnt="0"/>
      <dgm:spPr/>
    </dgm:pt>
    <dgm:pt modelId="{18E57056-0600-4EF7-BF1C-42677B50AD7A}" type="pres">
      <dgm:prSet presAssocID="{D9020114-0211-4B27-8A8A-62454EACF377}"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Books"/>
        </a:ext>
      </dgm:extLst>
    </dgm:pt>
    <dgm:pt modelId="{5E07B8DD-F9CB-4904-9E9B-285A96E135CA}" type="pres">
      <dgm:prSet presAssocID="{D9020114-0211-4B27-8A8A-62454EACF377}" presName="spaceRect" presStyleCnt="0"/>
      <dgm:spPr/>
    </dgm:pt>
    <dgm:pt modelId="{74B0500E-FF89-41B8-B8DA-BE17575EBD66}" type="pres">
      <dgm:prSet presAssocID="{D9020114-0211-4B27-8A8A-62454EACF377}" presName="textRect" presStyleLbl="revTx" presStyleIdx="1" presStyleCnt="3">
        <dgm:presLayoutVars>
          <dgm:chMax val="1"/>
          <dgm:chPref val="1"/>
        </dgm:presLayoutVars>
      </dgm:prSet>
      <dgm:spPr/>
    </dgm:pt>
    <dgm:pt modelId="{A4FCAA65-21FA-49D3-8CFF-133221AD9D6E}" type="pres">
      <dgm:prSet presAssocID="{37785186-D3C3-41DE-975C-30BB65DE7257}" presName="sibTrans" presStyleCnt="0"/>
      <dgm:spPr/>
    </dgm:pt>
    <dgm:pt modelId="{B5FCE20F-38A3-47E0-9F45-2651C5C06B20}" type="pres">
      <dgm:prSet presAssocID="{B0208A46-695E-48AC-802C-D29265414165}" presName="compNode" presStyleCnt="0"/>
      <dgm:spPr/>
    </dgm:pt>
    <dgm:pt modelId="{26C9984A-9BC7-42DF-B790-0972D9D94436}" type="pres">
      <dgm:prSet presAssocID="{B0208A46-695E-48AC-802C-D2926541416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Head with Gears"/>
        </a:ext>
      </dgm:extLst>
    </dgm:pt>
    <dgm:pt modelId="{91E18532-A830-44DB-8065-2AFBF0E61180}" type="pres">
      <dgm:prSet presAssocID="{B0208A46-695E-48AC-802C-D29265414165}" presName="spaceRect" presStyleCnt="0"/>
      <dgm:spPr/>
    </dgm:pt>
    <dgm:pt modelId="{BCE35F72-19E5-4B09-94AF-07C5ED746B47}" type="pres">
      <dgm:prSet presAssocID="{B0208A46-695E-48AC-802C-D29265414165}" presName="textRect" presStyleLbl="revTx" presStyleIdx="2" presStyleCnt="3">
        <dgm:presLayoutVars>
          <dgm:chMax val="1"/>
          <dgm:chPref val="1"/>
        </dgm:presLayoutVars>
      </dgm:prSet>
      <dgm:spPr/>
    </dgm:pt>
  </dgm:ptLst>
  <dgm:cxnLst>
    <dgm:cxn modelId="{A4403D05-85FC-425A-A68A-BFB7C015CF19}" srcId="{B1D35734-61E1-4547-BC7B-505CC0525E1A}" destId="{D7B93C51-123C-4D6F-B957-509EB8E17397}" srcOrd="0" destOrd="0" parTransId="{0317ECA7-DD73-40FE-8825-E1B0C29EC00E}" sibTransId="{A47B14FC-6A14-4C76-BC36-778E8EBDCCFC}"/>
    <dgm:cxn modelId="{F9BF0A16-2C78-430B-B9DA-333B127B4318}" srcId="{B1D35734-61E1-4547-BC7B-505CC0525E1A}" destId="{B0208A46-695E-48AC-802C-D29265414165}" srcOrd="2" destOrd="0" parTransId="{D3F23B42-423F-4878-A4A6-DA5AB813D455}" sibTransId="{CCF2DAF3-23F4-428D-861C-610E1B3D4685}"/>
    <dgm:cxn modelId="{53B1232D-AA49-4A2B-943B-1205A5C73729}" srcId="{B1D35734-61E1-4547-BC7B-505CC0525E1A}" destId="{D9020114-0211-4B27-8A8A-62454EACF377}" srcOrd="1" destOrd="0" parTransId="{DA140B6E-84EB-4CD2-9BA1-52A0BFF45B5A}" sibTransId="{37785186-D3C3-41DE-975C-30BB65DE7257}"/>
    <dgm:cxn modelId="{B688BA35-FE7E-4591-A291-FBEC34F5910B}" type="presOf" srcId="{D9020114-0211-4B27-8A8A-62454EACF377}" destId="{74B0500E-FF89-41B8-B8DA-BE17575EBD66}" srcOrd="0" destOrd="0" presId="urn:microsoft.com/office/officeart/2018/2/layout/IconLabelList"/>
    <dgm:cxn modelId="{74167B59-96DC-4D24-B11D-899AFC444638}" type="presOf" srcId="{D7B93C51-123C-4D6F-B957-509EB8E17397}" destId="{5B90343C-715F-4171-9D68-63B78291EE58}" srcOrd="0" destOrd="0" presId="urn:microsoft.com/office/officeart/2018/2/layout/IconLabelList"/>
    <dgm:cxn modelId="{D0AC8787-399F-4705-9248-3013B975BDD3}" type="presOf" srcId="{B1D35734-61E1-4547-BC7B-505CC0525E1A}" destId="{BD3974BA-0964-4F6F-AD16-DD839EE109B9}" srcOrd="0" destOrd="0" presId="urn:microsoft.com/office/officeart/2018/2/layout/IconLabelList"/>
    <dgm:cxn modelId="{5E8F52D2-CEC1-4FBD-A421-2A31FF635661}" type="presOf" srcId="{B0208A46-695E-48AC-802C-D29265414165}" destId="{BCE35F72-19E5-4B09-94AF-07C5ED746B47}" srcOrd="0" destOrd="0" presId="urn:microsoft.com/office/officeart/2018/2/layout/IconLabelList"/>
    <dgm:cxn modelId="{50754329-31BD-4559-8476-FCCF0ABC5F8D}" type="presParOf" srcId="{BD3974BA-0964-4F6F-AD16-DD839EE109B9}" destId="{029D1099-496B-40F1-B801-6608F0EAD93D}" srcOrd="0" destOrd="0" presId="urn:microsoft.com/office/officeart/2018/2/layout/IconLabelList"/>
    <dgm:cxn modelId="{C70763A9-BD2B-4F5A-B3C6-9249C3290B1E}" type="presParOf" srcId="{029D1099-496B-40F1-B801-6608F0EAD93D}" destId="{9AB6B82B-501F-4E2F-97E2-A48AEF4AD721}" srcOrd="0" destOrd="0" presId="urn:microsoft.com/office/officeart/2018/2/layout/IconLabelList"/>
    <dgm:cxn modelId="{3BACF30A-B7F7-40A9-8C36-10182D3304CE}" type="presParOf" srcId="{029D1099-496B-40F1-B801-6608F0EAD93D}" destId="{38950E53-5FFC-440E-943C-BA98A086FC3E}" srcOrd="1" destOrd="0" presId="urn:microsoft.com/office/officeart/2018/2/layout/IconLabelList"/>
    <dgm:cxn modelId="{5CB34114-2CFD-4F3F-9274-8FA75D959C7E}" type="presParOf" srcId="{029D1099-496B-40F1-B801-6608F0EAD93D}" destId="{5B90343C-715F-4171-9D68-63B78291EE58}" srcOrd="2" destOrd="0" presId="urn:microsoft.com/office/officeart/2018/2/layout/IconLabelList"/>
    <dgm:cxn modelId="{267F92F8-4D5E-4815-95A7-DD4570BC406B}" type="presParOf" srcId="{BD3974BA-0964-4F6F-AD16-DD839EE109B9}" destId="{E716C783-4505-4757-892A-7040488CE84D}" srcOrd="1" destOrd="0" presId="urn:microsoft.com/office/officeart/2018/2/layout/IconLabelList"/>
    <dgm:cxn modelId="{410A358B-A00E-48A1-9816-6CA24167D176}" type="presParOf" srcId="{BD3974BA-0964-4F6F-AD16-DD839EE109B9}" destId="{D57EBE0A-7B18-48DB-8DDF-002313C88687}" srcOrd="2" destOrd="0" presId="urn:microsoft.com/office/officeart/2018/2/layout/IconLabelList"/>
    <dgm:cxn modelId="{E63A944D-6764-4882-A5DF-7341887F5304}" type="presParOf" srcId="{D57EBE0A-7B18-48DB-8DDF-002313C88687}" destId="{18E57056-0600-4EF7-BF1C-42677B50AD7A}" srcOrd="0" destOrd="0" presId="urn:microsoft.com/office/officeart/2018/2/layout/IconLabelList"/>
    <dgm:cxn modelId="{EC1888E0-DCBB-41CE-B5E3-7A324D3DE9AB}" type="presParOf" srcId="{D57EBE0A-7B18-48DB-8DDF-002313C88687}" destId="{5E07B8DD-F9CB-4904-9E9B-285A96E135CA}" srcOrd="1" destOrd="0" presId="urn:microsoft.com/office/officeart/2018/2/layout/IconLabelList"/>
    <dgm:cxn modelId="{70EFDAED-C6E0-44C8-AA32-7B073FE833CD}" type="presParOf" srcId="{D57EBE0A-7B18-48DB-8DDF-002313C88687}" destId="{74B0500E-FF89-41B8-B8DA-BE17575EBD66}" srcOrd="2" destOrd="0" presId="urn:microsoft.com/office/officeart/2018/2/layout/IconLabelList"/>
    <dgm:cxn modelId="{F828D58A-F5ED-490D-93FA-71D33B6E2ED2}" type="presParOf" srcId="{BD3974BA-0964-4F6F-AD16-DD839EE109B9}" destId="{A4FCAA65-21FA-49D3-8CFF-133221AD9D6E}" srcOrd="3" destOrd="0" presId="urn:microsoft.com/office/officeart/2018/2/layout/IconLabelList"/>
    <dgm:cxn modelId="{8B541681-100F-4AD2-8347-CD01C4126E5E}" type="presParOf" srcId="{BD3974BA-0964-4F6F-AD16-DD839EE109B9}" destId="{B5FCE20F-38A3-47E0-9F45-2651C5C06B20}" srcOrd="4" destOrd="0" presId="urn:microsoft.com/office/officeart/2018/2/layout/IconLabelList"/>
    <dgm:cxn modelId="{D6C7EA2E-4C2D-465E-BA36-148E0128738E}" type="presParOf" srcId="{B5FCE20F-38A3-47E0-9F45-2651C5C06B20}" destId="{26C9984A-9BC7-42DF-B790-0972D9D94436}" srcOrd="0" destOrd="0" presId="urn:microsoft.com/office/officeart/2018/2/layout/IconLabelList"/>
    <dgm:cxn modelId="{24BF3512-59BC-43F4-9D88-B620185D5214}" type="presParOf" srcId="{B5FCE20F-38A3-47E0-9F45-2651C5C06B20}" destId="{91E18532-A830-44DB-8065-2AFBF0E61180}" srcOrd="1" destOrd="0" presId="urn:microsoft.com/office/officeart/2018/2/layout/IconLabelList"/>
    <dgm:cxn modelId="{5341C6E0-A446-4751-AD13-78DDA0E2262D}" type="presParOf" srcId="{B5FCE20F-38A3-47E0-9F45-2651C5C06B20}" destId="{BCE35F72-19E5-4B09-94AF-07C5ED746B4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6B82B-501F-4E2F-97E2-A48AEF4AD721}">
      <dsp:nvSpPr>
        <dsp:cNvPr id="0" name=""/>
        <dsp:cNvSpPr/>
      </dsp:nvSpPr>
      <dsp:spPr>
        <a:xfrm>
          <a:off x="843615" y="260878"/>
          <a:ext cx="977973" cy="9779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0343C-715F-4171-9D68-63B78291EE58}">
      <dsp:nvSpPr>
        <dsp:cNvPr id="0" name=""/>
        <dsp:cNvSpPr/>
      </dsp:nvSpPr>
      <dsp:spPr>
        <a:xfrm>
          <a:off x="245964" y="1849931"/>
          <a:ext cx="2173275" cy="248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have chosen Integrated Postsecondary Education Data System (</a:t>
          </a:r>
          <a:r>
            <a:rPr lang="en-US" sz="1400" kern="1200" dirty="0">
              <a:latin typeface="Times New Roman" panose="02020603050405020304" pitchFamily="18" charset="0"/>
              <a:cs typeface="Times New Roman" panose="02020603050405020304" pitchFamily="18" charset="0"/>
              <a:hlinkClick xmlns:r="http://schemas.openxmlformats.org/officeDocument/2006/relationships" r:id="rId3"/>
            </a:rPr>
            <a:t>IPEDS</a:t>
          </a:r>
          <a:r>
            <a:rPr lang="en-US" sz="1400" kern="1200" dirty="0">
              <a:latin typeface="Times New Roman" panose="02020603050405020304" pitchFamily="18" charset="0"/>
              <a:cs typeface="Times New Roman" panose="02020603050405020304" pitchFamily="18" charset="0"/>
            </a:rPr>
            <a:t>) dataset for research.</a:t>
          </a:r>
        </a:p>
      </dsp:txBody>
      <dsp:txXfrm>
        <a:off x="245964" y="1849931"/>
        <a:ext cx="2173275" cy="2483798"/>
      </dsp:txXfrm>
    </dsp:sp>
    <dsp:sp modelId="{18E57056-0600-4EF7-BF1C-42677B50AD7A}">
      <dsp:nvSpPr>
        <dsp:cNvPr id="0" name=""/>
        <dsp:cNvSpPr/>
      </dsp:nvSpPr>
      <dsp:spPr>
        <a:xfrm>
          <a:off x="3397213" y="260878"/>
          <a:ext cx="977973" cy="977973"/>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0500E-FF89-41B8-B8DA-BE17575EBD66}">
      <dsp:nvSpPr>
        <dsp:cNvPr id="0" name=""/>
        <dsp:cNvSpPr/>
      </dsp:nvSpPr>
      <dsp:spPr>
        <a:xfrm>
          <a:off x="2799562" y="1849931"/>
          <a:ext cx="2173275" cy="248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Our research investigates the change in the enrollment patterns across United States educational institutions in the year 2022, mainly focusing on the factors influencing the enrollment rate. </a:t>
          </a:r>
        </a:p>
      </dsp:txBody>
      <dsp:txXfrm>
        <a:off x="2799562" y="1849931"/>
        <a:ext cx="2173275" cy="2483798"/>
      </dsp:txXfrm>
    </dsp:sp>
    <dsp:sp modelId="{26C9984A-9BC7-42DF-B790-0972D9D94436}">
      <dsp:nvSpPr>
        <dsp:cNvPr id="0" name=""/>
        <dsp:cNvSpPr/>
      </dsp:nvSpPr>
      <dsp:spPr>
        <a:xfrm>
          <a:off x="5950811" y="260878"/>
          <a:ext cx="977973" cy="977973"/>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E35F72-19E5-4B09-94AF-07C5ED746B47}">
      <dsp:nvSpPr>
        <dsp:cNvPr id="0" name=""/>
        <dsp:cNvSpPr/>
      </dsp:nvSpPr>
      <dsp:spPr>
        <a:xfrm>
          <a:off x="5353160" y="1849931"/>
          <a:ext cx="2173275" cy="248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research investigates the impact of institutional types, geographic location and various other economic factors which affect the enrollment rate by addressing the research question: </a:t>
          </a:r>
          <a:r>
            <a:rPr lang="en-US" sz="1200" kern="1200" dirty="0">
              <a:latin typeface="Times New Roman" panose="02020603050405020304" pitchFamily="18" charset="0"/>
              <a:cs typeface="Times New Roman" panose="02020603050405020304" pitchFamily="18" charset="0"/>
            </a:rPr>
            <a:t>“</a:t>
          </a:r>
          <a:r>
            <a:rPr lang="en-US" sz="1200" b="1" kern="1200" dirty="0">
              <a:latin typeface="Times New Roman" panose="02020603050405020304" pitchFamily="18" charset="0"/>
              <a:cs typeface="Times New Roman" panose="02020603050405020304" pitchFamily="18" charset="0"/>
            </a:rPr>
            <a:t>Examining the changes in enrollment patterns and degree offerings across various US higher education institutions and the factors influencing enrollment”.</a:t>
          </a:r>
          <a:endParaRPr lang="en-US" sz="1200" kern="1200" dirty="0">
            <a:latin typeface="Times New Roman" panose="02020603050405020304" pitchFamily="18" charset="0"/>
            <a:cs typeface="Times New Roman" panose="02020603050405020304" pitchFamily="18" charset="0"/>
          </a:endParaRPr>
        </a:p>
      </dsp:txBody>
      <dsp:txXfrm>
        <a:off x="5353160" y="1849931"/>
        <a:ext cx="2173275" cy="248379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3" name="Google Shape;93;p1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3"/>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4"/>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2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3267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641043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78572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51283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5481185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9985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27796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254727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endParaRPr lang="en-US"/>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137666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476857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357434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6"/>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105" name="Google Shape;105;p1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7"/>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8" name="Google Shape;118;p18"/>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18"/>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1"/>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6" name="Google Shape;136;p21"/>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7" name="Google Shape;137;p2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22"/>
          <p:cNvSpPr>
            <a:spLocks noGrp="1"/>
          </p:cNvSpPr>
          <p:nvPr>
            <p:ph type="pic" idx="2"/>
          </p:nvPr>
        </p:nvSpPr>
        <p:spPr>
          <a:xfrm>
            <a:off x="3887788" y="987425"/>
            <a:ext cx="4629150" cy="4873625"/>
          </a:xfrm>
          <a:prstGeom prst="rect">
            <a:avLst/>
          </a:prstGeom>
          <a:noFill/>
          <a:ln>
            <a:noFill/>
          </a:ln>
        </p:spPr>
      </p:sp>
      <p:sp>
        <p:nvSpPr>
          <p:cNvPr id="143" name="Google Shape;143;p22"/>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p2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7" name="Google Shape;87;p1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8" name="Google Shape;88;p1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9" name="Google Shape;89;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757575"/>
                </a:solidFill>
                <a:latin typeface="Arial"/>
                <a:ea typeface="Arial"/>
                <a:cs typeface="Arial"/>
                <a:sym typeface="Arial"/>
              </a:defRPr>
            </a:lvl1pPr>
            <a:lvl2pPr marL="0" marR="0" lvl="1" indent="0" algn="r" rtl="0">
              <a:spcBef>
                <a:spcPts val="0"/>
              </a:spcBef>
              <a:buNone/>
              <a:defRPr sz="1200">
                <a:solidFill>
                  <a:srgbClr val="757575"/>
                </a:solidFill>
                <a:latin typeface="Arial"/>
                <a:ea typeface="Arial"/>
                <a:cs typeface="Arial"/>
                <a:sym typeface="Arial"/>
              </a:defRPr>
            </a:lvl2pPr>
            <a:lvl3pPr marL="0" marR="0" lvl="2" indent="0" algn="r" rtl="0">
              <a:spcBef>
                <a:spcPts val="0"/>
              </a:spcBef>
              <a:buNone/>
              <a:defRPr sz="1200">
                <a:solidFill>
                  <a:srgbClr val="757575"/>
                </a:solidFill>
                <a:latin typeface="Arial"/>
                <a:ea typeface="Arial"/>
                <a:cs typeface="Arial"/>
                <a:sym typeface="Arial"/>
              </a:defRPr>
            </a:lvl3pPr>
            <a:lvl4pPr marL="0" marR="0" lvl="3" indent="0" algn="r" rtl="0">
              <a:spcBef>
                <a:spcPts val="0"/>
              </a:spcBef>
              <a:buNone/>
              <a:defRPr sz="1200">
                <a:solidFill>
                  <a:srgbClr val="757575"/>
                </a:solidFill>
                <a:latin typeface="Arial"/>
                <a:ea typeface="Arial"/>
                <a:cs typeface="Arial"/>
                <a:sym typeface="Arial"/>
              </a:defRPr>
            </a:lvl4pPr>
            <a:lvl5pPr marL="0" marR="0" lvl="4" indent="0" algn="r" rtl="0">
              <a:spcBef>
                <a:spcPts val="0"/>
              </a:spcBef>
              <a:buNone/>
              <a:defRPr sz="1200">
                <a:solidFill>
                  <a:srgbClr val="757575"/>
                </a:solidFill>
                <a:latin typeface="Arial"/>
                <a:ea typeface="Arial"/>
                <a:cs typeface="Arial"/>
                <a:sym typeface="Arial"/>
              </a:defRPr>
            </a:lvl5pPr>
            <a:lvl6pPr marL="0" marR="0" lvl="5" indent="0" algn="r" rtl="0">
              <a:spcBef>
                <a:spcPts val="0"/>
              </a:spcBef>
              <a:buNone/>
              <a:defRPr sz="1200">
                <a:solidFill>
                  <a:srgbClr val="757575"/>
                </a:solidFill>
                <a:latin typeface="Arial"/>
                <a:ea typeface="Arial"/>
                <a:cs typeface="Arial"/>
                <a:sym typeface="Arial"/>
              </a:defRPr>
            </a:lvl6pPr>
            <a:lvl7pPr marL="0" marR="0" lvl="6" indent="0" algn="r" rtl="0">
              <a:spcBef>
                <a:spcPts val="0"/>
              </a:spcBef>
              <a:buNone/>
              <a:defRPr sz="1200">
                <a:solidFill>
                  <a:srgbClr val="757575"/>
                </a:solidFill>
                <a:latin typeface="Arial"/>
                <a:ea typeface="Arial"/>
                <a:cs typeface="Arial"/>
                <a:sym typeface="Arial"/>
              </a:defRPr>
            </a:lvl7pPr>
            <a:lvl8pPr marL="0" marR="0" lvl="7" indent="0" algn="r" rtl="0">
              <a:spcBef>
                <a:spcPts val="0"/>
              </a:spcBef>
              <a:buNone/>
              <a:defRPr sz="1200">
                <a:solidFill>
                  <a:srgbClr val="757575"/>
                </a:solidFill>
                <a:latin typeface="Arial"/>
                <a:ea typeface="Arial"/>
                <a:cs typeface="Arial"/>
                <a:sym typeface="Arial"/>
              </a:defRPr>
            </a:lvl8pPr>
            <a:lvl9pPr marL="0" marR="0" lvl="8" indent="0" algn="r" rtl="0">
              <a:spcBef>
                <a:spcPts val="0"/>
              </a:spcBef>
              <a:buNone/>
              <a:defRPr sz="1200">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46425534"/>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hyperlink" Target="https://nces.ed.gov/ipeds/datacenter/DataFiles.aspx?gotoReportId=7&amp;fromIpeds=true&amp;sid=0ac149b7-68fe-4246-94d6-3c2cc39f3d5f&amp;rtid=1"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8343-33D3-3427-5A63-E9B6F9ABD214}"/>
              </a:ext>
            </a:extLst>
          </p:cNvPr>
          <p:cNvSpPr>
            <a:spLocks noGrp="1"/>
          </p:cNvSpPr>
          <p:nvPr>
            <p:ph type="ctrTitle"/>
          </p:nvPr>
        </p:nvSpPr>
        <p:spPr>
          <a:xfrm>
            <a:off x="992285" y="1579982"/>
            <a:ext cx="7159429" cy="2541431"/>
          </a:xfrm>
        </p:spPr>
        <p:txBody>
          <a:bodyPr>
            <a:normAutofit/>
          </a:bodyPr>
          <a:lstStyle/>
          <a:p>
            <a:pPr algn="ctr"/>
            <a:r>
              <a:rPr lang="en-US" sz="3600" b="1" dirty="0">
                <a:solidFill>
                  <a:schemeClr val="tx1">
                    <a:lumMod val="95000"/>
                    <a:lumOff val="5000"/>
                  </a:schemeClr>
                </a:solidFill>
                <a:latin typeface="Times New Roman"/>
                <a:ea typeface="Times New Roman"/>
                <a:cs typeface="Times New Roman"/>
                <a:sym typeface="Times New Roman"/>
              </a:rPr>
              <a:t>Analyzing Enrollment Patterns in </a:t>
            </a:r>
            <a:r>
              <a:rPr lang="en-US" sz="3600" b="1" dirty="0" err="1">
                <a:solidFill>
                  <a:schemeClr val="tx1">
                    <a:lumMod val="95000"/>
                    <a:lumOff val="5000"/>
                  </a:schemeClr>
                </a:solidFill>
                <a:latin typeface="Times New Roman"/>
                <a:ea typeface="Times New Roman"/>
                <a:cs typeface="Times New Roman"/>
                <a:sym typeface="Times New Roman"/>
              </a:rPr>
              <a:t>EducationAL</a:t>
            </a:r>
            <a:r>
              <a:rPr lang="en-US" sz="3600" b="1" dirty="0">
                <a:solidFill>
                  <a:schemeClr val="tx1">
                    <a:lumMod val="95000"/>
                    <a:lumOff val="5000"/>
                  </a:schemeClr>
                </a:solidFill>
                <a:latin typeface="Times New Roman"/>
                <a:ea typeface="Times New Roman"/>
                <a:cs typeface="Times New Roman"/>
                <a:sym typeface="Times New Roman"/>
              </a:rPr>
              <a:t> Institutions</a:t>
            </a:r>
            <a:endParaRPr lang="en-US" sz="3600" dirty="0">
              <a:solidFill>
                <a:schemeClr val="tx1">
                  <a:lumMod val="95000"/>
                  <a:lumOff val="5000"/>
                </a:schemeClr>
              </a:solidFill>
            </a:endParaRPr>
          </a:p>
        </p:txBody>
      </p:sp>
      <p:sp>
        <p:nvSpPr>
          <p:cNvPr id="5" name="Subtitle 4">
            <a:extLst>
              <a:ext uri="{FF2B5EF4-FFF2-40B4-BE49-F238E27FC236}">
                <a16:creationId xmlns:a16="http://schemas.microsoft.com/office/drawing/2014/main" id="{7D932BDB-ED16-65FF-A8F4-41E52178F3E3}"/>
              </a:ext>
            </a:extLst>
          </p:cNvPr>
          <p:cNvSpPr>
            <a:spLocks noGrp="1"/>
          </p:cNvSpPr>
          <p:nvPr>
            <p:ph type="subTitle" idx="1"/>
          </p:nvPr>
        </p:nvSpPr>
        <p:spPr>
          <a:xfrm>
            <a:off x="1762741" y="5005668"/>
            <a:ext cx="5618515" cy="977621"/>
          </a:xfrm>
        </p:spPr>
        <p:txBody>
          <a:bodyPr>
            <a:normAutofit lnSpcReduction="10000"/>
          </a:bodyPr>
          <a:lstStyle/>
          <a:p>
            <a:pPr algn="ctr"/>
            <a:r>
              <a:rPr lang="en-US" b="1" dirty="0">
                <a:latin typeface="Times New Roman" panose="02020603050405020304" pitchFamily="18" charset="0"/>
                <a:cs typeface="Times New Roman" panose="02020603050405020304" pitchFamily="18" charset="0"/>
              </a:rPr>
              <a:t>Team Members:</a:t>
            </a:r>
          </a:p>
          <a:p>
            <a:pPr algn="ctr"/>
            <a:r>
              <a:rPr lang="en-US" dirty="0">
                <a:latin typeface="Times New Roman" panose="02020603050405020304" pitchFamily="18" charset="0"/>
                <a:cs typeface="Times New Roman" panose="02020603050405020304" pitchFamily="18" charset="0"/>
              </a:rPr>
              <a:t>Meghana Kota, </a:t>
            </a:r>
            <a:r>
              <a:rPr lang="en-US" dirty="0" err="1">
                <a:latin typeface="Times New Roman" panose="02020603050405020304" pitchFamily="18" charset="0"/>
                <a:cs typeface="Times New Roman" panose="02020603050405020304" pitchFamily="18" charset="0"/>
              </a:rPr>
              <a:t>Laasya</a:t>
            </a:r>
            <a:r>
              <a:rPr lang="en-US" dirty="0">
                <a:latin typeface="Times New Roman" panose="02020603050405020304" pitchFamily="18" charset="0"/>
                <a:cs typeface="Times New Roman" panose="02020603050405020304" pitchFamily="18" charset="0"/>
              </a:rPr>
              <a:t> Reddy </a:t>
            </a:r>
            <a:r>
              <a:rPr lang="en-US" dirty="0" err="1">
                <a:latin typeface="Times New Roman" panose="02020603050405020304" pitchFamily="18" charset="0"/>
                <a:cs typeface="Times New Roman" panose="02020603050405020304" pitchFamily="18" charset="0"/>
              </a:rPr>
              <a:t>Gaddam</a:t>
            </a:r>
            <a:r>
              <a:rPr lang="en-US" dirty="0">
                <a:latin typeface="Times New Roman" panose="02020603050405020304" pitchFamily="18" charset="0"/>
                <a:cs typeface="Times New Roman" panose="02020603050405020304" pitchFamily="18" charset="0"/>
              </a:rPr>
              <a:t>, Harshad Gupta </a:t>
            </a:r>
            <a:r>
              <a:rPr lang="en-US" dirty="0" err="1">
                <a:latin typeface="Times New Roman" panose="02020603050405020304" pitchFamily="18" charset="0"/>
                <a:cs typeface="Times New Roman" panose="02020603050405020304" pitchFamily="18" charset="0"/>
              </a:rPr>
              <a:t>Pasumarthy</a:t>
            </a:r>
            <a:r>
              <a:rPr lang="en-US" dirty="0">
                <a:latin typeface="Times New Roman" panose="02020603050405020304" pitchFamily="18" charset="0"/>
                <a:cs typeface="Times New Roman" panose="02020603050405020304" pitchFamily="18" charset="0"/>
              </a:rPr>
              <a:t>, Chandra Challa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88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EE8AF-6A95-D3B3-3DDF-C6FA2C2F5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605CE7-F9D7-78B4-F010-71465AC18F4E}"/>
              </a:ext>
            </a:extLst>
          </p:cNvPr>
          <p:cNvSpPr>
            <a:spLocks noGrp="1"/>
          </p:cNvSpPr>
          <p:nvPr>
            <p:ph type="title"/>
          </p:nvPr>
        </p:nvSpPr>
        <p:spPr>
          <a:xfrm>
            <a:off x="535074" y="31233"/>
            <a:ext cx="7772400" cy="1303975"/>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LINEAR REGRESSION</a:t>
            </a:r>
          </a:p>
        </p:txBody>
      </p:sp>
      <p:pic>
        <p:nvPicPr>
          <p:cNvPr id="8" name="Picture 7" descr="A screenshot of a computer&#10;&#10;Description automatically generated">
            <a:extLst>
              <a:ext uri="{FF2B5EF4-FFF2-40B4-BE49-F238E27FC236}">
                <a16:creationId xmlns:a16="http://schemas.microsoft.com/office/drawing/2014/main" id="{B757931E-E481-8CE9-0D7B-BAB6ED7A8A66}"/>
              </a:ext>
            </a:extLst>
          </p:cNvPr>
          <p:cNvPicPr>
            <a:picLocks noChangeAspect="1"/>
          </p:cNvPicPr>
          <p:nvPr/>
        </p:nvPicPr>
        <p:blipFill>
          <a:blip r:embed="rId2"/>
          <a:stretch>
            <a:fillRect/>
          </a:stretch>
        </p:blipFill>
        <p:spPr>
          <a:xfrm>
            <a:off x="4210259" y="1335208"/>
            <a:ext cx="3838471" cy="3234516"/>
          </a:xfrm>
          <a:prstGeom prst="rect">
            <a:avLst/>
          </a:prstGeom>
        </p:spPr>
      </p:pic>
      <p:sp>
        <p:nvSpPr>
          <p:cNvPr id="10" name="TextBox 9">
            <a:extLst>
              <a:ext uri="{FF2B5EF4-FFF2-40B4-BE49-F238E27FC236}">
                <a16:creationId xmlns:a16="http://schemas.microsoft.com/office/drawing/2014/main" id="{00BBF6E1-C308-D571-096F-50AE8644E19B}"/>
              </a:ext>
            </a:extLst>
          </p:cNvPr>
          <p:cNvSpPr txBox="1"/>
          <p:nvPr/>
        </p:nvSpPr>
        <p:spPr>
          <a:xfrm>
            <a:off x="884255" y="4903597"/>
            <a:ext cx="7573945" cy="1384995"/>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Regression equation of the model is:</a:t>
            </a:r>
          </a:p>
          <a:p>
            <a:pPr marL="0" marR="0">
              <a:lnSpc>
                <a:spcPct val="20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ENRLT = 21.2575 + 0.0049 * APPLCN + 0.1319 * ADMSSN + 0.3047 * SAINSTT + 0.0366 * GRTOTLT – 0.0001 * NPIST2 + 28.5549 * OBEREG – 6.7067 * CONTROL – 61.3839 * HOSPITAL</a:t>
            </a:r>
          </a:p>
          <a:p>
            <a:endParaRPr lang="en-US" dirty="0"/>
          </a:p>
        </p:txBody>
      </p:sp>
      <p:sp>
        <p:nvSpPr>
          <p:cNvPr id="11" name="TextBox 10">
            <a:extLst>
              <a:ext uri="{FF2B5EF4-FFF2-40B4-BE49-F238E27FC236}">
                <a16:creationId xmlns:a16="http://schemas.microsoft.com/office/drawing/2014/main" id="{5E094BC0-5195-24AF-3A7D-18AEFCF52EF0}"/>
              </a:ext>
            </a:extLst>
          </p:cNvPr>
          <p:cNvSpPr txBox="1"/>
          <p:nvPr/>
        </p:nvSpPr>
        <p:spPr>
          <a:xfrm>
            <a:off x="884255" y="2103740"/>
            <a:ext cx="2622620" cy="2308324"/>
          </a:xfrm>
          <a:prstGeom prst="rect">
            <a:avLst/>
          </a:prstGeom>
          <a:noFill/>
        </p:spPr>
        <p:txBody>
          <a:bodyPr wrap="square" rtlCol="0">
            <a:spAutoFit/>
          </a:bodyPr>
          <a:lstStyle/>
          <a:p>
            <a:pPr marL="285750" indent="-285750">
              <a:buClr>
                <a:schemeClr val="accent2"/>
              </a:buClr>
              <a:buFont typeface="Arial" panose="020B0604020202020204" pitchFamily="34" charset="0"/>
              <a:buChar char="•"/>
            </a:pPr>
            <a:r>
              <a:rPr lang="en-US" sz="1600" b="0" i="0" dirty="0">
                <a:solidFill>
                  <a:srgbClr val="1F1F1F"/>
                </a:solidFill>
                <a:effectLst/>
                <a:latin typeface="Times New Roman" panose="02020603050405020304" pitchFamily="18" charset="0"/>
                <a:cs typeface="Times New Roman" panose="02020603050405020304" pitchFamily="18" charset="0"/>
              </a:rPr>
              <a:t>Linear regression is </a:t>
            </a:r>
            <a:r>
              <a:rPr lang="en-US" sz="1600" b="0" i="0" dirty="0">
                <a:solidFill>
                  <a:srgbClr val="040C28"/>
                </a:solidFill>
                <a:effectLst/>
                <a:latin typeface="Times New Roman" panose="02020603050405020304" pitchFamily="18" charset="0"/>
                <a:cs typeface="Times New Roman" panose="02020603050405020304" pitchFamily="18" charset="0"/>
              </a:rPr>
              <a:t>used to predict the value of enrollment based on the value of applications, admissions, graduation rate, financial aid, type of institution, region located and other facilities etc.</a:t>
            </a:r>
          </a:p>
          <a:p>
            <a:endParaRPr lang="en-US" sz="1600" dirty="0"/>
          </a:p>
        </p:txBody>
      </p:sp>
    </p:spTree>
    <p:extLst>
      <p:ext uri="{BB962C8B-B14F-4D97-AF65-F5344CB8AC3E}">
        <p14:creationId xmlns:p14="http://schemas.microsoft.com/office/powerpoint/2010/main" val="342454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859D-5BFE-5A27-6167-6FBAD21DD6D0}"/>
              </a:ext>
            </a:extLst>
          </p:cNvPr>
          <p:cNvSpPr>
            <a:spLocks noGrp="1"/>
          </p:cNvSpPr>
          <p:nvPr>
            <p:ph type="title"/>
          </p:nvPr>
        </p:nvSpPr>
        <p:spPr>
          <a:xfrm>
            <a:off x="685800" y="484632"/>
            <a:ext cx="7772400" cy="1303975"/>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LINEAR REGRESSION</a:t>
            </a:r>
          </a:p>
        </p:txBody>
      </p:sp>
      <p:sp>
        <p:nvSpPr>
          <p:cNvPr id="5" name="TextBox 4">
            <a:extLst>
              <a:ext uri="{FF2B5EF4-FFF2-40B4-BE49-F238E27FC236}">
                <a16:creationId xmlns:a16="http://schemas.microsoft.com/office/drawing/2014/main" id="{99A27821-DD59-C4D9-B837-948167815F8E}"/>
              </a:ext>
            </a:extLst>
          </p:cNvPr>
          <p:cNvSpPr txBox="1"/>
          <p:nvPr/>
        </p:nvSpPr>
        <p:spPr>
          <a:xfrm>
            <a:off x="866670" y="4929948"/>
            <a:ext cx="7772400" cy="1431161"/>
          </a:xfrm>
          <a:prstGeom prst="rect">
            <a:avLst/>
          </a:prstGeom>
          <a:noFill/>
        </p:spPr>
        <p:txBody>
          <a:bodyPr wrap="square">
            <a:spAutoFit/>
          </a:bodyPr>
          <a:lstStyle/>
          <a:p>
            <a:pPr marL="400050" lvl="0" indent="-285750" algn="l" rtl="0">
              <a:spcBef>
                <a:spcPts val="0"/>
              </a:spcBef>
              <a:spcAft>
                <a:spcPts val="0"/>
              </a:spcAft>
              <a:buClr>
                <a:schemeClr val="dk1"/>
              </a:buClr>
              <a:buSzPts val="1800"/>
              <a:buChar char="•"/>
            </a:pPr>
            <a:r>
              <a:rPr lang="en-US" sz="1800" dirty="0">
                <a:latin typeface="Times New Roman" panose="02020603050405020304" pitchFamily="18" charset="0"/>
                <a:cs typeface="Times New Roman" panose="02020603050405020304" pitchFamily="18" charset="0"/>
              </a:rPr>
              <a:t>R²: 0.877 (good fit).</a:t>
            </a:r>
          </a:p>
          <a:p>
            <a:pPr marL="406400" lvl="0" indent="-285750" algn="l" rtl="0">
              <a:spcBef>
                <a:spcPts val="60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Significant predictors: Applications, Admissions, Graduation Rate.</a:t>
            </a:r>
          </a:p>
          <a:p>
            <a:pPr marL="406400" lvl="0" indent="-285750" algn="l" rtl="0">
              <a:spcBef>
                <a:spcPts val="60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Insignificant predictors: Institutional Type, Hospital Facilities.</a:t>
            </a:r>
          </a:p>
          <a:p>
            <a:pPr marL="400050" lvl="0" indent="-171450" algn="l" rtl="0">
              <a:spcBef>
                <a:spcPts val="600"/>
              </a:spcBef>
              <a:spcAft>
                <a:spcPts val="0"/>
              </a:spcAft>
              <a:buClr>
                <a:schemeClr val="dk1"/>
              </a:buClr>
              <a:buSzPts val="1800"/>
              <a:buNone/>
            </a:pPr>
            <a:endParaRPr lang="en-US" sz="1800" dirty="0">
              <a:latin typeface="Times New Roman" panose="02020603050405020304" pitchFamily="18" charset="0"/>
              <a:cs typeface="Times New Roman" panose="02020603050405020304" pitchFamily="18" charset="0"/>
            </a:endParaRPr>
          </a:p>
        </p:txBody>
      </p:sp>
      <p:pic>
        <p:nvPicPr>
          <p:cNvPr id="6" name="Google Shape;301;p32">
            <a:extLst>
              <a:ext uri="{FF2B5EF4-FFF2-40B4-BE49-F238E27FC236}">
                <a16:creationId xmlns:a16="http://schemas.microsoft.com/office/drawing/2014/main" id="{58E41563-13BC-0950-20A9-ED475B61CF06}"/>
              </a:ext>
            </a:extLst>
          </p:cNvPr>
          <p:cNvPicPr preferRelativeResize="0"/>
          <p:nvPr/>
        </p:nvPicPr>
        <p:blipFill rotWithShape="1">
          <a:blip r:embed="rId2">
            <a:alphaModFix/>
          </a:blip>
          <a:srcRect/>
          <a:stretch/>
        </p:blipFill>
        <p:spPr>
          <a:xfrm>
            <a:off x="1086250" y="2050595"/>
            <a:ext cx="3366386" cy="2617365"/>
          </a:xfrm>
          <a:prstGeom prst="rect">
            <a:avLst/>
          </a:prstGeom>
          <a:noFill/>
          <a:ln>
            <a:noFill/>
          </a:ln>
        </p:spPr>
      </p:pic>
      <p:pic>
        <p:nvPicPr>
          <p:cNvPr id="7" name="Google Shape;302;p32">
            <a:extLst>
              <a:ext uri="{FF2B5EF4-FFF2-40B4-BE49-F238E27FC236}">
                <a16:creationId xmlns:a16="http://schemas.microsoft.com/office/drawing/2014/main" id="{6657C474-B16D-3DD2-1310-EA302008A432}"/>
              </a:ext>
            </a:extLst>
          </p:cNvPr>
          <p:cNvPicPr preferRelativeResize="0">
            <a:picLocks noGrp="1"/>
          </p:cNvPicPr>
          <p:nvPr>
            <p:ph idx="1"/>
          </p:nvPr>
        </p:nvPicPr>
        <p:blipFill rotWithShape="1">
          <a:blip r:embed="rId3">
            <a:alphaModFix/>
          </a:blip>
          <a:srcRect/>
          <a:stretch/>
        </p:blipFill>
        <p:spPr>
          <a:xfrm>
            <a:off x="5088325" y="2050595"/>
            <a:ext cx="3211613" cy="2370852"/>
          </a:xfrm>
          <a:prstGeom prst="rect">
            <a:avLst/>
          </a:prstGeom>
          <a:noFill/>
          <a:ln>
            <a:noFill/>
          </a:ln>
        </p:spPr>
      </p:pic>
    </p:spTree>
    <p:extLst>
      <p:ext uri="{BB962C8B-B14F-4D97-AF65-F5344CB8AC3E}">
        <p14:creationId xmlns:p14="http://schemas.microsoft.com/office/powerpoint/2010/main" val="338368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E670-B987-5F08-97C0-C8D24F80939A}"/>
              </a:ext>
            </a:extLst>
          </p:cNvPr>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RANDOM FOREST REGRESSION</a:t>
            </a:r>
          </a:p>
        </p:txBody>
      </p:sp>
      <p:sp>
        <p:nvSpPr>
          <p:cNvPr id="3" name="Content Placeholder 2">
            <a:extLst>
              <a:ext uri="{FF2B5EF4-FFF2-40B4-BE49-F238E27FC236}">
                <a16:creationId xmlns:a16="http://schemas.microsoft.com/office/drawing/2014/main" id="{1ED304AB-7430-C741-1232-37D3A6F51081}"/>
              </a:ext>
            </a:extLst>
          </p:cNvPr>
          <p:cNvSpPr>
            <a:spLocks noGrp="1"/>
          </p:cNvSpPr>
          <p:nvPr>
            <p:ph idx="1"/>
          </p:nvPr>
        </p:nvSpPr>
        <p:spPr>
          <a:xfrm>
            <a:off x="708409" y="2189678"/>
            <a:ext cx="7772400" cy="2680762"/>
          </a:xfrm>
        </p:spPr>
        <p:txBody>
          <a:bodyPr/>
          <a:lstStyle/>
          <a:p>
            <a:pPr marL="0" indent="0">
              <a:buNone/>
            </a:pPr>
            <a:endParaRPr lang="en-US" dirty="0"/>
          </a:p>
        </p:txBody>
      </p:sp>
      <p:sp>
        <p:nvSpPr>
          <p:cNvPr id="5" name="TextBox 4">
            <a:extLst>
              <a:ext uri="{FF2B5EF4-FFF2-40B4-BE49-F238E27FC236}">
                <a16:creationId xmlns:a16="http://schemas.microsoft.com/office/drawing/2014/main" id="{04716021-66AC-707C-08AD-7F726916E7FC}"/>
              </a:ext>
            </a:extLst>
          </p:cNvPr>
          <p:cNvSpPr txBox="1"/>
          <p:nvPr/>
        </p:nvSpPr>
        <p:spPr>
          <a:xfrm>
            <a:off x="595365" y="5265372"/>
            <a:ext cx="6978580" cy="1200329"/>
          </a:xfrm>
          <a:prstGeom prst="rect">
            <a:avLst/>
          </a:prstGeom>
          <a:noFill/>
        </p:spPr>
        <p:txBody>
          <a:bodyPr wrap="square">
            <a:spAutoFit/>
          </a:bodyPr>
          <a:lstStyle/>
          <a:p>
            <a:pPr marL="406400" lvl="0" indent="-285750" algn="l" rtl="0">
              <a:spcBef>
                <a:spcPts val="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R²: 0.88.</a:t>
            </a:r>
          </a:p>
          <a:p>
            <a:pPr marL="406400" lvl="0" indent="-285750" algn="l" rtl="0">
              <a:spcBef>
                <a:spcPts val="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Key predictors: Admissions, Applications, Graduation Rate</a:t>
            </a:r>
          </a:p>
          <a:p>
            <a:pPr marL="406400" lvl="0" indent="-285750" algn="l" rtl="0">
              <a:spcBef>
                <a:spcPts val="0"/>
              </a:spcBef>
              <a:spcAft>
                <a:spcPts val="0"/>
              </a:spcAft>
              <a:buClr>
                <a:schemeClr val="dk1"/>
              </a:buClr>
              <a:buSzPts val="1700"/>
              <a:buChar char="•"/>
            </a:pPr>
            <a:r>
              <a:rPr lang="en-US" sz="1800" dirty="0">
                <a:latin typeface="Times New Roman" panose="02020603050405020304" pitchFamily="18" charset="0"/>
                <a:cs typeface="Times New Roman" panose="02020603050405020304" pitchFamily="18" charset="0"/>
              </a:rPr>
              <a:t>Admissions and graduation rate ranked highest in feature importance.</a:t>
            </a:r>
          </a:p>
          <a:p>
            <a:pPr marL="400050" lvl="0" indent="-171450" algn="l" rtl="0">
              <a:spcBef>
                <a:spcPts val="0"/>
              </a:spcBef>
              <a:spcAft>
                <a:spcPts val="0"/>
              </a:spcAft>
              <a:buClr>
                <a:schemeClr val="dk1"/>
              </a:buClr>
              <a:buSzPts val="1800"/>
              <a:buNone/>
            </a:pPr>
            <a:endParaRPr lang="en-US" sz="1800" dirty="0">
              <a:latin typeface="Times New Roman" panose="02020603050405020304" pitchFamily="18" charset="0"/>
              <a:cs typeface="Times New Roman" panose="02020603050405020304" pitchFamily="18" charset="0"/>
            </a:endParaRPr>
          </a:p>
        </p:txBody>
      </p:sp>
      <p:pic>
        <p:nvPicPr>
          <p:cNvPr id="6" name="Picture 5" descr="A graph of a graph showing a line of blue dots&#10;&#10;Description automatically generated with medium confidence">
            <a:extLst>
              <a:ext uri="{FF2B5EF4-FFF2-40B4-BE49-F238E27FC236}">
                <a16:creationId xmlns:a16="http://schemas.microsoft.com/office/drawing/2014/main" id="{76B86199-45F5-1CAD-FC63-DF468E3FB461}"/>
              </a:ext>
            </a:extLst>
          </p:cNvPr>
          <p:cNvPicPr>
            <a:picLocks noChangeAspect="1"/>
          </p:cNvPicPr>
          <p:nvPr/>
        </p:nvPicPr>
        <p:blipFill>
          <a:blip r:embed="rId2"/>
          <a:stretch>
            <a:fillRect/>
          </a:stretch>
        </p:blipFill>
        <p:spPr>
          <a:xfrm>
            <a:off x="4443884" y="2189677"/>
            <a:ext cx="3916345" cy="2487465"/>
          </a:xfrm>
          <a:prstGeom prst="rect">
            <a:avLst/>
          </a:prstGeom>
        </p:spPr>
      </p:pic>
      <p:pic>
        <p:nvPicPr>
          <p:cNvPr id="7" name="Picture 6" descr="A graph with blue squares&#10;&#10;Description automatically generated">
            <a:extLst>
              <a:ext uri="{FF2B5EF4-FFF2-40B4-BE49-F238E27FC236}">
                <a16:creationId xmlns:a16="http://schemas.microsoft.com/office/drawing/2014/main" id="{57B4AF7B-11D0-2686-C93A-BD740472324C}"/>
              </a:ext>
            </a:extLst>
          </p:cNvPr>
          <p:cNvPicPr>
            <a:picLocks noChangeAspect="1"/>
          </p:cNvPicPr>
          <p:nvPr/>
        </p:nvPicPr>
        <p:blipFill>
          <a:blip r:embed="rId3"/>
          <a:stretch>
            <a:fillRect/>
          </a:stretch>
        </p:blipFill>
        <p:spPr>
          <a:xfrm>
            <a:off x="595365" y="1996379"/>
            <a:ext cx="4147457" cy="2874060"/>
          </a:xfrm>
          <a:prstGeom prst="rect">
            <a:avLst/>
          </a:prstGeom>
        </p:spPr>
      </p:pic>
    </p:spTree>
    <p:extLst>
      <p:ext uri="{BB962C8B-B14F-4D97-AF65-F5344CB8AC3E}">
        <p14:creationId xmlns:p14="http://schemas.microsoft.com/office/powerpoint/2010/main" val="3685487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3C22A-E089-3134-6148-89B621983E6F}"/>
              </a:ext>
            </a:extLst>
          </p:cNvPr>
          <p:cNvSpPr>
            <a:spLocks noGrp="1"/>
          </p:cNvSpPr>
          <p:nvPr>
            <p:ph type="title"/>
          </p:nvPr>
        </p:nvSpPr>
        <p:spPr>
          <a:xfrm>
            <a:off x="685800" y="484632"/>
            <a:ext cx="7772400" cy="902041"/>
          </a:xfrm>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251F1EEA-DFA7-70B4-2259-BABDAB67D724}"/>
              </a:ext>
            </a:extLst>
          </p:cNvPr>
          <p:cNvSpPr>
            <a:spLocks noGrp="1"/>
          </p:cNvSpPr>
          <p:nvPr>
            <p:ph idx="1"/>
          </p:nvPr>
        </p:nvSpPr>
        <p:spPr>
          <a:xfrm>
            <a:off x="685800" y="1386673"/>
            <a:ext cx="7772400" cy="4785527"/>
          </a:xfrm>
        </p:spPr>
        <p:txBody>
          <a:bodyPr>
            <a:normAutofit/>
          </a:bodyPr>
          <a:lstStyle/>
          <a:p>
            <a:pPr marL="102870" marR="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t>
            </a:r>
            <a:r>
              <a:rPr lang="en-US" sz="2000" kern="1200" dirty="0">
                <a:solidFill>
                  <a:schemeClr val="tx1"/>
                </a:solidFill>
                <a:latin typeface="Times New Roman" panose="02020603050405020304" pitchFamily="18" charset="0"/>
                <a:ea typeface="+mn-ea"/>
                <a:cs typeface="Times New Roman" panose="02020603050405020304" pitchFamily="18" charset="0"/>
              </a:rPr>
              <a:t>ighest correlation is observed in between enrollment and admissions with the value of 0.90.</a:t>
            </a:r>
          </a:p>
          <a:p>
            <a:pPr marL="102870" marR="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value for linear regression model is 0.877 and R</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value for random forest regression model is 0.88</a:t>
            </a:r>
            <a:endParaRPr lang="en-US" dirty="0">
              <a:effectLst/>
              <a:latin typeface="Times New Roman" panose="02020603050405020304" pitchFamily="18" charset="0"/>
              <a:ea typeface="Times New Roman" panose="02020603050405020304" pitchFamily="18" charset="0"/>
            </a:endParaRPr>
          </a:p>
          <a:p>
            <a:pPr marL="102870" marR="0" indent="-285750">
              <a:lnSpc>
                <a:spcPct val="150000"/>
              </a:lnSpc>
              <a:buFont typeface="Arial" panose="020B0604020202020204" pitchFamily="34" charset="0"/>
              <a:buChar char="•"/>
            </a:pPr>
            <a:r>
              <a:rPr lang="en-US" dirty="0">
                <a:effectLst/>
                <a:latin typeface="Times New Roman" panose="02020603050405020304" pitchFamily="18" charset="0"/>
                <a:ea typeface="Times New Roman" panose="02020603050405020304" pitchFamily="18" charset="0"/>
              </a:rPr>
              <a:t>Considering the results of both the models, we can say that admissions, applications, graduation rate and regions highly affect the enrollment in any educational institution. Hospital facilities and the type of institution, like private and public institutions, do not affect the enrollment rate. </a:t>
            </a:r>
          </a:p>
        </p:txBody>
      </p:sp>
    </p:spTree>
    <p:extLst>
      <p:ext uri="{BB962C8B-B14F-4D97-AF65-F5344CB8AC3E}">
        <p14:creationId xmlns:p14="http://schemas.microsoft.com/office/powerpoint/2010/main" val="207540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B626-9681-BA08-B24D-ABEE8CCF79CD}"/>
              </a:ext>
            </a:extLst>
          </p:cNvPr>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BEA2379-B396-F814-83FB-90D89C1D0079}"/>
              </a:ext>
            </a:extLst>
          </p:cNvPr>
          <p:cNvSpPr>
            <a:spLocks noGrp="1"/>
          </p:cNvSpPr>
          <p:nvPr>
            <p:ph idx="1"/>
          </p:nvPr>
        </p:nvSpPr>
        <p:spPr/>
        <p:txBody>
          <a:bodyPr/>
          <a:lstStyle/>
          <a:p>
            <a:pPr>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The study offers information for institutional strategic planning. Program creation and comprehension of changing dynamics in higher education. Policymakers can create more focused educational initiatives, and the administrators can use data-driven insights.</a:t>
            </a:r>
          </a:p>
          <a:p>
            <a:pPr>
              <a:buFont typeface="Arial" panose="020B0604020202020204" pitchFamily="34" charset="0"/>
              <a:buChar char="•"/>
            </a:pPr>
            <a:r>
              <a:rPr lang="en-US" sz="2000" kern="0" dirty="0">
                <a:solidFill>
                  <a:srgbClr val="000000"/>
                </a:solidFill>
                <a:effectLst/>
                <a:latin typeface="Times New Roman" panose="02020603050405020304" pitchFamily="18" charset="0"/>
                <a:ea typeface="Times New Roman" panose="02020603050405020304" pitchFamily="18" charset="0"/>
              </a:rPr>
              <a:t>Prospective students are able to make better informed decisions about their education. Although the study only includes data from 2022. Future investigations could extend temporal analysis, include more detailed demographic information, examine new developments in online and hybrid education.</a:t>
            </a:r>
            <a:br>
              <a:rPr lang="en-US" sz="2000" kern="0" dirty="0">
                <a:solidFill>
                  <a:srgbClr val="000000"/>
                </a:solidFill>
                <a:effectLst/>
                <a:latin typeface="Times New Roman" panose="02020603050405020304" pitchFamily="18" charset="0"/>
                <a:ea typeface="Times New Roman" panose="02020603050405020304" pitchFamily="18" charset="0"/>
              </a:rPr>
            </a:b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2715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E6F7-65C9-62C5-8D26-F2A6AC6533DD}"/>
              </a:ext>
            </a:extLst>
          </p:cNvPr>
          <p:cNvSpPr>
            <a:spLocks noGrp="1"/>
          </p:cNvSpPr>
          <p:nvPr>
            <p:ph type="title"/>
          </p:nvPr>
        </p:nvSpPr>
        <p:spPr/>
        <p:txBody>
          <a:bodyPr>
            <a:normAutofit/>
          </a:bodyPr>
          <a:lstStyle/>
          <a:p>
            <a:pPr algn="ctr"/>
            <a:r>
              <a:rPr lang="en-US" sz="3600" b="1" dirty="0">
                <a:solidFill>
                  <a:schemeClr val="accent2"/>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9B5A293-0254-6B13-EA2A-136770E7AAB6}"/>
              </a:ext>
            </a:extLst>
          </p:cNvPr>
          <p:cNvSpPr>
            <a:spLocks noGrp="1"/>
          </p:cNvSpPr>
          <p:nvPr>
            <p:ph idx="1"/>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Romero, C., &amp; Ventura, S. (2024). Educational Data Mining and Learning Analytics: An Updated Survey.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preprint arXiv:2402.07956.</a:t>
            </a:r>
          </a:p>
          <a:p>
            <a:pPr marL="0" indent="0">
              <a:buNone/>
            </a:pPr>
            <a:r>
              <a:rPr lang="en-US" sz="1600" dirty="0">
                <a:latin typeface="Times New Roman" panose="02020603050405020304" pitchFamily="18" charset="0"/>
                <a:cs typeface="Times New Roman" panose="02020603050405020304" pitchFamily="18" charset="0"/>
              </a:rPr>
              <a:t>Global Data Set on Education Quality (1965-2015)" - </a:t>
            </a:r>
            <a:r>
              <a:rPr lang="en-US" sz="1600" dirty="0" err="1">
                <a:latin typeface="Times New Roman" panose="02020603050405020304" pitchFamily="18" charset="0"/>
                <a:cs typeface="Times New Roman" panose="02020603050405020304" pitchFamily="18" charset="0"/>
              </a:rPr>
              <a:t>Altinok</a:t>
            </a:r>
            <a:r>
              <a:rPr lang="en-US" sz="1600" dirty="0">
                <a:latin typeface="Times New Roman" panose="02020603050405020304" pitchFamily="18" charset="0"/>
                <a:cs typeface="Times New Roman" panose="02020603050405020304" pitchFamily="18" charset="0"/>
              </a:rPr>
              <a:t>, N., Angrist, N., &amp; Patrinos, H. A. (2018). World Bank</a:t>
            </a:r>
          </a:p>
          <a:p>
            <a:pPr marL="0" indent="0">
              <a:buNone/>
            </a:pPr>
            <a:r>
              <a:rPr lang="en-US" sz="1600" dirty="0">
                <a:latin typeface="Times New Roman" panose="02020603050405020304" pitchFamily="18" charset="0"/>
                <a:cs typeface="Times New Roman" panose="02020603050405020304" pitchFamily="18" charset="0"/>
              </a:rPr>
              <a:t>Lee, Y., et al. (2024). </a:t>
            </a:r>
            <a:r>
              <a:rPr lang="en-US" sz="1600" dirty="0" err="1">
                <a:latin typeface="Times New Roman" panose="02020603050405020304" pitchFamily="18" charset="0"/>
                <a:cs typeface="Times New Roman" panose="02020603050405020304" pitchFamily="18" charset="0"/>
              </a:rPr>
              <a:t>EdNet</a:t>
            </a:r>
            <a:r>
              <a:rPr lang="en-US" sz="1600" dirty="0">
                <a:latin typeface="Times New Roman" panose="02020603050405020304" pitchFamily="18" charset="0"/>
                <a:cs typeface="Times New Roman" panose="02020603050405020304" pitchFamily="18" charset="0"/>
              </a:rPr>
              <a:t>: A Large-Scale Hierarchical Dataset in Education.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preprint arXiv:1912.03072.</a:t>
            </a:r>
          </a:p>
          <a:p>
            <a:pPr marL="0" indent="0">
              <a:buNone/>
            </a:pPr>
            <a:r>
              <a:rPr lang="en-US" sz="1600" dirty="0" err="1">
                <a:latin typeface="Times New Roman" panose="02020603050405020304" pitchFamily="18" charset="0"/>
                <a:cs typeface="Times New Roman" panose="02020603050405020304" pitchFamily="18" charset="0"/>
              </a:rPr>
              <a:t>Gašević</a:t>
            </a:r>
            <a:r>
              <a:rPr lang="en-US" sz="1600" dirty="0">
                <a:latin typeface="Times New Roman" panose="02020603050405020304" pitchFamily="18" charset="0"/>
                <a:cs typeface="Times New Roman" panose="02020603050405020304" pitchFamily="18" charset="0"/>
              </a:rPr>
              <a:t>, D., Dawson, S. &amp; Siemens, G. Let’s not forget: Learning analytics are about learning. TECHTRENDS TECH TRENDS 59, 64–71 (2015). https://doi.org/10.1007/s11528-014-0822-x</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82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EEFB-9BBA-E0E1-7180-221FDB9607C4}"/>
              </a:ext>
            </a:extLst>
          </p:cNvPr>
          <p:cNvSpPr>
            <a:spLocks noGrp="1"/>
          </p:cNvSpPr>
          <p:nvPr>
            <p:ph type="title"/>
          </p:nvPr>
        </p:nvSpPr>
        <p:spPr>
          <a:xfrm>
            <a:off x="685800" y="313810"/>
            <a:ext cx="7772400" cy="902041"/>
          </a:xfrm>
        </p:spPr>
        <p:txBody>
          <a:bodyPr>
            <a:normAutofit/>
          </a:bodyPr>
          <a:lstStyle/>
          <a:p>
            <a:pPr algn="ctr"/>
            <a:r>
              <a:rPr lang="en-US" sz="3600" b="1" u="sng">
                <a:solidFill>
                  <a:schemeClr val="accent2"/>
                </a:solidFill>
                <a:latin typeface="Times New Roman" panose="02020603050405020304" pitchFamily="18" charset="0"/>
                <a:cs typeface="Times New Roman" panose="02020603050405020304" pitchFamily="18" charset="0"/>
              </a:rPr>
              <a:t>INTRODUCTION</a:t>
            </a:r>
            <a:endParaRPr lang="en-US" sz="3600" b="1" u="sng" dirty="0">
              <a:solidFill>
                <a:schemeClr val="accent2"/>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FFAD9D85-F9EF-AAF0-2BE0-C2CC3E19EB45}"/>
              </a:ext>
            </a:extLst>
          </p:cNvPr>
          <p:cNvGraphicFramePr>
            <a:graphicFrameLocks noGrp="1"/>
          </p:cNvGraphicFramePr>
          <p:nvPr>
            <p:ph idx="1"/>
            <p:extLst>
              <p:ext uri="{D42A27DB-BD31-4B8C-83A1-F6EECF244321}">
                <p14:modId xmlns:p14="http://schemas.microsoft.com/office/powerpoint/2010/main" val="1199997003"/>
              </p:ext>
            </p:extLst>
          </p:nvPr>
        </p:nvGraphicFramePr>
        <p:xfrm>
          <a:off x="685800" y="1577591"/>
          <a:ext cx="7772400" cy="4594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7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9EB1FA1-5FC7-FCD7-C419-29ABDF0A9E61}"/>
              </a:ext>
            </a:extLst>
          </p:cNvPr>
          <p:cNvSpPr>
            <a:spLocks noGrp="1"/>
          </p:cNvSpPr>
          <p:nvPr>
            <p:ph type="title"/>
          </p:nvPr>
        </p:nvSpPr>
        <p:spPr>
          <a:xfrm>
            <a:off x="802386" y="509994"/>
            <a:ext cx="7543800" cy="1609344"/>
          </a:xfrm>
        </p:spPr>
        <p:txBody>
          <a:bodyPr>
            <a:normAutofit/>
          </a:bodyPr>
          <a:lstStyle/>
          <a:p>
            <a:pPr algn="ctr"/>
            <a:r>
              <a:rPr lang="en-US" sz="3600" b="1" u="sng" dirty="0">
                <a:solidFill>
                  <a:schemeClr val="accent2"/>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E81DE0C9-3202-09A8-F756-9068C7DBFF4B}"/>
              </a:ext>
            </a:extLst>
          </p:cNvPr>
          <p:cNvSpPr>
            <a:spLocks noGrp="1"/>
          </p:cNvSpPr>
          <p:nvPr>
            <p:ph idx="1"/>
          </p:nvPr>
        </p:nvSpPr>
        <p:spPr>
          <a:xfrm>
            <a:off x="802386" y="2320412"/>
            <a:ext cx="7543800" cy="3851787"/>
          </a:xfrm>
        </p:spPr>
        <p:txBody>
          <a:bodyPr>
            <a:normAutofit/>
          </a:bodyPr>
          <a:lstStyle/>
          <a:p>
            <a:pPr>
              <a:buClr>
                <a:schemeClr val="accent2"/>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Learning Analytics and Educational Data Mining(</a:t>
            </a:r>
            <a:r>
              <a:rPr lang="en-US" sz="1600" b="1" i="0" u="none" strike="noStrike" cap="none" dirty="0">
                <a:latin typeface="Times New Roman" panose="02020603050405020304" pitchFamily="18" charset="0"/>
                <a:ea typeface="Times New Roman"/>
                <a:cs typeface="Times New Roman" panose="02020603050405020304" pitchFamily="18" charset="0"/>
                <a:sym typeface="Times New Roman"/>
              </a:rPr>
              <a:t>Romero &amp; Ventura (2024)):</a:t>
            </a: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Provides a comprehensive overview of trends and techniques in educational data mining.</a:t>
            </a:r>
            <a:endParaRPr lang="en-US" dirty="0">
              <a:latin typeface="Times New Roman" panose="02020603050405020304" pitchFamily="18" charset="0"/>
              <a:cs typeface="Times New Roman" panose="02020603050405020304" pitchFamily="18" charset="0"/>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Highlights the role of learning analytics in extracting actionable insights from educational datasets.</a:t>
            </a:r>
            <a:endParaRPr lang="en-US" b="1" i="0" u="none" strike="noStrike" cap="none" dirty="0">
              <a:latin typeface="Times New Roman" panose="02020603050405020304" pitchFamily="18" charset="0"/>
              <a:ea typeface="Times New Roman"/>
              <a:cs typeface="Times New Roman" panose="02020603050405020304" pitchFamily="18" charset="0"/>
              <a:sym typeface="Times New Roman"/>
            </a:endParaRPr>
          </a:p>
          <a:p>
            <a:pPr>
              <a:buClr>
                <a:schemeClr val="accent2"/>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Data-Driven Decision Making in Education(</a:t>
            </a:r>
            <a:r>
              <a:rPr lang="en-US" sz="1600" b="1" i="0" u="none" strike="noStrike" cap="none" dirty="0" err="1">
                <a:latin typeface="Times New Roman" panose="02020603050405020304" pitchFamily="18" charset="0"/>
                <a:ea typeface="Times New Roman"/>
                <a:cs typeface="Times New Roman" panose="02020603050405020304" pitchFamily="18" charset="0"/>
                <a:sym typeface="Times New Roman"/>
              </a:rPr>
              <a:t>Gašević</a:t>
            </a:r>
            <a:r>
              <a:rPr lang="en-US" sz="1600" b="1" i="0" u="none" strike="noStrike" cap="none" dirty="0">
                <a:latin typeface="Times New Roman" panose="02020603050405020304" pitchFamily="18" charset="0"/>
                <a:ea typeface="Times New Roman"/>
                <a:cs typeface="Times New Roman" panose="02020603050405020304" pitchFamily="18" charset="0"/>
                <a:sym typeface="Times New Roman"/>
              </a:rPr>
              <a:t> et al. (2015)):</a:t>
            </a: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Discusses how data-driven approaches can enhance student engagement and learning outcomes.</a:t>
            </a:r>
            <a:endParaRPr lang="en-US" dirty="0">
              <a:latin typeface="Times New Roman" panose="02020603050405020304" pitchFamily="18" charset="0"/>
              <a:cs typeface="Times New Roman" panose="02020603050405020304" pitchFamily="18" charset="0"/>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Emphasizes the importance of tailoring education strategies through data insights.</a:t>
            </a:r>
            <a:endParaRPr lang="en-US" b="1" i="0" u="none" strike="noStrike" cap="none" dirty="0">
              <a:latin typeface="Times New Roman" panose="02020603050405020304" pitchFamily="18" charset="0"/>
              <a:ea typeface="Times New Roman"/>
              <a:cs typeface="Times New Roman" panose="02020603050405020304" pitchFamily="18" charset="0"/>
              <a:sym typeface="Times New Roman"/>
            </a:endParaRPr>
          </a:p>
          <a:p>
            <a:pPr>
              <a:buClr>
                <a:schemeClr val="accent2"/>
              </a:buCl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Large-Scale Educational Datasets(</a:t>
            </a:r>
            <a:r>
              <a:rPr lang="en-US" sz="1600" b="1" i="0" u="none" strike="noStrike" cap="none" dirty="0">
                <a:latin typeface="Times New Roman" panose="02020603050405020304" pitchFamily="18" charset="0"/>
                <a:ea typeface="Times New Roman"/>
                <a:cs typeface="Times New Roman" panose="02020603050405020304" pitchFamily="18" charset="0"/>
                <a:sym typeface="Times New Roman"/>
              </a:rPr>
              <a:t>Lee et al. (2024)):</a:t>
            </a:r>
            <a:endParaRPr lang="en-US" sz="1600" b="1" dirty="0">
              <a:latin typeface="Times New Roman" panose="02020603050405020304" pitchFamily="18" charset="0"/>
              <a:cs typeface="Times New Roman" panose="02020603050405020304" pitchFamily="18" charset="0"/>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Introduced the </a:t>
            </a:r>
            <a:r>
              <a:rPr lang="en-US" b="0" i="0" u="none" strike="noStrike" cap="none" dirty="0" err="1">
                <a:latin typeface="Times New Roman" panose="02020603050405020304" pitchFamily="18" charset="0"/>
                <a:ea typeface="Times New Roman"/>
                <a:cs typeface="Times New Roman" panose="02020603050405020304" pitchFamily="18" charset="0"/>
                <a:sym typeface="Times New Roman"/>
              </a:rPr>
              <a:t>EdNet</a:t>
            </a: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 dataset for analyzing educational systems at scale.</a:t>
            </a:r>
            <a:endParaRPr lang="en-US" dirty="0">
              <a:latin typeface="Times New Roman" panose="02020603050405020304" pitchFamily="18" charset="0"/>
              <a:cs typeface="Times New Roman" panose="02020603050405020304" pitchFamily="18" charset="0"/>
            </a:endParaRPr>
          </a:p>
          <a:p>
            <a:pPr marL="400050" marR="0" lvl="2" indent="-285750" rtl="0">
              <a:spcBef>
                <a:spcPts val="225"/>
              </a:spcBef>
              <a:spcAft>
                <a:spcPts val="0"/>
              </a:spcAft>
              <a:buClr>
                <a:schemeClr val="accent2"/>
              </a:buClr>
              <a:buSzPts val="1500"/>
              <a:buFont typeface="Arial" panose="020B0604020202020204" pitchFamily="34" charset="0"/>
              <a:buChar char="•"/>
            </a:pPr>
            <a:r>
              <a:rPr lang="en-US" b="0" i="0" u="none" strike="noStrike" cap="none" dirty="0">
                <a:latin typeface="Times New Roman" panose="02020603050405020304" pitchFamily="18" charset="0"/>
                <a:ea typeface="Times New Roman"/>
                <a:cs typeface="Times New Roman" panose="02020603050405020304" pitchFamily="18" charset="0"/>
                <a:sym typeface="Times New Roman"/>
              </a:rPr>
              <a:t>Stressed the potential of hierarchical data for tasks like knowledge tracing and adaptive learning.</a:t>
            </a:r>
            <a:endParaRPr lang="en-US" dirty="0">
              <a:latin typeface="Times New Roman" panose="02020603050405020304" pitchFamily="18" charset="0"/>
              <a:cs typeface="Times New Roman" panose="02020603050405020304" pitchFamily="18" charset="0"/>
            </a:endParaRPr>
          </a:p>
          <a:p>
            <a:pPr>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Clr>
                <a:schemeClr val="accent2"/>
              </a:buCl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1105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EF11-3535-3633-8E00-124FE6BF9275}"/>
              </a:ext>
            </a:extLst>
          </p:cNvPr>
          <p:cNvSpPr>
            <a:spLocks noGrp="1"/>
          </p:cNvSpPr>
          <p:nvPr>
            <p:ph type="title"/>
          </p:nvPr>
        </p:nvSpPr>
        <p:spPr>
          <a:xfrm>
            <a:off x="685800" y="199610"/>
            <a:ext cx="7772400" cy="972379"/>
          </a:xfrm>
        </p:spPr>
        <p:txBody>
          <a:bodyPr>
            <a:normAutofit/>
          </a:bodyPr>
          <a:lstStyle/>
          <a:p>
            <a:pPr algn="ctr"/>
            <a:r>
              <a:rPr lang="en-US" sz="3600" b="1" u="sng">
                <a:solidFill>
                  <a:schemeClr val="accent2"/>
                </a:solidFill>
                <a:latin typeface="Times New Roman" panose="02020603050405020304" pitchFamily="18" charset="0"/>
                <a:cs typeface="Times New Roman" panose="02020603050405020304" pitchFamily="18" charset="0"/>
              </a:rPr>
              <a:t>METHODOLOGY</a:t>
            </a:r>
            <a:endParaRPr lang="en-US" sz="3600" b="1" u="sng"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DFE0F9-1B65-FACD-9D69-0DB2A7D476ED}"/>
              </a:ext>
            </a:extLst>
          </p:cNvPr>
          <p:cNvSpPr>
            <a:spLocks noGrp="1"/>
          </p:cNvSpPr>
          <p:nvPr>
            <p:ph idx="1"/>
          </p:nvPr>
        </p:nvSpPr>
        <p:spPr>
          <a:xfrm>
            <a:off x="685800" y="1286189"/>
            <a:ext cx="7772400" cy="4886011"/>
          </a:xfrm>
        </p:spPr>
        <p:txBody>
          <a:bodyPr>
            <a:noAutofit/>
          </a:bodyPr>
          <a:lstStyle/>
          <a:p>
            <a:pPr marL="102870" marR="0" indent="-285750">
              <a:lnSpc>
                <a:spcPct val="10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Integrated Postsecondary Education Data System (</a:t>
            </a:r>
            <a:r>
              <a:rPr lang="en-US" sz="1600" u="sng" dirty="0">
                <a:solidFill>
                  <a:srgbClr val="467886"/>
                </a:solidFill>
                <a:effectLst/>
                <a:latin typeface="Times New Roman" panose="02020603050405020304" pitchFamily="18" charset="0"/>
                <a:ea typeface="Times New Roman" panose="02020603050405020304" pitchFamily="18" charset="0"/>
                <a:hlinkClick r:id="rId2"/>
              </a:rPr>
              <a:t>IPEDS</a:t>
            </a:r>
            <a:r>
              <a:rPr lang="en-US" sz="1600" dirty="0">
                <a:effectLst/>
                <a:latin typeface="Times New Roman" panose="02020603050405020304" pitchFamily="18" charset="0"/>
                <a:ea typeface="Times New Roman" panose="02020603050405020304" pitchFamily="18" charset="0"/>
              </a:rPr>
              <a:t>) dataset provides comprehensive information on institutional characteristics, admissions and test scores, financial aid, enrollment, </a:t>
            </a:r>
            <a:r>
              <a:rPr lang="en-US" sz="1600" kern="0" dirty="0">
                <a:effectLst/>
                <a:latin typeface="Times New Roman" panose="02020603050405020304" pitchFamily="18" charset="0"/>
                <a:ea typeface="Times New Roman" panose="02020603050405020304" pitchFamily="18" charset="0"/>
              </a:rPr>
              <a:t>graduation rates, and more. </a:t>
            </a:r>
            <a:r>
              <a:rPr lang="en-US" sz="1600" kern="0" dirty="0">
                <a:latin typeface="Times New Roman" panose="02020603050405020304" pitchFamily="18" charset="0"/>
                <a:ea typeface="Times New Roman" panose="02020603050405020304" pitchFamily="18" charset="0"/>
              </a:rPr>
              <a:t>The dataset</a:t>
            </a:r>
            <a:r>
              <a:rPr lang="en-US" sz="1600" dirty="0">
                <a:effectLst/>
                <a:latin typeface="Times New Roman" panose="02020603050405020304" pitchFamily="18" charset="0"/>
                <a:ea typeface="Times New Roman" panose="02020603050405020304" pitchFamily="18" charset="0"/>
              </a:rPr>
              <a:t> contains information of 6,256 universities across the United States for the year 2022, with 30 columns detailing key aspects such as institution ID, name, location, state, region, enrollment numbers, admissions, applications, instructional staff, and graduate counts.</a:t>
            </a:r>
          </a:p>
          <a:p>
            <a:pPr marL="102870" marR="0" indent="-285750">
              <a:lnSpc>
                <a:spcPct val="100000"/>
              </a:lnSpc>
              <a:buFont typeface="Wingdings" panose="05000000000000000000" pitchFamily="2" charset="2"/>
              <a:buChar char="Ø"/>
            </a:pPr>
            <a:r>
              <a:rPr lang="en-US" sz="1600" kern="0" dirty="0">
                <a:effectLst/>
                <a:latin typeface="Times New Roman" panose="02020603050405020304" pitchFamily="18" charset="0"/>
                <a:ea typeface="Times New Roman" panose="02020603050405020304" pitchFamily="18" charset="0"/>
              </a:rPr>
              <a:t>To aggregate the data, we used Excel’s VLOOKUP function, referencing UNITID, the unique identifier for each institution. </a:t>
            </a:r>
          </a:p>
          <a:p>
            <a:pPr marL="102870" marR="0" indent="-285750">
              <a:lnSpc>
                <a:spcPct val="100000"/>
              </a:lnSpc>
              <a:buFont typeface="Wingdings" panose="05000000000000000000" pitchFamily="2" charset="2"/>
              <a:buChar char="Ø"/>
            </a:pPr>
            <a:r>
              <a:rPr lang="en-US" sz="1600" kern="0" dirty="0">
                <a:effectLst/>
                <a:latin typeface="Times New Roman" panose="02020603050405020304" pitchFamily="18" charset="0"/>
                <a:ea typeface="Times New Roman" panose="02020603050405020304" pitchFamily="18" charset="0"/>
              </a:rPr>
              <a:t>In the final dataset, we had numerous missing and negative values. Negative values indicated unavailable or irrelevant data, so we replaced these with 0. While there were no outliers, several rows had substantial missing data. We removed rows with more than 15 missing values, resulting in a dataset of 5,721 rows. </a:t>
            </a:r>
          </a:p>
          <a:p>
            <a:pPr marL="102870" marR="0" indent="-285750">
              <a:lnSpc>
                <a:spcPct val="100000"/>
              </a:lnSpc>
              <a:buFont typeface="Wingdings" panose="05000000000000000000" pitchFamily="2" charset="2"/>
              <a:buChar char="Ø"/>
            </a:pPr>
            <a:r>
              <a:rPr lang="en-US" sz="1600" kern="0" dirty="0">
                <a:effectLst/>
                <a:latin typeface="Times New Roman" panose="02020603050405020304" pitchFamily="18" charset="0"/>
                <a:ea typeface="Times New Roman" panose="02020603050405020304" pitchFamily="18" charset="0"/>
              </a:rPr>
              <a:t>For the remaining missing values, we filled them using the minimum value of each column within each region, as region is a significant factor influencing students’ choices. The resultant and final dataset has a shape of (5721,30).</a:t>
            </a:r>
          </a:p>
          <a:p>
            <a:pPr marL="102870" marR="0" indent="-285750">
              <a:lnSpc>
                <a:spcPct val="100000"/>
              </a:lnSpc>
              <a:buFont typeface="Wingdings" panose="05000000000000000000" pitchFamily="2" charset="2"/>
              <a:buChar char="Ø"/>
            </a:pPr>
            <a:r>
              <a:rPr lang="en-US" sz="1600" kern="0" dirty="0">
                <a:latin typeface="Times New Roman" panose="02020603050405020304" pitchFamily="18" charset="0"/>
              </a:rPr>
              <a:t>We have performed Exploratory Data Analysis(EDA) to analyze the patterns in the data. We have used Linear Regression and Random forest regressor to find the factors affecting the enrollment to investigate our research.</a:t>
            </a:r>
            <a:endParaRPr lang="en-US" sz="1600" dirty="0"/>
          </a:p>
        </p:txBody>
      </p:sp>
    </p:spTree>
    <p:extLst>
      <p:ext uri="{BB962C8B-B14F-4D97-AF65-F5344CB8AC3E}">
        <p14:creationId xmlns:p14="http://schemas.microsoft.com/office/powerpoint/2010/main" val="428136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DDB5-0EFA-C851-E56B-E254AA256301}"/>
              </a:ext>
            </a:extLst>
          </p:cNvPr>
          <p:cNvSpPr>
            <a:spLocks noGrp="1"/>
          </p:cNvSpPr>
          <p:nvPr>
            <p:ph type="title"/>
          </p:nvPr>
        </p:nvSpPr>
        <p:spPr>
          <a:xfrm>
            <a:off x="1058754" y="465915"/>
            <a:ext cx="7202456" cy="1049235"/>
          </a:xfrm>
        </p:spPr>
        <p:txBody>
          <a:bodyPr>
            <a:normAutofit/>
          </a:bodyPr>
          <a:lstStyle/>
          <a:p>
            <a:pPr algn="ctr"/>
            <a:r>
              <a:rPr lang="en-US" sz="3400" b="1" u="sng" dirty="0">
                <a:solidFill>
                  <a:schemeClr val="accent2"/>
                </a:solidFill>
                <a:latin typeface="Times New Roman" panose="02020603050405020304" pitchFamily="18" charset="0"/>
                <a:cs typeface="Times New Roman" panose="02020603050405020304" pitchFamily="18" charset="0"/>
              </a:rPr>
              <a:t>EXPLORATORY DATA ANALYSIS</a:t>
            </a:r>
          </a:p>
        </p:txBody>
      </p:sp>
      <p:graphicFrame>
        <p:nvGraphicFramePr>
          <p:cNvPr id="4" name="Content Placeholder 3">
            <a:extLst>
              <a:ext uri="{FF2B5EF4-FFF2-40B4-BE49-F238E27FC236}">
                <a16:creationId xmlns:a16="http://schemas.microsoft.com/office/drawing/2014/main" id="{74549EAF-306D-29E3-9A4B-F0F3CCB33180}"/>
              </a:ext>
            </a:extLst>
          </p:cNvPr>
          <p:cNvGraphicFramePr>
            <a:graphicFrameLocks noGrp="1"/>
          </p:cNvGraphicFramePr>
          <p:nvPr>
            <p:ph idx="1"/>
            <p:extLst>
              <p:ext uri="{D42A27DB-BD31-4B8C-83A1-F6EECF244321}">
                <p14:modId xmlns:p14="http://schemas.microsoft.com/office/powerpoint/2010/main" val="543364589"/>
              </p:ext>
            </p:extLst>
          </p:nvPr>
        </p:nvGraphicFramePr>
        <p:xfrm>
          <a:off x="970357" y="2337065"/>
          <a:ext cx="7203286" cy="3267324"/>
        </p:xfrm>
        <a:graphic>
          <a:graphicData uri="http://schemas.openxmlformats.org/drawingml/2006/table">
            <a:tbl>
              <a:tblPr firstRow="1" firstCol="1" bandRow="1">
                <a:tableStyleId>{9D7B26C5-4107-4FEC-AEDC-1716B250A1EF}</a:tableStyleId>
              </a:tblPr>
              <a:tblGrid>
                <a:gridCol w="525906">
                  <a:extLst>
                    <a:ext uri="{9D8B030D-6E8A-4147-A177-3AD203B41FA5}">
                      <a16:colId xmlns:a16="http://schemas.microsoft.com/office/drawing/2014/main" val="2961661788"/>
                    </a:ext>
                  </a:extLst>
                </a:gridCol>
                <a:gridCol w="710590">
                  <a:extLst>
                    <a:ext uri="{9D8B030D-6E8A-4147-A177-3AD203B41FA5}">
                      <a16:colId xmlns:a16="http://schemas.microsoft.com/office/drawing/2014/main" val="136760751"/>
                    </a:ext>
                  </a:extLst>
                </a:gridCol>
                <a:gridCol w="745987">
                  <a:extLst>
                    <a:ext uri="{9D8B030D-6E8A-4147-A177-3AD203B41FA5}">
                      <a16:colId xmlns:a16="http://schemas.microsoft.com/office/drawing/2014/main" val="2396952151"/>
                    </a:ext>
                  </a:extLst>
                </a:gridCol>
                <a:gridCol w="659801">
                  <a:extLst>
                    <a:ext uri="{9D8B030D-6E8A-4147-A177-3AD203B41FA5}">
                      <a16:colId xmlns:a16="http://schemas.microsoft.com/office/drawing/2014/main" val="3307360217"/>
                    </a:ext>
                  </a:extLst>
                </a:gridCol>
                <a:gridCol w="738292">
                  <a:extLst>
                    <a:ext uri="{9D8B030D-6E8A-4147-A177-3AD203B41FA5}">
                      <a16:colId xmlns:a16="http://schemas.microsoft.com/office/drawing/2014/main" val="4263775234"/>
                    </a:ext>
                  </a:extLst>
                </a:gridCol>
                <a:gridCol w="780154">
                  <a:extLst>
                    <a:ext uri="{9D8B030D-6E8A-4147-A177-3AD203B41FA5}">
                      <a16:colId xmlns:a16="http://schemas.microsoft.com/office/drawing/2014/main" val="3544415261"/>
                    </a:ext>
                  </a:extLst>
                </a:gridCol>
                <a:gridCol w="659801">
                  <a:extLst>
                    <a:ext uri="{9D8B030D-6E8A-4147-A177-3AD203B41FA5}">
                      <a16:colId xmlns:a16="http://schemas.microsoft.com/office/drawing/2014/main" val="3260921427"/>
                    </a:ext>
                  </a:extLst>
                </a:gridCol>
                <a:gridCol w="744449">
                  <a:extLst>
                    <a:ext uri="{9D8B030D-6E8A-4147-A177-3AD203B41FA5}">
                      <a16:colId xmlns:a16="http://schemas.microsoft.com/office/drawing/2014/main" val="1216197142"/>
                    </a:ext>
                  </a:extLst>
                </a:gridCol>
                <a:gridCol w="821400">
                  <a:extLst>
                    <a:ext uri="{9D8B030D-6E8A-4147-A177-3AD203B41FA5}">
                      <a16:colId xmlns:a16="http://schemas.microsoft.com/office/drawing/2014/main" val="4248178834"/>
                    </a:ext>
                  </a:extLst>
                </a:gridCol>
                <a:gridCol w="816906">
                  <a:extLst>
                    <a:ext uri="{9D8B030D-6E8A-4147-A177-3AD203B41FA5}">
                      <a16:colId xmlns:a16="http://schemas.microsoft.com/office/drawing/2014/main" val="1469614505"/>
                    </a:ext>
                  </a:extLst>
                </a:gridCol>
              </a:tblGrid>
              <a:tr h="533108">
                <a:tc>
                  <a:txBody>
                    <a:bodyPr/>
                    <a:lstStyle/>
                    <a:p>
                      <a:pPr marL="0" marR="0">
                        <a:lnSpc>
                          <a:spcPct val="200000"/>
                        </a:lnSpc>
                      </a:pPr>
                      <a:r>
                        <a:rPr lang="en-US" sz="1000" kern="100">
                          <a:effectLst/>
                        </a:rPr>
                        <a:t> </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APPLCN</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dirty="0">
                          <a:effectLst/>
                        </a:rPr>
                        <a:t>ADMSSN</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ENRLT</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SAINSTT</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GRTOTLT</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NPIST2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OBEREG</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CONTROL</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lnSpc>
                          <a:spcPct val="200000"/>
                        </a:lnSpc>
                      </a:pPr>
                      <a:r>
                        <a:rPr lang="en-US" sz="1000" kern="100">
                          <a:effectLst/>
                        </a:rPr>
                        <a:t>HOSPITAL</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813614491"/>
                  </a:ext>
                </a:extLst>
              </a:tr>
              <a:tr h="341777">
                <a:tc>
                  <a:txBody>
                    <a:bodyPr/>
                    <a:lstStyle/>
                    <a:p>
                      <a:pPr marL="0" marR="0"/>
                      <a:r>
                        <a:rPr lang="en-US" sz="1000" kern="100">
                          <a:effectLst/>
                        </a:rPr>
                        <a:t>count</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dirty="0">
                          <a:effectLst/>
                        </a:rPr>
                        <a:t>5721</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5721</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1067801198"/>
                  </a:ext>
                </a:extLst>
              </a:tr>
              <a:tr h="341777">
                <a:tc>
                  <a:txBody>
                    <a:bodyPr/>
                    <a:lstStyle/>
                    <a:p>
                      <a:pPr marL="0" marR="0"/>
                      <a:r>
                        <a:rPr lang="en-US" sz="1000" kern="100">
                          <a:effectLst/>
                        </a:rPr>
                        <a:t>mean</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6936.13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4097.30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895.51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344.66</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3461.68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3409.72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4.63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2.05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0.82</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498641207"/>
                  </a:ext>
                </a:extLst>
              </a:tr>
              <a:tr h="341777">
                <a:tc>
                  <a:txBody>
                    <a:bodyPr/>
                    <a:lstStyle/>
                    <a:p>
                      <a:pPr marL="0" marR="0"/>
                      <a:r>
                        <a:rPr lang="en-US" sz="1000" kern="100">
                          <a:effectLst/>
                        </a:rPr>
                        <a:t>std</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8013.20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dirty="0">
                          <a:effectLst/>
                        </a:rPr>
                        <a:t>3903.81</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895.68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515.38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dirty="0">
                          <a:effectLst/>
                        </a:rPr>
                        <a:t>5160.19</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5754.01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2.18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0.85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0.98</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2224775944"/>
                  </a:ext>
                </a:extLst>
              </a:tr>
              <a:tr h="341777">
                <a:tc>
                  <a:txBody>
                    <a:bodyPr/>
                    <a:lstStyle/>
                    <a:p>
                      <a:pPr marL="0" marR="0"/>
                      <a:r>
                        <a:rPr lang="en-US" sz="1000" kern="100">
                          <a:effectLst/>
                        </a:rPr>
                        <a:t>min</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839044764"/>
                  </a:ext>
                </a:extLst>
              </a:tr>
              <a:tr h="341777">
                <a:tc>
                  <a:txBody>
                    <a:bodyPr/>
                    <a:lstStyle/>
                    <a:p>
                      <a:pPr marL="0" marR="0"/>
                      <a:r>
                        <a:rPr lang="en-US" sz="1000" kern="100">
                          <a:effectLst/>
                        </a:rPr>
                        <a:t>25%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3022.58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2203.02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564.66</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98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819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1037122044"/>
                  </a:ext>
                </a:extLst>
              </a:tr>
              <a:tr h="341777">
                <a:tc>
                  <a:txBody>
                    <a:bodyPr/>
                    <a:lstStyle/>
                    <a:p>
                      <a:pPr marL="0" marR="0"/>
                      <a:r>
                        <a:rPr lang="en-US" sz="1000" kern="100">
                          <a:effectLst/>
                        </a:rPr>
                        <a:t>50%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6573.61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3935.09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866.88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324</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3008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0</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806223427"/>
                  </a:ext>
                </a:extLst>
              </a:tr>
              <a:tr h="341777">
                <a:tc>
                  <a:txBody>
                    <a:bodyPr/>
                    <a:lstStyle/>
                    <a:p>
                      <a:pPr marL="0" marR="0"/>
                      <a:r>
                        <a:rPr lang="en-US" sz="1000" kern="100">
                          <a:effectLst/>
                        </a:rPr>
                        <a:t>75%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7645.65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5316.58</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1005.53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368.29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3608.75</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6503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2</a:t>
                      </a:r>
                      <a:endParaRPr lang="en-US" sz="1100" kern="10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418957723"/>
                  </a:ext>
                </a:extLst>
              </a:tr>
              <a:tr h="341777">
                <a:tc>
                  <a:txBody>
                    <a:bodyPr/>
                    <a:lstStyle/>
                    <a:p>
                      <a:pPr marL="0" marR="0"/>
                      <a:r>
                        <a:rPr lang="en-US" sz="1000" kern="100">
                          <a:effectLst/>
                        </a:rPr>
                        <a:t>max</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149801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61739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15151</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8414</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72219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45657</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9</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a:effectLst/>
                        </a:rPr>
                        <a:t>3</a:t>
                      </a:r>
                      <a:endParaRPr lang="en-US" sz="1100" kern="100">
                        <a:effectLst/>
                        <a:latin typeface="Times New Roman" panose="02020603050405020304" pitchFamily="18" charset="0"/>
                        <a:ea typeface="Times New Roman" panose="02020603050405020304" pitchFamily="18" charset="0"/>
                      </a:endParaRPr>
                    </a:p>
                  </a:txBody>
                  <a:tcPr marL="61185" marR="61185" marT="0" marB="0"/>
                </a:tc>
                <a:tc>
                  <a:txBody>
                    <a:bodyPr/>
                    <a:lstStyle/>
                    <a:p>
                      <a:pPr marL="0" marR="0"/>
                      <a:r>
                        <a:rPr lang="en-US" sz="1000" kern="100" dirty="0">
                          <a:effectLst/>
                        </a:rPr>
                        <a:t>2</a:t>
                      </a:r>
                      <a:endParaRPr lang="en-US" sz="1100" kern="100" dirty="0">
                        <a:effectLst/>
                        <a:latin typeface="Times New Roman" panose="02020603050405020304" pitchFamily="18" charset="0"/>
                        <a:ea typeface="Times New Roman" panose="02020603050405020304" pitchFamily="18" charset="0"/>
                      </a:endParaRPr>
                    </a:p>
                  </a:txBody>
                  <a:tcPr marL="61185" marR="61185" marT="0" marB="0"/>
                </a:tc>
                <a:extLst>
                  <a:ext uri="{0D108BD9-81ED-4DB2-BD59-A6C34878D82A}">
                    <a16:rowId xmlns:a16="http://schemas.microsoft.com/office/drawing/2014/main" val="37115065"/>
                  </a:ext>
                </a:extLst>
              </a:tr>
            </a:tbl>
          </a:graphicData>
        </a:graphic>
      </p:graphicFrame>
      <p:sp>
        <p:nvSpPr>
          <p:cNvPr id="5" name="TextBox 4">
            <a:extLst>
              <a:ext uri="{FF2B5EF4-FFF2-40B4-BE49-F238E27FC236}">
                <a16:creationId xmlns:a16="http://schemas.microsoft.com/office/drawing/2014/main" id="{FBAA421D-6A6C-234E-AD08-F2E7655482DB}"/>
              </a:ext>
            </a:extLst>
          </p:cNvPr>
          <p:cNvSpPr txBox="1"/>
          <p:nvPr/>
        </p:nvSpPr>
        <p:spPr>
          <a:xfrm>
            <a:off x="970358" y="1885425"/>
            <a:ext cx="5514194" cy="400110"/>
          </a:xfrm>
          <a:prstGeom prst="rect">
            <a:avLst/>
          </a:prstGeom>
          <a:noFill/>
        </p:spPr>
        <p:txBody>
          <a:bodyPr wrap="square" rtlCol="0">
            <a:spAutoFit/>
          </a:bodyPr>
          <a:lstStyle/>
          <a:p>
            <a:r>
              <a:rPr lang="en-US" sz="2000" b="1" dirty="0">
                <a:solidFill>
                  <a:schemeClr val="accent1"/>
                </a:solidFill>
                <a:latin typeface="Times New Roman" panose="02020603050405020304" pitchFamily="18" charset="0"/>
                <a:cs typeface="Times New Roman" panose="02020603050405020304" pitchFamily="18" charset="0"/>
              </a:rPr>
              <a:t>Descriptive Statistics:</a:t>
            </a:r>
          </a:p>
        </p:txBody>
      </p:sp>
    </p:spTree>
    <p:extLst>
      <p:ext uri="{BB962C8B-B14F-4D97-AF65-F5344CB8AC3E}">
        <p14:creationId xmlns:p14="http://schemas.microsoft.com/office/powerpoint/2010/main" val="178789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e chart with text on it&#10;&#10;Description automatically generated">
            <a:extLst>
              <a:ext uri="{FF2B5EF4-FFF2-40B4-BE49-F238E27FC236}">
                <a16:creationId xmlns:a16="http://schemas.microsoft.com/office/drawing/2014/main" id="{B3DF8199-2E69-925A-F832-0E48B1F586CE}"/>
              </a:ext>
            </a:extLst>
          </p:cNvPr>
          <p:cNvPicPr>
            <a:picLocks noChangeAspect="1"/>
          </p:cNvPicPr>
          <p:nvPr/>
        </p:nvPicPr>
        <p:blipFill>
          <a:blip r:embed="rId2"/>
          <a:stretch>
            <a:fillRect/>
          </a:stretch>
        </p:blipFill>
        <p:spPr>
          <a:xfrm>
            <a:off x="2620553" y="1814104"/>
            <a:ext cx="3848100" cy="2446020"/>
          </a:xfrm>
          <a:prstGeom prst="rect">
            <a:avLst/>
          </a:prstGeom>
        </p:spPr>
      </p:pic>
      <p:sp>
        <p:nvSpPr>
          <p:cNvPr id="3" name="TextBox 2">
            <a:extLst>
              <a:ext uri="{FF2B5EF4-FFF2-40B4-BE49-F238E27FC236}">
                <a16:creationId xmlns:a16="http://schemas.microsoft.com/office/drawing/2014/main" id="{4FE192AB-998A-D6E6-A393-1BDC9F5CBC82}"/>
              </a:ext>
            </a:extLst>
          </p:cNvPr>
          <p:cNvSpPr txBox="1"/>
          <p:nvPr/>
        </p:nvSpPr>
        <p:spPr>
          <a:xfrm>
            <a:off x="1075175" y="994787"/>
            <a:ext cx="5393478" cy="369332"/>
          </a:xfrm>
          <a:prstGeom prst="rect">
            <a:avLst/>
          </a:prstGeom>
          <a:noFill/>
        </p:spPr>
        <p:txBody>
          <a:bodyPr wrap="square" rtlCol="0">
            <a:spAutoFit/>
          </a:bodyPr>
          <a:lstStyle/>
          <a:p>
            <a:r>
              <a:rPr lang="en-US" sz="1800" b="1" kern="0" dirty="0">
                <a:solidFill>
                  <a:schemeClr val="accent1"/>
                </a:solidFill>
                <a:effectLst/>
                <a:latin typeface="Times New Roman" panose="02020603050405020304" pitchFamily="18" charset="0"/>
                <a:ea typeface="Times New Roman" panose="02020603050405020304" pitchFamily="18" charset="0"/>
              </a:rPr>
              <a:t>Classification based on type of university</a:t>
            </a:r>
            <a:endParaRPr lang="en-US" b="1" dirty="0">
              <a:solidFill>
                <a:schemeClr val="accent1"/>
              </a:solidFill>
            </a:endParaRPr>
          </a:p>
        </p:txBody>
      </p:sp>
      <p:sp>
        <p:nvSpPr>
          <p:cNvPr id="4" name="TextBox 3">
            <a:extLst>
              <a:ext uri="{FF2B5EF4-FFF2-40B4-BE49-F238E27FC236}">
                <a16:creationId xmlns:a16="http://schemas.microsoft.com/office/drawing/2014/main" id="{7C8EA7B5-70BE-746C-CF8C-61F5725D6451}"/>
              </a:ext>
            </a:extLst>
          </p:cNvPr>
          <p:cNvSpPr txBox="1"/>
          <p:nvPr/>
        </p:nvSpPr>
        <p:spPr>
          <a:xfrm>
            <a:off x="1205802" y="4622242"/>
            <a:ext cx="6722347" cy="1138773"/>
          </a:xfrm>
          <a:prstGeom prst="rect">
            <a:avLst/>
          </a:prstGeom>
          <a:noFill/>
        </p:spPr>
        <p:txBody>
          <a:bodyPr wrap="square" rtlCol="0">
            <a:spAutoFit/>
          </a:bodyPr>
          <a:lstStyle/>
          <a:p>
            <a:r>
              <a:rPr lang="en-US" sz="1800" dirty="0">
                <a:latin typeface="Times New Roman" panose="02020603050405020304" pitchFamily="18" charset="0"/>
                <a:ea typeface="Times New Roman" panose="02020603050405020304" pitchFamily="18" charset="0"/>
              </a:rPr>
              <a:t>The dataset</a:t>
            </a:r>
            <a:r>
              <a:rPr lang="en-US" sz="1800" dirty="0">
                <a:effectLst/>
                <a:latin typeface="Times New Roman" panose="02020603050405020304" pitchFamily="18" charset="0"/>
                <a:ea typeface="Times New Roman" panose="02020603050405020304" pitchFamily="18" charset="0"/>
              </a:rPr>
              <a:t> has 5720 educational institutions. It has 1587 private non-profit institutions, 1915 private not-for-profit institutions and 2218 public institutions.</a:t>
            </a:r>
          </a:p>
          <a:p>
            <a:endParaRPr lang="en-US" dirty="0"/>
          </a:p>
        </p:txBody>
      </p:sp>
    </p:spTree>
    <p:extLst>
      <p:ext uri="{BB962C8B-B14F-4D97-AF65-F5344CB8AC3E}">
        <p14:creationId xmlns:p14="http://schemas.microsoft.com/office/powerpoint/2010/main" val="3827805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numbers and letters&#10;&#10;Description automatically generated with medium confidence">
            <a:extLst>
              <a:ext uri="{FF2B5EF4-FFF2-40B4-BE49-F238E27FC236}">
                <a16:creationId xmlns:a16="http://schemas.microsoft.com/office/drawing/2014/main" id="{8E0CB9EC-493E-2D76-4A9D-F64C60AC1CD9}"/>
              </a:ext>
            </a:extLst>
          </p:cNvPr>
          <p:cNvPicPr>
            <a:picLocks noChangeAspect="1"/>
          </p:cNvPicPr>
          <p:nvPr/>
        </p:nvPicPr>
        <p:blipFill>
          <a:blip r:embed="rId2"/>
          <a:stretch>
            <a:fillRect/>
          </a:stretch>
        </p:blipFill>
        <p:spPr>
          <a:xfrm>
            <a:off x="1469572" y="1447008"/>
            <a:ext cx="5943600" cy="2883832"/>
          </a:xfrm>
          <a:prstGeom prst="rect">
            <a:avLst/>
          </a:prstGeom>
        </p:spPr>
      </p:pic>
      <p:sp>
        <p:nvSpPr>
          <p:cNvPr id="3" name="TextBox 2">
            <a:extLst>
              <a:ext uri="{FF2B5EF4-FFF2-40B4-BE49-F238E27FC236}">
                <a16:creationId xmlns:a16="http://schemas.microsoft.com/office/drawing/2014/main" id="{9C335AFC-6C89-0773-B70E-ED686D66F460}"/>
              </a:ext>
            </a:extLst>
          </p:cNvPr>
          <p:cNvSpPr txBox="1"/>
          <p:nvPr/>
        </p:nvSpPr>
        <p:spPr>
          <a:xfrm>
            <a:off x="1165609" y="753626"/>
            <a:ext cx="5064551" cy="369332"/>
          </a:xfrm>
          <a:prstGeom prst="rect">
            <a:avLst/>
          </a:prstGeom>
          <a:noFill/>
        </p:spPr>
        <p:txBody>
          <a:bodyPr wrap="square" rtlCol="0">
            <a:spAutoFit/>
          </a:bodyPr>
          <a:lstStyle/>
          <a:p>
            <a:r>
              <a:rPr lang="en-US" sz="1800" b="1" kern="0" dirty="0">
                <a:solidFill>
                  <a:schemeClr val="accent1"/>
                </a:solidFill>
                <a:effectLst/>
                <a:latin typeface="Times New Roman" panose="02020603050405020304" pitchFamily="18" charset="0"/>
                <a:ea typeface="Times New Roman" panose="02020603050405020304" pitchFamily="18" charset="0"/>
              </a:rPr>
              <a:t>Number of institutions in each region</a:t>
            </a:r>
            <a:endParaRPr lang="en-US" b="1" dirty="0">
              <a:solidFill>
                <a:schemeClr val="accent1"/>
              </a:solidFill>
            </a:endParaRPr>
          </a:p>
        </p:txBody>
      </p:sp>
      <p:sp>
        <p:nvSpPr>
          <p:cNvPr id="4" name="TextBox 3">
            <a:extLst>
              <a:ext uri="{FF2B5EF4-FFF2-40B4-BE49-F238E27FC236}">
                <a16:creationId xmlns:a16="http://schemas.microsoft.com/office/drawing/2014/main" id="{ED1EF683-97C3-7B01-265C-B16A94E6D3CA}"/>
              </a:ext>
            </a:extLst>
          </p:cNvPr>
          <p:cNvSpPr txBox="1"/>
          <p:nvPr/>
        </p:nvSpPr>
        <p:spPr>
          <a:xfrm>
            <a:off x="1306286" y="4521759"/>
            <a:ext cx="6973556" cy="1138773"/>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 southeast states – AL, AR, FL, GA, KY, LA, MS, NC, SC, TN, VA, WV has highest number of educational institutions. There are very few US service schools.</a:t>
            </a:r>
          </a:p>
          <a:p>
            <a:endParaRPr lang="en-US" dirty="0"/>
          </a:p>
        </p:txBody>
      </p:sp>
    </p:spTree>
    <p:extLst>
      <p:ext uri="{BB962C8B-B14F-4D97-AF65-F5344CB8AC3E}">
        <p14:creationId xmlns:p14="http://schemas.microsoft.com/office/powerpoint/2010/main" val="340662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bar&#10;&#10;Description automatically generated with medium confidence">
            <a:extLst>
              <a:ext uri="{FF2B5EF4-FFF2-40B4-BE49-F238E27FC236}">
                <a16:creationId xmlns:a16="http://schemas.microsoft.com/office/drawing/2014/main" id="{F40A9A17-45DB-554F-3C93-8E0E2B128C63}"/>
              </a:ext>
            </a:extLst>
          </p:cNvPr>
          <p:cNvPicPr>
            <a:picLocks noGrp="1" noChangeAspect="1"/>
          </p:cNvPicPr>
          <p:nvPr>
            <p:ph sz="half" idx="1"/>
          </p:nvPr>
        </p:nvPicPr>
        <p:blipFill>
          <a:blip r:embed="rId2"/>
          <a:stretch>
            <a:fillRect/>
          </a:stretch>
        </p:blipFill>
        <p:spPr>
          <a:xfrm>
            <a:off x="924232" y="1884728"/>
            <a:ext cx="3644593" cy="2723535"/>
          </a:xfrm>
          <a:prstGeom prst="rect">
            <a:avLst/>
          </a:prstGeom>
        </p:spPr>
      </p:pic>
      <p:pic>
        <p:nvPicPr>
          <p:cNvPr id="6" name="Content Placeholder 5" descr="A graph of a number of students graduated by gender&#10;&#10;Description automatically generated">
            <a:extLst>
              <a:ext uri="{FF2B5EF4-FFF2-40B4-BE49-F238E27FC236}">
                <a16:creationId xmlns:a16="http://schemas.microsoft.com/office/drawing/2014/main" id="{01869BB2-CB10-0523-19BA-0B3F9513FC87}"/>
              </a:ext>
            </a:extLst>
          </p:cNvPr>
          <p:cNvPicPr>
            <a:picLocks noGrp="1" noChangeAspect="1"/>
          </p:cNvPicPr>
          <p:nvPr>
            <p:ph sz="half" idx="2"/>
          </p:nvPr>
        </p:nvPicPr>
        <p:blipFill>
          <a:blip r:embed="rId3"/>
          <a:stretch>
            <a:fillRect/>
          </a:stretch>
        </p:blipFill>
        <p:spPr>
          <a:xfrm>
            <a:off x="4815785" y="1329730"/>
            <a:ext cx="3504250" cy="2723535"/>
          </a:xfrm>
          <a:prstGeom prst="rect">
            <a:avLst/>
          </a:prstGeom>
        </p:spPr>
      </p:pic>
      <p:sp>
        <p:nvSpPr>
          <p:cNvPr id="7" name="TextBox 6">
            <a:extLst>
              <a:ext uri="{FF2B5EF4-FFF2-40B4-BE49-F238E27FC236}">
                <a16:creationId xmlns:a16="http://schemas.microsoft.com/office/drawing/2014/main" id="{680A965A-FB97-DAF5-C435-821FE9BC1AA4}"/>
              </a:ext>
            </a:extLst>
          </p:cNvPr>
          <p:cNvSpPr txBox="1"/>
          <p:nvPr/>
        </p:nvSpPr>
        <p:spPr>
          <a:xfrm>
            <a:off x="4826772" y="4360042"/>
            <a:ext cx="3883743" cy="1200329"/>
          </a:xfrm>
          <a:prstGeom prst="rect">
            <a:avLst/>
          </a:prstGeom>
          <a:noFill/>
        </p:spPr>
        <p:txBody>
          <a:bodyPr wrap="square" rtlCol="0">
            <a:spAutoFit/>
          </a:bodyPr>
          <a:lstStyle/>
          <a:p>
            <a:r>
              <a:rPr lang="en-US" sz="1800"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graduation count is high in women when compared to men. Total women graduates in 2022 are 10, 614,672, whereas men are 8,715,940.</a:t>
            </a:r>
          </a:p>
        </p:txBody>
      </p:sp>
      <p:sp>
        <p:nvSpPr>
          <p:cNvPr id="8" name="TextBox 7">
            <a:extLst>
              <a:ext uri="{FF2B5EF4-FFF2-40B4-BE49-F238E27FC236}">
                <a16:creationId xmlns:a16="http://schemas.microsoft.com/office/drawing/2014/main" id="{F04BB089-DD29-1D3E-7F88-FB76C60BEC37}"/>
              </a:ext>
            </a:extLst>
          </p:cNvPr>
          <p:cNvSpPr txBox="1"/>
          <p:nvPr/>
        </p:nvSpPr>
        <p:spPr>
          <a:xfrm>
            <a:off x="901284" y="4608263"/>
            <a:ext cx="3808542" cy="1754326"/>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Number of applications, Admissions and Enrollment are interdependent on each other. The above bar graph shows the average number of applications, admissions and enrollment across different institutes in the United States.</a:t>
            </a:r>
          </a:p>
        </p:txBody>
      </p:sp>
      <p:sp>
        <p:nvSpPr>
          <p:cNvPr id="9" name="TextBox 8">
            <a:extLst>
              <a:ext uri="{FF2B5EF4-FFF2-40B4-BE49-F238E27FC236}">
                <a16:creationId xmlns:a16="http://schemas.microsoft.com/office/drawing/2014/main" id="{73A01B50-7B5D-39D2-BD65-623C01FC3873}"/>
              </a:ext>
            </a:extLst>
          </p:cNvPr>
          <p:cNvSpPr txBox="1"/>
          <p:nvPr/>
        </p:nvSpPr>
        <p:spPr>
          <a:xfrm>
            <a:off x="4709826" y="438178"/>
            <a:ext cx="3948517" cy="584775"/>
          </a:xfrm>
          <a:prstGeom prst="rect">
            <a:avLst/>
          </a:prstGeom>
          <a:noFill/>
        </p:spPr>
        <p:txBody>
          <a:bodyPr wrap="none" rtlCol="0">
            <a:spAutoFit/>
          </a:bodyPr>
          <a:lstStyle/>
          <a:p>
            <a:r>
              <a:rPr lang="en-US" sz="1800" dirty="0">
                <a:solidFill>
                  <a:schemeClr val="accent1"/>
                </a:solidFill>
                <a:effectLst/>
                <a:latin typeface="Times New Roman" panose="02020603050405020304" pitchFamily="18" charset="0"/>
                <a:ea typeface="Times New Roman" panose="02020603050405020304" pitchFamily="18" charset="0"/>
              </a:rPr>
              <a:t>Number of students graduated by gender</a:t>
            </a:r>
          </a:p>
          <a:p>
            <a:endParaRPr lang="en-US" dirty="0">
              <a:solidFill>
                <a:schemeClr val="accent1"/>
              </a:solidFill>
            </a:endParaRPr>
          </a:p>
        </p:txBody>
      </p:sp>
      <p:sp>
        <p:nvSpPr>
          <p:cNvPr id="10" name="TextBox 9">
            <a:extLst>
              <a:ext uri="{FF2B5EF4-FFF2-40B4-BE49-F238E27FC236}">
                <a16:creationId xmlns:a16="http://schemas.microsoft.com/office/drawing/2014/main" id="{E23B3F13-BA34-DE1F-AAF7-1FB9F4667FE0}"/>
              </a:ext>
            </a:extLst>
          </p:cNvPr>
          <p:cNvSpPr txBox="1"/>
          <p:nvPr/>
        </p:nvSpPr>
        <p:spPr>
          <a:xfrm>
            <a:off x="1093402" y="453566"/>
            <a:ext cx="3424305" cy="1138773"/>
          </a:xfrm>
          <a:prstGeom prst="rect">
            <a:avLst/>
          </a:prstGeom>
          <a:noFill/>
        </p:spPr>
        <p:txBody>
          <a:bodyPr wrap="square" rtlCol="0">
            <a:spAutoFit/>
          </a:bodyPr>
          <a:lstStyle/>
          <a:p>
            <a:r>
              <a:rPr lang="en-US" sz="1800" dirty="0">
                <a:solidFill>
                  <a:schemeClr val="accent1"/>
                </a:solidFill>
                <a:effectLst/>
                <a:latin typeface="Times New Roman" panose="02020603050405020304" pitchFamily="18" charset="0"/>
                <a:ea typeface="Times New Roman" panose="02020603050405020304" pitchFamily="18" charset="0"/>
              </a:rPr>
              <a:t>Average number of applications, admissions and enrollment in the United States</a:t>
            </a:r>
          </a:p>
          <a:p>
            <a:endParaRPr lang="en-US" dirty="0">
              <a:solidFill>
                <a:schemeClr val="accent1"/>
              </a:solidFill>
            </a:endParaRPr>
          </a:p>
        </p:txBody>
      </p:sp>
    </p:spTree>
    <p:extLst>
      <p:ext uri="{BB962C8B-B14F-4D97-AF65-F5344CB8AC3E}">
        <p14:creationId xmlns:p14="http://schemas.microsoft.com/office/powerpoint/2010/main" val="336495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C8B269-7082-D042-2D8C-C97D064711EC}"/>
              </a:ext>
            </a:extLst>
          </p:cNvPr>
          <p:cNvSpPr txBox="1"/>
          <p:nvPr/>
        </p:nvSpPr>
        <p:spPr>
          <a:xfrm>
            <a:off x="1088684" y="804519"/>
            <a:ext cx="7202456" cy="1049235"/>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3200" b="1" kern="1200" cap="all" dirty="0">
                <a:solidFill>
                  <a:schemeClr val="accent2"/>
                </a:solidFill>
                <a:latin typeface="Times New Roman" panose="02020603050405020304" pitchFamily="18" charset="0"/>
                <a:ea typeface="+mj-ea"/>
                <a:cs typeface="Times New Roman" panose="02020603050405020304" pitchFamily="18" charset="0"/>
              </a:rPr>
              <a:t>Correlation Matrix</a:t>
            </a:r>
          </a:p>
        </p:txBody>
      </p:sp>
      <p:sp>
        <p:nvSpPr>
          <p:cNvPr id="5" name="TextBox 4">
            <a:extLst>
              <a:ext uri="{FF2B5EF4-FFF2-40B4-BE49-F238E27FC236}">
                <a16:creationId xmlns:a16="http://schemas.microsoft.com/office/drawing/2014/main" id="{80A8671A-AA57-0DE7-9634-FB86416BB72A}"/>
              </a:ext>
            </a:extLst>
          </p:cNvPr>
          <p:cNvSpPr txBox="1"/>
          <p:nvPr/>
        </p:nvSpPr>
        <p:spPr>
          <a:xfrm>
            <a:off x="1088684" y="2174242"/>
            <a:ext cx="3119137" cy="3450613"/>
          </a:xfrm>
          <a:prstGeom prst="rect">
            <a:avLst/>
          </a:prstGeom>
        </p:spPr>
        <p:txBody>
          <a:bodyPr vert="horz" lIns="91440" tIns="45720" rIns="91440" bIns="45720" rtlCol="0" anchor="t">
            <a:normAutofit/>
          </a:bodyPr>
          <a:lstStyle/>
          <a:p>
            <a:pPr indent="-228600">
              <a:lnSpc>
                <a:spcPct val="120000"/>
              </a:lnSpc>
              <a:spcAft>
                <a:spcPts val="600"/>
              </a:spcAft>
              <a:buClr>
                <a:schemeClr val="accent1"/>
              </a:buClr>
              <a:buSzPct val="100000"/>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highest correlation is observed in between enrollment and admissions with the value of 0.90, followed by enrollment and graduation rate with the value of 0.78.</a:t>
            </a:r>
          </a:p>
          <a:p>
            <a:pPr indent="-228600">
              <a:lnSpc>
                <a:spcPct val="120000"/>
              </a:lnSpc>
              <a:spcAft>
                <a:spcPts val="600"/>
              </a:spcAft>
              <a:buClr>
                <a:schemeClr val="accent1"/>
              </a:buClr>
              <a:buSzPct val="100000"/>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Picture 2" descr="A screenshot of a graph&#10;&#10;Description automatically generated">
            <a:extLst>
              <a:ext uri="{FF2B5EF4-FFF2-40B4-BE49-F238E27FC236}">
                <a16:creationId xmlns:a16="http://schemas.microsoft.com/office/drawing/2014/main" id="{831ABE00-E60B-DF77-0362-E0517EC2AF51}"/>
              </a:ext>
            </a:extLst>
          </p:cNvPr>
          <p:cNvPicPr>
            <a:picLocks noChangeAspect="1"/>
          </p:cNvPicPr>
          <p:nvPr/>
        </p:nvPicPr>
        <p:blipFill>
          <a:blip r:embed="rId2"/>
          <a:srcRect l="706" r="15393" b="-4"/>
          <a:stretch/>
        </p:blipFill>
        <p:spPr>
          <a:xfrm>
            <a:off x="4707942" y="2174242"/>
            <a:ext cx="3460404" cy="3124351"/>
          </a:xfrm>
          <a:prstGeom prst="rect">
            <a:avLst/>
          </a:prstGeom>
        </p:spPr>
      </p:pic>
    </p:spTree>
    <p:extLst>
      <p:ext uri="{BB962C8B-B14F-4D97-AF65-F5344CB8AC3E}">
        <p14:creationId xmlns:p14="http://schemas.microsoft.com/office/powerpoint/2010/main" val="408749814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172</TotalTime>
  <Words>1186</Words>
  <Application>Microsoft Office PowerPoint</Application>
  <PresentationFormat>On-screen Show (4:3)</PresentationFormat>
  <Paragraphs>149</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Rockwell Condensed</vt:lpstr>
      <vt:lpstr>Arial</vt:lpstr>
      <vt:lpstr>Rockwell</vt:lpstr>
      <vt:lpstr>Calibri</vt:lpstr>
      <vt:lpstr>Rockwell Extra Bold</vt:lpstr>
      <vt:lpstr>Wingdings</vt:lpstr>
      <vt:lpstr>Play</vt:lpstr>
      <vt:lpstr>Times New Roman</vt:lpstr>
      <vt:lpstr>Custom Design</vt:lpstr>
      <vt:lpstr>Wood Type</vt:lpstr>
      <vt:lpstr>Analyzing Enrollment Patterns in EducationAL Institutions</vt:lpstr>
      <vt:lpstr>INTRODUCTION</vt:lpstr>
      <vt:lpstr>LITERATURE REVIEW</vt:lpstr>
      <vt:lpstr>METHODOLOGY</vt:lpstr>
      <vt:lpstr>EXPLORATORY DATA ANALYSIS</vt:lpstr>
      <vt:lpstr>PowerPoint Presentation</vt:lpstr>
      <vt:lpstr>PowerPoint Presentation</vt:lpstr>
      <vt:lpstr>PowerPoint Presentation</vt:lpstr>
      <vt:lpstr>PowerPoint Presentation</vt:lpstr>
      <vt:lpstr>LINEAR REGRESSION</vt:lpstr>
      <vt:lpstr>LINEAR REGRESSION</vt:lpstr>
      <vt:lpstr>RANDOM FOREST REGRESSION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Kota, Meghana</cp:lastModifiedBy>
  <cp:revision>4</cp:revision>
  <dcterms:modified xsi:type="dcterms:W3CDTF">2024-12-10T00:00:01Z</dcterms:modified>
</cp:coreProperties>
</file>