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10/9/2023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python-built-in-fun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5CE4-FF1A-4BD3-BCED-1D57ED333136}"/>
              </a:ext>
            </a:extLst>
          </p:cNvPr>
          <p:cNvSpPr>
            <a:spLocks noGrp="1"/>
          </p:cNvSpPr>
          <p:nvPr>
            <p:ph type="ctrTitle"/>
          </p:nvPr>
        </p:nvSpPr>
        <p:spPr>
          <a:xfrm>
            <a:off x="2052918" y="3428998"/>
            <a:ext cx="6076956" cy="1591237"/>
          </a:xfrm>
        </p:spPr>
        <p:txBody>
          <a:bodyPr/>
          <a:lstStyle/>
          <a:p>
            <a:r>
              <a:rPr lang="en-US" dirty="0"/>
              <a:t>InternshipWeek1 </a:t>
            </a:r>
            <a:endParaRPr lang="en-IN" dirty="0"/>
          </a:p>
        </p:txBody>
      </p:sp>
      <p:sp>
        <p:nvSpPr>
          <p:cNvPr id="3" name="Subtitle 2">
            <a:extLst>
              <a:ext uri="{FF2B5EF4-FFF2-40B4-BE49-F238E27FC236}">
                <a16:creationId xmlns:a16="http://schemas.microsoft.com/office/drawing/2014/main" id="{FE6B4B3B-5DEB-49A4-B1EB-C7DD8482EC82}"/>
              </a:ext>
            </a:extLst>
          </p:cNvPr>
          <p:cNvSpPr>
            <a:spLocks noGrp="1"/>
          </p:cNvSpPr>
          <p:nvPr>
            <p:ph type="subTitle" idx="1"/>
          </p:nvPr>
        </p:nvSpPr>
        <p:spPr/>
        <p:txBody>
          <a:bodyPr/>
          <a:lstStyle/>
          <a:p>
            <a:r>
              <a:rPr lang="en-US" dirty="0"/>
              <a:t>Python Programming</a:t>
            </a:r>
            <a:endParaRPr lang="en-IN" dirty="0"/>
          </a:p>
        </p:txBody>
      </p:sp>
    </p:spTree>
    <p:extLst>
      <p:ext uri="{BB962C8B-B14F-4D97-AF65-F5344CB8AC3E}">
        <p14:creationId xmlns:p14="http://schemas.microsoft.com/office/powerpoint/2010/main" val="138971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4B7A-92EB-4F2A-AB4A-2E47F6E03215}"/>
              </a:ext>
            </a:extLst>
          </p:cNvPr>
          <p:cNvSpPr>
            <a:spLocks noGrp="1"/>
          </p:cNvSpPr>
          <p:nvPr>
            <p:ph type="title"/>
          </p:nvPr>
        </p:nvSpPr>
        <p:spPr/>
        <p:txBody>
          <a:bodyPr>
            <a:normAutofit/>
          </a:bodyPr>
          <a:lstStyle/>
          <a:p>
            <a:pPr algn="ctr"/>
            <a:r>
              <a:rPr lang="en-US" sz="5400" dirty="0"/>
              <a:t>Types of function</a:t>
            </a:r>
            <a:endParaRPr lang="en-IN" sz="5400" dirty="0"/>
          </a:p>
        </p:txBody>
      </p:sp>
      <p:sp>
        <p:nvSpPr>
          <p:cNvPr id="3" name="Content Placeholder 2">
            <a:extLst>
              <a:ext uri="{FF2B5EF4-FFF2-40B4-BE49-F238E27FC236}">
                <a16:creationId xmlns:a16="http://schemas.microsoft.com/office/drawing/2014/main" id="{8578EF9D-67B3-40E8-AB7C-706DD301C08B}"/>
              </a:ext>
            </a:extLst>
          </p:cNvPr>
          <p:cNvSpPr>
            <a:spLocks noGrp="1"/>
          </p:cNvSpPr>
          <p:nvPr>
            <p:ph idx="1"/>
          </p:nvPr>
        </p:nvSpPr>
        <p:spPr/>
        <p:txBody>
          <a:bodyPr>
            <a:normAutofit fontScale="92500" lnSpcReduction="10000"/>
          </a:bodyPr>
          <a:lstStyle/>
          <a:p>
            <a:r>
              <a:rPr lang="en-US" dirty="0"/>
              <a:t>Based on how the arguments are declared while defining a Python function, there are classified into the following categories −</a:t>
            </a:r>
          </a:p>
          <a:p>
            <a:r>
              <a:rPr lang="en-US" dirty="0"/>
              <a:t>Positional or required arguments</a:t>
            </a:r>
          </a:p>
          <a:p>
            <a:r>
              <a:rPr lang="en-US" dirty="0"/>
              <a:t>Keyword arguments</a:t>
            </a:r>
          </a:p>
          <a:p>
            <a:r>
              <a:rPr lang="en-US" dirty="0"/>
              <a:t>Default arguments</a:t>
            </a:r>
          </a:p>
          <a:p>
            <a:r>
              <a:rPr lang="en-US" dirty="0"/>
              <a:t>Positional-only arguments</a:t>
            </a:r>
          </a:p>
          <a:p>
            <a:r>
              <a:rPr lang="en-US" dirty="0"/>
              <a:t>Keyword-only arguments</a:t>
            </a:r>
          </a:p>
          <a:p>
            <a:r>
              <a:rPr lang="en-US" dirty="0"/>
              <a:t>Arbitrary or variable-length arguments</a:t>
            </a:r>
          </a:p>
          <a:p>
            <a:endParaRPr lang="en-IN" dirty="0"/>
          </a:p>
        </p:txBody>
      </p:sp>
    </p:spTree>
    <p:extLst>
      <p:ext uri="{BB962C8B-B14F-4D97-AF65-F5344CB8AC3E}">
        <p14:creationId xmlns:p14="http://schemas.microsoft.com/office/powerpoint/2010/main" val="292388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CBF3-953B-4837-BB39-A8487E91DD2C}"/>
              </a:ext>
            </a:extLst>
          </p:cNvPr>
          <p:cNvSpPr>
            <a:spLocks noGrp="1"/>
          </p:cNvSpPr>
          <p:nvPr>
            <p:ph type="title"/>
          </p:nvPr>
        </p:nvSpPr>
        <p:spPr/>
        <p:txBody>
          <a:bodyPr>
            <a:normAutofit/>
          </a:bodyPr>
          <a:lstStyle/>
          <a:p>
            <a:pPr algn="ctr"/>
            <a:r>
              <a:rPr lang="en-US" sz="5400" dirty="0"/>
              <a:t>Modules</a:t>
            </a:r>
            <a:endParaRPr lang="en-IN" sz="5400" dirty="0"/>
          </a:p>
        </p:txBody>
      </p:sp>
      <p:sp>
        <p:nvSpPr>
          <p:cNvPr id="3" name="Content Placeholder 2">
            <a:extLst>
              <a:ext uri="{FF2B5EF4-FFF2-40B4-BE49-F238E27FC236}">
                <a16:creationId xmlns:a16="http://schemas.microsoft.com/office/drawing/2014/main" id="{6BAB4361-2D22-451B-8DD8-77A836CA36D0}"/>
              </a:ext>
            </a:extLst>
          </p:cNvPr>
          <p:cNvSpPr>
            <a:spLocks noGrp="1"/>
          </p:cNvSpPr>
          <p:nvPr>
            <p:ph idx="1"/>
          </p:nvPr>
        </p:nvSpPr>
        <p:spPr/>
        <p:txBody>
          <a:bodyPr>
            <a:normAutofit fontScale="92500"/>
          </a:bodyPr>
          <a:lstStyle/>
          <a:p>
            <a:r>
              <a:rPr lang="en-US" dirty="0"/>
              <a:t>A function is a block of organized, reusable code that is used to perform a single, related action. Functions provide better modularity for your application and a high degree of code reusing.</a:t>
            </a:r>
          </a:p>
          <a:p>
            <a:r>
              <a:rPr lang="en-US" dirty="0"/>
              <a:t>The concept of module in Python further enhances the modularity. You can define more than one related functions together and load required functions. A module is a file containing definition of functions, classes, variables, constants or any other Python object. Contents of this file can be made available to any other program. Python has the import keyword for this purpose.</a:t>
            </a:r>
          </a:p>
          <a:p>
            <a:endParaRPr lang="en-IN" dirty="0"/>
          </a:p>
        </p:txBody>
      </p:sp>
    </p:spTree>
    <p:extLst>
      <p:ext uri="{BB962C8B-B14F-4D97-AF65-F5344CB8AC3E}">
        <p14:creationId xmlns:p14="http://schemas.microsoft.com/office/powerpoint/2010/main" val="314508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30CA-CC71-4940-BFEE-B3CDCD2E0EB6}"/>
              </a:ext>
            </a:extLst>
          </p:cNvPr>
          <p:cNvSpPr>
            <a:spLocks noGrp="1"/>
          </p:cNvSpPr>
          <p:nvPr>
            <p:ph type="title"/>
          </p:nvPr>
        </p:nvSpPr>
        <p:spPr/>
        <p:txBody>
          <a:bodyPr>
            <a:normAutofit/>
          </a:bodyPr>
          <a:lstStyle/>
          <a:p>
            <a:pPr algn="ctr"/>
            <a:r>
              <a:rPr lang="en-US" sz="5400" dirty="0"/>
              <a:t>Built in Modules</a:t>
            </a:r>
            <a:endParaRPr lang="en-IN" sz="5400" dirty="0"/>
          </a:p>
        </p:txBody>
      </p:sp>
      <p:sp>
        <p:nvSpPr>
          <p:cNvPr id="3" name="Content Placeholder 2">
            <a:extLst>
              <a:ext uri="{FF2B5EF4-FFF2-40B4-BE49-F238E27FC236}">
                <a16:creationId xmlns:a16="http://schemas.microsoft.com/office/drawing/2014/main" id="{20CCDE23-1C43-4955-B491-F402EB6116AC}"/>
              </a:ext>
            </a:extLst>
          </p:cNvPr>
          <p:cNvSpPr>
            <a:spLocks noGrp="1"/>
          </p:cNvSpPr>
          <p:nvPr>
            <p:ph idx="1"/>
          </p:nvPr>
        </p:nvSpPr>
        <p:spPr/>
        <p:txBody>
          <a:bodyPr/>
          <a:lstStyle/>
          <a:p>
            <a:r>
              <a:rPr lang="en-US" dirty="0"/>
              <a:t>Python's standard library comes bundled with a large number of modules. They are called built-in modules. Most of these built-in modules are written in C (as the reference implementation of Python is in C), and pre-compiled into the library. These modules pack useful functionality like system-specific OS management, disk IO, networking, etc.</a:t>
            </a:r>
            <a:endParaRPr lang="en-IN" dirty="0"/>
          </a:p>
        </p:txBody>
      </p:sp>
    </p:spTree>
    <p:extLst>
      <p:ext uri="{BB962C8B-B14F-4D97-AF65-F5344CB8AC3E}">
        <p14:creationId xmlns:p14="http://schemas.microsoft.com/office/powerpoint/2010/main" val="4765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01D0-A8F8-475B-B795-BE22A3DAD01C}"/>
              </a:ext>
            </a:extLst>
          </p:cNvPr>
          <p:cNvSpPr>
            <a:spLocks noGrp="1"/>
          </p:cNvSpPr>
          <p:nvPr>
            <p:ph type="title"/>
          </p:nvPr>
        </p:nvSpPr>
        <p:spPr/>
        <p:txBody>
          <a:bodyPr>
            <a:normAutofit/>
          </a:bodyPr>
          <a:lstStyle/>
          <a:p>
            <a:pPr algn="ctr"/>
            <a:r>
              <a:rPr lang="en-US" sz="5400" dirty="0"/>
              <a:t>User Defined Modules</a:t>
            </a:r>
            <a:endParaRPr lang="en-IN" sz="5400" dirty="0"/>
          </a:p>
        </p:txBody>
      </p:sp>
      <p:sp>
        <p:nvSpPr>
          <p:cNvPr id="3" name="Content Placeholder 2">
            <a:extLst>
              <a:ext uri="{FF2B5EF4-FFF2-40B4-BE49-F238E27FC236}">
                <a16:creationId xmlns:a16="http://schemas.microsoft.com/office/drawing/2014/main" id="{4F89C192-55BC-40A2-8816-31E8C1A51F95}"/>
              </a:ext>
            </a:extLst>
          </p:cNvPr>
          <p:cNvSpPr>
            <a:spLocks noGrp="1"/>
          </p:cNvSpPr>
          <p:nvPr>
            <p:ph idx="1"/>
          </p:nvPr>
        </p:nvSpPr>
        <p:spPr/>
        <p:txBody>
          <a:bodyPr/>
          <a:lstStyle/>
          <a:p>
            <a:r>
              <a:rPr lang="en-US" dirty="0"/>
              <a:t>Any text file with .</a:t>
            </a:r>
            <a:r>
              <a:rPr lang="en-US" dirty="0" err="1"/>
              <a:t>py</a:t>
            </a:r>
            <a:r>
              <a:rPr lang="en-US" dirty="0"/>
              <a:t> extension and containing Python code is basically a module. It can contain definitions of one or more functions, variables, constants as well as classes. Any Python object from a module can be made available to interpreter session or another Python script by import statement. A module can also include runnable code.</a:t>
            </a:r>
            <a:endParaRPr lang="en-IN" dirty="0"/>
          </a:p>
        </p:txBody>
      </p:sp>
    </p:spTree>
    <p:extLst>
      <p:ext uri="{BB962C8B-B14F-4D97-AF65-F5344CB8AC3E}">
        <p14:creationId xmlns:p14="http://schemas.microsoft.com/office/powerpoint/2010/main" val="303271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3A4976-FE5B-449F-B72A-2CA378914CCA}"/>
              </a:ext>
            </a:extLst>
          </p:cNvPr>
          <p:cNvPicPr>
            <a:picLocks noChangeAspect="1"/>
          </p:cNvPicPr>
          <p:nvPr/>
        </p:nvPicPr>
        <p:blipFill>
          <a:blip r:embed="rId2"/>
          <a:stretch>
            <a:fillRect/>
          </a:stretch>
        </p:blipFill>
        <p:spPr>
          <a:xfrm>
            <a:off x="1792941" y="1272988"/>
            <a:ext cx="7933765" cy="4312024"/>
          </a:xfrm>
          <a:prstGeom prst="rect">
            <a:avLst/>
          </a:prstGeom>
        </p:spPr>
      </p:pic>
    </p:spTree>
    <p:extLst>
      <p:ext uri="{BB962C8B-B14F-4D97-AF65-F5344CB8AC3E}">
        <p14:creationId xmlns:p14="http://schemas.microsoft.com/office/powerpoint/2010/main" val="19832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C148-9529-4FC3-9CE3-0BD612C94C70}"/>
              </a:ext>
            </a:extLst>
          </p:cNvPr>
          <p:cNvSpPr>
            <a:spLocks noGrp="1"/>
          </p:cNvSpPr>
          <p:nvPr>
            <p:ph type="title"/>
          </p:nvPr>
        </p:nvSpPr>
        <p:spPr/>
        <p:txBody>
          <a:bodyPr>
            <a:normAutofit/>
          </a:bodyPr>
          <a:lstStyle/>
          <a:p>
            <a:pPr algn="ctr"/>
            <a:r>
              <a:rPr lang="en-US" sz="4400" dirty="0"/>
              <a:t>Data Manipulation in Python</a:t>
            </a:r>
            <a:endParaRPr lang="en-IN" sz="4400" dirty="0"/>
          </a:p>
        </p:txBody>
      </p:sp>
      <p:sp>
        <p:nvSpPr>
          <p:cNvPr id="3" name="Content Placeholder 2">
            <a:extLst>
              <a:ext uri="{FF2B5EF4-FFF2-40B4-BE49-F238E27FC236}">
                <a16:creationId xmlns:a16="http://schemas.microsoft.com/office/drawing/2014/main" id="{4E4A1BAA-BD67-4861-B844-DD51FFB627A4}"/>
              </a:ext>
            </a:extLst>
          </p:cNvPr>
          <p:cNvSpPr>
            <a:spLocks noGrp="1"/>
          </p:cNvSpPr>
          <p:nvPr>
            <p:ph idx="1"/>
          </p:nvPr>
        </p:nvSpPr>
        <p:spPr/>
        <p:txBody>
          <a:bodyPr/>
          <a:lstStyle/>
          <a:p>
            <a:r>
              <a:rPr lang="en-US" dirty="0"/>
              <a:t>Data manipulation with python is defined as a process in the python programming language that enables users in data organization in order to make reading or interpreting the insights from the data more structured and comprises of having better design</a:t>
            </a:r>
            <a:endParaRPr lang="en-IN" dirty="0"/>
          </a:p>
        </p:txBody>
      </p:sp>
    </p:spTree>
    <p:extLst>
      <p:ext uri="{BB962C8B-B14F-4D97-AF65-F5344CB8AC3E}">
        <p14:creationId xmlns:p14="http://schemas.microsoft.com/office/powerpoint/2010/main" val="1872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8068-F78D-4271-96FD-85CAD1A4D21A}"/>
              </a:ext>
            </a:extLst>
          </p:cNvPr>
          <p:cNvSpPr>
            <a:spLocks noGrp="1"/>
          </p:cNvSpPr>
          <p:nvPr>
            <p:ph type="title"/>
          </p:nvPr>
        </p:nvSpPr>
        <p:spPr/>
        <p:txBody>
          <a:bodyPr/>
          <a:lstStyle/>
          <a:p>
            <a:pPr algn="ctr"/>
            <a:r>
              <a:rPr lang="en-US" dirty="0"/>
              <a:t>Data Manipulation using Pandas</a:t>
            </a:r>
            <a:endParaRPr lang="en-IN" dirty="0"/>
          </a:p>
        </p:txBody>
      </p:sp>
      <p:sp>
        <p:nvSpPr>
          <p:cNvPr id="3" name="Content Placeholder 2">
            <a:extLst>
              <a:ext uri="{FF2B5EF4-FFF2-40B4-BE49-F238E27FC236}">
                <a16:creationId xmlns:a16="http://schemas.microsoft.com/office/drawing/2014/main" id="{31F892A6-FC93-41CD-B5AA-DFDBC7972978}"/>
              </a:ext>
            </a:extLst>
          </p:cNvPr>
          <p:cNvSpPr>
            <a:spLocks noGrp="1"/>
          </p:cNvSpPr>
          <p:nvPr>
            <p:ph idx="1"/>
          </p:nvPr>
        </p:nvSpPr>
        <p:spPr/>
        <p:txBody>
          <a:bodyPr/>
          <a:lstStyle/>
          <a:p>
            <a:r>
              <a:rPr lang="en-US" dirty="0"/>
              <a:t>Installing Pandas.</a:t>
            </a:r>
          </a:p>
          <a:p>
            <a:r>
              <a:rPr lang="en-US" dirty="0"/>
              <a:t>Creating </a:t>
            </a:r>
            <a:r>
              <a:rPr lang="en-US" dirty="0" err="1"/>
              <a:t>DataFrame</a:t>
            </a:r>
            <a:r>
              <a:rPr lang="en-US" dirty="0"/>
              <a:t>.</a:t>
            </a:r>
          </a:p>
          <a:p>
            <a:r>
              <a:rPr lang="en-US" dirty="0"/>
              <a:t>Adding data in </a:t>
            </a:r>
            <a:r>
              <a:rPr lang="en-US" dirty="0" err="1"/>
              <a:t>DataFrame</a:t>
            </a:r>
            <a:r>
              <a:rPr lang="en-US" dirty="0"/>
              <a:t> using Append Function.</a:t>
            </a:r>
          </a:p>
          <a:p>
            <a:r>
              <a:rPr lang="en-US" dirty="0"/>
              <a:t>Getting Shape and information of the data.</a:t>
            </a:r>
          </a:p>
          <a:p>
            <a:r>
              <a:rPr lang="en-US" dirty="0"/>
              <a:t>Getting Statistical Analysis of Data.</a:t>
            </a:r>
          </a:p>
          <a:p>
            <a:r>
              <a:rPr lang="en-US" dirty="0"/>
              <a:t>Dropping Columns from Data.</a:t>
            </a:r>
          </a:p>
          <a:p>
            <a:r>
              <a:rPr lang="en-US" dirty="0"/>
              <a:t>Dropping Rows from Data.</a:t>
            </a:r>
          </a:p>
          <a:p>
            <a:endParaRPr lang="en-IN" dirty="0"/>
          </a:p>
        </p:txBody>
      </p:sp>
    </p:spTree>
    <p:extLst>
      <p:ext uri="{BB962C8B-B14F-4D97-AF65-F5344CB8AC3E}">
        <p14:creationId xmlns:p14="http://schemas.microsoft.com/office/powerpoint/2010/main" val="258378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DC5D9D-A1F2-49A1-A6C7-46A445FE9C87}"/>
              </a:ext>
            </a:extLst>
          </p:cNvPr>
          <p:cNvPicPr>
            <a:picLocks noChangeAspect="1"/>
          </p:cNvPicPr>
          <p:nvPr/>
        </p:nvPicPr>
        <p:blipFill>
          <a:blip r:embed="rId2"/>
          <a:stretch>
            <a:fillRect/>
          </a:stretch>
        </p:blipFill>
        <p:spPr>
          <a:xfrm>
            <a:off x="3827930" y="1667437"/>
            <a:ext cx="4312023" cy="3293128"/>
          </a:xfrm>
          <a:prstGeom prst="rect">
            <a:avLst/>
          </a:prstGeom>
        </p:spPr>
      </p:pic>
    </p:spTree>
    <p:extLst>
      <p:ext uri="{BB962C8B-B14F-4D97-AF65-F5344CB8AC3E}">
        <p14:creationId xmlns:p14="http://schemas.microsoft.com/office/powerpoint/2010/main" val="362848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ABA-EDBA-4F2F-86FD-9805DD3A49F1}"/>
              </a:ext>
            </a:extLst>
          </p:cNvPr>
          <p:cNvSpPr>
            <a:spLocks noGrp="1"/>
          </p:cNvSpPr>
          <p:nvPr>
            <p:ph type="title"/>
          </p:nvPr>
        </p:nvSpPr>
        <p:spPr/>
        <p:txBody>
          <a:bodyPr>
            <a:normAutofit/>
          </a:bodyPr>
          <a:lstStyle/>
          <a:p>
            <a:pPr algn="ctr"/>
            <a:r>
              <a:rPr lang="en-US" sz="5400" dirty="0"/>
              <a:t>Thank You</a:t>
            </a:r>
            <a:endParaRPr lang="en-IN" sz="5400" dirty="0"/>
          </a:p>
        </p:txBody>
      </p:sp>
      <p:sp>
        <p:nvSpPr>
          <p:cNvPr id="3" name="Text Placeholder 2">
            <a:extLst>
              <a:ext uri="{FF2B5EF4-FFF2-40B4-BE49-F238E27FC236}">
                <a16:creationId xmlns:a16="http://schemas.microsoft.com/office/drawing/2014/main" id="{142CF9B3-D985-4872-8C5F-75302556597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8490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89CF-CF18-4C81-9552-53DF3AC5A60D}"/>
              </a:ext>
            </a:extLst>
          </p:cNvPr>
          <p:cNvSpPr>
            <a:spLocks noGrp="1"/>
          </p:cNvSpPr>
          <p:nvPr>
            <p:ph type="title"/>
          </p:nvPr>
        </p:nvSpPr>
        <p:spPr/>
        <p:txBody>
          <a:bodyPr>
            <a:normAutofit/>
          </a:bodyPr>
          <a:lstStyle/>
          <a:p>
            <a:pPr algn="ctr"/>
            <a:r>
              <a:rPr lang="en-US" sz="6000" dirty="0"/>
              <a:t>Functions</a:t>
            </a:r>
            <a:endParaRPr lang="en-IN" sz="6000" dirty="0"/>
          </a:p>
        </p:txBody>
      </p:sp>
      <p:sp>
        <p:nvSpPr>
          <p:cNvPr id="3" name="Content Placeholder 2">
            <a:extLst>
              <a:ext uri="{FF2B5EF4-FFF2-40B4-BE49-F238E27FC236}">
                <a16:creationId xmlns:a16="http://schemas.microsoft.com/office/drawing/2014/main" id="{A3A2538A-91D8-418F-A9B1-08576718DD1B}"/>
              </a:ext>
            </a:extLst>
          </p:cNvPr>
          <p:cNvSpPr>
            <a:spLocks noGrp="1"/>
          </p:cNvSpPr>
          <p:nvPr>
            <p:ph idx="1"/>
          </p:nvPr>
        </p:nvSpPr>
        <p:spPr>
          <a:xfrm>
            <a:off x="2773599" y="1885285"/>
            <a:ext cx="7796540" cy="4164659"/>
          </a:xfrm>
        </p:spPr>
        <p:txBody>
          <a:bodyPr>
            <a:normAutofit/>
          </a:bodyPr>
          <a:lstStyle/>
          <a:p>
            <a:pPr fontAlgn="base"/>
            <a:r>
              <a:rPr lang="en-US" b="1" dirty="0"/>
              <a:t>Python Functions</a:t>
            </a:r>
            <a:r>
              <a:rPr lang="en-US" dirty="0"/>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pPr fontAlgn="base"/>
            <a:r>
              <a:rPr lang="en-US" dirty="0"/>
              <a:t>Some </a:t>
            </a:r>
            <a:r>
              <a:rPr lang="en-US" b="1" dirty="0"/>
              <a:t>Benefits of Using Functions</a:t>
            </a:r>
            <a:endParaRPr lang="en-US" dirty="0"/>
          </a:p>
          <a:p>
            <a:pPr fontAlgn="base"/>
            <a:r>
              <a:rPr lang="en-US" dirty="0"/>
              <a:t>Increase Code Readability </a:t>
            </a:r>
          </a:p>
          <a:p>
            <a:pPr fontAlgn="base"/>
            <a:r>
              <a:rPr lang="en-US" dirty="0"/>
              <a:t>Increase Code Reusability</a:t>
            </a:r>
          </a:p>
          <a:p>
            <a:pPr marL="0" indent="0">
              <a:buNone/>
            </a:pPr>
            <a:endParaRPr lang="en-IN" dirty="0"/>
          </a:p>
        </p:txBody>
      </p:sp>
    </p:spTree>
    <p:extLst>
      <p:ext uri="{BB962C8B-B14F-4D97-AF65-F5344CB8AC3E}">
        <p14:creationId xmlns:p14="http://schemas.microsoft.com/office/powerpoint/2010/main" val="20025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D38D09-1134-405F-8CF7-959D58E00218}"/>
              </a:ext>
            </a:extLst>
          </p:cNvPr>
          <p:cNvPicPr>
            <a:picLocks noChangeAspect="1"/>
          </p:cNvPicPr>
          <p:nvPr/>
        </p:nvPicPr>
        <p:blipFill>
          <a:blip r:embed="rId2"/>
          <a:stretch>
            <a:fillRect/>
          </a:stretch>
        </p:blipFill>
        <p:spPr>
          <a:xfrm>
            <a:off x="2070848" y="502024"/>
            <a:ext cx="3926540" cy="2653551"/>
          </a:xfrm>
          <a:prstGeom prst="rect">
            <a:avLst/>
          </a:prstGeom>
        </p:spPr>
      </p:pic>
      <p:pic>
        <p:nvPicPr>
          <p:cNvPr id="3" name="Picture 2">
            <a:extLst>
              <a:ext uri="{FF2B5EF4-FFF2-40B4-BE49-F238E27FC236}">
                <a16:creationId xmlns:a16="http://schemas.microsoft.com/office/drawing/2014/main" id="{D5B9090F-F61E-4997-A0F2-7BD6BAA14F31}"/>
              </a:ext>
            </a:extLst>
          </p:cNvPr>
          <p:cNvPicPr>
            <a:picLocks noChangeAspect="1"/>
          </p:cNvPicPr>
          <p:nvPr/>
        </p:nvPicPr>
        <p:blipFill>
          <a:blip r:embed="rId3"/>
          <a:stretch>
            <a:fillRect/>
          </a:stretch>
        </p:blipFill>
        <p:spPr>
          <a:xfrm>
            <a:off x="6451226" y="3155575"/>
            <a:ext cx="3409950" cy="2653550"/>
          </a:xfrm>
          <a:prstGeom prst="rect">
            <a:avLst/>
          </a:prstGeom>
        </p:spPr>
      </p:pic>
    </p:spTree>
    <p:extLst>
      <p:ext uri="{BB962C8B-B14F-4D97-AF65-F5344CB8AC3E}">
        <p14:creationId xmlns:p14="http://schemas.microsoft.com/office/powerpoint/2010/main" val="379152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6A02-75D6-49CF-B7A9-A3B68303E75D}"/>
              </a:ext>
            </a:extLst>
          </p:cNvPr>
          <p:cNvSpPr>
            <a:spLocks noGrp="1"/>
          </p:cNvSpPr>
          <p:nvPr>
            <p:ph type="title"/>
          </p:nvPr>
        </p:nvSpPr>
        <p:spPr/>
        <p:txBody>
          <a:bodyPr>
            <a:normAutofit/>
          </a:bodyPr>
          <a:lstStyle/>
          <a:p>
            <a:r>
              <a:rPr lang="en-US" sz="4800" dirty="0"/>
              <a:t>Python function declaration</a:t>
            </a:r>
            <a:endParaRPr lang="en-IN" sz="4800" dirty="0"/>
          </a:p>
        </p:txBody>
      </p:sp>
      <p:pic>
        <p:nvPicPr>
          <p:cNvPr id="5" name="Content Placeholder 4">
            <a:extLst>
              <a:ext uri="{FF2B5EF4-FFF2-40B4-BE49-F238E27FC236}">
                <a16:creationId xmlns:a16="http://schemas.microsoft.com/office/drawing/2014/main" id="{353EDAA9-566E-421E-A424-C859157170AD}"/>
              </a:ext>
            </a:extLst>
          </p:cNvPr>
          <p:cNvPicPr>
            <a:picLocks noGrp="1" noChangeAspect="1"/>
          </p:cNvPicPr>
          <p:nvPr>
            <p:ph idx="1"/>
          </p:nvPr>
        </p:nvPicPr>
        <p:blipFill>
          <a:blip r:embed="rId2"/>
          <a:stretch>
            <a:fillRect/>
          </a:stretch>
        </p:blipFill>
        <p:spPr>
          <a:xfrm>
            <a:off x="2197894" y="2061340"/>
            <a:ext cx="7796212" cy="3531684"/>
          </a:xfrm>
          <a:prstGeom prst="rect">
            <a:avLst/>
          </a:prstGeom>
        </p:spPr>
      </p:pic>
    </p:spTree>
    <p:extLst>
      <p:ext uri="{BB962C8B-B14F-4D97-AF65-F5344CB8AC3E}">
        <p14:creationId xmlns:p14="http://schemas.microsoft.com/office/powerpoint/2010/main" val="365486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47A0-D4BE-48AF-A3B2-73AF001C2852}"/>
              </a:ext>
            </a:extLst>
          </p:cNvPr>
          <p:cNvSpPr>
            <a:spLocks noGrp="1"/>
          </p:cNvSpPr>
          <p:nvPr>
            <p:ph type="title"/>
          </p:nvPr>
        </p:nvSpPr>
        <p:spPr/>
        <p:txBody>
          <a:bodyPr>
            <a:normAutofit/>
          </a:bodyPr>
          <a:lstStyle/>
          <a:p>
            <a:pPr algn="ctr"/>
            <a:r>
              <a:rPr lang="en-US" sz="4800" dirty="0"/>
              <a:t>Types of function</a:t>
            </a:r>
            <a:endParaRPr lang="en-IN" sz="4800" dirty="0"/>
          </a:p>
        </p:txBody>
      </p:sp>
      <p:sp>
        <p:nvSpPr>
          <p:cNvPr id="3" name="Content Placeholder 2">
            <a:extLst>
              <a:ext uri="{FF2B5EF4-FFF2-40B4-BE49-F238E27FC236}">
                <a16:creationId xmlns:a16="http://schemas.microsoft.com/office/drawing/2014/main" id="{704CE7DF-91D0-4F0E-8532-EF0CC5B1A453}"/>
              </a:ext>
            </a:extLst>
          </p:cNvPr>
          <p:cNvSpPr>
            <a:spLocks noGrp="1"/>
          </p:cNvSpPr>
          <p:nvPr>
            <p:ph idx="1"/>
          </p:nvPr>
        </p:nvSpPr>
        <p:spPr/>
        <p:txBody>
          <a:bodyPr/>
          <a:lstStyle/>
          <a:p>
            <a:pPr fontAlgn="base"/>
            <a:r>
              <a:rPr lang="en-US" b="1" dirty="0"/>
              <a:t>Built-in library function:</a:t>
            </a:r>
            <a:r>
              <a:rPr lang="en-US" dirty="0"/>
              <a:t> These are </a:t>
            </a:r>
            <a:r>
              <a:rPr lang="en-US" u="sng" dirty="0">
                <a:hlinkClick r:id="rId2"/>
              </a:rPr>
              <a:t>Standard functions</a:t>
            </a:r>
            <a:r>
              <a:rPr lang="en-US" dirty="0"/>
              <a:t> in Python that are available to use.</a:t>
            </a:r>
          </a:p>
          <a:p>
            <a:pPr fontAlgn="base"/>
            <a:r>
              <a:rPr lang="en-US" b="1" dirty="0"/>
              <a:t>User-defined function:</a:t>
            </a:r>
            <a:r>
              <a:rPr lang="en-US" dirty="0"/>
              <a:t> We can create our own functions based on our requirements.</a:t>
            </a:r>
          </a:p>
          <a:p>
            <a:endParaRPr lang="en-IN" dirty="0"/>
          </a:p>
        </p:txBody>
      </p:sp>
    </p:spTree>
    <p:extLst>
      <p:ext uri="{BB962C8B-B14F-4D97-AF65-F5344CB8AC3E}">
        <p14:creationId xmlns:p14="http://schemas.microsoft.com/office/powerpoint/2010/main" val="316788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E82F-49E9-4BC3-A52C-854BB6A60D31}"/>
              </a:ext>
            </a:extLst>
          </p:cNvPr>
          <p:cNvSpPr>
            <a:spLocks noGrp="1"/>
          </p:cNvSpPr>
          <p:nvPr>
            <p:ph type="title"/>
          </p:nvPr>
        </p:nvSpPr>
        <p:spPr/>
        <p:txBody>
          <a:bodyPr>
            <a:normAutofit/>
          </a:bodyPr>
          <a:lstStyle/>
          <a:p>
            <a:pPr algn="ctr"/>
            <a:r>
              <a:rPr lang="en-US" sz="6000" dirty="0"/>
              <a:t>Defining a function</a:t>
            </a:r>
            <a:endParaRPr lang="en-IN" sz="6000" dirty="0"/>
          </a:p>
        </p:txBody>
      </p:sp>
      <p:sp>
        <p:nvSpPr>
          <p:cNvPr id="3" name="Content Placeholder 2">
            <a:extLst>
              <a:ext uri="{FF2B5EF4-FFF2-40B4-BE49-F238E27FC236}">
                <a16:creationId xmlns:a16="http://schemas.microsoft.com/office/drawing/2014/main" id="{7AC33DF5-1E8B-4BF5-8FC9-174BE34A27A2}"/>
              </a:ext>
            </a:extLst>
          </p:cNvPr>
          <p:cNvSpPr>
            <a:spLocks noGrp="1"/>
          </p:cNvSpPr>
          <p:nvPr>
            <p:ph idx="1"/>
          </p:nvPr>
        </p:nvSpPr>
        <p:spPr/>
        <p:txBody>
          <a:bodyPr>
            <a:normAutofit fontScale="70000" lnSpcReduction="20000"/>
          </a:bodyPr>
          <a:lstStyle/>
          <a:p>
            <a:r>
              <a:rPr lang="en-US" dirty="0"/>
              <a:t>You can define custom functions to provide the required functionality. Here are simple rules to define a function in Python.</a:t>
            </a:r>
          </a:p>
          <a:p>
            <a:r>
              <a:rPr lang="en-US" dirty="0"/>
              <a:t>Function blocks begin with the keyword </a:t>
            </a:r>
            <a:r>
              <a:rPr lang="en-US" b="1" dirty="0"/>
              <a:t>def</a:t>
            </a:r>
            <a:r>
              <a:rPr lang="en-US" dirty="0"/>
              <a:t> followed by the function name and parentheses ( ( ) ).</a:t>
            </a:r>
          </a:p>
          <a:p>
            <a:r>
              <a:rPr lang="en-US" dirty="0"/>
              <a:t>Any input parameters or arguments should be placed within these parentheses. You can also define parameters inside these parentheses.</a:t>
            </a:r>
          </a:p>
          <a:p>
            <a:r>
              <a:rPr lang="en-US" dirty="0"/>
              <a:t>The first statement of a function can be an optional statement; the documentation string of the function or docstring.</a:t>
            </a:r>
          </a:p>
          <a:p>
            <a:r>
              <a:rPr lang="en-US" dirty="0"/>
              <a:t>The code block within every function starts with a colon (:) and is indented.</a:t>
            </a:r>
          </a:p>
          <a:p>
            <a:r>
              <a:rPr lang="en-US" dirty="0"/>
              <a:t>The statement </a:t>
            </a:r>
            <a:r>
              <a:rPr lang="en-US" b="1" dirty="0"/>
              <a:t>return [expression]</a:t>
            </a:r>
            <a:r>
              <a:rPr lang="en-US" dirty="0"/>
              <a:t> exits a function, optionally passing back an expression to the caller. A </a:t>
            </a:r>
            <a:r>
              <a:rPr lang="en-US" b="1" dirty="0"/>
              <a:t>return</a:t>
            </a:r>
            <a:r>
              <a:rPr lang="en-US" dirty="0"/>
              <a:t> statement with no arguments is the same as return None.</a:t>
            </a:r>
          </a:p>
          <a:p>
            <a:endParaRPr lang="en-IN" dirty="0"/>
          </a:p>
        </p:txBody>
      </p:sp>
    </p:spTree>
    <p:extLst>
      <p:ext uri="{BB962C8B-B14F-4D97-AF65-F5344CB8AC3E}">
        <p14:creationId xmlns:p14="http://schemas.microsoft.com/office/powerpoint/2010/main" val="298112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5299-CEBC-4D82-A6AD-C7ECBB2DBD85}"/>
              </a:ext>
            </a:extLst>
          </p:cNvPr>
          <p:cNvSpPr>
            <a:spLocks noGrp="1"/>
          </p:cNvSpPr>
          <p:nvPr>
            <p:ph type="title"/>
          </p:nvPr>
        </p:nvSpPr>
        <p:spPr/>
        <p:txBody>
          <a:bodyPr>
            <a:normAutofit/>
          </a:bodyPr>
          <a:lstStyle/>
          <a:p>
            <a:pPr algn="ctr"/>
            <a:r>
              <a:rPr lang="en-US" sz="5400" dirty="0"/>
              <a:t>Calling a Function</a:t>
            </a:r>
            <a:endParaRPr lang="en-IN" sz="5400" dirty="0"/>
          </a:p>
        </p:txBody>
      </p:sp>
      <p:sp>
        <p:nvSpPr>
          <p:cNvPr id="3" name="Content Placeholder 2">
            <a:extLst>
              <a:ext uri="{FF2B5EF4-FFF2-40B4-BE49-F238E27FC236}">
                <a16:creationId xmlns:a16="http://schemas.microsoft.com/office/drawing/2014/main" id="{6997C624-C15D-4009-8754-781D23653354}"/>
              </a:ext>
            </a:extLst>
          </p:cNvPr>
          <p:cNvSpPr>
            <a:spLocks noGrp="1"/>
          </p:cNvSpPr>
          <p:nvPr>
            <p:ph idx="1"/>
          </p:nvPr>
        </p:nvSpPr>
        <p:spPr/>
        <p:txBody>
          <a:bodyPr/>
          <a:lstStyle/>
          <a:p>
            <a:r>
              <a:rPr lang="en-US" dirty="0"/>
              <a:t>Defining a function only gives it a name, specifies the parameters that are to be included in the function and structures the blocks of code.</a:t>
            </a:r>
          </a:p>
          <a:p>
            <a:r>
              <a:rPr lang="en-US" dirty="0"/>
              <a:t>Once the basic structure of a function is finalized, you can execute it by calling it from another function or directly from the Python prompt.</a:t>
            </a:r>
          </a:p>
          <a:p>
            <a:endParaRPr lang="en-IN" dirty="0"/>
          </a:p>
        </p:txBody>
      </p:sp>
    </p:spTree>
    <p:extLst>
      <p:ext uri="{BB962C8B-B14F-4D97-AF65-F5344CB8AC3E}">
        <p14:creationId xmlns:p14="http://schemas.microsoft.com/office/powerpoint/2010/main" val="255026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3C84-1DEB-433F-9C30-56EBEC607E59}"/>
              </a:ext>
            </a:extLst>
          </p:cNvPr>
          <p:cNvSpPr>
            <a:spLocks noGrp="1"/>
          </p:cNvSpPr>
          <p:nvPr>
            <p:ph type="title"/>
          </p:nvPr>
        </p:nvSpPr>
        <p:spPr/>
        <p:txBody>
          <a:bodyPr>
            <a:normAutofit/>
          </a:bodyPr>
          <a:lstStyle/>
          <a:p>
            <a:pPr algn="ctr"/>
            <a:r>
              <a:rPr lang="en-US" sz="5400" dirty="0"/>
              <a:t>Function Arguments</a:t>
            </a:r>
            <a:endParaRPr lang="en-IN" sz="5400" dirty="0"/>
          </a:p>
        </p:txBody>
      </p:sp>
      <p:sp>
        <p:nvSpPr>
          <p:cNvPr id="3" name="Content Placeholder 2">
            <a:extLst>
              <a:ext uri="{FF2B5EF4-FFF2-40B4-BE49-F238E27FC236}">
                <a16:creationId xmlns:a16="http://schemas.microsoft.com/office/drawing/2014/main" id="{76090816-D49A-4D61-A598-29D9315A0C25}"/>
              </a:ext>
            </a:extLst>
          </p:cNvPr>
          <p:cNvSpPr>
            <a:spLocks noGrp="1"/>
          </p:cNvSpPr>
          <p:nvPr>
            <p:ph idx="1"/>
          </p:nvPr>
        </p:nvSpPr>
        <p:spPr/>
        <p:txBody>
          <a:bodyPr/>
          <a:lstStyle/>
          <a:p>
            <a:r>
              <a:rPr lang="en-US" dirty="0"/>
              <a:t>The process of a function often depends on certain data provided to it while calling it. While defining a function, you must give a list of variables in which the data passed to it is collected. The variables in the parentheses are called formal arguments.</a:t>
            </a:r>
          </a:p>
          <a:p>
            <a:r>
              <a:rPr lang="en-US" dirty="0"/>
              <a:t>When the function is called, value to each of the formal arguments must be provided. Those are called actual arguments.</a:t>
            </a:r>
          </a:p>
          <a:p>
            <a:br>
              <a:rPr lang="en-US" dirty="0"/>
            </a:br>
            <a:endParaRPr lang="en-IN" dirty="0"/>
          </a:p>
        </p:txBody>
      </p:sp>
    </p:spTree>
    <p:extLst>
      <p:ext uri="{BB962C8B-B14F-4D97-AF65-F5344CB8AC3E}">
        <p14:creationId xmlns:p14="http://schemas.microsoft.com/office/powerpoint/2010/main" val="386644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8694BE-1C45-4D08-855A-1A0C3C5CD97D}"/>
              </a:ext>
            </a:extLst>
          </p:cNvPr>
          <p:cNvPicPr>
            <a:picLocks noChangeAspect="1"/>
          </p:cNvPicPr>
          <p:nvPr/>
        </p:nvPicPr>
        <p:blipFill>
          <a:blip r:embed="rId2"/>
          <a:stretch>
            <a:fillRect/>
          </a:stretch>
        </p:blipFill>
        <p:spPr>
          <a:xfrm>
            <a:off x="3238500" y="1864660"/>
            <a:ext cx="5715000" cy="2797828"/>
          </a:xfrm>
          <a:prstGeom prst="rect">
            <a:avLst/>
          </a:prstGeom>
        </p:spPr>
      </p:pic>
    </p:spTree>
    <p:extLst>
      <p:ext uri="{BB962C8B-B14F-4D97-AF65-F5344CB8AC3E}">
        <p14:creationId xmlns:p14="http://schemas.microsoft.com/office/powerpoint/2010/main" val="1251051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38</TotalTime>
  <Words>752</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MS Shell Dlg 2</vt:lpstr>
      <vt:lpstr>Wingdings</vt:lpstr>
      <vt:lpstr>Wingdings 3</vt:lpstr>
      <vt:lpstr>Madison</vt:lpstr>
      <vt:lpstr>InternshipWeek1 </vt:lpstr>
      <vt:lpstr>Functions</vt:lpstr>
      <vt:lpstr>PowerPoint Presentation</vt:lpstr>
      <vt:lpstr>Python function declaration</vt:lpstr>
      <vt:lpstr>Types of function</vt:lpstr>
      <vt:lpstr>Defining a function</vt:lpstr>
      <vt:lpstr>Calling a Function</vt:lpstr>
      <vt:lpstr>Function Arguments</vt:lpstr>
      <vt:lpstr>PowerPoint Presentation</vt:lpstr>
      <vt:lpstr>Types of function</vt:lpstr>
      <vt:lpstr>Modules</vt:lpstr>
      <vt:lpstr>Built in Modules</vt:lpstr>
      <vt:lpstr>User Defined Modules</vt:lpstr>
      <vt:lpstr>PowerPoint Presentation</vt:lpstr>
      <vt:lpstr>Data Manipulation in Python</vt:lpstr>
      <vt:lpstr>Data Manipulation using Pandas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InternshipWeek1</dc:title>
  <dc:creator>hp</dc:creator>
  <cp:lastModifiedBy>hp</cp:lastModifiedBy>
  <cp:revision>5</cp:revision>
  <dcterms:created xsi:type="dcterms:W3CDTF">2023-10-09T12:18:16Z</dcterms:created>
  <dcterms:modified xsi:type="dcterms:W3CDTF">2023-10-09T12:56:23Z</dcterms:modified>
</cp:coreProperties>
</file>