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4793A9-7C6C-4D08-92F6-F1F92C238736}" type="datetime1">
              <a:rPr lang="en-US" smtClean="0"/>
              <a:t>10/10/2023</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EF911B4-2B8A-4B9C-8112-6F5C986D46F7}" type="datetime1">
              <a:rPr lang="en-US" smtClean="0"/>
              <a:t>10/10/2023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E4997B-1FE4-47A8-9028-DEF54467F1A4}" type="datetime1">
              <a:rPr lang="en-US" smtClean="0"/>
              <a:t>10/10/2023</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4326B5-3923-4825-B39D-26824402D2D6}" type="datetime1">
              <a:rPr lang="en-US" smtClean="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F77A073-F441-4A2C-AEED-DA5AB371EE5F}" type="datetime1">
              <a:rPr lang="en-US" smtClean="0"/>
              <a:t>10/10/2023</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920AA-4634-43CD-9C1A-EA35C3EB9627}" type="datetime1">
              <a:rPr lang="en-US" smtClean="0"/>
              <a:t>10/10/2023</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5D330AF-CDB6-4B06-9433-B8653C157AA0}" type="datetime1">
              <a:rPr lang="en-US" smtClean="0"/>
              <a:t>10/10/2023</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E27C40-104A-4C05-A382-21A40999A1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C1D78633-7222-4BD8-9B43-C5A3FE3FB1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54" name="Freeform 5">
              <a:extLst>
                <a:ext uri="{FF2B5EF4-FFF2-40B4-BE49-F238E27FC236}">
                  <a16:creationId xmlns:a16="http://schemas.microsoft.com/office/drawing/2014/main" id="{64A62ED5-69F8-4A9A-959F-BDFA4CB0062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55" name="Freeform 9">
              <a:extLst>
                <a:ext uri="{FF2B5EF4-FFF2-40B4-BE49-F238E27FC236}">
                  <a16:creationId xmlns:a16="http://schemas.microsoft.com/office/drawing/2014/main" id="{1E1E0581-3B45-45FA-909D-956C5BA8C38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56" name="Freeform 13">
              <a:extLst>
                <a:ext uri="{FF2B5EF4-FFF2-40B4-BE49-F238E27FC236}">
                  <a16:creationId xmlns:a16="http://schemas.microsoft.com/office/drawing/2014/main" id="{05474103-4A93-4198-B2FA-45EC74FD52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58" name="Group 57">
            <a:extLst>
              <a:ext uri="{FF2B5EF4-FFF2-40B4-BE49-F238E27FC236}">
                <a16:creationId xmlns:a16="http://schemas.microsoft.com/office/drawing/2014/main" id="{AD746CED-0567-4DF8-AB5A-955539059A3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59" name="Freeform 159">
              <a:extLst>
                <a:ext uri="{FF2B5EF4-FFF2-40B4-BE49-F238E27FC236}">
                  <a16:creationId xmlns:a16="http://schemas.microsoft.com/office/drawing/2014/main" id="{ADA5E076-A7C5-4275-A6C5-D0949C89B1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60" name="Freeform 164">
              <a:extLst>
                <a:ext uri="{FF2B5EF4-FFF2-40B4-BE49-F238E27FC236}">
                  <a16:creationId xmlns:a16="http://schemas.microsoft.com/office/drawing/2014/main" id="{8DA0B687-0059-4D26-A341-3533C07D86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61" name="Straight Connector 60">
              <a:extLst>
                <a:ext uri="{FF2B5EF4-FFF2-40B4-BE49-F238E27FC236}">
                  <a16:creationId xmlns:a16="http://schemas.microsoft.com/office/drawing/2014/main" id="{B3CFF822-5B88-4257-86DB-464E3C755F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2301" y="1830579"/>
            <a:ext cx="5860821" cy="1829015"/>
          </a:xfrm>
        </p:spPr>
        <p:txBody>
          <a:bodyPr anchor="ctr">
            <a:normAutofit/>
          </a:bodyPr>
          <a:lstStyle/>
          <a:p>
            <a:pPr algn="ctr"/>
            <a:r>
              <a:rPr lang="en-US" dirty="0" smtClean="0">
                <a:solidFill>
                  <a:schemeClr val="tx2">
                    <a:lumMod val="75000"/>
                    <a:lumOff val="25000"/>
                  </a:schemeClr>
                </a:solidFill>
              </a:rPr>
              <a:t>Introduction To Web Development</a:t>
            </a:r>
            <a:endParaRPr lang="en-US" dirty="0">
              <a:solidFill>
                <a:schemeClr val="tx2">
                  <a:lumMod val="75000"/>
                  <a:lumOff val="25000"/>
                </a:schemeClr>
              </a:solidFill>
            </a:endParaRPr>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a:bodyPr>
          <a:lstStyle/>
          <a:p>
            <a:pPr algn="ctr"/>
            <a:r>
              <a:rPr lang="en-US" dirty="0" smtClean="0">
                <a:solidFill>
                  <a:schemeClr val="tx2">
                    <a:lumMod val="75000"/>
                    <a:lumOff val="25000"/>
                  </a:schemeClr>
                </a:solidFill>
              </a:rPr>
              <a:t>Meghana P</a:t>
            </a:r>
            <a:endParaRPr lang="en-US" dirty="0">
              <a:solidFill>
                <a:schemeClr val="tx2">
                  <a:lumMod val="75000"/>
                  <a:lumOff val="25000"/>
                </a:schemeClr>
              </a:solidFill>
            </a:endParaRPr>
          </a:p>
        </p:txBody>
      </p:sp>
    </p:spTree>
    <p:extLst>
      <p:ext uri="{BB962C8B-B14F-4D97-AF65-F5344CB8AC3E}">
        <p14:creationId xmlns:p14="http://schemas.microsoft.com/office/powerpoint/2010/main" val="10743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IN" dirty="0"/>
          </a:p>
        </p:txBody>
      </p:sp>
      <p:sp>
        <p:nvSpPr>
          <p:cNvPr id="3" name="Content Placeholder 2"/>
          <p:cNvSpPr>
            <a:spLocks noGrp="1"/>
          </p:cNvSpPr>
          <p:nvPr>
            <p:ph idx="1"/>
          </p:nvPr>
        </p:nvSpPr>
        <p:spPr/>
        <p:txBody>
          <a:bodyPr>
            <a:normAutofit fontScale="92500"/>
          </a:bodyPr>
          <a:lstStyle/>
          <a:p>
            <a:r>
              <a:rPr lang="en-US" b="1" dirty="0"/>
              <a:t>Role of CSS (Cascading Style Sheets):</a:t>
            </a:r>
            <a:r>
              <a:rPr lang="en-US" dirty="0"/>
              <a:t> CSS is responsible for the presentation and styling of a web page. It enhances the visual appeal of HTML content. Here's how CSS contributes to front-end development:</a:t>
            </a:r>
          </a:p>
          <a:p>
            <a:pPr>
              <a:buFont typeface="Wingdings" panose="05000000000000000000" pitchFamily="2" charset="2"/>
              <a:buChar char="Ø"/>
            </a:pPr>
            <a:r>
              <a:rPr lang="en-US" b="1" dirty="0"/>
              <a:t>Visual Styling:</a:t>
            </a:r>
            <a:r>
              <a:rPr lang="en-US" dirty="0"/>
              <a:t> CSS is used to define colors, fonts, spacing, borders, backgrounds, and other visual properties to make the web page visually appealing.</a:t>
            </a:r>
          </a:p>
          <a:p>
            <a:pPr>
              <a:buFont typeface="Wingdings" panose="05000000000000000000" pitchFamily="2" charset="2"/>
              <a:buChar char="Ø"/>
            </a:pPr>
            <a:r>
              <a:rPr lang="en-US" b="1" dirty="0"/>
              <a:t>Layout Control:</a:t>
            </a:r>
            <a:r>
              <a:rPr lang="en-US" dirty="0"/>
              <a:t> CSS can control the layout of elements, including their positioning, alignment, and responsiveness. It enables the creation of responsive designs for different screen </a:t>
            </a:r>
            <a:r>
              <a:rPr lang="en-US" dirty="0" smtClean="0"/>
              <a:t>sizes.</a:t>
            </a:r>
          </a:p>
          <a:p>
            <a:pPr>
              <a:buFont typeface="Wingdings" panose="05000000000000000000" pitchFamily="2" charset="2"/>
              <a:buChar char="Ø"/>
            </a:pPr>
            <a:r>
              <a:rPr lang="en-US" b="1" dirty="0" smtClean="0"/>
              <a:t>Animations </a:t>
            </a:r>
            <a:r>
              <a:rPr lang="en-US" b="1" dirty="0"/>
              <a:t>and Transitions:</a:t>
            </a:r>
            <a:r>
              <a:rPr lang="en-US" dirty="0"/>
              <a:t> CSS can add animations and transitions to elements, making the user interface more interactive and </a:t>
            </a:r>
            <a:r>
              <a:rPr lang="en-US" dirty="0" smtClean="0"/>
              <a:t>engaging.</a:t>
            </a:r>
            <a:endParaRPr lang="en-US" dirty="0"/>
          </a:p>
          <a:p>
            <a:endParaRPr lang="en-IN" dirty="0"/>
          </a:p>
        </p:txBody>
      </p:sp>
    </p:spTree>
    <p:extLst>
      <p:ext uri="{BB962C8B-B14F-4D97-AF65-F5344CB8AC3E}">
        <p14:creationId xmlns:p14="http://schemas.microsoft.com/office/powerpoint/2010/main" val="178032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Role of JavaScript:</a:t>
            </a:r>
            <a:r>
              <a:rPr lang="en-US" dirty="0"/>
              <a:t> JavaScript is a powerful programming language that adds interactivity and dynamic behavior to web pages. Here's how JavaScript contributes to front-end development:</a:t>
            </a:r>
          </a:p>
          <a:p>
            <a:pPr>
              <a:buFont typeface="Wingdings" panose="05000000000000000000" pitchFamily="2" charset="2"/>
              <a:buChar char="Ø"/>
            </a:pPr>
            <a:r>
              <a:rPr lang="en-US" b="1" dirty="0"/>
              <a:t>Interactivity:</a:t>
            </a:r>
            <a:r>
              <a:rPr lang="en-US" dirty="0"/>
              <a:t> JavaScript allows you to create interactive features such as form validation, sliders, interactive maps, and real-time updates without requiring a page </a:t>
            </a:r>
            <a:r>
              <a:rPr lang="en-US" dirty="0" smtClean="0"/>
              <a:t>refresh.</a:t>
            </a:r>
          </a:p>
          <a:p>
            <a:pPr>
              <a:buFont typeface="Wingdings" panose="05000000000000000000" pitchFamily="2" charset="2"/>
              <a:buChar char="Ø"/>
            </a:pPr>
            <a:r>
              <a:rPr lang="en-US" b="1" dirty="0" smtClean="0"/>
              <a:t>DOM </a:t>
            </a:r>
            <a:r>
              <a:rPr lang="en-US" b="1" dirty="0"/>
              <a:t>Manipulation:</a:t>
            </a:r>
            <a:r>
              <a:rPr lang="en-US" dirty="0"/>
              <a:t> JavaScript can manipulate the Document Object Model (DOM), which represents the structure of a web page. This enables dynamic content updates and interaction with HTML and </a:t>
            </a:r>
            <a:r>
              <a:rPr lang="en-US" dirty="0" smtClean="0"/>
              <a:t>CSS.</a:t>
            </a:r>
          </a:p>
          <a:p>
            <a:pPr>
              <a:buFont typeface="Wingdings" panose="05000000000000000000" pitchFamily="2" charset="2"/>
              <a:buChar char="Ø"/>
            </a:pPr>
            <a:r>
              <a:rPr lang="en-US" b="1" dirty="0" smtClean="0"/>
              <a:t>Event Handling</a:t>
            </a:r>
            <a:r>
              <a:rPr lang="en-US" b="1" dirty="0"/>
              <a:t>:</a:t>
            </a:r>
            <a:r>
              <a:rPr lang="en-US" dirty="0"/>
              <a:t> JavaScript handles user interactions, such as clicks, mouse movements, and keyboard inputs, and responds to them by executing specific </a:t>
            </a:r>
            <a:r>
              <a:rPr lang="en-US" dirty="0" smtClean="0"/>
              <a:t>code.</a:t>
            </a:r>
          </a:p>
          <a:p>
            <a:pPr>
              <a:buFont typeface="Wingdings" panose="05000000000000000000" pitchFamily="2" charset="2"/>
              <a:buChar char="Ø"/>
            </a:pPr>
            <a:r>
              <a:rPr lang="en-US" b="1" dirty="0" smtClean="0"/>
              <a:t>AJAX </a:t>
            </a:r>
            <a:r>
              <a:rPr lang="en-US" b="1" dirty="0"/>
              <a:t>(Asynchronous JavaScript and XML):</a:t>
            </a:r>
            <a:r>
              <a:rPr lang="en-US" dirty="0"/>
              <a:t> JavaScript can make asynchronous requests to the server to fetch data without reloading the entire page, facilitating a smoother user experience.</a:t>
            </a:r>
          </a:p>
          <a:p>
            <a:endParaRPr lang="en-IN" dirty="0"/>
          </a:p>
        </p:txBody>
      </p:sp>
    </p:spTree>
    <p:extLst>
      <p:ext uri="{BB962C8B-B14F-4D97-AF65-F5344CB8AC3E}">
        <p14:creationId xmlns:p14="http://schemas.microsoft.com/office/powerpoint/2010/main" val="297405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lstStyle/>
          <a:p>
            <a:r>
              <a:rPr lang="en-US" dirty="0"/>
              <a:t>Back-end development involves working with the server-side of a web application, which includes the server, databases, and the server-side scripting code. The primary objectives of back-end development are data management, server-side logic, and ensuring the overall functionality of the web application. Back-end developers work to provide data and services to the front-end, enabling dynamic and interactive experiences for users.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209" y="4528037"/>
            <a:ext cx="3766037" cy="2101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919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normAutofit fontScale="92500"/>
          </a:bodyPr>
          <a:lstStyle/>
          <a:p>
            <a:r>
              <a:rPr lang="en-US" b="1" dirty="0"/>
              <a:t>Server-Side Scripting Languages </a:t>
            </a:r>
            <a:r>
              <a:rPr lang="en-US" b="1" dirty="0" smtClean="0"/>
              <a:t>:</a:t>
            </a:r>
            <a:r>
              <a:rPr lang="en-US" dirty="0" smtClean="0"/>
              <a:t> </a:t>
            </a:r>
            <a:r>
              <a:rPr lang="en-US" dirty="0"/>
              <a:t>Server-side scripting languages are programming languages used to write the logic and functionality that runs on the server. Here's how server-side scripting languages contribute to back-end development:</a:t>
            </a:r>
          </a:p>
          <a:p>
            <a:pPr>
              <a:buFont typeface="Wingdings" panose="05000000000000000000" pitchFamily="2" charset="2"/>
              <a:buChar char="Ø"/>
            </a:pPr>
            <a:r>
              <a:rPr lang="en-US" b="1" dirty="0"/>
              <a:t>Handling Requests and Responses:</a:t>
            </a:r>
            <a:r>
              <a:rPr lang="en-US" dirty="0"/>
              <a:t> These languages are responsible for receiving HTTP requests from clients (usually web browsers), processing these requests, and sending back appropriate responses. This includes handling user registrations, logins, and any other interactions with the </a:t>
            </a:r>
            <a:r>
              <a:rPr lang="en-US" dirty="0" smtClean="0"/>
              <a:t>server.</a:t>
            </a:r>
          </a:p>
          <a:p>
            <a:pPr>
              <a:buFont typeface="Wingdings" panose="05000000000000000000" pitchFamily="2" charset="2"/>
              <a:buChar char="Ø"/>
            </a:pPr>
            <a:r>
              <a:rPr lang="en-US" b="1" dirty="0" smtClean="0"/>
              <a:t>Business </a:t>
            </a:r>
            <a:r>
              <a:rPr lang="en-US" b="1" dirty="0"/>
              <a:t>Logic:</a:t>
            </a:r>
            <a:r>
              <a:rPr lang="en-US" dirty="0"/>
              <a:t> Server-side scripting languages execute the business logic of the application. This includes calculations, data validation, user authentication, and more. The code ensures that the application functions correctly and securely.</a:t>
            </a:r>
          </a:p>
          <a:p>
            <a:endParaRPr lang="en-IN" dirty="0"/>
          </a:p>
        </p:txBody>
      </p:sp>
    </p:spTree>
    <p:extLst>
      <p:ext uri="{BB962C8B-B14F-4D97-AF65-F5344CB8AC3E}">
        <p14:creationId xmlns:p14="http://schemas.microsoft.com/office/powerpoint/2010/main" val="119074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a:t>Integration with Databases:</a:t>
            </a:r>
            <a:r>
              <a:rPr lang="en-IN" dirty="0"/>
              <a:t> Back-end languages are used to interact with databases to store, retrieve, and manipulate data. They can connect to various types of databases, such as relational databases (e.g., MySQL, PostgreSQL) or NoSQL databases (e.g., MongoDB, Redis</a:t>
            </a:r>
            <a:r>
              <a:rPr lang="en-IN" dirty="0" smtClean="0"/>
              <a:t>).</a:t>
            </a:r>
          </a:p>
          <a:p>
            <a:pPr>
              <a:buFont typeface="Wingdings" panose="05000000000000000000" pitchFamily="2" charset="2"/>
              <a:buChar char="Ø"/>
            </a:pPr>
            <a:r>
              <a:rPr lang="en-IN" b="1" dirty="0"/>
              <a:t>Integration with Databases:</a:t>
            </a:r>
            <a:r>
              <a:rPr lang="en-IN" dirty="0"/>
              <a:t> Back-end languages are used to interact with databases to store, retrieve, and manipulate data. They can connect to various types of databases, such as relational databases (e.g., MySQL, PostgreSQL) or NoSQL databases (e.g., MongoDB, Redis).</a:t>
            </a:r>
          </a:p>
        </p:txBody>
      </p:sp>
    </p:spTree>
    <p:extLst>
      <p:ext uri="{BB962C8B-B14F-4D97-AF65-F5344CB8AC3E}">
        <p14:creationId xmlns:p14="http://schemas.microsoft.com/office/powerpoint/2010/main" val="68946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Server-Side Scripting Languages</a:t>
            </a:r>
            <a:endParaRPr lang="en-IN" dirty="0"/>
          </a:p>
        </p:txBody>
      </p:sp>
      <p:sp>
        <p:nvSpPr>
          <p:cNvPr id="3" name="Content Placeholder 2"/>
          <p:cNvSpPr>
            <a:spLocks noGrp="1"/>
          </p:cNvSpPr>
          <p:nvPr>
            <p:ph idx="1"/>
          </p:nvPr>
        </p:nvSpPr>
        <p:spPr>
          <a:xfrm>
            <a:off x="2933700" y="2438400"/>
            <a:ext cx="8770571" cy="4349262"/>
          </a:xfrm>
        </p:spPr>
        <p:txBody>
          <a:bodyPr>
            <a:normAutofit/>
          </a:bodyPr>
          <a:lstStyle/>
          <a:p>
            <a:r>
              <a:rPr lang="en-US" dirty="0"/>
              <a:t>Examples of server-side scripting languages include:</a:t>
            </a:r>
          </a:p>
          <a:p>
            <a:pPr>
              <a:buFont typeface="Wingdings" panose="05000000000000000000" pitchFamily="2" charset="2"/>
              <a:buChar char="Ø"/>
            </a:pPr>
            <a:r>
              <a:rPr lang="en-US" b="1" dirty="0"/>
              <a:t>Python:</a:t>
            </a:r>
            <a:r>
              <a:rPr lang="en-US" dirty="0"/>
              <a:t> Known for its readability and versatility, Python is used in various back-end frameworks like Django and </a:t>
            </a:r>
            <a:r>
              <a:rPr lang="en-US" dirty="0" smtClean="0"/>
              <a:t>Flask.</a:t>
            </a:r>
          </a:p>
          <a:p>
            <a:pPr>
              <a:buFont typeface="Wingdings" panose="05000000000000000000" pitchFamily="2" charset="2"/>
              <a:buChar char="Ø"/>
            </a:pPr>
            <a:r>
              <a:rPr lang="en-US" b="1" dirty="0" smtClean="0"/>
              <a:t>Ruby:</a:t>
            </a:r>
            <a:r>
              <a:rPr lang="en-US" dirty="0" smtClean="0"/>
              <a:t> </a:t>
            </a:r>
            <a:r>
              <a:rPr lang="en-US" dirty="0"/>
              <a:t>Ruby, often used with the Ruby on Rails framework, promotes developer productivity and follows the "convention over configuration" </a:t>
            </a:r>
            <a:r>
              <a:rPr lang="en-US" dirty="0" smtClean="0"/>
              <a:t>principle.</a:t>
            </a:r>
          </a:p>
          <a:p>
            <a:pPr>
              <a:buFont typeface="Wingdings" panose="05000000000000000000" pitchFamily="2" charset="2"/>
              <a:buChar char="Ø"/>
            </a:pPr>
            <a:r>
              <a:rPr lang="en-US" b="1" dirty="0" smtClean="0"/>
              <a:t>Java</a:t>
            </a:r>
            <a:r>
              <a:rPr lang="en-US" b="1" dirty="0"/>
              <a:t>:</a:t>
            </a:r>
            <a:r>
              <a:rPr lang="en-US" dirty="0"/>
              <a:t> Java is used for building enterprise-level applications and is known for its robustness and scalability</a:t>
            </a:r>
            <a:r>
              <a:rPr lang="en-US" dirty="0" smtClean="0"/>
              <a:t>.</a:t>
            </a:r>
            <a:endParaRPr lang="en-US" dirty="0"/>
          </a:p>
        </p:txBody>
      </p:sp>
    </p:spTree>
    <p:extLst>
      <p:ext uri="{BB962C8B-B14F-4D97-AF65-F5344CB8AC3E}">
        <p14:creationId xmlns:p14="http://schemas.microsoft.com/office/powerpoint/2010/main" val="333987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8354" y="568345"/>
            <a:ext cx="8770571" cy="1560716"/>
          </a:xfrm>
        </p:spPr>
        <p:txBody>
          <a:bodyPr/>
          <a:lstStyle/>
          <a:p>
            <a:r>
              <a:rPr lang="en-US" dirty="0" smtClean="0"/>
              <a:t>Database</a:t>
            </a:r>
            <a:endParaRPr lang="en-IN" dirty="0"/>
          </a:p>
        </p:txBody>
      </p:sp>
      <p:sp>
        <p:nvSpPr>
          <p:cNvPr id="3" name="Content Placeholder 2"/>
          <p:cNvSpPr>
            <a:spLocks noGrp="1"/>
          </p:cNvSpPr>
          <p:nvPr>
            <p:ph idx="1"/>
          </p:nvPr>
        </p:nvSpPr>
        <p:spPr/>
        <p:txBody>
          <a:bodyPr/>
          <a:lstStyle/>
          <a:p>
            <a:r>
              <a:rPr lang="en-US" dirty="0"/>
              <a:t>A database is a structured collection of data that is organized and stored in a way that allows for efficient retrieval, management, and manipulation of that data. In essence, a database is like a digital filing system for storing and managing vast amounts of information. It serves as a central repository for data, making it accessible, searchable, and secure</a:t>
            </a:r>
            <a:r>
              <a:rPr lang="en-US" dirty="0" smtClean="0"/>
              <a:t>.</a:t>
            </a:r>
          </a:p>
          <a:p>
            <a:r>
              <a:rPr lang="en-US" dirty="0"/>
              <a:t>There are several types of databases that can be used for back-end development, and the choice of database depends on the specific needs of your web application, including data structure, scalability, and complexity. Here are some of the most commonly used types of databases for back-end development:</a:t>
            </a:r>
            <a:endParaRPr lang="en-IN" dirty="0"/>
          </a:p>
        </p:txBody>
      </p:sp>
    </p:spTree>
    <p:extLst>
      <p:ext uri="{BB962C8B-B14F-4D97-AF65-F5344CB8AC3E}">
        <p14:creationId xmlns:p14="http://schemas.microsoft.com/office/powerpoint/2010/main" val="342357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Relational Databases (SQL Databases):</a:t>
            </a:r>
            <a:endParaRPr lang="en-US" dirty="0"/>
          </a:p>
          <a:p>
            <a:pPr marL="457200" indent="-457200">
              <a:buFont typeface="+mj-lt"/>
              <a:buAutoNum type="arabicPeriod"/>
            </a:pPr>
            <a:r>
              <a:rPr lang="en-US" b="1" dirty="0"/>
              <a:t>MySQL:</a:t>
            </a:r>
            <a:r>
              <a:rPr lang="en-US" dirty="0"/>
              <a:t> An open-source relational database management system (RDBMS) known for its speed, reliability, and ease of use. It is commonly used for web applications of various </a:t>
            </a:r>
            <a:r>
              <a:rPr lang="en-US" dirty="0" smtClean="0"/>
              <a:t>sizes.</a:t>
            </a:r>
          </a:p>
          <a:p>
            <a:pPr marL="457200" indent="-457200">
              <a:buFont typeface="+mj-lt"/>
              <a:buAutoNum type="arabicPeriod"/>
            </a:pPr>
            <a:r>
              <a:rPr lang="en-US" b="1" dirty="0" smtClean="0"/>
              <a:t>PostgreSQL</a:t>
            </a:r>
            <a:r>
              <a:rPr lang="en-US" b="1" dirty="0"/>
              <a:t>:</a:t>
            </a:r>
            <a:r>
              <a:rPr lang="en-US" dirty="0"/>
              <a:t> Another open-source RDBMS known for its advanced features, extensibility, and support for complex data types. It's often used for applications requiring robust data integrity and </a:t>
            </a:r>
            <a:r>
              <a:rPr lang="en-US" dirty="0" smtClean="0"/>
              <a:t>scalability.</a:t>
            </a:r>
          </a:p>
          <a:p>
            <a:pPr marL="457200" indent="-457200">
              <a:buFont typeface="+mj-lt"/>
              <a:buAutoNum type="arabicPeriod"/>
            </a:pPr>
            <a:r>
              <a:rPr lang="en-US" b="1" dirty="0" smtClean="0"/>
              <a:t>Microsoft SQL </a:t>
            </a:r>
            <a:r>
              <a:rPr lang="en-US" b="1" dirty="0"/>
              <a:t>Server:</a:t>
            </a:r>
            <a:r>
              <a:rPr lang="en-US" dirty="0"/>
              <a:t> A commercial RDBMS developed by Microsoft, often used in enterprises and for applications integrated with the Microsoft technology </a:t>
            </a:r>
            <a:r>
              <a:rPr lang="en-US" dirty="0" smtClean="0"/>
              <a:t>stack.</a:t>
            </a:r>
          </a:p>
          <a:p>
            <a:pPr marL="457200" indent="-457200">
              <a:buFont typeface="+mj-lt"/>
              <a:buAutoNum type="arabicPeriod"/>
            </a:pPr>
            <a:r>
              <a:rPr lang="en-US" b="1" dirty="0" smtClean="0"/>
              <a:t>Oracle </a:t>
            </a:r>
            <a:r>
              <a:rPr lang="en-US" b="1" dirty="0"/>
              <a:t>Database:</a:t>
            </a:r>
            <a:r>
              <a:rPr lang="en-US" dirty="0"/>
              <a:t> A powerful commercial RDBMS known for its scalability, security, and reliability. It's commonly used in large enterprise applications.</a:t>
            </a:r>
          </a:p>
          <a:p>
            <a:endParaRPr lang="en-IN" dirty="0"/>
          </a:p>
        </p:txBody>
      </p:sp>
    </p:spTree>
    <p:extLst>
      <p:ext uri="{BB962C8B-B14F-4D97-AF65-F5344CB8AC3E}">
        <p14:creationId xmlns:p14="http://schemas.microsoft.com/office/powerpoint/2010/main" val="28331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NoSQL Databases:</a:t>
            </a:r>
            <a:endParaRPr lang="en-US" dirty="0"/>
          </a:p>
          <a:p>
            <a:pPr marL="457200" indent="-457200">
              <a:buFont typeface="+mj-lt"/>
              <a:buAutoNum type="arabicPeriod"/>
            </a:pPr>
            <a:r>
              <a:rPr lang="en-US" b="1" dirty="0"/>
              <a:t>MongoDB:</a:t>
            </a:r>
            <a:r>
              <a:rPr lang="en-US" dirty="0"/>
              <a:t> A popular NoSQL database that stores data in JSON-like documents. It is highly flexible and suitable for applications with rapidly changing data structures, such as social networks and content management </a:t>
            </a:r>
            <a:r>
              <a:rPr lang="en-US" dirty="0" smtClean="0"/>
              <a:t>systems.</a:t>
            </a:r>
          </a:p>
          <a:p>
            <a:pPr marL="457200" indent="-457200">
              <a:buFont typeface="+mj-lt"/>
              <a:buAutoNum type="arabicPeriod"/>
            </a:pPr>
            <a:r>
              <a:rPr lang="en-US" b="1" dirty="0" smtClean="0"/>
              <a:t>Cassandra</a:t>
            </a:r>
            <a:r>
              <a:rPr lang="en-US" b="1" dirty="0"/>
              <a:t>:</a:t>
            </a:r>
            <a:r>
              <a:rPr lang="en-US" dirty="0"/>
              <a:t> A distributed NoSQL database designed for handling large volumes of data across multiple servers. It is well-suited for applications requiring high availability and scalability, such as IoT </a:t>
            </a:r>
            <a:r>
              <a:rPr lang="en-US" dirty="0" smtClean="0"/>
              <a:t>platforms.</a:t>
            </a:r>
          </a:p>
          <a:p>
            <a:pPr marL="457200" indent="-457200">
              <a:buFont typeface="+mj-lt"/>
              <a:buAutoNum type="arabicPeriod"/>
            </a:pPr>
            <a:r>
              <a:rPr lang="en-US" b="1" dirty="0" smtClean="0"/>
              <a:t>Redis</a:t>
            </a:r>
            <a:r>
              <a:rPr lang="en-US" b="1" dirty="0"/>
              <a:t>:</a:t>
            </a:r>
            <a:r>
              <a:rPr lang="en-US" dirty="0"/>
              <a:t> A </a:t>
            </a:r>
            <a:r>
              <a:rPr lang="en-US" dirty="0" smtClean="0"/>
              <a:t>high-performance, </a:t>
            </a:r>
            <a:r>
              <a:rPr lang="en-US" dirty="0"/>
              <a:t>in-memory key-value store often used for caching and real-time applications. It's suitable for applications that require low-latency data </a:t>
            </a:r>
            <a:r>
              <a:rPr lang="en-US" dirty="0" smtClean="0"/>
              <a:t>retrieval.</a:t>
            </a:r>
          </a:p>
          <a:p>
            <a:pPr marL="457200" indent="-457200">
              <a:buFont typeface="+mj-lt"/>
              <a:buAutoNum type="arabicPeriod"/>
            </a:pPr>
            <a:r>
              <a:rPr lang="en-US" b="1" dirty="0" smtClean="0"/>
              <a:t>CouchDB</a:t>
            </a:r>
            <a:r>
              <a:rPr lang="en-US" b="1" dirty="0"/>
              <a:t>:</a:t>
            </a:r>
            <a:r>
              <a:rPr lang="en-US" dirty="0"/>
              <a:t> A NoSQL database that uses a document-oriented model and supports replication and offline data access. It's useful for applications with decentralized data.</a:t>
            </a:r>
          </a:p>
          <a:p>
            <a:endParaRPr lang="en-IN" dirty="0"/>
          </a:p>
        </p:txBody>
      </p:sp>
    </p:spTree>
    <p:extLst>
      <p:ext uri="{BB962C8B-B14F-4D97-AF65-F5344CB8AC3E}">
        <p14:creationId xmlns:p14="http://schemas.microsoft.com/office/powerpoint/2010/main" val="369506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a:bodyPr>
          <a:lstStyle/>
          <a:p>
            <a:r>
              <a:rPr lang="en-US" b="1" dirty="0"/>
              <a:t>Graph </a:t>
            </a:r>
            <a:r>
              <a:rPr lang="en-US" b="1" dirty="0" smtClean="0"/>
              <a:t>Databases:</a:t>
            </a:r>
            <a:endParaRPr lang="en-US" dirty="0" smtClean="0"/>
          </a:p>
          <a:p>
            <a:pPr marL="320040" lvl="1" indent="0">
              <a:buNone/>
            </a:pPr>
            <a:r>
              <a:rPr lang="en-US" b="1" dirty="0" smtClean="0"/>
              <a:t>Neo4j:</a:t>
            </a:r>
            <a:r>
              <a:rPr lang="en-US" dirty="0" smtClean="0"/>
              <a:t> A graph database designed for managing and querying highly interconnected data. It's commonly used for applications involving complex relationships, such as social networks and recommendation engines.</a:t>
            </a:r>
          </a:p>
          <a:p>
            <a:r>
              <a:rPr lang="en-US" b="1" dirty="0" smtClean="0"/>
              <a:t>Time-Series Databases:</a:t>
            </a:r>
            <a:endParaRPr lang="en-US" dirty="0" smtClean="0"/>
          </a:p>
          <a:p>
            <a:pPr marL="320040" lvl="1" indent="0">
              <a:buNone/>
            </a:pPr>
            <a:r>
              <a:rPr lang="en-US" b="1" dirty="0"/>
              <a:t>InfluxDB:</a:t>
            </a:r>
            <a:r>
              <a:rPr lang="en-US" dirty="0"/>
              <a:t> A time-series database optimized for handling large volumes of time-stamped data, making it ideal for IoT and monitoring applications</a:t>
            </a:r>
            <a:r>
              <a:rPr lang="en-US" dirty="0" smtClean="0"/>
              <a:t>.</a:t>
            </a:r>
            <a:endParaRPr lang="en-US" dirty="0"/>
          </a:p>
        </p:txBody>
      </p:sp>
    </p:spTree>
    <p:extLst>
      <p:ext uri="{BB962C8B-B14F-4D97-AF65-F5344CB8AC3E}">
        <p14:creationId xmlns:p14="http://schemas.microsoft.com/office/powerpoint/2010/main" val="225623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Web Development</a:t>
            </a:r>
          </a:p>
        </p:txBody>
      </p:sp>
      <p:sp>
        <p:nvSpPr>
          <p:cNvPr id="3" name="Content Placeholder 2"/>
          <p:cNvSpPr>
            <a:spLocks noGrp="1"/>
          </p:cNvSpPr>
          <p:nvPr>
            <p:ph idx="1"/>
          </p:nvPr>
        </p:nvSpPr>
        <p:spPr/>
        <p:txBody>
          <a:bodyPr>
            <a:normAutofit fontScale="92500" lnSpcReduction="10000"/>
          </a:bodyPr>
          <a:lstStyle/>
          <a:p>
            <a:r>
              <a:rPr lang="en-US" dirty="0"/>
              <a:t>Web development refers to the process of creating, building, and maintaining websites or web applications that are accessible on the internet. It encompasses a range of tasks and activities, including web design, web content development, client-side and server-side scripting, database management, and web server configuration. </a:t>
            </a:r>
            <a:endParaRPr lang="en-US" dirty="0" smtClean="0"/>
          </a:p>
          <a:p>
            <a:r>
              <a:rPr lang="en-US" dirty="0" smtClean="0"/>
              <a:t>Web </a:t>
            </a:r>
            <a:r>
              <a:rPr lang="en-US" dirty="0"/>
              <a:t>developers use various programming languages, frameworks, and tools to create interactive and functional websites that can serve a wide range of purposes, from informational websites and blogs to e-commerce platforms, social media networks, and web-based applications. </a:t>
            </a:r>
            <a:endParaRPr lang="en-US" dirty="0" smtClean="0"/>
          </a:p>
          <a:p>
            <a:r>
              <a:rPr lang="en-US" dirty="0" smtClean="0"/>
              <a:t>Web </a:t>
            </a:r>
            <a:r>
              <a:rPr lang="en-US" dirty="0"/>
              <a:t>development is a multidisciplinary field that involves both front-end development</a:t>
            </a:r>
            <a:r>
              <a:rPr lang="en-US" dirty="0" smtClean="0"/>
              <a:t>, </a:t>
            </a:r>
            <a:r>
              <a:rPr lang="en-US" dirty="0"/>
              <a:t>back-end </a:t>
            </a:r>
            <a:r>
              <a:rPr lang="en-US" dirty="0" smtClean="0"/>
              <a:t>development and </a:t>
            </a:r>
            <a:r>
              <a:rPr lang="en-US" dirty="0"/>
              <a:t>database </a:t>
            </a:r>
            <a:r>
              <a:rPr lang="en-US" dirty="0" smtClean="0"/>
              <a:t>management</a:t>
            </a:r>
            <a:endParaRPr lang="en-IN" dirty="0"/>
          </a:p>
        </p:txBody>
      </p:sp>
    </p:spTree>
    <p:extLst>
      <p:ext uri="{BB962C8B-B14F-4D97-AF65-F5344CB8AC3E}">
        <p14:creationId xmlns:p14="http://schemas.microsoft.com/office/powerpoint/2010/main" val="20439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85000" lnSpcReduction="10000"/>
          </a:bodyPr>
          <a:lstStyle/>
          <a:p>
            <a:r>
              <a:rPr lang="en-US" dirty="0"/>
              <a:t>Most of your experience with web applications is with their </a:t>
            </a:r>
            <a:r>
              <a:rPr lang="en-US" i="1" dirty="0"/>
              <a:t>frontends</a:t>
            </a:r>
            <a:r>
              <a:rPr lang="en-US" dirty="0"/>
              <a:t>. The posts on Reddit, the scrolling thumbnails on Netflix, the map and tiny moving cars on Lyft- all of these are designed with JavaScript. It can be frustrating sometimes when learning backend languages and frameworks to know that the JavaScript is what everyone is seeing and interacting with.</a:t>
            </a:r>
          </a:p>
          <a:p>
            <a:r>
              <a:rPr lang="en-US" dirty="0"/>
              <a:t>That being said, none of these applications would do very much without a backend- specifically, in the case of Reddit, Netflix, and Lyft, they would not do very much without Flask.</a:t>
            </a:r>
          </a:p>
          <a:p>
            <a:r>
              <a:rPr lang="en-US" dirty="0"/>
              <a:t>Full-stack development gives software engineers the ability to design applications that do as much as they possibly can. They can be as visually appealing as Airbnb and as powerful as AWS (if you have the DS&amp;A know-how). Use of ORMs and clever implementation of concepts like REST and </a:t>
            </a:r>
            <a:r>
              <a:rPr lang="en-US" dirty="0" smtClean="0"/>
              <a:t>Web Socket </a:t>
            </a:r>
            <a:r>
              <a:rPr lang="en-US" dirty="0"/>
              <a:t>will expand the possibilities for your career even further.</a:t>
            </a:r>
          </a:p>
          <a:p>
            <a:pPr marL="0" indent="0">
              <a:buNone/>
            </a:pPr>
            <a:endParaRPr lang="en-IN" dirty="0"/>
          </a:p>
        </p:txBody>
      </p:sp>
    </p:spTree>
    <p:extLst>
      <p:ext uri="{BB962C8B-B14F-4D97-AF65-F5344CB8AC3E}">
        <p14:creationId xmlns:p14="http://schemas.microsoft.com/office/powerpoint/2010/main" val="42575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7200" dirty="0" smtClean="0"/>
              <a:t>THANK </a:t>
            </a:r>
            <a:br>
              <a:rPr lang="en-US" sz="7200" dirty="0" smtClean="0"/>
            </a:br>
            <a:r>
              <a:rPr lang="en-US" sz="7200" dirty="0" smtClean="0"/>
              <a:t>YOU</a:t>
            </a:r>
            <a:endParaRPr lang="en-IN" sz="7200" dirty="0"/>
          </a:p>
        </p:txBody>
      </p:sp>
      <p:sp>
        <p:nvSpPr>
          <p:cNvPr id="5" name="Subtitle 4"/>
          <p:cNvSpPr>
            <a:spLocks noGrp="1"/>
          </p:cNvSpPr>
          <p:nvPr>
            <p:ph type="subTitle" idx="1"/>
          </p:nvPr>
        </p:nvSpPr>
        <p:spPr/>
        <p:txBody>
          <a:bodyPr/>
          <a:lstStyle/>
          <a:p>
            <a:r>
              <a:rPr lang="en-US" dirty="0" smtClean="0"/>
              <a:t>MEGHANA P</a:t>
            </a:r>
            <a:endParaRPr lang="en-IN" dirty="0"/>
          </a:p>
        </p:txBody>
      </p:sp>
      <p:pic>
        <p:nvPicPr>
          <p:cNvPr id="6" name="Picture 5"/>
          <p:cNvPicPr>
            <a:picLocks noChangeAspect="1"/>
          </p:cNvPicPr>
          <p:nvPr/>
        </p:nvPicPr>
        <p:blipFill>
          <a:blip r:embed="rId2"/>
          <a:stretch>
            <a:fillRect/>
          </a:stretch>
        </p:blipFill>
        <p:spPr>
          <a:xfrm>
            <a:off x="10622938" y="4697262"/>
            <a:ext cx="1285875" cy="1285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99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in the digital age</a:t>
            </a:r>
            <a:endParaRPr lang="en-IN" dirty="0"/>
          </a:p>
        </p:txBody>
      </p:sp>
      <p:sp>
        <p:nvSpPr>
          <p:cNvPr id="3" name="Content Placeholder 2"/>
          <p:cNvSpPr>
            <a:spLocks noGrp="1"/>
          </p:cNvSpPr>
          <p:nvPr>
            <p:ph idx="1"/>
          </p:nvPr>
        </p:nvSpPr>
        <p:spPr/>
        <p:txBody>
          <a:bodyPr>
            <a:normAutofit fontScale="92500" lnSpcReduction="20000"/>
          </a:bodyPr>
          <a:lstStyle/>
          <a:p>
            <a:r>
              <a:rPr lang="en-US" dirty="0"/>
              <a:t>Web development is of paramount importance in the digital age for several reasons:</a:t>
            </a:r>
          </a:p>
          <a:p>
            <a:r>
              <a:rPr lang="en-US" b="1" dirty="0"/>
              <a:t>Global Accessibility</a:t>
            </a:r>
            <a:r>
              <a:rPr lang="en-US" dirty="0"/>
              <a:t>: The internet has become an integral part of daily life for billions of people worldwide. Web development enables businesses, organizations, and individuals to reach a global audience, making information, products, and services accessible to a vast and diverse population.</a:t>
            </a:r>
          </a:p>
          <a:p>
            <a:r>
              <a:rPr lang="en-US" b="1" dirty="0"/>
              <a:t>Business Presence</a:t>
            </a:r>
            <a:r>
              <a:rPr lang="en-US" dirty="0"/>
              <a:t>: A well-developed website is often the first point of contact between a business and its potential customers. It serves as a digital storefront, creating a lasting impression and influencing consumers' perception of a brand.</a:t>
            </a:r>
          </a:p>
          <a:p>
            <a:r>
              <a:rPr lang="en-US" b="1" dirty="0"/>
              <a:t>E-commerce</a:t>
            </a:r>
            <a:r>
              <a:rPr lang="en-US" dirty="0"/>
              <a:t>: The growth of e-commerce has revolutionized the way people shop. Web development plays a critical role in creating and maintaining online stores, allowing businesses to sell products and services to customers 24/7, without geographical limitations.</a:t>
            </a:r>
          </a:p>
          <a:p>
            <a:endParaRPr lang="en-IN" dirty="0"/>
          </a:p>
        </p:txBody>
      </p:sp>
    </p:spTree>
    <p:extLst>
      <p:ext uri="{BB962C8B-B14F-4D97-AF65-F5344CB8AC3E}">
        <p14:creationId xmlns:p14="http://schemas.microsoft.com/office/powerpoint/2010/main" val="428489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in the digital age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Content Sharing and Information Dissemination</a:t>
            </a:r>
            <a:r>
              <a:rPr lang="en-US" dirty="0"/>
              <a:t>: Websites are essential platforms for sharing information, news, educational content, and more. Web development enables the creation of blogs, news portals, educational websites, and knowledge-sharing platforms.</a:t>
            </a:r>
          </a:p>
          <a:p>
            <a:r>
              <a:rPr lang="en-US" b="1" dirty="0"/>
              <a:t>Communication and Social Interaction</a:t>
            </a:r>
            <a:r>
              <a:rPr lang="en-US" dirty="0"/>
              <a:t>: Social media networks, messaging apps, and other communication platforms heavily rely on web development. They facilitate real-time communication, collaboration, and networking among individuals and groups.</a:t>
            </a:r>
          </a:p>
          <a:p>
            <a:r>
              <a:rPr lang="en-US" b="1" dirty="0"/>
              <a:t>Automation and Efficiency</a:t>
            </a:r>
            <a:r>
              <a:rPr lang="en-US" dirty="0"/>
              <a:t>: Web applications and back-end development automate numerous tasks and processes, increasing efficiency and productivity across various industries. This includes areas like customer relationship management (CRM), inventory management, and data analysis</a:t>
            </a:r>
            <a:r>
              <a:rPr lang="en-US" dirty="0" smtClean="0"/>
              <a:t>.</a:t>
            </a:r>
            <a:endParaRPr lang="en-US" dirty="0"/>
          </a:p>
        </p:txBody>
      </p:sp>
    </p:spTree>
    <p:extLst>
      <p:ext uri="{BB962C8B-B14F-4D97-AF65-F5344CB8AC3E}">
        <p14:creationId xmlns:p14="http://schemas.microsoft.com/office/powerpoint/2010/main" val="411266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a:t>
            </a:r>
            <a:r>
              <a:rPr lang="en-IN" b="1" dirty="0" smtClean="0"/>
              <a:t>Technologies Of Web Development</a:t>
            </a:r>
            <a:endParaRPr lang="en-IN" dirty="0"/>
          </a:p>
        </p:txBody>
      </p:sp>
      <p:sp>
        <p:nvSpPr>
          <p:cNvPr id="3" name="Content Placeholder 2"/>
          <p:cNvSpPr>
            <a:spLocks noGrp="1"/>
          </p:cNvSpPr>
          <p:nvPr>
            <p:ph idx="1"/>
          </p:nvPr>
        </p:nvSpPr>
        <p:spPr>
          <a:xfrm>
            <a:off x="2933700" y="2438400"/>
            <a:ext cx="8770571" cy="4023946"/>
          </a:xfrm>
        </p:spPr>
        <p:txBody>
          <a:bodyPr>
            <a:normAutofit fontScale="92500" lnSpcReduction="20000"/>
          </a:bodyPr>
          <a:lstStyle/>
          <a:p>
            <a:r>
              <a:rPr lang="en-US" dirty="0"/>
              <a:t>Web development relies on a variety of key technologies and tools to create, design, and maintain websites and web applications. These technologies span multiple layers of the web development stack, including front-end, back-end, and databases. Here are some of the essential technologies used in web development</a:t>
            </a:r>
            <a:r>
              <a:rPr lang="en-US" dirty="0" smtClean="0"/>
              <a:t>:</a:t>
            </a:r>
          </a:p>
          <a:p>
            <a:r>
              <a:rPr lang="en-IN" dirty="0"/>
              <a:t>Front-End Technologies</a:t>
            </a:r>
            <a:r>
              <a:rPr lang="en-IN" dirty="0" smtClean="0"/>
              <a:t>:</a:t>
            </a:r>
          </a:p>
          <a:p>
            <a:pPr marL="457200" indent="-457200">
              <a:buFont typeface="+mj-lt"/>
              <a:buAutoNum type="arabicPeriod"/>
            </a:pPr>
            <a:r>
              <a:rPr lang="en-IN" dirty="0"/>
              <a:t>HTML (Hypertext </a:t>
            </a:r>
            <a:r>
              <a:rPr lang="en-IN" dirty="0" err="1"/>
              <a:t>Markup</a:t>
            </a:r>
            <a:r>
              <a:rPr lang="en-IN" dirty="0"/>
              <a:t> Language</a:t>
            </a:r>
            <a:r>
              <a:rPr lang="en-IN" dirty="0" smtClean="0"/>
              <a:t>)</a:t>
            </a:r>
          </a:p>
          <a:p>
            <a:pPr marL="457200" indent="-457200">
              <a:buFont typeface="+mj-lt"/>
              <a:buAutoNum type="arabicPeriod"/>
            </a:pPr>
            <a:r>
              <a:rPr lang="en-IN" dirty="0"/>
              <a:t>CSS (Cascading Style Sheets</a:t>
            </a:r>
            <a:r>
              <a:rPr lang="en-IN" dirty="0" smtClean="0"/>
              <a:t>)</a:t>
            </a:r>
          </a:p>
          <a:p>
            <a:pPr marL="457200" indent="-457200">
              <a:buFont typeface="+mj-lt"/>
              <a:buAutoNum type="arabicPeriod"/>
            </a:pPr>
            <a:r>
              <a:rPr lang="en-IN" dirty="0" smtClean="0"/>
              <a:t>JavaScript</a:t>
            </a:r>
          </a:p>
          <a:p>
            <a:pPr marL="457200" indent="-457200">
              <a:buFont typeface="+mj-lt"/>
              <a:buAutoNum type="arabicPeriod"/>
            </a:pPr>
            <a:r>
              <a:rPr lang="en-IN" dirty="0"/>
              <a:t>Front-End </a:t>
            </a:r>
            <a:r>
              <a:rPr lang="en-IN" dirty="0" smtClean="0"/>
              <a:t>Frameworks</a:t>
            </a:r>
          </a:p>
          <a:p>
            <a:pPr marL="457200" indent="-457200">
              <a:buFont typeface="+mj-lt"/>
              <a:buAutoNum type="arabicPeriod"/>
            </a:pPr>
            <a:r>
              <a:rPr lang="en-IN" dirty="0"/>
              <a:t>Responsive Web </a:t>
            </a:r>
            <a:r>
              <a:rPr lang="en-IN" dirty="0" smtClean="0"/>
              <a:t>Design</a:t>
            </a:r>
          </a:p>
          <a:p>
            <a:pPr marL="457200" indent="-457200">
              <a:buFont typeface="+mj-lt"/>
              <a:buAutoNum type="arabicPeriod"/>
            </a:pPr>
            <a:r>
              <a:rPr lang="en-IN" dirty="0"/>
              <a:t>Web Accessibility (A11y)</a:t>
            </a:r>
          </a:p>
        </p:txBody>
      </p:sp>
    </p:spTree>
    <p:extLst>
      <p:ext uri="{BB962C8B-B14F-4D97-AF65-F5344CB8AC3E}">
        <p14:creationId xmlns:p14="http://schemas.microsoft.com/office/powerpoint/2010/main" val="25767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06799"/>
            <a:ext cx="8770571" cy="1560716"/>
          </a:xfrm>
        </p:spPr>
        <p:txBody>
          <a:bodyPr/>
          <a:lstStyle/>
          <a:p>
            <a:r>
              <a:rPr lang="en-IN" b="1" dirty="0"/>
              <a:t>Key Technologies Of Web Development</a:t>
            </a:r>
            <a:endParaRPr lang="en-IN" dirty="0"/>
          </a:p>
        </p:txBody>
      </p:sp>
      <p:sp>
        <p:nvSpPr>
          <p:cNvPr id="3" name="Content Placeholder 2"/>
          <p:cNvSpPr>
            <a:spLocks noGrp="1"/>
          </p:cNvSpPr>
          <p:nvPr>
            <p:ph idx="1"/>
          </p:nvPr>
        </p:nvSpPr>
        <p:spPr/>
        <p:txBody>
          <a:bodyPr>
            <a:normAutofit/>
          </a:bodyPr>
          <a:lstStyle/>
          <a:p>
            <a:r>
              <a:rPr lang="en-IN" dirty="0" smtClean="0"/>
              <a:t>Back-End </a:t>
            </a:r>
            <a:r>
              <a:rPr lang="en-IN" dirty="0"/>
              <a:t>Technologies</a:t>
            </a:r>
            <a:r>
              <a:rPr lang="en-IN" dirty="0" smtClean="0"/>
              <a:t>:</a:t>
            </a:r>
          </a:p>
          <a:p>
            <a:pPr marL="457200" indent="-457200">
              <a:buFont typeface="+mj-lt"/>
              <a:buAutoNum type="arabicPeriod"/>
            </a:pPr>
            <a:r>
              <a:rPr lang="en-IN" dirty="0"/>
              <a:t>Web </a:t>
            </a:r>
            <a:r>
              <a:rPr lang="en-IN" dirty="0" smtClean="0"/>
              <a:t>Frameworks</a:t>
            </a:r>
          </a:p>
          <a:p>
            <a:pPr marL="457200" indent="-457200">
              <a:buFont typeface="+mj-lt"/>
              <a:buAutoNum type="arabicPeriod"/>
            </a:pPr>
            <a:r>
              <a:rPr lang="en-IN" dirty="0" smtClean="0"/>
              <a:t>Databases</a:t>
            </a:r>
          </a:p>
          <a:p>
            <a:pPr marL="457200" indent="-457200">
              <a:buFont typeface="+mj-lt"/>
              <a:buAutoNum type="arabicPeriod"/>
            </a:pPr>
            <a:r>
              <a:rPr lang="en-IN" dirty="0" smtClean="0"/>
              <a:t>APIs </a:t>
            </a:r>
            <a:r>
              <a:rPr lang="en-IN" dirty="0"/>
              <a:t>(Application Programming Interfaces</a:t>
            </a:r>
            <a:r>
              <a:rPr lang="en-IN" dirty="0" smtClean="0"/>
              <a:t>)</a:t>
            </a:r>
          </a:p>
          <a:p>
            <a:pPr marL="457200" indent="-457200">
              <a:buFont typeface="+mj-lt"/>
              <a:buAutoNum type="arabicPeriod"/>
            </a:pPr>
            <a:r>
              <a:rPr lang="en-IN" dirty="0" smtClean="0"/>
              <a:t> Server </a:t>
            </a:r>
            <a:r>
              <a:rPr lang="en-IN" dirty="0"/>
              <a:t>Management and </a:t>
            </a:r>
            <a:r>
              <a:rPr lang="en-IN" dirty="0" smtClean="0"/>
              <a:t>Deployment</a:t>
            </a:r>
          </a:p>
          <a:p>
            <a:pPr marL="457200" indent="-457200">
              <a:buFont typeface="+mj-lt"/>
              <a:buAutoNum type="arabicPeriod"/>
            </a:pPr>
            <a:r>
              <a:rPr lang="en-IN" dirty="0" smtClean="0"/>
              <a:t>Authentication </a:t>
            </a:r>
            <a:r>
              <a:rPr lang="en-IN" dirty="0"/>
              <a:t>and </a:t>
            </a:r>
            <a:r>
              <a:rPr lang="en-IN" dirty="0" smtClean="0"/>
              <a:t>Security</a:t>
            </a:r>
            <a:endParaRPr lang="en-IN" dirty="0"/>
          </a:p>
        </p:txBody>
      </p:sp>
    </p:spTree>
    <p:extLst>
      <p:ext uri="{BB962C8B-B14F-4D97-AF65-F5344CB8AC3E}">
        <p14:creationId xmlns:p14="http://schemas.microsoft.com/office/powerpoint/2010/main" val="383320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Technologies Of Web Development</a:t>
            </a:r>
            <a:endParaRPr lang="en-IN" dirty="0"/>
          </a:p>
        </p:txBody>
      </p:sp>
      <p:sp>
        <p:nvSpPr>
          <p:cNvPr id="3" name="Content Placeholder 2"/>
          <p:cNvSpPr>
            <a:spLocks noGrp="1"/>
          </p:cNvSpPr>
          <p:nvPr>
            <p:ph idx="1"/>
          </p:nvPr>
        </p:nvSpPr>
        <p:spPr/>
        <p:txBody>
          <a:bodyPr>
            <a:normAutofit/>
          </a:bodyPr>
          <a:lstStyle/>
          <a:p>
            <a:r>
              <a:rPr lang="en-US" dirty="0"/>
              <a:t>Other Key </a:t>
            </a:r>
            <a:r>
              <a:rPr lang="en-US" dirty="0" smtClean="0"/>
              <a:t>Technologies</a:t>
            </a:r>
          </a:p>
          <a:p>
            <a:pPr marL="457200" indent="-457200">
              <a:buFont typeface="+mj-lt"/>
              <a:buAutoNum type="arabicPeriod"/>
            </a:pPr>
            <a:r>
              <a:rPr lang="en-US" dirty="0" smtClean="0"/>
              <a:t>Package </a:t>
            </a:r>
            <a:r>
              <a:rPr lang="en-US" dirty="0"/>
              <a:t>Managers: </a:t>
            </a:r>
            <a:endParaRPr lang="en-US" dirty="0" smtClean="0"/>
          </a:p>
          <a:p>
            <a:pPr marL="457200" indent="-457200">
              <a:buFont typeface="+mj-lt"/>
              <a:buAutoNum type="arabicPeriod"/>
            </a:pPr>
            <a:r>
              <a:rPr lang="en-US" dirty="0" smtClean="0"/>
              <a:t>Task </a:t>
            </a:r>
            <a:r>
              <a:rPr lang="en-US" dirty="0"/>
              <a:t>Runners and Build </a:t>
            </a:r>
            <a:r>
              <a:rPr lang="en-US" dirty="0" smtClean="0"/>
              <a:t>Tools</a:t>
            </a:r>
          </a:p>
          <a:p>
            <a:pPr marL="457200" indent="-457200">
              <a:buFont typeface="+mj-lt"/>
              <a:buAutoNum type="arabicPeriod"/>
            </a:pPr>
            <a:r>
              <a:rPr lang="en-US" dirty="0" smtClean="0"/>
              <a:t>Content </a:t>
            </a:r>
            <a:r>
              <a:rPr lang="en-US" dirty="0"/>
              <a:t>Management Systems (</a:t>
            </a:r>
            <a:r>
              <a:rPr lang="en-US" dirty="0" smtClean="0"/>
              <a:t>CMS)</a:t>
            </a:r>
          </a:p>
          <a:p>
            <a:pPr marL="457200" indent="-457200">
              <a:buFont typeface="+mj-lt"/>
              <a:buAutoNum type="arabicPeriod"/>
            </a:pPr>
            <a:r>
              <a:rPr lang="en-US" dirty="0" smtClean="0"/>
              <a:t>Web Servers</a:t>
            </a:r>
          </a:p>
          <a:p>
            <a:pPr marL="457200" indent="-457200">
              <a:buFont typeface="+mj-lt"/>
              <a:buAutoNum type="arabicPeriod"/>
            </a:pPr>
            <a:r>
              <a:rPr lang="en-US" dirty="0" smtClean="0"/>
              <a:t>Testing </a:t>
            </a:r>
            <a:r>
              <a:rPr lang="en-US" dirty="0"/>
              <a:t>and Quality Assurance </a:t>
            </a:r>
            <a:r>
              <a:rPr lang="en-US" dirty="0" smtClean="0"/>
              <a:t>Tools</a:t>
            </a:r>
          </a:p>
          <a:p>
            <a:pPr marL="457200" indent="-457200">
              <a:buFont typeface="+mj-lt"/>
              <a:buAutoNum type="arabicPeriod"/>
            </a:pPr>
            <a:r>
              <a:rPr lang="en-US" dirty="0" smtClean="0"/>
              <a:t>Performance Optimization</a:t>
            </a:r>
            <a:endParaRPr lang="en-IN" dirty="0"/>
          </a:p>
        </p:txBody>
      </p:sp>
    </p:spTree>
    <p:extLst>
      <p:ext uri="{BB962C8B-B14F-4D97-AF65-F5344CB8AC3E}">
        <p14:creationId xmlns:p14="http://schemas.microsoft.com/office/powerpoint/2010/main" val="34135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Front-end </a:t>
            </a:r>
            <a:r>
              <a:rPr lang="en-IN" dirty="0" smtClean="0"/>
              <a:t>Development</a:t>
            </a:r>
            <a:endParaRPr lang="en-IN" dirty="0"/>
          </a:p>
        </p:txBody>
      </p:sp>
      <p:sp>
        <p:nvSpPr>
          <p:cNvPr id="7" name="Content Placeholder 6"/>
          <p:cNvSpPr>
            <a:spLocks noGrp="1"/>
          </p:cNvSpPr>
          <p:nvPr>
            <p:ph idx="1"/>
          </p:nvPr>
        </p:nvSpPr>
        <p:spPr/>
        <p:txBody>
          <a:bodyPr>
            <a:normAutofit/>
          </a:bodyPr>
          <a:lstStyle/>
          <a:p>
            <a:r>
              <a:rPr lang="en-US" dirty="0"/>
              <a:t>Front-end development is the process of designing and implementing the user interface of a website or web application. It involves creating the layout, visual design, and interactive elements that users see and interact with when they visit a website</a:t>
            </a:r>
            <a:r>
              <a:rPr lang="en-US" dirty="0" smtClean="0"/>
              <a:t>.</a:t>
            </a:r>
          </a:p>
          <a:p>
            <a:pPr marL="0" indent="0">
              <a:buNone/>
            </a:pPr>
            <a:endParaRPr lang="en-US" dirty="0" smtClean="0"/>
          </a:p>
          <a:p>
            <a:pPr marL="457200" indent="-457200">
              <a:buFont typeface="+mj-lt"/>
              <a:buAutoNum type="arabicPeriod"/>
            </a:pPr>
            <a:endParaRPr lang="en-IN" dirty="0"/>
          </a:p>
        </p:txBody>
      </p:sp>
      <p:sp>
        <p:nvSpPr>
          <p:cNvPr id="13" name="AutoShape 5" descr="HTM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770" y="3938954"/>
            <a:ext cx="6286500" cy="2523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653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Role of HTML (Hypertext Markup Language):</a:t>
            </a:r>
            <a:r>
              <a:rPr lang="en-US" dirty="0"/>
              <a:t> HTML is the backbone of front-end development. It provides the structure and content of a web page. Here's how HTML contributes to front-end development:</a:t>
            </a:r>
          </a:p>
          <a:p>
            <a:pPr>
              <a:buFont typeface="Wingdings" panose="05000000000000000000" pitchFamily="2" charset="2"/>
              <a:buChar char="Ø"/>
            </a:pPr>
            <a:r>
              <a:rPr lang="en-US" b="1" dirty="0"/>
              <a:t>Structure:</a:t>
            </a:r>
            <a:r>
              <a:rPr lang="en-US" dirty="0"/>
              <a:t> HTML defines the structure of a web page by using elements like headings, paragraphs, lists, and tables. It outlines the hierarchy of content on a page.</a:t>
            </a:r>
          </a:p>
          <a:p>
            <a:pPr>
              <a:buFont typeface="Wingdings" panose="05000000000000000000" pitchFamily="2" charset="2"/>
              <a:buChar char="Ø"/>
            </a:pPr>
            <a:r>
              <a:rPr lang="en-US" b="1" dirty="0" smtClean="0"/>
              <a:t>Semantic </a:t>
            </a:r>
            <a:r>
              <a:rPr lang="en-US" b="1" dirty="0"/>
              <a:t>Markup:</a:t>
            </a:r>
            <a:r>
              <a:rPr lang="en-US" dirty="0"/>
              <a:t> HTML offers semantic elements (e.g., </a:t>
            </a:r>
            <a:r>
              <a:rPr lang="en-IN" b="1" dirty="0"/>
              <a:t>&lt;header</a:t>
            </a:r>
            <a:r>
              <a:rPr lang="en-IN" b="1" dirty="0" smtClean="0"/>
              <a:t>&gt;</a:t>
            </a:r>
            <a:r>
              <a:rPr lang="en-IN" dirty="0" smtClean="0"/>
              <a:t>,</a:t>
            </a:r>
            <a:r>
              <a:rPr lang="en-IN" b="1" dirty="0"/>
              <a:t> &lt;</a:t>
            </a:r>
            <a:r>
              <a:rPr lang="en-IN" b="1" dirty="0" err="1"/>
              <a:t>nav</a:t>
            </a:r>
            <a:r>
              <a:rPr lang="en-IN" b="1" dirty="0" smtClean="0"/>
              <a:t>&gt;,</a:t>
            </a:r>
            <a:r>
              <a:rPr lang="en-IN" b="1" dirty="0"/>
              <a:t> &lt;footer</a:t>
            </a:r>
            <a:r>
              <a:rPr lang="en-IN" b="1" dirty="0" smtClean="0"/>
              <a:t>&gt;</a:t>
            </a:r>
            <a:r>
              <a:rPr lang="en-US" dirty="0"/>
              <a:t>) that give meaning to different sections of a web page. This helps search engines and accessibility tools understand the content</a:t>
            </a:r>
            <a:r>
              <a:rPr lang="en-US" dirty="0" smtClean="0"/>
              <a:t>.</a:t>
            </a:r>
          </a:p>
          <a:p>
            <a:pPr>
              <a:buFont typeface="Wingdings" panose="05000000000000000000" pitchFamily="2" charset="2"/>
              <a:buChar char="Ø"/>
            </a:pPr>
            <a:r>
              <a:rPr lang="en-US" b="1" dirty="0"/>
              <a:t>Links and Media:</a:t>
            </a:r>
            <a:r>
              <a:rPr lang="en-US" dirty="0"/>
              <a:t> HTML allows you to create hyperlinks to other pages and embed multimedia elements like images, audio, and video</a:t>
            </a:r>
            <a:endParaRPr lang="en-IN" dirty="0"/>
          </a:p>
        </p:txBody>
      </p:sp>
    </p:spTree>
    <p:extLst>
      <p:ext uri="{BB962C8B-B14F-4D97-AF65-F5344CB8AC3E}">
        <p14:creationId xmlns:p14="http://schemas.microsoft.com/office/powerpoint/2010/main" val="255284834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079290C9-6505-4B77-B628-A44276CB9D85}">
  <ds:schemaRefs>
    <ds:schemaRef ds:uri="http://schemas.microsoft.com/office/2006/documentManagement/types"/>
    <ds:schemaRef ds:uri="http://purl.org/dc/elements/1.1/"/>
    <ds:schemaRef ds:uri="http://purl.org/dc/terms/"/>
    <ds:schemaRef ds:uri="http://schemas.microsoft.com/office/infopath/2007/PartnerControls"/>
    <ds:schemaRef ds:uri="71af3243-3dd4-4a8d-8c0d-dd76da1f02a5"/>
    <ds:schemaRef ds:uri="http://schemas.microsoft.com/office/2006/metadata/properties"/>
    <ds:schemaRef ds:uri="http://purl.org/dc/dcmitype/"/>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Feathered design</Template>
  <TotalTime>0</TotalTime>
  <Words>1801</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Schoolbook</vt:lpstr>
      <vt:lpstr>Corbel</vt:lpstr>
      <vt:lpstr>Wingdings</vt:lpstr>
      <vt:lpstr>Feathered</vt:lpstr>
      <vt:lpstr>Introduction To Web Development</vt:lpstr>
      <vt:lpstr>Introduction to Web Development</vt:lpstr>
      <vt:lpstr>Importance in the digital age</vt:lpstr>
      <vt:lpstr>Importance in the digital age</vt:lpstr>
      <vt:lpstr>Key Technologies Of Web Development</vt:lpstr>
      <vt:lpstr>Key Technologies Of Web Development</vt:lpstr>
      <vt:lpstr>Key Technologies Of Web Development</vt:lpstr>
      <vt:lpstr>Front-end Development</vt:lpstr>
      <vt:lpstr>HTML</vt:lpstr>
      <vt:lpstr>CSS</vt:lpstr>
      <vt:lpstr>JavaScript</vt:lpstr>
      <vt:lpstr>Back-End Development</vt:lpstr>
      <vt:lpstr>Back-End Development</vt:lpstr>
      <vt:lpstr>Back-End Development</vt:lpstr>
      <vt:lpstr>Server-Side Scripting Languages</vt:lpstr>
      <vt:lpstr>Database</vt:lpstr>
      <vt:lpstr>Database</vt:lpstr>
      <vt:lpstr>Database</vt:lpstr>
      <vt:lpstr>Database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2023-10-10T06:38:45Z</dcterms:created>
  <dcterms:modified xsi:type="dcterms:W3CDTF">2023-10-10T11:26:42Z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