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7" r:id="rId7"/>
    <p:sldId id="263" r:id="rId8"/>
    <p:sldId id="270" r:id="rId9"/>
    <p:sldId id="271" r:id="rId10"/>
    <p:sldId id="272" r:id="rId11"/>
    <p:sldId id="273" r:id="rId12"/>
    <p:sldId id="274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83602" autoAdjust="0"/>
  </p:normalViewPr>
  <p:slideViewPr>
    <p:cSldViewPr snapToGrid="0">
      <p:cViewPr>
        <p:scale>
          <a:sx n="96" d="100"/>
          <a:sy n="96" d="100"/>
        </p:scale>
        <p:origin x="10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4AC41A-89A8-4A4C-B4A1-D1A5A9E7BE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3B253-E1A2-4918-9357-22B1D6C329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60C29E-9B5B-4891-AD2C-D1A302CD22B7}" type="datetimeFigureOut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AD95783-816E-4312-A088-E320AC4675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2C557D7-3BED-4E83-AFF3-DA74094F8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1F44B-C15F-40CB-B7B9-BB9B48ED82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588FD-A5A4-424B-AF02-77D5B2B4F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78465F-3D71-4443-8E3E-1B4CF3DBE4B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54261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72E63-0E94-4671-97C9-119722CA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8D2A9-479D-4B2A-9702-83F45B1409CB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47AD-1800-49AC-B7F3-0A847B9D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5C9A8-712B-4804-8476-0826BA8B138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6558390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BE250-B1B2-4AE4-9C70-6106286E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3BD8-CCBD-4F25-9985-199FDF55035B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3ABBD-A6FF-4047-B8B9-00568106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2ED16-57D7-4D5A-A5BB-C99C8717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715B7-8A57-49A2-8FDD-B4DCE588535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0979375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205E6-5770-4B2E-8AE5-9CAF6E4C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819A1-E744-444A-8181-AEFB53DC7023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8BEA5-97FD-4B3A-97DE-F7F90963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3460-CF9F-4776-889A-1C2EF9D9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97534-7684-4369-B304-F0394593889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25889023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50D0A-823F-4569-A5D1-9A8B23CD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4FACE-2616-4421-8407-E7ACFA418A94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35A57-A1EA-4DB4-BB81-F267A790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Department of Information Science and </a:t>
            </a:r>
            <a:r>
              <a:rPr lang="en-IN" dirty="0" err="1"/>
              <a:t>Engg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0FA36-AC08-433E-8A55-56B9785A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2B94A-CF4D-4A0A-B9B4-D18CFD7E6AC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8009087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49BF-7A11-4885-BECB-25E3C66E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607BE-1728-4DC4-848B-4169A6EA809F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D976-D46E-4EDC-9339-AD92F8DB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Department of Information Science and </a:t>
            </a:r>
            <a:r>
              <a:rPr lang="en-IN" dirty="0" err="1"/>
              <a:t>Engg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117FD-F160-4636-BB34-4D626886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B3E14-130C-43D4-A6DC-346D589CBD9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347571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5882CB-377E-4337-9124-96C2C57F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37B15-B88F-4E9D-8B12-297CEF445B05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9A2795-C3ED-4458-B0BD-45913CD1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Department of Information Science and </a:t>
            </a:r>
            <a:r>
              <a:rPr lang="en-IN" dirty="0" err="1"/>
              <a:t>Engg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8D3701-83FA-4DDA-A1F9-9013A4F4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8F384-F1EA-4F8D-81C7-CC42B73A470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29771998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EF650A7-0D43-4D00-8E60-C6DA2A21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5F10C-4A57-4A33-93B4-6AF0C18D3A66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46405F8-CBDD-4DE3-B1ED-F4DBA56F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Department of Information Science and </a:t>
            </a:r>
            <a:r>
              <a:rPr lang="en-IN" dirty="0" err="1"/>
              <a:t>Engg</a:t>
            </a:r>
            <a:endParaRPr lang="en-IN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AE195-972F-4937-B8A2-DD56F3F9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08FA4-42A0-44BB-8938-86DF4951522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84480168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980D65F-4381-4BD1-AC07-41552A0A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C5AC3-D064-4991-A99B-446DCC443CDC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FBE0F4-7A9D-4361-8C55-05B397EA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Department of Information Science and </a:t>
            </a:r>
            <a:r>
              <a:rPr lang="en-IN" dirty="0" err="1"/>
              <a:t>Engg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59437B8-DD67-44E4-8C81-DAA4A32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D75E2-373A-4791-A6A0-1D985017FC4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50785572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72B8257-FDD4-40A8-807A-24A7A7A1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476BA-F2DA-4224-9B82-A0E694223E89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0EBC687-366D-4B7C-8686-DE35D2FE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Department of Information Science and </a:t>
            </a:r>
            <a:r>
              <a:rPr lang="en-IN" dirty="0" err="1"/>
              <a:t>Engg</a:t>
            </a:r>
            <a:endParaRPr lang="en-IN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13CD18-4D69-4C45-8A8C-56D680B4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D4501-1BA1-4A99-B6BE-042CBDBF95E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4482285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94E0AC6-9F18-49D7-93C6-B196C6FE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9F9C7-BEB2-4CD6-B2E1-946309A2D82D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D0AD14-DFDE-44EA-8CFB-5F2459B5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Department of Information Science and </a:t>
            </a:r>
            <a:r>
              <a:rPr lang="en-IN" dirty="0" err="1"/>
              <a:t>Engg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1ADEF8-A5E4-4607-9439-E178B2E7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16382-3EE8-46B0-9326-32637938BDA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1268695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791D08-20B4-493F-8F5C-266B513B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9981A-4FFB-4F58-BD8A-164EAF87DDC7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D2D4C8-D59A-468F-96F7-71F5F928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Department of Information Science and </a:t>
            </a:r>
            <a:r>
              <a:rPr lang="en-IN" dirty="0" err="1"/>
              <a:t>EnggS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DF39F8-96A3-42A1-868D-8131939B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125CF-503D-4757-A075-BF05186B50B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39456696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D1ADA-01D5-41F5-A65F-3C999F5AE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2534" y="6422375"/>
            <a:ext cx="1572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FF0000"/>
                </a:solidFill>
                <a:latin typeface="Abadi" panose="020B0604020104020204" pitchFamily="34" charset="0"/>
                <a:cs typeface="+mn-cs"/>
              </a:defRPr>
            </a:lvl1pPr>
          </a:lstStyle>
          <a:p>
            <a:pPr>
              <a:defRPr/>
            </a:pPr>
            <a:fld id="{6DEC06B7-9AAE-43EF-9FA7-94B6C1D0A49F}" type="datetime1">
              <a:rPr lang="en-IN" smtClean="0"/>
              <a:pPr>
                <a:defRPr/>
              </a:pPr>
              <a:t>04-02-2024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65D2-60A6-4B06-BD95-0006B7E9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91921" y="6422375"/>
            <a:ext cx="148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rgbClr val="FF0000"/>
                </a:solidFill>
                <a:latin typeface="Abadi" panose="020B0604020104020204" pitchFamily="34" charset="0"/>
              </a:defRPr>
            </a:lvl1pPr>
          </a:lstStyle>
          <a:p>
            <a:pPr>
              <a:defRPr/>
            </a:pPr>
            <a:fld id="{271613D8-62CD-4B8B-9D01-15BF1C873414}" type="slidenum">
              <a:rPr lang="en-IN" altLang="en-US" smtClean="0"/>
              <a:pPr>
                <a:defRPr/>
              </a:pPr>
              <a:t>‹#›</a:t>
            </a:fld>
            <a:endParaRPr lang="en-IN" altLang="en-US" dirty="0"/>
          </a:p>
        </p:txBody>
      </p:sp>
      <p:pic>
        <p:nvPicPr>
          <p:cNvPr id="1032" name="TextBox 7">
            <a:extLst>
              <a:ext uri="{FF2B5EF4-FFF2-40B4-BE49-F238E27FC236}">
                <a16:creationId xmlns:a16="http://schemas.microsoft.com/office/drawing/2014/main" id="{E2E5B566-B601-44C5-935D-EDF4E0E37B86}"/>
              </a:ext>
            </a:extLst>
          </p:cNvPr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91567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8">
            <a:extLst>
              <a:ext uri="{FF2B5EF4-FFF2-40B4-BE49-F238E27FC236}">
                <a16:creationId xmlns:a16="http://schemas.microsoft.com/office/drawing/2014/main" id="{4218990E-7B79-4F0A-8366-B746B80CA7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7463"/>
            <a:ext cx="627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" descr="Image result for india">
            <a:extLst>
              <a:ext uri="{FF2B5EF4-FFF2-40B4-BE49-F238E27FC236}">
                <a16:creationId xmlns:a16="http://schemas.microsoft.com/office/drawing/2014/main" id="{74049042-6970-4892-A691-0ACEDD3721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r="16351" b="17178"/>
          <a:stretch>
            <a:fillRect/>
          </a:stretch>
        </p:blipFill>
        <p:spPr bwMode="auto">
          <a:xfrm>
            <a:off x="8504238" y="103188"/>
            <a:ext cx="46037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BE1771-963F-4F03-8F9A-8D0ECA4F4CBA}"/>
              </a:ext>
            </a:extLst>
          </p:cNvPr>
          <p:cNvSpPr txBox="1"/>
          <p:nvPr userDrawn="1"/>
        </p:nvSpPr>
        <p:spPr>
          <a:xfrm>
            <a:off x="2785060" y="6374106"/>
            <a:ext cx="3533312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badi" panose="020B0604020104020204" pitchFamily="34" charset="0"/>
              </a:rPr>
              <a:t>Department of Information Science and </a:t>
            </a:r>
            <a:r>
              <a:rPr lang="en-IN" sz="1200" dirty="0" err="1">
                <a:solidFill>
                  <a:schemeClr val="bg1"/>
                </a:solidFill>
                <a:latin typeface="Abadi" panose="020B0604020104020204" pitchFamily="34" charset="0"/>
              </a:rPr>
              <a:t>Engg</a:t>
            </a:r>
            <a:endParaRPr lang="en-IN" sz="1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ctr"/>
            <a:r>
              <a:rPr lang="en-IN" sz="1200" dirty="0">
                <a:solidFill>
                  <a:srgbClr val="FFFF00"/>
                </a:solidFill>
                <a:latin typeface="Abadi" panose="020B0604020104020204" pitchFamily="34" charset="0"/>
              </a:rPr>
              <a:t>                                              </a:t>
            </a:r>
            <a:r>
              <a:rPr lang="en-IN" sz="900" i="1" dirty="0">
                <a:solidFill>
                  <a:srgbClr val="FFFF00"/>
                </a:solidFill>
                <a:latin typeface="Abadi" panose="020B0604020104020204" pitchFamily="34" charset="0"/>
              </a:rPr>
              <a:t>Transform Here</a:t>
            </a:r>
            <a:endParaRPr lang="en-IN" sz="1200" i="1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B3C806-4685-49D3-8D0E-692B747E53FB}"/>
              </a:ext>
            </a:extLst>
          </p:cNvPr>
          <p:cNvCxnSpPr/>
          <p:nvPr userDrawn="1"/>
        </p:nvCxnSpPr>
        <p:spPr>
          <a:xfrm>
            <a:off x="0" y="6365294"/>
            <a:ext cx="91567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C03ABDD-BBD2-4A57-9247-FDDDF1BCD70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9581" y="6391862"/>
            <a:ext cx="470059" cy="4616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A5D9DE-859A-4C65-AE62-D40BE76FD50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566951" y="6388064"/>
            <a:ext cx="470059" cy="461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969" y="1214438"/>
            <a:ext cx="5430742" cy="23876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Laboratory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BCS358D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186" y="3602038"/>
            <a:ext cx="6561814" cy="1655762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No. 8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1BY22IS087- MEGHANA PURUMU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1BY22IS088- MIT D PATWA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1BY22IS089 -  AAMIR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A8D2A9-479D-4B2A-9702-83F45B1409CB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5C9A8-712B-4804-8476-0826BA8B1381}" type="slidenum">
              <a:rPr lang="en-IN" altLang="en-US" smtClean="0"/>
              <a:pPr>
                <a:defRPr/>
              </a:pPr>
              <a:t>1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6348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9191"/>
            <a:ext cx="7886700" cy="971497"/>
          </a:xfrm>
        </p:spPr>
        <p:txBody>
          <a:bodyPr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C2EC612-CB06-CEDE-7469-ABCA78BC7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0" y="1618891"/>
            <a:ext cx="7196699" cy="4351338"/>
          </a:xfrm>
        </p:spPr>
      </p:pic>
    </p:spTree>
    <p:extLst>
      <p:ext uri="{BB962C8B-B14F-4D97-AF65-F5344CB8AC3E}">
        <p14:creationId xmlns:p14="http://schemas.microsoft.com/office/powerpoint/2010/main" val="187987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9191"/>
            <a:ext cx="7886700" cy="971497"/>
          </a:xfrm>
        </p:spPr>
        <p:txBody>
          <a:bodyPr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11</a:t>
            </a:fld>
            <a:endParaRPr lang="en-IN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9CFC7C-FD89-5B06-1DDE-3494972C7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8" y="1690688"/>
            <a:ext cx="7742084" cy="4486275"/>
          </a:xfrm>
        </p:spPr>
      </p:pic>
    </p:spTree>
    <p:extLst>
      <p:ext uri="{BB962C8B-B14F-4D97-AF65-F5344CB8AC3E}">
        <p14:creationId xmlns:p14="http://schemas.microsoft.com/office/powerpoint/2010/main" val="2178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9191"/>
            <a:ext cx="7886700" cy="971497"/>
          </a:xfrm>
        </p:spPr>
        <p:txBody>
          <a:bodyPr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AC75A8-176B-4472-C907-3A09756A6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88" y="1690688"/>
            <a:ext cx="6731168" cy="4097862"/>
          </a:xfrm>
        </p:spPr>
      </p:pic>
    </p:spTree>
    <p:extLst>
      <p:ext uri="{BB962C8B-B14F-4D97-AF65-F5344CB8AC3E}">
        <p14:creationId xmlns:p14="http://schemas.microsoft.com/office/powerpoint/2010/main" val="232576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03" y="782445"/>
            <a:ext cx="3124366" cy="704450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66" y="1661822"/>
            <a:ext cx="6432605" cy="2949934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Web Applications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Graphs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Visualization</a:t>
            </a:r>
            <a:endParaRPr lang="en-US" sz="24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13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7820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sz="4400" b="1" dirty="0"/>
          </a:p>
          <a:p>
            <a:pPr marL="0" indent="0" algn="ctr">
              <a:buNone/>
            </a:pPr>
            <a:endParaRPr lang="en-IN" sz="4400" b="1" dirty="0"/>
          </a:p>
          <a:p>
            <a:pPr marL="0" indent="0" algn="ctr">
              <a:buNone/>
            </a:pPr>
            <a:r>
              <a:rPr lang="en-IN" sz="4400" b="1" dirty="0"/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733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/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Write a python program to explain working with bokeh line graph using Annotations and Legends.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Write a python program for plotting different types of plots using bokeh.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9593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127" y="803082"/>
            <a:ext cx="2661766" cy="283472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Bokeh Library 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i="1" dirty="0">
              <a:solidFill>
                <a:srgbClr val="273239"/>
              </a:solidFill>
              <a:latin typeface="Nunito" panose="020F0502020204030204" pitchFamily="2" charset="0"/>
            </a:endParaRPr>
          </a:p>
          <a:p>
            <a:pPr marL="0" indent="0">
              <a:buNone/>
            </a:pPr>
            <a:endParaRPr lang="en-US" sz="1600" b="0" i="0" dirty="0">
              <a:solidFill>
                <a:srgbClr val="273239"/>
              </a:solidFill>
              <a:effectLst/>
              <a:latin typeface="Nunito" panose="020F0502020204030204" pitchFamily="2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2CB89-C977-8F6D-6B90-185FB952A8CB}"/>
              </a:ext>
            </a:extLst>
          </p:cNvPr>
          <p:cNvSpPr txBox="1"/>
          <p:nvPr/>
        </p:nvSpPr>
        <p:spPr>
          <a:xfrm>
            <a:off x="469127" y="1677725"/>
            <a:ext cx="835682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Bokeh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Bokeh</a:t>
            </a:r>
            <a:r>
              <a:rPr lang="en-US" b="1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data visualization library in Python that provides high-performance interactive charts and plots.</a:t>
            </a:r>
          </a:p>
          <a:p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Annotations:</a:t>
            </a:r>
            <a:r>
              <a:rPr lang="en-US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Annotations are used to highlight or label specific features on a plot. Some common types of annotations in Bokeh include :</a:t>
            </a:r>
            <a:endParaRPr lang="en-US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Annotations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Arrow Annotations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 Annotations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Legends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Legends are essential when you have multiple data series on a single plot. They help users identify and differentiate between different elements in the plot. Bokeh allows you to easily add legends to your plots.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2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9191"/>
            <a:ext cx="7886700" cy="97149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06" y="1288026"/>
            <a:ext cx="8299040" cy="5033261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bokeh.plotting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figure, show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bokeh.models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Label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Importing NumPy for generating random data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Generate some random data 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np.linspace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(0, 10, 100)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y_values1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y_values2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np.cos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 Bokeh figure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figure(title='Line Graph with Annotations and Legends',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x_axis_label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='X-axis',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y_axis_label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='Y-axis’)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Plot the first line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line1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p.line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y_values1,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line_width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='blue',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legend_label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='Sin(x)')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5264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844" y="631640"/>
            <a:ext cx="1573861" cy="497359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95" y="1065389"/>
            <a:ext cx="8299040" cy="5295654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# Plot the second line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line2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p.line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y_values2,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line_width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='red',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legend_label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='Cos(x)’)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Add annotations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annotation1 = Label(x=3, y=0.8, text='Annotation 1',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='green',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text_font_size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='10pt’)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annotation2 = Label(x=7, y=-0.8, text='Annotation 2',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='orange',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text_font_size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='10pt’)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p.add_layout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(annotation1)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p.add_layout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(annotation2)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Add a legend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p.legend.location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top_left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p.legend.title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'Legend’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p.legend.label_text_font_size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'10pt’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Show the plot     show(p)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0305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42EA9-3670-E4BF-20E3-2FC8EAA7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D476BA-F2DA-4224-9B82-A0E694223E89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0E9F7-E754-970B-4274-52BCA7E2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D4501-1BA1-4A99-B6BE-042CBDBF95EF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FE260-F1AE-A600-C343-12AD896A06F3}"/>
              </a:ext>
            </a:extLst>
          </p:cNvPr>
          <p:cNvSpPr txBox="1"/>
          <p:nvPr/>
        </p:nvSpPr>
        <p:spPr>
          <a:xfrm>
            <a:off x="243926" y="645937"/>
            <a:ext cx="13701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//Output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04147-C117-8B66-1F87-F2D20DD2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433" y="1242177"/>
            <a:ext cx="5597718" cy="494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8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7" y="719191"/>
            <a:ext cx="8237053" cy="971497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548" y="1253331"/>
            <a:ext cx="8547155" cy="5067956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bokeh.plotting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figure, show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bokeh.io 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bokeh.models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Label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bokeh.layouts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gridplot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 Bokeh output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fileoutput_file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("bokeh_plots.html")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Generate some sample data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np.linspace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(0, 10, 100)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 Bokeh figure for Scatter Plot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scatter_plot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figure(title='Scatter Plot',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x_axis_label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='X-axis',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y_axis_label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='Y-axis’)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scatter_plot.circle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size=8,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='green', alpha=0.6)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6529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549" y="719191"/>
            <a:ext cx="8196801" cy="971497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549" y="1253330"/>
            <a:ext cx="8626668" cy="505205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 Bokeh figure for Bar Plot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= ['Category A', 'Category B', 'Category C’]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bar_plot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figure(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x_range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=categories, title='Bar Plot',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x_axis_label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='Categories',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y_axis_label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='Values’)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bar_plot.vbar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(x=categories, top=[3, 5, 2], width=0.8,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='orange’)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 Bokeh figure for Histogram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histogram_plot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figure(title='Histogram',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x_axis_label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='Values',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y_axis_label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='Frequency’)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histogram_plot.quad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(top=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np.histogram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bins=20)[0], bottom=0, left=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np.histogram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bins=20)[1][:-1], right=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np.histogram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bins=20)[1][1:],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fill_color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="purple",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="black")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2863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17" y="719191"/>
            <a:ext cx="8248733" cy="971497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7" y="1394176"/>
            <a:ext cx="8610766" cy="4100175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Add annotations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 = Label(x=7, y=0.8, text='Annotation',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'red',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text_font_size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'10pt')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line_plot.add_layout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(annotation)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Combine plots into a grid layout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plots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[[scatter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bar_plot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histogram_plot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(plots,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sizing_mode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stretch_both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Show the grid layout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show(grid)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5420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114300</TotalTime>
  <Words>924</Words>
  <Application>Microsoft Office PowerPoint</Application>
  <PresentationFormat>On-screen Show (4:3)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Abadi</vt:lpstr>
      <vt:lpstr>Arial</vt:lpstr>
      <vt:lpstr>Calibri</vt:lpstr>
      <vt:lpstr>Calibri Light</vt:lpstr>
      <vt:lpstr>Nunito</vt:lpstr>
      <vt:lpstr>Times New Roman</vt:lpstr>
      <vt:lpstr>Wingdings</vt:lpstr>
      <vt:lpstr>Office Theme</vt:lpstr>
      <vt:lpstr>Data Visualization Laboratory BCS358D </vt:lpstr>
      <vt:lpstr> QUESTION</vt:lpstr>
      <vt:lpstr>Bokeh Library   </vt:lpstr>
      <vt:lpstr>CODE</vt:lpstr>
      <vt:lpstr>CODE</vt:lpstr>
      <vt:lpstr>PowerPoint Presentation</vt:lpstr>
      <vt:lpstr>CODE</vt:lpstr>
      <vt:lpstr>CODE</vt:lpstr>
      <vt:lpstr>CODE</vt:lpstr>
      <vt:lpstr>//output</vt:lpstr>
      <vt:lpstr>//output</vt:lpstr>
      <vt:lpstr>//output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</dc:creator>
  <cp:lastModifiedBy>Meghana Purumu</cp:lastModifiedBy>
  <cp:revision>567</cp:revision>
  <dcterms:created xsi:type="dcterms:W3CDTF">2019-02-22T15:27:18Z</dcterms:created>
  <dcterms:modified xsi:type="dcterms:W3CDTF">2024-02-04T12:13:19Z</dcterms:modified>
</cp:coreProperties>
</file>