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09/09/2022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09/09/2022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5"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9"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3"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3"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7"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1"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5"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9/9/2022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1"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1"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eghanaReddySingi/flight-booking-syste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eb.microsoftstream.com/video/9fd825a1-657f-4a4b-a76f-10aec3431448" TargetMode="Externa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72666669"/>
              </p:ext>
            </p:extLst>
          </p:nvPr>
        </p:nvGraphicFramePr>
        <p:xfrm>
          <a:off x="9241790" y="1262191"/>
          <a:ext cx="2962275" cy="5579368"/>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68055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Java</a:t>
                      </a:r>
                      <a:r>
                        <a:rPr lang="en-US" sz="1000" b="1"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dirty="0">
                          <a:ln>
                            <a:noFill/>
                          </a:ln>
                          <a:effectLst/>
                          <a:uLnTx/>
                          <a:uFillTx/>
                          <a:latin typeface="Calibri" panose="020F0502020204030204" pitchFamily="34" charset="0"/>
                          <a:cs typeface="Calibri" panose="020F0502020204030204" pitchFamily="34" charset="0"/>
                        </a:rPr>
                        <a:t>Java Basics, OOPS, Generics, Collections, Arrays, Loops, Lambda Exp, Stream API</a:t>
                      </a:r>
                    </a:p>
                    <a:p>
                      <a:r>
                        <a:rPr kumimoji="0" lang="en-US" sz="1000" b="0" u="none" strike="noStrike" kern="1200" cap="none" spc="0" normalizeH="0" baseline="0" dirty="0">
                          <a:ln>
                            <a:noFill/>
                          </a:ln>
                          <a:effectLst/>
                          <a:uLnTx/>
                          <a:uFillTx/>
                          <a:latin typeface="Calibri" panose="020F0502020204030204" pitchFamily="34" charset="0"/>
                          <a:cs typeface="Calibri" panose="020F0502020204030204" pitchFamily="34" charset="0"/>
                        </a:rPr>
                        <a:t>Junit, Mockito</a:t>
                      </a:r>
                      <a:endParaRPr lang="en-US" sz="1000" b="1"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84661">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Spring Core</a:t>
                      </a:r>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IOC &amp; Dependency Injection, </a:t>
                      </a:r>
                      <a:r>
                        <a:rPr kumimoji="0" lang="en-US" sz="1000" u="none" strike="noStrike" kern="1200" cap="none" spc="0" normalizeH="0" baseline="0" dirty="0" err="1">
                          <a:ln>
                            <a:noFill/>
                          </a:ln>
                          <a:effectLst/>
                          <a:uLnTx/>
                          <a:uFillTx/>
                          <a:latin typeface="Calibri" panose="020F0502020204030204" pitchFamily="34" charset="0"/>
                          <a:cs typeface="Calibri" panose="020F0502020204030204" pitchFamily="34" charset="0"/>
                        </a:rPr>
                        <a:t>Autowire</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619847"/>
                  </a:ext>
                </a:extLst>
              </a:tr>
              <a:tr h="828500">
                <a:tc>
                  <a:txBody>
                    <a:bodyPr/>
                    <a:lstStyle/>
                    <a:p>
                      <a:pPr algn="l" fontAlgn="base"/>
                      <a:r>
                        <a:rPr lang="en-US" sz="1000" b="0" i="0" dirty="0">
                          <a:solidFill>
                            <a:srgbClr val="000000"/>
                          </a:solidFill>
                          <a:effectLst/>
                          <a:latin typeface="Calibri" panose="020F0502020204030204" pitchFamily="34" charset="0"/>
                          <a:cs typeface="Calibri" panose="020F0502020204030204" pitchFamily="34" charset="0"/>
                        </a:rPr>
                        <a:t>Spring 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Calibri" panose="020F0502020204030204" pitchFamily="34" charset="0"/>
                          <a:cs typeface="Calibri" panose="020F0502020204030204" pitchFamily="34" charset="0"/>
                        </a:rPr>
                        <a:t>REST controllers, Implementation of GET, POST, PUT &amp; DELETE, Bean Validation &amp; Exception Handling, Testing Services, Controller &amp; Repository layer</a:t>
                      </a:r>
                      <a:endParaRPr lang="en-US" sz="1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3497822"/>
                  </a:ext>
                </a:extLst>
              </a:tr>
              <a:tr h="53260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Spring Boot Microservices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p>
                      <a:pPr algn="l" fontAlgn="base"/>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effectLst/>
                          <a:uLnTx/>
                          <a:uFillTx/>
                          <a:latin typeface="Calibri" panose="020F0502020204030204" pitchFamily="34" charset="0"/>
                          <a:cs typeface="Calibri" panose="020F0502020204030204" pitchFamily="34" charset="0"/>
                        </a:rPr>
                        <a:t>Spring Boot Starters, annotations, Swagger API specifications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4043572524"/>
                  </a:ext>
                </a:extLst>
              </a:tr>
              <a:tr h="264324">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Spring Cloud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Eureka, Spring Cloud API </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54001706"/>
                  </a:ext>
                </a:extLst>
              </a:tr>
              <a:tr h="459086">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React</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Calibri" panose="020F0502020204030204" pitchFamily="34" charset="0"/>
                          <a:ea typeface="+mn-ea"/>
                          <a:cs typeface="Calibri" panose="020F0502020204030204" pitchFamily="34" charset="0"/>
                        </a:rPr>
                        <a:t>Components, Hooks, Event handling, Redux, Reducers</a:t>
                      </a:r>
                      <a:endPar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362141945"/>
                  </a:ext>
                </a:extLst>
              </a:tr>
              <a:tr h="23671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Database</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algn="l" fontAlgn="base"/>
                      <a:r>
                        <a:rPr lang="en-US" sz="1000" b="0" i="0" u="none" strike="noStrike" dirty="0" err="1">
                          <a:solidFill>
                            <a:srgbClr val="000000"/>
                          </a:solidFill>
                          <a:effectLst/>
                          <a:latin typeface="Calibri" panose="020F0502020204030204" pitchFamily="34" charset="0"/>
                          <a:cs typeface="Calibri" panose="020F0502020204030204" pitchFamily="34" charset="0"/>
                        </a:rPr>
                        <a:t>Postgre</a:t>
                      </a:r>
                      <a:r>
                        <a:rPr lang="en-US" sz="1000" b="0" i="0" u="none" strike="noStrike" dirty="0">
                          <a:solidFill>
                            <a:srgbClr val="000000"/>
                          </a:solidFill>
                          <a:effectLst/>
                          <a:latin typeface="Calibri" panose="020F0502020204030204" pitchFamily="34" charset="0"/>
                          <a:cs typeface="Calibri" panose="020F0502020204030204" pitchFamily="34" charset="0"/>
                        </a:rPr>
                        <a:t> SQL, MongoDB</a:t>
                      </a:r>
                      <a:endParaRPr lang="en-US" sz="1000" b="0"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10606">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UI Tech</a:t>
                      </a:r>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Bootstrap</a:t>
                      </a:r>
                    </a:p>
                  </a:txBody>
                  <a:tcPr/>
                </a:tc>
                <a:extLst>
                  <a:ext uri="{0D108BD9-81ED-4DB2-BD59-A6C34878D82A}">
                    <a16:rowId xmlns:a16="http://schemas.microsoft.com/office/drawing/2014/main" val="10003"/>
                  </a:ext>
                </a:extLst>
              </a:tr>
              <a:tr h="680554">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Tools</a:t>
                      </a:r>
                      <a:endParaRPr lang="en-US" sz="10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000" b="0" i="0" u="none" strike="noStrike" dirty="0">
                          <a:solidFill>
                            <a:srgbClr val="000000"/>
                          </a:solidFill>
                          <a:effectLst/>
                          <a:latin typeface="Calibri" panose="020F0502020204030204" pitchFamily="34" charset="0"/>
                          <a:cs typeface="Calibri" panose="020F0502020204030204" pitchFamily="34" charset="0"/>
                        </a:rPr>
                        <a:t>Eclipse, STS, GitHub, Postman, Swagger, </a:t>
                      </a:r>
                      <a:r>
                        <a:rPr lang="en-US" sz="1000" b="0" i="0" u="none" strike="noStrike" dirty="0" err="1">
                          <a:solidFill>
                            <a:srgbClr val="000000"/>
                          </a:solidFill>
                          <a:effectLst/>
                          <a:latin typeface="Calibri" panose="020F0502020204030204" pitchFamily="34" charset="0"/>
                          <a:cs typeface="Calibri" panose="020F0502020204030204" pitchFamily="34" charset="0"/>
                        </a:rPr>
                        <a:t>Sonarlint</a:t>
                      </a:r>
                      <a:r>
                        <a:rPr lang="en-US" sz="1000" b="0" i="0" u="none" strike="noStrike" dirty="0">
                          <a:solidFill>
                            <a:srgbClr val="000000"/>
                          </a:solidFill>
                          <a:effectLst/>
                          <a:latin typeface="Calibri" panose="020F0502020204030204" pitchFamily="34" charset="0"/>
                          <a:cs typeface="Calibri" panose="020F0502020204030204" pitchFamily="34" charset="0"/>
                        </a:rPr>
                        <a:t>, Visual Studio Code, Pg Admin 4, SQL Shell, Mongo Atlas &amp; Compass</a:t>
                      </a:r>
                      <a:endParaRPr lang="en-US" sz="1000" b="0" i="0" dirty="0">
                        <a:solidFill>
                          <a:srgbClr val="000000"/>
                        </a:solidFill>
                        <a:effectLst/>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23787861"/>
                  </a:ext>
                </a:extLst>
              </a:tr>
              <a:tr h="1076438">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cs typeface="Calibri" panose="020F0502020204030204" pitchFamily="34" charset="0"/>
                        </a:rPr>
                        <a:t>Add On skills</a:t>
                      </a:r>
                      <a:r>
                        <a:rPr lang="en-US" sz="1000" b="0" i="0" dirty="0">
                          <a:solidFill>
                            <a:srgbClr val="000000"/>
                          </a:solidFill>
                          <a:effectLst/>
                          <a:latin typeface="Calibri" panose="020F0502020204030204" pitchFamily="34" charset="0"/>
                          <a:cs typeface="Calibri" panose="020F0502020204030204" pitchFamily="34" charset="0"/>
                        </a:rPr>
                        <a:t>​</a:t>
                      </a:r>
                    </a:p>
                    <a:p>
                      <a:pPr algn="l" fontAlgn="base"/>
                      <a:r>
                        <a:rPr lang="en-US" sz="1000" b="0" i="0" dirty="0">
                          <a:solidFill>
                            <a:srgbClr val="000000"/>
                          </a:solidFill>
                          <a:effectLst/>
                          <a:latin typeface="Calibri" panose="020F0502020204030204" pitchFamily="34" charset="0"/>
                          <a:cs typeface="Calibri" panose="020F0502020204030204" pitchFamily="34" charset="0"/>
                        </a:rPr>
                        <a:t>​</a:t>
                      </a:r>
                    </a:p>
                  </a:txBody>
                  <a:tcPr/>
                </a:tc>
                <a:tc>
                  <a:txBody>
                    <a:bodyPr/>
                    <a:lstStyle/>
                    <a:p>
                      <a:r>
                        <a:rPr kumimoji="0" lang="en-US" sz="1000" b="0" i="0" u="none" strike="noStrike" kern="1200" cap="none" spc="0" normalizeH="0" baseline="0" dirty="0">
                          <a:ln>
                            <a:noFill/>
                          </a:ln>
                          <a:solidFill>
                            <a:prstClr val="black"/>
                          </a:solidFill>
                          <a:effectLst/>
                          <a:uLnTx/>
                          <a:uFillTx/>
                          <a:latin typeface="Calibri" panose="020F0502020204030204" pitchFamily="34" charset="0"/>
                          <a:ea typeface="+mn-ea"/>
                          <a:cs typeface="Calibri" panose="020F0502020204030204" pitchFamily="34" charset="0"/>
                        </a:rPr>
                        <a:t>Communications, Team management. Peer learning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57361" y="2947294"/>
            <a:ext cx="4008437" cy="3834506"/>
          </a:xfrm>
        </p:spPr>
        <p:txBody>
          <a:bodyPr/>
          <a:lstStyle/>
          <a:p>
            <a:pPr eaLnBrk="1" hangingPunct="1">
              <a:lnSpc>
                <a:spcPct val="114000"/>
              </a:lnSpc>
            </a:pPr>
            <a:r>
              <a:rPr lang="en-US" altLang="en-US" b="1" dirty="0"/>
              <a:t>Flight Booking System Application</a:t>
            </a:r>
          </a:p>
          <a:p>
            <a:pPr eaLnBrk="1" hangingPunct="1">
              <a:lnSpc>
                <a:spcPct val="114000"/>
              </a:lnSpc>
            </a:pPr>
            <a:r>
              <a:rPr lang="en-IN" altLang="en-US" dirty="0"/>
              <a:t>Completed end to end case study of Flight Booking using Microservices and MongoDB as a database along with JWT authentication, Swagger and payment using </a:t>
            </a:r>
            <a:r>
              <a:rPr lang="en-IN" altLang="en-US" dirty="0" err="1"/>
              <a:t>RazorPay</a:t>
            </a:r>
            <a:r>
              <a:rPr lang="en-US" altLang="en-US" dirty="0"/>
              <a:t>. Implemented unit testing in middle ware.</a:t>
            </a:r>
            <a:endParaRPr lang="en-US" altLang="nl-NL" b="1" dirty="0"/>
          </a:p>
          <a:p>
            <a:pPr marL="171450" indent="-171450" eaLnBrk="1" hangingPunct="1">
              <a:lnSpc>
                <a:spcPct val="114000"/>
              </a:lnSpc>
              <a:buFont typeface="Arial" panose="020B0604020202020204" pitchFamily="34" charset="0"/>
              <a:buChar char="•"/>
            </a:pPr>
            <a:r>
              <a:rPr lang="en-IN" altLang="nl-NL" dirty="0"/>
              <a:t>All the Microservices are registered with Eureka Server. Used Spring Cloud API Gateway</a:t>
            </a:r>
          </a:p>
          <a:p>
            <a:pPr eaLnBrk="1" hangingPunct="1">
              <a:lnSpc>
                <a:spcPct val="114000"/>
              </a:lnSpc>
            </a:pPr>
            <a:r>
              <a:rPr lang="en-US" altLang="en-US" sz="1000" b="1" dirty="0"/>
              <a:t>E-Vehicle Showroom Admin and Dealer page   </a:t>
            </a:r>
          </a:p>
          <a:p>
            <a:pPr eaLnBrk="1" hangingPunct="1">
              <a:lnSpc>
                <a:spcPct val="114000"/>
              </a:lnSpc>
            </a:pPr>
            <a:r>
              <a:rPr lang="en-US" altLang="en-IN" sz="1000" dirty="0"/>
              <a:t>C</a:t>
            </a:r>
            <a:r>
              <a:rPr lang="en-IN" altLang="en-US" sz="1000" dirty="0" err="1"/>
              <a:t>ase</a:t>
            </a:r>
            <a:r>
              <a:rPr lang="en-IN" altLang="en-US" sz="1000" dirty="0"/>
              <a:t> study of </a:t>
            </a:r>
            <a:r>
              <a:rPr lang="en-US" altLang="en-IN" sz="1000" dirty="0"/>
              <a:t>e- Vehicle showroom for admin and dealer pages </a:t>
            </a:r>
            <a:r>
              <a:rPr lang="en-IN" altLang="en-US" sz="1000" dirty="0"/>
              <a:t>along with </a:t>
            </a:r>
            <a:r>
              <a:rPr lang="en-US" altLang="en-IN" sz="1000" dirty="0"/>
              <a:t>API Gateway</a:t>
            </a:r>
            <a:r>
              <a:rPr lang="en-IN" altLang="en-US" sz="1000" dirty="0"/>
              <a:t>, Swagger, responsive UI with </a:t>
            </a:r>
            <a:r>
              <a:rPr lang="en-US" altLang="en-IN" sz="1000" dirty="0"/>
              <a:t>HTML5,</a:t>
            </a:r>
            <a:r>
              <a:rPr lang="en-US" altLang="en-US" sz="1000" dirty="0"/>
              <a:t> CSS, Bootstrap and React used as User Interface.</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meghana-reddy.singi-reddy@capgemini.com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8179456648</a:t>
            </a:r>
          </a:p>
        </p:txBody>
      </p:sp>
      <p:sp>
        <p:nvSpPr>
          <p:cNvPr id="7175" name="Text Placeholder 26"/>
          <p:cNvSpPr>
            <a:spLocks noGrp="1"/>
          </p:cNvSpPr>
          <p:nvPr>
            <p:ph type="body" sz="quarter" idx="50"/>
          </p:nvPr>
        </p:nvSpPr>
        <p:spPr>
          <a:xfrm>
            <a:off x="267224" y="2743200"/>
            <a:ext cx="4402678" cy="5410200"/>
          </a:xfrm>
        </p:spPr>
        <p:txBody>
          <a:bodyPr/>
          <a:lstStyle/>
          <a:p>
            <a:r>
              <a:rPr lang="en-US" altLang="en-US"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load balancing, rest template</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redux</a:t>
            </a:r>
            <a:r>
              <a:rPr lang="en-US" dirty="0"/>
              <a:t> with Authentication with route guards, </a:t>
            </a:r>
            <a:r>
              <a:rPr lang="en-US" dirty="0" err="1"/>
              <a:t>axios</a:t>
            </a:r>
            <a:r>
              <a:rPr lang="en-US" dirty="0"/>
              <a:t>, react router</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lint</a:t>
            </a:r>
          </a:p>
          <a:p>
            <a:pPr marL="171450" indent="-171450">
              <a:buFont typeface="Arial" panose="020B0604020202020204" pitchFamily="34" charset="0"/>
              <a:buChar char="•"/>
            </a:pPr>
            <a:r>
              <a:rPr lang="en-US" sz="1000" dirty="0"/>
              <a:t>Hands on experience in developing web pages using </a:t>
            </a:r>
            <a:r>
              <a:rPr lang="en-US" sz="1000" b="1" dirty="0"/>
              <a:t>HTML5, CSS3, Object Oriented Java script, JSON, XML</a:t>
            </a:r>
            <a:r>
              <a:rPr lang="en-US" sz="1000" dirty="0"/>
              <a:t>. Good understanding of Document Object Model (DOM) and DOM Functions.</a:t>
            </a:r>
          </a:p>
          <a:p>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Singi Reddy Meghana Reddy</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837113" y="6308563"/>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443307" y="6436681"/>
            <a:ext cx="34099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Electronics and Communication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descr="A person taking a selfie&#10;&#10;Description automatically generated with medium confidence">
            <a:extLst>
              <a:ext uri="{FF2B5EF4-FFF2-40B4-BE49-F238E27FC236}">
                <a16:creationId xmlns:a16="http://schemas.microsoft.com/office/drawing/2014/main" id="{6F7137B4-D190-4BE0-B097-A8728310F6E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10486" r="10486"/>
          <a:stretch>
            <a:fillRect/>
          </a:stretch>
        </p:blipFill>
        <p:spPr>
          <a:xfrm rot="16200000">
            <a:off x="381210" y="317341"/>
            <a:ext cx="1735137" cy="1735137"/>
          </a:xfrm>
        </p:spPr>
      </p:pic>
      <p:pic>
        <p:nvPicPr>
          <p:cNvPr id="16" name="Picture 15"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61325" y="6331742"/>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488</TotalTime>
  <Words>397</Words>
  <Application>Microsoft Office PowerPoint</Application>
  <PresentationFormat>Widescreen</PresentationFormat>
  <Paragraphs>49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Singi Reddy, Meghana Reddy</cp:lastModifiedBy>
  <cp:revision>134</cp:revision>
  <dcterms:created xsi:type="dcterms:W3CDTF">2020-09-22T06:24:00Z</dcterms:created>
  <dcterms:modified xsi:type="dcterms:W3CDTF">2022-09-09T12:31:50Z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