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3792" autoAdjust="0"/>
  </p:normalViewPr>
  <p:slideViewPr>
    <p:cSldViewPr>
      <p:cViewPr varScale="1">
        <p:scale>
          <a:sx n="67" d="100"/>
          <a:sy n="67" d="100"/>
        </p:scale>
        <p:origin x="528"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0"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4"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8"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2"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4"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0"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4"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8"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8"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2"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6"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0"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6"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6"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eghanaReddySingi?tab=repositories"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77949825"/>
              </p:ext>
            </p:extLst>
          </p:nvPr>
        </p:nvGraphicFramePr>
        <p:xfrm>
          <a:off x="9229725" y="1184910"/>
          <a:ext cx="2962275" cy="5673090"/>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86244">
                <a:tc>
                  <a:txBody>
                    <a:bodyPr/>
                    <a:lstStyle/>
                    <a:p>
                      <a:pPr algn="l" fontAlgn="base"/>
                      <a:r>
                        <a:rPr lang="en-US" sz="1200" b="0" i="0" u="none" strike="noStrike" dirty="0">
                          <a:solidFill>
                            <a:srgbClr val="000000"/>
                          </a:solidFill>
                          <a:effectLst/>
                          <a:latin typeface="Calibri" panose="020F0502020204030204" pitchFamily="34" charset="0"/>
                        </a:rPr>
                        <a:t>Java</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Java </a:t>
                      </a:r>
                      <a:r>
                        <a:rPr lang="en-US" sz="1200" b="0" i="0" u="none" strike="noStrike" dirty="0" err="1">
                          <a:solidFill>
                            <a:srgbClr val="000000"/>
                          </a:solidFill>
                          <a:effectLst/>
                          <a:latin typeface="Calibri" panose="020F0502020204030204" pitchFamily="34" charset="0"/>
                        </a:rPr>
                        <a:t>Basics,OOPS,Generics</a:t>
                      </a:r>
                      <a:r>
                        <a:rPr lang="en-US" sz="1200" b="0" i="0" u="none" strike="noStrike" dirty="0">
                          <a:solidFill>
                            <a:srgbClr val="000000"/>
                          </a:solidFill>
                          <a:effectLst/>
                          <a:latin typeface="Calibri" panose="020F0502020204030204" pitchFamily="34" charset="0"/>
                        </a:rPr>
                        <a:t>,</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p>
                      <a:pPr algn="l" fontAlgn="base"/>
                      <a:r>
                        <a:rPr lang="en-US" sz="1200" b="0" i="0" u="none" strike="noStrike" dirty="0">
                          <a:solidFill>
                            <a:srgbClr val="000000"/>
                          </a:solidFill>
                          <a:effectLst/>
                          <a:latin typeface="Calibri" panose="020F0502020204030204" pitchFamily="34" charset="0"/>
                        </a:rPr>
                        <a:t>Collections, Array, Loops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extLst>
                  <a:ext uri="{0D108BD9-81ED-4DB2-BD59-A6C34878D82A}">
                    <a16:rowId xmlns:a16="http://schemas.microsoft.com/office/drawing/2014/main" val="10000"/>
                  </a:ext>
                </a:extLst>
              </a:tr>
              <a:tr h="726313">
                <a:tc>
                  <a:txBody>
                    <a:bodyPr/>
                    <a:lstStyle/>
                    <a:p>
                      <a:pPr algn="l" fontAlgn="base"/>
                      <a:r>
                        <a:rPr lang="en-US" sz="1200" b="0" i="0" u="none" strike="noStrike" dirty="0">
                          <a:solidFill>
                            <a:srgbClr val="000000"/>
                          </a:solidFill>
                          <a:effectLst/>
                          <a:latin typeface="Calibri" panose="020F0502020204030204" pitchFamily="34" charset="0"/>
                        </a:rPr>
                        <a:t>Spring</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Spring Boot, Spring Rest Services, Spring Restful Services</a:t>
                      </a:r>
                      <a:endParaRPr lang="en-US" sz="1200" b="0" i="0" dirty="0">
                        <a:solidFill>
                          <a:srgbClr val="000000"/>
                        </a:solidFill>
                        <a:effectLst/>
                      </a:endParaRPr>
                    </a:p>
                  </a:txBody>
                  <a:tcPr/>
                </a:tc>
                <a:extLst>
                  <a:ext uri="{0D108BD9-81ED-4DB2-BD59-A6C34878D82A}">
                    <a16:rowId xmlns:a16="http://schemas.microsoft.com/office/drawing/2014/main" val="236619847"/>
                  </a:ext>
                </a:extLst>
              </a:tr>
              <a:tr h="726313">
                <a:tc>
                  <a:txBody>
                    <a:bodyPr/>
                    <a:lstStyle/>
                    <a:p>
                      <a:pPr algn="l" fontAlgn="base"/>
                      <a:r>
                        <a:rPr lang="en-US" sz="1200" b="0" i="0" u="none" strike="noStrike" dirty="0">
                          <a:solidFill>
                            <a:srgbClr val="000000"/>
                          </a:solidFill>
                          <a:effectLst/>
                          <a:latin typeface="Calibri" panose="020F0502020204030204" pitchFamily="34" charset="0"/>
                        </a:rPr>
                        <a:t>React</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Components, Hooks, Virtual DOM, Routing, Forms &amp; Validation</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2362141945"/>
                  </a:ext>
                </a:extLst>
              </a:tr>
              <a:tr h="355933">
                <a:tc>
                  <a:txBody>
                    <a:bodyPr/>
                    <a:lstStyle/>
                    <a:p>
                      <a:pPr algn="l" fontAlgn="base"/>
                      <a:r>
                        <a:rPr lang="en-US" sz="1200" b="0" i="0" u="none" strike="noStrike">
                          <a:solidFill>
                            <a:srgbClr val="000000"/>
                          </a:solidFill>
                          <a:effectLst/>
                          <a:latin typeface="Calibri" panose="020F0502020204030204" pitchFamily="34" charset="0"/>
                        </a:rPr>
                        <a:t>Database</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dirty="0" err="1">
                          <a:solidFill>
                            <a:srgbClr val="000000"/>
                          </a:solidFill>
                          <a:effectLst/>
                          <a:latin typeface="Calibri" panose="020F0502020204030204" pitchFamily="34" charset="0"/>
                        </a:rPr>
                        <a:t>Postgre</a:t>
                      </a:r>
                      <a:r>
                        <a:rPr lang="en-US" sz="1200" b="0" i="0" u="none" strike="noStrike" dirty="0">
                          <a:solidFill>
                            <a:srgbClr val="000000"/>
                          </a:solidFill>
                          <a:effectLst/>
                          <a:latin typeface="Calibri" panose="020F0502020204030204" pitchFamily="34" charset="0"/>
                        </a:rPr>
                        <a:t> SQL</a:t>
                      </a:r>
                      <a:endParaRPr lang="en-US" sz="1200" b="0" i="0" dirty="0">
                        <a:solidFill>
                          <a:srgbClr val="000000"/>
                        </a:solidFill>
                        <a:effectLst/>
                      </a:endParaRPr>
                    </a:p>
                  </a:txBody>
                  <a:tcPr/>
                </a:tc>
                <a:extLst>
                  <a:ext uri="{0D108BD9-81ED-4DB2-BD59-A6C34878D82A}">
                    <a16:rowId xmlns:a16="http://schemas.microsoft.com/office/drawing/2014/main" val="10002"/>
                  </a:ext>
                </a:extLst>
              </a:tr>
              <a:tr h="1046865">
                <a:tc>
                  <a:txBody>
                    <a:bodyPr/>
                    <a:lstStyle/>
                    <a:p>
                      <a:pPr algn="l" fontAlgn="base"/>
                      <a:r>
                        <a:rPr lang="en-US" sz="1200" b="0" i="0" u="none" strike="noStrike" dirty="0">
                          <a:solidFill>
                            <a:srgbClr val="000000"/>
                          </a:solidFill>
                          <a:effectLst/>
                          <a:latin typeface="Calibri" panose="020F0502020204030204" pitchFamily="34" charset="0"/>
                        </a:rPr>
                        <a:t>UI Tech</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HTML 5 &amp; CSS, Bootstrap 4, JavaScript, ES6</a:t>
                      </a:r>
                      <a:endParaRPr lang="en-US" sz="1200" b="0" i="0" dirty="0">
                        <a:solidFill>
                          <a:srgbClr val="000000"/>
                        </a:solidFill>
                        <a:effectLst/>
                      </a:endParaRPr>
                    </a:p>
                  </a:txBody>
                  <a:tcPr/>
                </a:tc>
                <a:extLst>
                  <a:ext uri="{0D108BD9-81ED-4DB2-BD59-A6C34878D82A}">
                    <a16:rowId xmlns:a16="http://schemas.microsoft.com/office/drawing/2014/main" val="10003"/>
                  </a:ext>
                </a:extLst>
              </a:tr>
              <a:tr h="1046865">
                <a:tc>
                  <a:txBody>
                    <a:bodyPr/>
                    <a:lstStyle/>
                    <a:p>
                      <a:pPr algn="l" fontAlgn="base"/>
                      <a:r>
                        <a:rPr lang="en-US" sz="1200" b="0" i="0" u="none" strike="noStrike" dirty="0">
                          <a:solidFill>
                            <a:srgbClr val="000000"/>
                          </a:solidFill>
                          <a:effectLst/>
                          <a:latin typeface="Calibri" panose="020F0502020204030204" pitchFamily="34" charset="0"/>
                        </a:rPr>
                        <a:t>Tools</a:t>
                      </a:r>
                      <a:endParaRPr lang="en-US" sz="1200" b="0" i="0" dirty="0">
                        <a:solidFill>
                          <a:srgbClr val="000000"/>
                        </a:solidFill>
                        <a:effectLst/>
                        <a:latin typeface="Calibri" panose="020F0502020204030204" pitchFamily="34" charset="0"/>
                        <a:cs typeface="Calibri" panose="020F0502020204030204" pitchFamily="34" charset="0"/>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Eclipse, STS, GitHub, Postman, Swagger, </a:t>
                      </a:r>
                      <a:r>
                        <a:rPr lang="en-US" sz="1200" b="0" i="0" u="none" strike="noStrike" dirty="0" err="1">
                          <a:solidFill>
                            <a:srgbClr val="000000"/>
                          </a:solidFill>
                          <a:effectLst/>
                          <a:latin typeface="Calibri" panose="020F0502020204030204" pitchFamily="34" charset="0"/>
                        </a:rPr>
                        <a:t>Sonarlint</a:t>
                      </a:r>
                      <a:r>
                        <a:rPr lang="en-US" sz="1200" b="0" i="0" u="none" strike="noStrike" dirty="0">
                          <a:solidFill>
                            <a:srgbClr val="000000"/>
                          </a:solidFill>
                          <a:effectLst/>
                          <a:latin typeface="Calibri" panose="020F0502020204030204" pitchFamily="34" charset="0"/>
                        </a:rPr>
                        <a:t>, Visual Studio Code, </a:t>
                      </a:r>
                      <a:r>
                        <a:rPr lang="en-US" sz="1200" b="0" i="0" u="none" strike="noStrike" dirty="0" err="1">
                          <a:solidFill>
                            <a:srgbClr val="000000"/>
                          </a:solidFill>
                          <a:effectLst/>
                          <a:latin typeface="Calibri" panose="020F0502020204030204" pitchFamily="34" charset="0"/>
                        </a:rPr>
                        <a:t>Pg</a:t>
                      </a:r>
                      <a:r>
                        <a:rPr lang="en-US" sz="1200" b="0" i="0" u="none" strike="noStrike" dirty="0">
                          <a:solidFill>
                            <a:srgbClr val="000000"/>
                          </a:solidFill>
                          <a:effectLst/>
                          <a:latin typeface="Calibri" panose="020F0502020204030204" pitchFamily="34" charset="0"/>
                        </a:rPr>
                        <a:t> Admin 4, SQL Shell</a:t>
                      </a:r>
                      <a:endParaRPr lang="en-US" sz="1200" b="0" i="0" dirty="0">
                        <a:solidFill>
                          <a:srgbClr val="000000"/>
                        </a:solidFill>
                        <a:effectLst/>
                      </a:endParaRPr>
                    </a:p>
                  </a:txBody>
                  <a:tcPr/>
                </a:tc>
                <a:extLst>
                  <a:ext uri="{0D108BD9-81ED-4DB2-BD59-A6C34878D82A}">
                    <a16:rowId xmlns:a16="http://schemas.microsoft.com/office/drawing/2014/main" val="1123787861"/>
                  </a:ext>
                </a:extLst>
              </a:tr>
              <a:tr h="118455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Add On skills</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Immersive</a:t>
                      </a:r>
                      <a:r>
                        <a:rPr lang="en-US" sz="1200" b="0" i="0" u="none" strike="noStrike" dirty="0">
                          <a:solidFill>
                            <a:srgbClr val="000000"/>
                          </a:solidFill>
                          <a:effectLst/>
                          <a:latin typeface="Calibri" panose="020F0502020204030204" pitchFamily="34" charset="0"/>
                        </a:rPr>
                        <a:t> Learning</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endParaRPr lang="en-US" sz="1200" b="0" i="0" dirty="0">
                        <a:solidFill>
                          <a:srgbClr val="000000"/>
                        </a:solidFill>
                        <a:effectLst/>
                      </a:endParaRP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785937" y="3272457"/>
            <a:ext cx="4008437" cy="3207524"/>
          </a:xfrm>
        </p:spPr>
        <p:txBody>
          <a:bodyPr/>
          <a:lstStyle/>
          <a:p>
            <a:pPr eaLnBrk="1" hangingPunct="1">
              <a:lnSpc>
                <a:spcPct val="114000"/>
              </a:lnSpc>
            </a:pPr>
            <a:r>
              <a:rPr lang="en-US" altLang="en-US" sz="1200" b="1" dirty="0"/>
              <a:t>E-Vehicle Showroom Admin and Dealer page   </a:t>
            </a:r>
          </a:p>
          <a:p>
            <a:pPr eaLnBrk="1" hangingPunct="1">
              <a:lnSpc>
                <a:spcPct val="114000"/>
              </a:lnSpc>
            </a:pPr>
            <a:r>
              <a:rPr lang="en-US" altLang="en-IN" sz="1200" dirty="0"/>
              <a:t>C</a:t>
            </a:r>
            <a:r>
              <a:rPr lang="en-IN" altLang="en-US" sz="1200" dirty="0"/>
              <a:t>ase study of </a:t>
            </a:r>
            <a:r>
              <a:rPr lang="en-US" altLang="en-IN" sz="1200" dirty="0"/>
              <a:t>e- Vehicle showroom for admin and dealer pages </a:t>
            </a:r>
            <a:r>
              <a:rPr lang="en-IN" altLang="en-US" sz="1200" dirty="0"/>
              <a:t>along with </a:t>
            </a:r>
            <a:r>
              <a:rPr lang="en-US" altLang="en-IN" sz="1200" dirty="0"/>
              <a:t>API Gateway</a:t>
            </a:r>
            <a:r>
              <a:rPr lang="en-IN" altLang="en-US" sz="1200" dirty="0"/>
              <a:t>, Swagger, responsive UI with </a:t>
            </a:r>
            <a:r>
              <a:rPr lang="en-US" altLang="en-IN" sz="1200" dirty="0"/>
              <a:t>HTML5,</a:t>
            </a:r>
            <a:r>
              <a:rPr lang="en-US" altLang="en-US" sz="1200" dirty="0"/>
              <a:t> CSS, Bootstrap and React used as User Interface.</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53948"/>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23180"/>
          </a:xfrm>
        </p:spPr>
        <p:txBody>
          <a:bodyPr/>
          <a:lstStyle/>
          <a:p>
            <a:pPr eaLnBrk="1" hangingPunct="1"/>
            <a:r>
              <a:rPr lang="nl-NL" altLang="nl-NL" dirty="0"/>
              <a:t>Hyderabad</a:t>
            </a:r>
          </a:p>
          <a:p>
            <a:pPr eaLnBrk="1" hangingPunct="1"/>
            <a:endParaRPr lang="nl-NL" altLang="nl-NL" dirty="0"/>
          </a:p>
        </p:txBody>
      </p:sp>
      <p:sp>
        <p:nvSpPr>
          <p:cNvPr id="7173" name="Text Placeholder 24"/>
          <p:cNvSpPr>
            <a:spLocks noGrp="1"/>
          </p:cNvSpPr>
          <p:nvPr>
            <p:ph type="body" sz="quarter" idx="47"/>
          </p:nvPr>
        </p:nvSpPr>
        <p:spPr>
          <a:xfrm>
            <a:off x="3218490" y="1602527"/>
            <a:ext cx="3571665" cy="219680"/>
          </a:xfrm>
        </p:spPr>
        <p:txBody>
          <a:bodyPr/>
          <a:lstStyle/>
          <a:p>
            <a:pPr eaLnBrk="1" hangingPunct="1"/>
            <a:r>
              <a:rPr lang="en-US" altLang="nl-NL" dirty="0">
                <a:solidFill>
                  <a:schemeClr val="accent2">
                    <a:lumMod val="60000"/>
                    <a:lumOff val="40000"/>
                  </a:schemeClr>
                </a:solidFill>
              </a:rPr>
              <a:t>meghana-reddy.singi-reddy@capgemini.com</a:t>
            </a:r>
            <a:endParaRPr lang="nl-NL" altLang="nl-NL" dirty="0"/>
          </a:p>
        </p:txBody>
      </p:sp>
      <p:sp>
        <p:nvSpPr>
          <p:cNvPr id="7174" name="Text Placeholder 25"/>
          <p:cNvSpPr>
            <a:spLocks noGrp="1"/>
          </p:cNvSpPr>
          <p:nvPr>
            <p:ph type="body" sz="quarter" idx="48"/>
          </p:nvPr>
        </p:nvSpPr>
        <p:spPr>
          <a:xfrm>
            <a:off x="3352483" y="1832851"/>
            <a:ext cx="2382837" cy="218121"/>
          </a:xfrm>
        </p:spPr>
        <p:txBody>
          <a:bodyPr/>
          <a:lstStyle/>
          <a:p>
            <a:pPr eaLnBrk="1" hangingPunct="1"/>
            <a:r>
              <a:rPr lang="en-US" altLang="nl-NL" dirty="0"/>
              <a:t>8179456648</a:t>
            </a:r>
          </a:p>
        </p:txBody>
      </p:sp>
      <p:sp>
        <p:nvSpPr>
          <p:cNvPr id="7175" name="Text Placeholder 26"/>
          <p:cNvSpPr>
            <a:spLocks noGrp="1"/>
          </p:cNvSpPr>
          <p:nvPr>
            <p:ph type="body" sz="quarter" idx="50"/>
          </p:nvPr>
        </p:nvSpPr>
        <p:spPr>
          <a:xfrm>
            <a:off x="267224" y="2743200"/>
            <a:ext cx="4402678" cy="4159079"/>
          </a:xfrm>
        </p:spPr>
        <p:txBody>
          <a:bodyPr/>
          <a:lstStyle/>
          <a:p>
            <a:r>
              <a:rPr lang="en-US" altLang="en-US" sz="1100" b="1" dirty="0"/>
              <a:t>Full Stack Developer</a:t>
            </a:r>
          </a:p>
          <a:p>
            <a:pPr marL="171450" indent="-171450">
              <a:buFont typeface="Arial" panose="020B0604020202020204" pitchFamily="34" charset="0"/>
              <a:buChar char="•"/>
            </a:pPr>
            <a:r>
              <a:rPr lang="en-US" sz="1400" b="0" i="0" dirty="0">
                <a:effectLst/>
              </a:rPr>
              <a:t>Hands on experience on Core Java, </a:t>
            </a:r>
            <a:r>
              <a:rPr lang="en-US" sz="1400" b="0" i="0" dirty="0" err="1">
                <a:effectLst/>
              </a:rPr>
              <a:t>Postgre</a:t>
            </a:r>
            <a:r>
              <a:rPr lang="en-US" sz="1400" b="0" i="0" dirty="0">
                <a:effectLst/>
              </a:rPr>
              <a:t> </a:t>
            </a:r>
            <a:r>
              <a:rPr lang="en-US" sz="1400" b="0" i="0" dirty="0" err="1">
                <a:effectLst/>
              </a:rPr>
              <a:t>Sql</a:t>
            </a:r>
            <a:r>
              <a:rPr lang="en-US" sz="1400" b="0" i="0" dirty="0">
                <a:effectLst/>
              </a:rPr>
              <a:t>, Spring Restful Services</a:t>
            </a:r>
          </a:p>
          <a:p>
            <a:pPr marL="171450" indent="-171450">
              <a:buFont typeface="Arial" panose="020B0604020202020204" pitchFamily="34" charset="0"/>
              <a:buChar char="•"/>
            </a:pPr>
            <a:r>
              <a:rPr lang="en-US" sz="1400" b="0" i="0" dirty="0">
                <a:effectLst/>
              </a:rPr>
              <a:t>Proficient in creating Single page Web Application in React with Authentication with routing</a:t>
            </a:r>
          </a:p>
          <a:p>
            <a:pPr marL="171450" indent="-171450">
              <a:buFont typeface="Arial" panose="020B0604020202020204" pitchFamily="34" charset="0"/>
              <a:buChar char="•"/>
            </a:pPr>
            <a:r>
              <a:rPr lang="en-US" sz="1400" b="0" i="0" dirty="0">
                <a:effectLst/>
              </a:rPr>
              <a:t>Hands on experience in developing web pages using HTML5, CSS, Object TypeScript, Good understanding of Document Object Model (DOM) and DOM Functions</a:t>
            </a:r>
          </a:p>
          <a:p>
            <a:pPr marL="171450" indent="-171450">
              <a:buFont typeface="Arial" panose="020B0604020202020204" pitchFamily="34" charset="0"/>
              <a:buChar char="•"/>
            </a:pPr>
            <a:r>
              <a:rPr lang="en-US" sz="1400" b="0" i="0" dirty="0">
                <a:effectLst/>
              </a:rPr>
              <a:t>Ready to learn new technologies and implement them for the future </a:t>
            </a:r>
            <a:r>
              <a:rPr lang="en-US" sz="1400" dirty="0"/>
              <a:t>k</a:t>
            </a:r>
            <a:r>
              <a:rPr lang="en-US" sz="1400" b="0" i="0" dirty="0">
                <a:effectLst/>
              </a:rPr>
              <a:t>nowledge improvement.</a:t>
            </a:r>
            <a:endParaRPr lang="en-US" sz="1400"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36512"/>
          </a:xfrm>
        </p:spPr>
        <p:txBody>
          <a:bodyPr/>
          <a:lstStyle/>
          <a:p>
            <a:r>
              <a:rPr lang="en-US" altLang="en-IN" dirty="0"/>
              <a:t>Singi Reddy Meghana Reddy</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931988" y="5834015"/>
            <a:ext cx="471487" cy="51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471884" y="5962134"/>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45986"/>
            <a:ext cx="2962275"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Electronics and Communication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2015 - 2019</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descr="A person taking a selfie&#10;&#10;Description automatically generated with medium confidence">
            <a:extLst>
              <a:ext uri="{FF2B5EF4-FFF2-40B4-BE49-F238E27FC236}">
                <a16:creationId xmlns:a16="http://schemas.microsoft.com/office/drawing/2014/main" id="{6F7137B4-D190-4BE0-B097-A8728310F6EF}"/>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l="10486" r="10486"/>
          <a:stretch>
            <a:fillRect/>
          </a:stretch>
        </p:blipFill>
        <p:spPr>
          <a:xfrm rot="16200000">
            <a:off x="381210" y="317341"/>
            <a:ext cx="1735137" cy="1735137"/>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389</TotalTime>
  <Words>240</Words>
  <Application>Microsoft Office PowerPoint</Application>
  <PresentationFormat>Widescreen</PresentationFormat>
  <Paragraphs>40</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Singi Reddy, Meghana Reddy</cp:lastModifiedBy>
  <cp:revision>130</cp:revision>
  <dcterms:created xsi:type="dcterms:W3CDTF">2020-09-22T06:24:00Z</dcterms:created>
  <dcterms:modified xsi:type="dcterms:W3CDTF">2022-06-20T15:43:35Z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