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9" r:id="rId12"/>
    <p:sldId id="27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9" autoAdjust="0"/>
    <p:restoredTop sz="94660"/>
  </p:normalViewPr>
  <p:slideViewPr>
    <p:cSldViewPr snapToGrid="0">
      <p:cViewPr>
        <p:scale>
          <a:sx n="75" d="100"/>
          <a:sy n="75" d="100"/>
        </p:scale>
        <p:origin x="88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E3EC-B2DA-9470-B912-D5E502007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30EB-10E5-2430-4A08-902A49B1F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C080D-D475-DB2B-4155-1438415F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DE0C-7944-B820-E26E-4D896562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8F29-2725-D563-33AB-2C1A327C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518E-A2AD-14E3-4A5C-33493034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F1D0B-CEA2-3701-676F-B79A06602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4109-FC50-0102-A35F-BBC3E9EC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EAED-2399-66CD-B0E8-7EE27E09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A400-AE09-E9B2-EE75-EA48625E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AA050-1FFC-1C45-C372-E615A407A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4206A-D22A-164E-9A0A-CE914483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20BE-BD09-C387-AB96-AC45DFA1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F9B2-20E2-787F-EAEC-D47D9B37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415F-50CB-87BC-8C2C-F2239733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14D6-C7EE-67FC-206E-22FE150D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3F2C-0EAF-3212-E747-11C30F1E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CE44-E489-FDD6-9E21-1ABA98BB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4B1B-F42C-D1FA-8E0F-525642C2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B722-6755-0A8C-3848-D56B7FEC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ACE1-DF76-62B5-8C33-D624B914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70260-2EFE-D1B0-0129-976A77FF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1E7B-1FEB-3CBA-9DB4-DE7881CA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B89E8-CDE5-1553-9D78-F18B2EF3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7C40-08F5-D2D3-34ED-AB9D6956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EBB8-3B3E-BF5D-3C0E-A16DA7BD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77B8-F10E-C0B2-E04E-BC641BD7F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71E66-6BBE-0AF6-31AF-4A5089F6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7F07F-756D-BD61-56F3-15C061F6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D355E-EBB9-3B12-1281-BDF352C5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C1BF-3904-FDAF-7D91-40F576B2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2FA5-FD88-1825-B63A-9AEB73E1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93CE-C7EB-8F3F-B3EE-DD261D53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3A2DF-3BA6-1FA7-15DE-FC1F48313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67E7D-C69F-0395-81FA-C3B16A114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BD7C3-6FF2-1EC0-5D89-CACA9AD6E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44ECE-D13A-F733-F56C-0918B9FA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5FDFC-8E04-112E-4C3A-04B415A0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B7F0D-012C-BFDC-383D-C00153F1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84FB-27FB-8C46-3DDA-D7D27BA4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1BF7D-0DC2-4E5C-192C-E35DBA0E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25C75-7E87-332E-9B5E-2B4AB5C5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C2AF-5812-BD31-EF16-9F3BE3D6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1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64EE5-D3AB-E1AD-C1A8-929151F3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8E664-2E85-3854-72E9-2DD4C974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7A687-789D-4725-CEFE-C2E209A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0F12-9CF1-1127-267C-EF6AC839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58E1-D543-85FE-570B-0F155314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76200-1F51-A57B-14C8-837750BB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B4CE-71E8-1FEA-B596-12E83433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F7A7A-3F20-1F85-021C-3AA9EB60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48043-59DF-E20D-70EB-3FF5B4AB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9496-ED1D-AD45-8A6D-5DC0DC8E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25C92-2197-1F7D-FE03-C29656EE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1FAE0-556E-298E-89FC-78953E66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F493C-F4C7-ED5C-2E0E-21CFC552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01CAC-58FA-ECFC-AF08-AED1D05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B0A93-09FE-9E94-769E-DCAF200C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4334B-4EF9-8B4F-180B-786FB12D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B608-4564-272C-7191-C7C27CC5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E841-8141-79C6-75C4-8E216CC05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5025-B108-4D18-BDED-947526AB5AA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57EB-AD05-345B-2905-AD842E1F0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74EB6-F79D-52DC-7CBD-615BB1E9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3490-4F9B-46E1-97D5-DF0CACB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E657E-4F20-9135-2918-F069F00E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9266" y="4354879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                                                                                             BY SNAKES RALLY</a:t>
            </a:r>
          </a:p>
          <a:p>
            <a:r>
              <a:rPr lang="en-US" sz="2000" dirty="0">
                <a:solidFill>
                  <a:srgbClr val="080808"/>
                </a:solidFill>
              </a:rPr>
              <a:t>                               </a:t>
            </a:r>
          </a:p>
          <a:p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51007-E861-E41B-9E11-63E997D36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619" y="2232780"/>
            <a:ext cx="6933614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080808"/>
                </a:solidFill>
              </a:rPr>
              <a:t>ANALYSIS OF MOVIE DATA IMDB (2006-2016)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A7C47E-12E2-D5D4-A8F7-4FB70048C5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556000"/>
            <a:ext cx="5532663" cy="3276600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DFF0CC-C476-3D2F-B3ED-B4E9E53003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6880" y="3556000"/>
            <a:ext cx="5043004" cy="330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94079-A93D-7C63-5E25-00D037A2731C}"/>
              </a:ext>
            </a:extLst>
          </p:cNvPr>
          <p:cNvSpPr txBox="1"/>
          <p:nvPr/>
        </p:nvSpPr>
        <p:spPr>
          <a:xfrm>
            <a:off x="1074644" y="3302000"/>
            <a:ext cx="108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                                  WITH IMPUTATION                                                                                                                WITHOUT IMPUTATION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94E1EA-ED8E-E126-8561-11D029E2607E}"/>
              </a:ext>
            </a:extLst>
          </p:cNvPr>
          <p:cNvSpPr txBox="1">
            <a:spLocks/>
          </p:cNvSpPr>
          <p:nvPr/>
        </p:nvSpPr>
        <p:spPr>
          <a:xfrm>
            <a:off x="404278" y="131445"/>
            <a:ext cx="10515600" cy="89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IMPUTATIONS (Box Plot)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06093-6D02-06BE-A6EB-DB48077CF6DD}"/>
              </a:ext>
            </a:extLst>
          </p:cNvPr>
          <p:cNvSpPr txBox="1"/>
          <p:nvPr/>
        </p:nvSpPr>
        <p:spPr>
          <a:xfrm>
            <a:off x="466880" y="1095494"/>
            <a:ext cx="1075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Imputations are performed on “Meta score” using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imputation we can notice that values are spread over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after imputations almost all Genre values are scattered around median which explains data accuracy and data quality. </a:t>
            </a:r>
          </a:p>
        </p:txBody>
      </p:sp>
    </p:spTree>
    <p:extLst>
      <p:ext uri="{BB962C8B-B14F-4D97-AF65-F5344CB8AC3E}">
        <p14:creationId xmlns:p14="http://schemas.microsoft.com/office/powerpoint/2010/main" val="102336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8FA-D968-0D92-3430-B2733951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78" y="131445"/>
            <a:ext cx="10515600" cy="894715"/>
          </a:xfrm>
        </p:spPr>
        <p:txBody>
          <a:bodyPr>
            <a:normAutofit/>
          </a:bodyPr>
          <a:lstStyle/>
          <a:p>
            <a:r>
              <a:rPr lang="en-US" sz="3600" dirty="0"/>
              <a:t>IMPUTATIONS (Bar Graph)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DD999-1C08-F4E9-1809-3202D28A52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3878" y="3172291"/>
            <a:ext cx="5068200" cy="3554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A9FD41-BBF3-31CA-1363-4F4AFFE0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60" y="3172291"/>
            <a:ext cx="4823878" cy="35542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89F4D9-ED91-95C9-ABB6-22FD1BCF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8126" y="2773679"/>
            <a:ext cx="4823878" cy="34032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1052-31AE-006C-1095-0DAFD27C81A8}"/>
              </a:ext>
            </a:extLst>
          </p:cNvPr>
          <p:cNvSpPr txBox="1"/>
          <p:nvPr/>
        </p:nvSpPr>
        <p:spPr>
          <a:xfrm>
            <a:off x="810484" y="2788319"/>
            <a:ext cx="108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                                  WITH IMPUTATION                                                                                                    WITHOUT IMPUTATION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E3D5-064A-FC71-3168-944C8F165D01}"/>
              </a:ext>
            </a:extLst>
          </p:cNvPr>
          <p:cNvSpPr txBox="1"/>
          <p:nvPr/>
        </p:nvSpPr>
        <p:spPr>
          <a:xfrm>
            <a:off x="864242" y="1179467"/>
            <a:ext cx="977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Imputations performed on Revenue variable using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Thriller Genre has very low revenue which is not appeared on the non imputed bar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Using statistical approach for filling values we can see Thriller has the lowest Revenue along with Sci-Fi, Fantasy and Romance.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4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6FE5-010A-A1EA-C203-49F22A14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7" y="563845"/>
            <a:ext cx="10515600" cy="859842"/>
          </a:xfrm>
        </p:spPr>
        <p:txBody>
          <a:bodyPr>
            <a:normAutofit fontScale="90000"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995AC-A5D4-8865-9B54-8AECAF45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28801"/>
            <a:ext cx="10515600" cy="4260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Studying the data, we can infer that Action Genre has the highest revenue and audience popularity over the decade.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Thriller has not improved with audience satisfaction over the decade and thus they have produced lowest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Movie Quality has improved over the period and thus has raised the frequency of higher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Lastly, we notice that the revenue has steadily increased from 2006 to 2016 due to many factors like higher movie quality, Streaming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4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nema seats near the stairs">
            <a:extLst>
              <a:ext uri="{FF2B5EF4-FFF2-40B4-BE49-F238E27FC236}">
                <a16:creationId xmlns:a16="http://schemas.microsoft.com/office/drawing/2014/main" id="{FF511FBA-9224-BDA9-9243-50A9A8D2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8C5A4-BCE3-72EF-B072-3E430480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100" dirty="0">
                <a:solidFill>
                  <a:srgbClr val="FFFFFF"/>
                </a:solidFill>
              </a:rPr>
              <a:t>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43DF-4768-23C5-7CDC-4690254A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73" y="625033"/>
            <a:ext cx="6655436" cy="587993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Theatre Industry :What Kind of Genre are the best investment and would fetch the profits.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Actors, Directors: What kind of genre bring more exposure and income.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Movie Production Company: Which movies the audience enjoy the most based on Rating and Meta Score.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Government Taxes: Which years brought in the most Revenue to the Government.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Audience: What movies the audience enjoy the most based on Rating, Votes and Genre.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OTT platforms: What movies they bid on based on the audience popularity.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5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8C5A4-BCE3-72EF-B072-3E430480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43DF-4768-23C5-7CDC-4690254A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kumimoji="0" lang="en-US" altLang="en-US" sz="2000" b="0" u="none" strike="noStrike" cap="none" normalizeH="0" baseline="0">
                <a:ln>
                  <a:noFill/>
                </a:ln>
                <a:effectLst/>
              </a:rPr>
              <a:t>The aim of the project is to perform exploratory data analysis on a movie dataset </a:t>
            </a:r>
          </a:p>
          <a:p>
            <a:r>
              <a:rPr kumimoji="0" lang="en-US" altLang="en-US" sz="2000" b="0" i="1" u="none" strike="noStrike" cap="none" normalizeH="0" baseline="0">
                <a:ln>
                  <a:noFill/>
                </a:ln>
                <a:effectLst/>
              </a:rPr>
              <a:t>It contains information on 1000 movies from the year 2006 to 2016 from a movie database, IMDB.</a:t>
            </a:r>
          </a:p>
          <a:p>
            <a:r>
              <a:rPr lang="en-US" sz="2000" b="0" i="0">
                <a:effectLst/>
              </a:rPr>
              <a:t>We look at a variety of variables within the dataset to see which areas affected the revenue and ratings. </a:t>
            </a:r>
          </a:p>
          <a:p>
            <a:r>
              <a:rPr lang="en-US" sz="2000" b="0" i="0">
                <a:effectLst/>
              </a:rPr>
              <a:t>We look at several variables like Votes, Meta score, Ratings, Genre, etc. to determine how the revenue was affected.</a:t>
            </a:r>
            <a:endParaRPr lang="en-US" sz="2000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682C-CACA-4D4C-78EB-9648FD4C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Graph (Genre vs Revenue in millions) 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C9770A-804F-8621-EA64-B038C89D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782981"/>
            <a:ext cx="4008384" cy="453187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Action makes the highest revenue in comparison to the rest of the Genre which is greater than 900 million $.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 is approximately 7 times more than the Genre with the lowest Revenue(Romance, Thriller, Fantasy and Sci-Fi) over 2006 to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Second highest Revenue is for Genre which is around 500 million $.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7D5E7EA-25EB-EF54-D3B3-71B3498FE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80618"/>
            <a:ext cx="6172200" cy="4680432"/>
          </a:xfrm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F9CF1-D6FC-F03C-D280-A0746FDA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7" y="1168575"/>
            <a:ext cx="6294561" cy="47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682C-CACA-4D4C-78EB-9648FD4C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 Plot (Meta score vs Genre)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C9770A-804F-8621-EA64-B038C89D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Comedy has the highest spread of values ranging between 20 and 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Almost every genre has 75% of the Meta score values ranging from 60 to 80.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outliers present for the Genre Adventure, Horror, Drama, Animation.</a:t>
            </a:r>
          </a:p>
          <a:p>
            <a:endParaRPr lang="en-US" sz="2000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AC25B9-50D3-5422-400F-10B1A8B2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44331" y="1303338"/>
            <a:ext cx="6172200" cy="4873625"/>
          </a:xfrm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72CB9-61CC-5413-C9AD-0B767DE2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190" y="1352413"/>
            <a:ext cx="632640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682C-CACA-4D4C-78EB-9648FD4C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(Rating vs Runtime in minutes)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C9770A-804F-8621-EA64-B038C89D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movies with runtime between 80 and 140 minutes are most likely to get majority of rating from 5 to 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the movies with runtime between 160 and above 180 minutes have least number of ratings, but they have highest rating ranging between 7 and 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directors can look up this data and make a decision on runtime based on rating.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AC25B9-50D3-5422-400F-10B1A8B2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96065"/>
            <a:ext cx="6172200" cy="4364985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6749A-840D-7B5A-36F4-A9F382E8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109" y="1496063"/>
            <a:ext cx="6721422" cy="48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0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682C-CACA-4D4C-78EB-9648FD4C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Heat Map (Genre vs Year)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C9770A-804F-8621-EA64-B038C89D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1779204"/>
            <a:ext cx="4041111" cy="439775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Action Genre has an increase of movies made over the period between 2006 and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Thriller shows no increase in movies made from 2006 to 2016 causing us to infer why the revenue is low.(ref Bar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Comedy and Drama both saw the decrease in number of movies from 2006 to 2014 and increased significantly in the year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AC25B9-50D3-5422-400F-10B1A8B2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4619" y="1303338"/>
            <a:ext cx="6172200" cy="4873625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F49CCE-F595-EA0E-87BC-9CD13C39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761" y="1114249"/>
            <a:ext cx="6172200" cy="53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682C-CACA-4D4C-78EB-9648FD4C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 Chart   (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Percentage of Revenue from movies for specific year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C9770A-804F-8621-EA64-B038C89D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the rise of Streaming service there is a steady increase of revenue .Due to the fact you don’t have to go to theaters and can stream them from anywhere.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Quality of movies has improved drastically from 2006 to 2016 which is  around 5 times the revenue in 2006.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1F565541-CCF5-F3AE-AFFA-3A576BD963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64" r="764"/>
          <a:stretch/>
        </p:blipFill>
        <p:spPr>
          <a:xfrm>
            <a:off x="5656659" y="1558664"/>
            <a:ext cx="5785177" cy="4618299"/>
          </a:xfrm>
        </p:spPr>
      </p:pic>
    </p:spTree>
    <p:extLst>
      <p:ext uri="{BB962C8B-B14F-4D97-AF65-F5344CB8AC3E}">
        <p14:creationId xmlns:p14="http://schemas.microsoft.com/office/powerpoint/2010/main" val="408166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682C-CACA-4D4C-78EB-9648FD4C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(Rating vs Number of movies 2006,2016)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C9770A-804F-8621-EA64-B038C89D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2006 it is less frequent to achieve rating between 5 to 8 than in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 both 2006 and in 2016,we can see that it is difficult and uncommon  to get a rating between 8.5 and 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 the decade, the quality of movies and audience satisfaction has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AC25B9-50D3-5422-400F-10B1A8B2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5" y="1452852"/>
            <a:ext cx="6172200" cy="4873625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C0579-9E1F-58B9-BA22-A139CDF7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7" y="1342685"/>
            <a:ext cx="6365344" cy="52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682C-CACA-4D4C-78EB-9648FD4C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 Graph (Year vs Rating of Genre Action and Drama)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C9770A-804F-8621-EA64-B038C89D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the Genre Action and Drama took dip in terms of rating.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Though Drama has several fluctuations over the period of 2006 to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Action has steady downfall from 2006 to 2008 and then it took a climb from 2009 to 2011 and eventually decreased.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AC25B9-50D3-5422-400F-10B1A8B2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7973" y="1779204"/>
            <a:ext cx="6499549" cy="4757062"/>
          </a:xfrm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98B6C-A49D-F3FA-37F0-2034540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72" y="1566434"/>
            <a:ext cx="6365343" cy="44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2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855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ANALYSIS OF MOVIE DATA IMDB (2006-2016)</vt:lpstr>
      <vt:lpstr>Introduction:</vt:lpstr>
      <vt:lpstr>Bar Graph (Genre vs Revenue in millions) </vt:lpstr>
      <vt:lpstr>Box Plot (Meta score vs Genre)</vt:lpstr>
      <vt:lpstr>Scatter Plot (Rating vs Runtime in minutes)</vt:lpstr>
      <vt:lpstr>Heat Map (Genre vs Year)</vt:lpstr>
      <vt:lpstr>Pie Chart   (Percentage of Revenue from movies for specific year)</vt:lpstr>
      <vt:lpstr>Histogram (Rating vs Number of movies 2006,2016)</vt:lpstr>
      <vt:lpstr>Line Graph (Year vs Rating of Genre Action and Drama)</vt:lpstr>
      <vt:lpstr>PowerPoint Presentation</vt:lpstr>
      <vt:lpstr>IMPUTATIONS (Bar Graph)  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Shabad, Meghana</dc:creator>
  <cp:lastModifiedBy>Shabad, Meghana</cp:lastModifiedBy>
  <cp:revision>6</cp:revision>
  <dcterms:created xsi:type="dcterms:W3CDTF">2022-05-03T02:59:38Z</dcterms:created>
  <dcterms:modified xsi:type="dcterms:W3CDTF">2022-05-05T02:50:33Z</dcterms:modified>
</cp:coreProperties>
</file>