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7" r:id="rId5"/>
    <p:sldId id="259" r:id="rId6"/>
    <p:sldId id="273" r:id="rId7"/>
    <p:sldId id="260" r:id="rId8"/>
    <p:sldId id="272" r:id="rId9"/>
    <p:sldId id="270"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1" d="100"/>
          <a:sy n="71" d="100"/>
        </p:scale>
        <p:origin x="-1109" y="-4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54D59-A341-4D8E-BE7C-62C4FA3D2B87}"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0339B-1990-428B-8B35-0EE6A7261500}" type="slidenum">
              <a:rPr lang="en-US" smtClean="0"/>
              <a:t>‹#›</a:t>
            </a:fld>
            <a:endParaRPr lang="en-US"/>
          </a:p>
        </p:txBody>
      </p:sp>
    </p:spTree>
    <p:extLst>
      <p:ext uri="{BB962C8B-B14F-4D97-AF65-F5344CB8AC3E}">
        <p14:creationId xmlns:p14="http://schemas.microsoft.com/office/powerpoint/2010/main" val="149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rPr>
              <a:t>Advanced Image Processing Techniques for Medical Diagnostics in </a:t>
            </a:r>
            <a:r>
              <a:rPr lang="en-US" dirty="0" smtClean="0">
                <a:solidFill>
                  <a:schemeClr val="tx1">
                    <a:lumMod val="95000"/>
                    <a:lumOff val="5000"/>
                  </a:schemeClr>
                </a:solidFill>
                <a:latin typeface="Cambria" panose="02040503050406030204" pitchFamily="18" charset="0"/>
                <a:ea typeface="Cambria" panose="02040503050406030204" pitchFamily="18" charset="0"/>
              </a:rPr>
              <a:t>Brain Stroke Prediction.</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12</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17412787"/>
              </p:ext>
            </p:extLst>
          </p:nvPr>
        </p:nvGraphicFramePr>
        <p:xfrm>
          <a:off x="308175" y="3442448"/>
          <a:ext cx="5341165" cy="2223604"/>
        </p:xfrm>
        <a:graphic>
          <a:graphicData uri="http://schemas.openxmlformats.org/drawingml/2006/table">
            <a:tbl>
              <a:tblPr firstRow="1" bandRow="1">
                <a:tableStyleId>{2D5ABB26-0587-4C30-8999-92F81FD0307C}</a:tableStyleId>
              </a:tblPr>
              <a:tblGrid>
                <a:gridCol w="2055179">
                  <a:extLst>
                    <a:ext uri="{9D8B030D-6E8A-4147-A177-3AD203B41FA5}">
                      <a16:colId xmlns:a16="http://schemas.microsoft.com/office/drawing/2014/main" xmlns="" val="3331634959"/>
                    </a:ext>
                  </a:extLst>
                </a:gridCol>
                <a:gridCol w="3285986">
                  <a:extLst>
                    <a:ext uri="{9D8B030D-6E8A-4147-A177-3AD203B41FA5}">
                      <a16:colId xmlns:a16="http://schemas.microsoft.com/office/drawing/2014/main" xmlns="" val="2054911721"/>
                    </a:ext>
                  </a:extLst>
                </a:gridCol>
              </a:tblGrid>
              <a:tr h="395881">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95881">
                <a:tc>
                  <a:txBody>
                    <a:bodyPr/>
                    <a:lstStyle/>
                    <a:p>
                      <a:pPr algn="ctr"/>
                      <a:r>
                        <a:rPr lang="en-GB" b="1" dirty="0"/>
                        <a:t>20211CIT0052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ERANTI SAI KISHAN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95881">
                <a:tc>
                  <a:txBody>
                    <a:bodyPr/>
                    <a:lstStyle/>
                    <a:p>
                      <a:pPr algn="ctr"/>
                      <a:r>
                        <a:rPr lang="en-GB" b="1" dirty="0"/>
                        <a:t>20211CIT0060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MEGHANA.GS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95881">
                <a:tc>
                  <a:txBody>
                    <a:bodyPr/>
                    <a:lstStyle/>
                    <a:p>
                      <a:pPr algn="ctr"/>
                      <a:r>
                        <a:rPr lang="en-GB" b="1" dirty="0"/>
                        <a:t>20211CIT0049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LAKKI REDDY VARSHITHA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95881">
                <a:tc>
                  <a:txBody>
                    <a:bodyPr/>
                    <a:lstStyle/>
                    <a:p>
                      <a:pPr algn="ctr"/>
                      <a:r>
                        <a:rPr lang="en-GB" b="1" dirty="0"/>
                        <a:t>20211CIT0052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ERANTI SAI DINESH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bl>
          </a:graphicData>
        </a:graphic>
      </p:graphicFrame>
      <p:sp>
        <p:nvSpPr>
          <p:cNvPr id="5" name="Subtitle 2"/>
          <p:cNvSpPr txBox="1">
            <a:spLocks/>
          </p:cNvSpPr>
          <p:nvPr/>
        </p:nvSpPr>
        <p:spPr>
          <a:xfrm>
            <a:off x="6164132" y="3274140"/>
            <a:ext cx="5804955"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US" sz="1800" dirty="0"/>
              <a:t>Ms. </a:t>
            </a:r>
            <a:r>
              <a:rPr lang="en-US" sz="1800" dirty="0" err="1"/>
              <a:t>Bhavya.B</a:t>
            </a:r>
            <a:r>
              <a:rPr lang="en-US" sz="1800" dirty="0"/>
              <a:t> </a:t>
            </a:r>
            <a:endParaRPr lang="en-US" sz="1800" dirty="0" smtClean="0"/>
          </a:p>
          <a:p>
            <a:pPr algn="l"/>
            <a:r>
              <a:rPr lang="en-US" sz="1800" dirty="0" smtClean="0"/>
              <a:t>Assistant </a:t>
            </a:r>
            <a:r>
              <a:rPr lang="en-US" sz="1800" dirty="0"/>
              <a:t>Professor </a:t>
            </a:r>
            <a:endParaRPr lang="en-US" sz="1800" dirty="0" smtClean="0"/>
          </a:p>
          <a:p>
            <a:pPr algn="l"/>
            <a:r>
              <a:rPr lang="en-US" sz="1800" dirty="0" smtClean="0"/>
              <a:t>School </a:t>
            </a:r>
            <a:r>
              <a:rPr lang="en-US" sz="1800" dirty="0"/>
              <a:t>of Computer Science </a:t>
            </a:r>
            <a:r>
              <a:rPr lang="en-US" sz="1800" dirty="0" smtClean="0"/>
              <a:t>&amp; Engineering </a:t>
            </a:r>
          </a:p>
          <a:p>
            <a:pPr algn="l"/>
            <a:r>
              <a:rPr lang="en-US" sz="1800" dirty="0" smtClean="0"/>
              <a:t>Presidency </a:t>
            </a:r>
            <a:r>
              <a:rPr lang="en-US" sz="1800" dirty="0"/>
              <a:t>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3200" dirty="0">
                <a:latin typeface="Times New Roman" pitchFamily="18" charset="0"/>
                <a:cs typeface="Times New Roman" pitchFamily="18" charset="0"/>
              </a:rPr>
              <a:t>FINAL VIVA VOICE</a:t>
            </a:r>
            <a:endParaRPr lang="en-GB" sz="3200" dirty="0">
              <a:latin typeface="Times New Roman" pitchFamily="18" charset="0"/>
              <a:cs typeface="Times New Roman" pitchFamily="18" charset="0"/>
            </a:endParaRPr>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Roman"/>
              </a:rPr>
              <a:t>High Accuracy in Stroke </a:t>
            </a:r>
            <a:r>
              <a:rPr lang="en-US" dirty="0" smtClean="0">
                <a:latin typeface="Roman"/>
              </a:rPr>
              <a:t>Detection</a:t>
            </a:r>
          </a:p>
          <a:p>
            <a:r>
              <a:rPr lang="en-US" dirty="0" smtClean="0">
                <a:latin typeface="Roman"/>
              </a:rPr>
              <a:t>Weather stroke is present or not</a:t>
            </a:r>
            <a:endParaRPr lang="en-GB" dirty="0">
              <a:latin typeface="Roman"/>
            </a:endParaRPr>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02042" y="1046182"/>
            <a:ext cx="10668000" cy="4952997"/>
          </a:xfrm>
        </p:spPr>
        <p:txBody>
          <a:bodyPr>
            <a:noAutofit/>
          </a:bodyPr>
          <a:lstStyle/>
          <a:p>
            <a:pPr marL="0" indent="0">
              <a:buNone/>
            </a:pPr>
            <a:r>
              <a:rPr lang="en-US" sz="1800" dirty="0">
                <a:latin typeface="Times New Roman" pitchFamily="18" charset="0"/>
                <a:cs typeface="Times New Roman" pitchFamily="18" charset="0"/>
              </a:rPr>
              <a:t>This advanced brain stroke prediction system leverages </a:t>
            </a:r>
            <a:r>
              <a:rPr lang="en-US" sz="1800" b="1" dirty="0">
                <a:latin typeface="Times New Roman" pitchFamily="18" charset="0"/>
                <a:cs typeface="Times New Roman" pitchFamily="18" charset="0"/>
              </a:rPr>
              <a:t>VGG16</a:t>
            </a:r>
            <a:r>
              <a:rPr lang="en-US" sz="1800" dirty="0">
                <a:latin typeface="Times New Roman" pitchFamily="18" charset="0"/>
                <a:cs typeface="Times New Roman" pitchFamily="18" charset="0"/>
              </a:rPr>
              <a:t> and a custom </a:t>
            </a:r>
            <a:r>
              <a:rPr lang="en-US" sz="1800" b="1" dirty="0">
                <a:latin typeface="Times New Roman" pitchFamily="18" charset="0"/>
                <a:cs typeface="Times New Roman" pitchFamily="18" charset="0"/>
              </a:rPr>
              <a:t>2D-CNN model</a:t>
            </a:r>
            <a:r>
              <a:rPr lang="en-US" sz="1800" dirty="0">
                <a:latin typeface="Times New Roman" pitchFamily="18" charset="0"/>
                <a:cs typeface="Times New Roman" pitchFamily="18" charset="0"/>
              </a:rPr>
              <a:t> to accurately detect and classify strokes from medical imaging data, such as CT and MRI scans. By employing precise segmentation techniques, the system identifies stroke-affected brain regions and differentiates between ischemic and hemorrhagic strokes.</a:t>
            </a:r>
          </a:p>
          <a:p>
            <a:pPr marL="0" indent="0">
              <a:buNone/>
            </a:pPr>
            <a:r>
              <a:rPr lang="en-US" sz="1800" dirty="0">
                <a:latin typeface="Times New Roman" pitchFamily="18" charset="0"/>
                <a:cs typeface="Times New Roman" pitchFamily="18" charset="0"/>
              </a:rPr>
              <a:t>With </a:t>
            </a:r>
            <a:r>
              <a:rPr lang="en-US" sz="1800" b="1" dirty="0">
                <a:latin typeface="Times New Roman" pitchFamily="18" charset="0"/>
                <a:cs typeface="Times New Roman" pitchFamily="18" charset="0"/>
              </a:rPr>
              <a:t>Stroke Presence Detection</a:t>
            </a:r>
            <a:r>
              <a:rPr lang="en-US" sz="1800" dirty="0">
                <a:latin typeface="Times New Roman" pitchFamily="18" charset="0"/>
                <a:cs typeface="Times New Roman" pitchFamily="18" charset="0"/>
              </a:rPr>
              <a:t>, the system determines whether a stroke is present, providing a reliable diagnostic foundation. Through optimized </a:t>
            </a:r>
            <a:r>
              <a:rPr lang="en-US" sz="1800" b="1" dirty="0">
                <a:latin typeface="Times New Roman" pitchFamily="18" charset="0"/>
                <a:cs typeface="Times New Roman" pitchFamily="18" charset="0"/>
              </a:rPr>
              <a:t>VGG16</a:t>
            </a:r>
            <a:r>
              <a:rPr lang="en-US" sz="1800" dirty="0">
                <a:latin typeface="Times New Roman" pitchFamily="18" charset="0"/>
                <a:cs typeface="Times New Roman" pitchFamily="18" charset="0"/>
              </a:rPr>
              <a:t> and a fine-tuned </a:t>
            </a:r>
            <a:r>
              <a:rPr lang="en-US" sz="1800" b="1" dirty="0">
                <a:latin typeface="Times New Roman" pitchFamily="18" charset="0"/>
                <a:cs typeface="Times New Roman" pitchFamily="18" charset="0"/>
              </a:rPr>
              <a:t>2D-CNN</a:t>
            </a:r>
            <a:r>
              <a:rPr lang="en-US" sz="1800" dirty="0">
                <a:latin typeface="Times New Roman" pitchFamily="18" charset="0"/>
                <a:cs typeface="Times New Roman" pitchFamily="18" charset="0"/>
              </a:rPr>
              <a:t>, the system achieves high accuracy in both detection and classification tasks.</a:t>
            </a:r>
          </a:p>
          <a:p>
            <a:pPr marL="0" indent="0">
              <a:buNone/>
            </a:pPr>
            <a:r>
              <a:rPr lang="en-US" sz="1800" b="1" dirty="0" err="1">
                <a:latin typeface="Times New Roman" pitchFamily="18" charset="0"/>
                <a:cs typeface="Times New Roman" pitchFamily="18" charset="0"/>
              </a:rPr>
              <a:t>Explainability</a:t>
            </a:r>
            <a:r>
              <a:rPr lang="en-US" sz="1800" dirty="0">
                <a:latin typeface="Times New Roman" pitchFamily="18" charset="0"/>
                <a:cs typeface="Times New Roman" pitchFamily="18" charset="0"/>
              </a:rPr>
              <a:t> is ensured with tools like </a:t>
            </a:r>
            <a:r>
              <a:rPr lang="en-US" sz="1800" b="1" dirty="0">
                <a:latin typeface="Times New Roman" pitchFamily="18" charset="0"/>
                <a:cs typeface="Times New Roman" pitchFamily="18" charset="0"/>
              </a:rPr>
              <a:t>Grad-CAM</a:t>
            </a:r>
            <a:r>
              <a:rPr lang="en-US" sz="1800" dirty="0">
                <a:latin typeface="Times New Roman" pitchFamily="18" charset="0"/>
                <a:cs typeface="Times New Roman" pitchFamily="18" charset="0"/>
              </a:rPr>
              <a:t>, which offer visual insights into model predictions. This transparency enhances clinical reliability and builds trust among medical professionals.</a:t>
            </a:r>
          </a:p>
          <a:p>
            <a:pPr marL="0" indent="0">
              <a:buNone/>
            </a:pPr>
            <a:r>
              <a:rPr lang="en-US" sz="1800" dirty="0">
                <a:latin typeface="Times New Roman" pitchFamily="18" charset="0"/>
                <a:cs typeface="Times New Roman" pitchFamily="18" charset="0"/>
              </a:rPr>
              <a:t>Segmentation and classification are seamlessly integrated. The </a:t>
            </a:r>
            <a:r>
              <a:rPr lang="en-US" sz="1800" b="1" dirty="0">
                <a:latin typeface="Times New Roman" pitchFamily="18" charset="0"/>
                <a:cs typeface="Times New Roman" pitchFamily="18" charset="0"/>
              </a:rPr>
              <a:t>2D-CNN model</a:t>
            </a:r>
            <a:r>
              <a:rPr lang="en-US" sz="1800" dirty="0">
                <a:latin typeface="Times New Roman" pitchFamily="18" charset="0"/>
                <a:cs typeface="Times New Roman" pitchFamily="18" charset="0"/>
              </a:rPr>
              <a:t> excels in feature extraction, while </a:t>
            </a:r>
            <a:r>
              <a:rPr lang="en-US" sz="1800" b="1" dirty="0">
                <a:latin typeface="Times New Roman" pitchFamily="18" charset="0"/>
                <a:cs typeface="Times New Roman" pitchFamily="18" charset="0"/>
              </a:rPr>
              <a:t>VGG16</a:t>
            </a:r>
            <a:r>
              <a:rPr lang="en-US" sz="1800" dirty="0">
                <a:latin typeface="Times New Roman" pitchFamily="18" charset="0"/>
                <a:cs typeface="Times New Roman" pitchFamily="18" charset="0"/>
              </a:rPr>
              <a:t> enhances classification performance through its pre-trained architecture, ensuring a robust workflow.</a:t>
            </a:r>
          </a:p>
          <a:p>
            <a:pPr marL="0" indent="0">
              <a:buNone/>
            </a:pPr>
            <a:r>
              <a:rPr lang="en-US" sz="1800" dirty="0">
                <a:latin typeface="Times New Roman" pitchFamily="18" charset="0"/>
                <a:cs typeface="Times New Roman" pitchFamily="18" charset="0"/>
              </a:rPr>
              <a:t>The system effectively distinguishes between ischemic and hemorrhagic strokes, supporting informed and precise treatment decisions. Designed for integration into healthcare workflows, it enables timely and accurate diagnosis, improving patient outcomes and empowering critical decision-making.</a:t>
            </a:r>
          </a:p>
          <a:p>
            <a:pPr marL="0" indent="0">
              <a:buNone/>
            </a:pPr>
            <a:r>
              <a:rPr lang="en-US" sz="1800" dirty="0">
                <a:latin typeface="Times New Roman" pitchFamily="18" charset="0"/>
                <a:cs typeface="Times New Roman" pitchFamily="18" charset="0"/>
              </a:rPr>
              <a:t>By focusing on the strengths of </a:t>
            </a:r>
            <a:r>
              <a:rPr lang="en-US" sz="1800" b="1" dirty="0">
                <a:latin typeface="Times New Roman" pitchFamily="18" charset="0"/>
                <a:cs typeface="Times New Roman" pitchFamily="18" charset="0"/>
              </a:rPr>
              <a:t>VGG16</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2D-CNN</a:t>
            </a:r>
            <a:r>
              <a:rPr lang="en-US" sz="1800" dirty="0">
                <a:latin typeface="Times New Roman" pitchFamily="18" charset="0"/>
                <a:cs typeface="Times New Roman" pitchFamily="18" charset="0"/>
              </a:rPr>
              <a:t>, this system ensures efficiency and reliability. It serves as a powerful tool for early stroke detection, ultimately enhancing patient care and saving countless lives.</a:t>
            </a:r>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609600" indent="-457200">
              <a:spcBef>
                <a:spcPts val="0"/>
              </a:spcBef>
              <a:buFont typeface="+mj-lt"/>
              <a:buAutoNum type="arabicPeriod"/>
            </a:pPr>
            <a:r>
              <a:rPr lang="en-US" sz="1800" dirty="0">
                <a:latin typeface="Roman"/>
              </a:rPr>
              <a:t>IEEE Transactions on Medical Imaging: A leading journal in the field of medical image analysis.</a:t>
            </a:r>
          </a:p>
          <a:p>
            <a:pPr marL="609600" indent="-457200">
              <a:spcBef>
                <a:spcPts val="0"/>
              </a:spcBef>
              <a:buFont typeface="+mj-lt"/>
              <a:buAutoNum type="arabicPeriod"/>
            </a:pPr>
            <a:r>
              <a:rPr lang="en-US" sz="1800" dirty="0">
                <a:latin typeface="Roman"/>
              </a:rPr>
              <a:t>IEEE Journal of Biomedical and Health Informatics: Focuses on the intersection of biomedical engineering and informatics.</a:t>
            </a:r>
          </a:p>
          <a:p>
            <a:pPr marL="609600" indent="-457200">
              <a:spcBef>
                <a:spcPts val="0"/>
              </a:spcBef>
              <a:buFont typeface="+mj-lt"/>
              <a:buAutoNum type="arabicPeriod"/>
            </a:pPr>
            <a:r>
              <a:rPr lang="en-US" sz="1800" dirty="0">
                <a:latin typeface="Roman"/>
              </a:rPr>
              <a:t>IEEE Transactions on Biomedical Engineering: Covers a wide range of topics in biomedical engineering, including medical imaging and signal processing.</a:t>
            </a:r>
          </a:p>
          <a:p>
            <a:pPr marL="609600" indent="-457200">
              <a:spcBef>
                <a:spcPts val="0"/>
              </a:spcBef>
              <a:buFont typeface="+mj-lt"/>
              <a:buAutoNum type="arabicPeriod"/>
            </a:pPr>
            <a:r>
              <a:rPr lang="en-US" sz="1800" dirty="0">
                <a:latin typeface="Roman"/>
              </a:rPr>
              <a:t>IEEE International Conference on Engineering in Medicine and Biology (EMBC): A major annual conference in the field of biomedical engineering.</a:t>
            </a:r>
          </a:p>
          <a:p>
            <a:pPr marL="609600" indent="-457200">
              <a:spcBef>
                <a:spcPts val="0"/>
              </a:spcBef>
              <a:buFont typeface="+mj-lt"/>
              <a:buAutoNum type="arabicPeriod"/>
            </a:pPr>
            <a:r>
              <a:rPr lang="en-US" sz="1800" dirty="0">
                <a:latin typeface="Roman"/>
              </a:rPr>
              <a:t>IEEE Conference on Computer Vision and Pattern Recognition (CVPR): A top-tier conference for computer vision research, including medical image analysis</a:t>
            </a:r>
            <a:r>
              <a:rPr lang="en-US" sz="1800" dirty="0" smtClean="0">
                <a:latin typeface="Roman"/>
              </a:rPr>
              <a:t>.</a:t>
            </a:r>
          </a:p>
          <a:p>
            <a:pPr marL="609600" indent="-457200">
              <a:spcBef>
                <a:spcPts val="0"/>
              </a:spcBef>
              <a:buFont typeface="+mj-lt"/>
              <a:buAutoNum type="arabicPeriod"/>
            </a:pPr>
            <a:r>
              <a:rPr lang="en-US" sz="1800" dirty="0">
                <a:latin typeface="Roman"/>
              </a:rPr>
              <a:t>Automatic </a:t>
            </a:r>
            <a:r>
              <a:rPr lang="en-US" sz="1800" dirty="0" err="1">
                <a:latin typeface="Roman"/>
              </a:rPr>
              <a:t>Neuroimage</a:t>
            </a:r>
            <a:r>
              <a:rPr lang="en-US" sz="1800" dirty="0">
                <a:latin typeface="Roman"/>
              </a:rPr>
              <a:t> Processing and Analysis in Stroke—A Systematic </a:t>
            </a:r>
            <a:r>
              <a:rPr lang="en-US" sz="1800" dirty="0" smtClean="0">
                <a:latin typeface="Roman"/>
              </a:rPr>
              <a:t>Review</a:t>
            </a:r>
          </a:p>
          <a:p>
            <a:pPr marL="609600" indent="-457200">
              <a:spcBef>
                <a:spcPts val="0"/>
              </a:spcBef>
              <a:buFont typeface="+mj-lt"/>
              <a:buAutoNum type="arabicPeriod"/>
            </a:pPr>
            <a:r>
              <a:rPr lang="en-US" sz="1800" dirty="0">
                <a:latin typeface="Roman"/>
              </a:rPr>
              <a:t>Current approaches and advances in the imaging of </a:t>
            </a:r>
            <a:r>
              <a:rPr lang="en-US" sz="1800" dirty="0" smtClean="0">
                <a:latin typeface="Roman"/>
              </a:rPr>
              <a:t>stroke</a:t>
            </a:r>
          </a:p>
          <a:p>
            <a:pPr marL="609600" indent="-457200">
              <a:spcBef>
                <a:spcPts val="0"/>
              </a:spcBef>
              <a:buFont typeface="+mj-lt"/>
              <a:buAutoNum type="arabicPeriod"/>
            </a:pPr>
            <a:r>
              <a:rPr lang="en-US" sz="1800" dirty="0">
                <a:latin typeface="Roman"/>
              </a:rPr>
              <a:t>Neuroimaging and deep learning for brain stroke detection - A review of recent advancements and future </a:t>
            </a:r>
            <a:r>
              <a:rPr lang="en-US" sz="1800" dirty="0" smtClean="0">
                <a:latin typeface="Roman"/>
              </a:rPr>
              <a:t>prospects</a:t>
            </a:r>
          </a:p>
          <a:p>
            <a:pPr marL="609600" indent="-457200">
              <a:spcBef>
                <a:spcPts val="0"/>
              </a:spcBef>
              <a:buFont typeface="+mj-lt"/>
              <a:buAutoNum type="arabicPeriod"/>
            </a:pPr>
            <a:r>
              <a:rPr lang="en-US" sz="1800" dirty="0">
                <a:latin typeface="Roman"/>
              </a:rPr>
              <a:t>A Review on Computer Aided Diagnosis of Acute Brain </a:t>
            </a:r>
            <a:r>
              <a:rPr lang="en-US" sz="1800" dirty="0" smtClean="0">
                <a:latin typeface="Roman"/>
              </a:rPr>
              <a:t>Stroke</a:t>
            </a:r>
          </a:p>
          <a:p>
            <a:pPr marL="609600" indent="-457200">
              <a:spcBef>
                <a:spcPts val="0"/>
              </a:spcBef>
              <a:buFont typeface="+mj-lt"/>
              <a:buAutoNum type="arabicPeriod"/>
            </a:pPr>
            <a:r>
              <a:rPr lang="en-US" sz="1800" dirty="0">
                <a:latin typeface="Roman"/>
              </a:rPr>
              <a:t>Automatic brain ischemic stroke segmentation with deep learning: A review</a:t>
            </a:r>
            <a:endParaRPr lang="en-US" sz="1800" dirty="0">
              <a:latin typeface="Roman"/>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72950" y="1183341"/>
            <a:ext cx="6233459" cy="4952997"/>
          </a:xfrm>
        </p:spPr>
        <p:txBody>
          <a:bodyPr>
            <a:noAutofit/>
          </a:bodyPr>
          <a:lstStyle/>
          <a:p>
            <a:pPr marL="0" indent="0">
              <a:buNone/>
            </a:pPr>
            <a:r>
              <a:rPr lang="en-US" sz="1800" dirty="0">
                <a:latin typeface="Times New Roman" pitchFamily="18" charset="0"/>
                <a:cs typeface="Times New Roman" pitchFamily="18" charset="0"/>
              </a:rPr>
              <a:t>A brain stroke also known as a stroke, occurs when the blood supply to a part of the brain is disrupted or reduced, preventing brain tissue from receiving the oxygen and nutrients it needs to function. This can cause brain cells to begin dying within minutes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Brain </a:t>
            </a:r>
            <a:r>
              <a:rPr lang="en-US" sz="1800" dirty="0">
                <a:latin typeface="Times New Roman" pitchFamily="18" charset="0"/>
                <a:cs typeface="Times New Roman" pitchFamily="18" charset="0"/>
              </a:rPr>
              <a:t>stroke detection is a critical process that involves identifying interruptions in blood flow to the brain, which can lead to severe neurological damage or even fatality if not treated promptly. Utilizing advanced technologies such as artificial intelligence, machine learning, and medical imaging, early detection systems can analyze brain scans like CT or MRI to identify patterns indicative of ischemic or hemorrhagic strokes.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Early </a:t>
            </a:r>
            <a:r>
              <a:rPr lang="en-US" sz="1800" dirty="0">
                <a:latin typeface="Times New Roman" pitchFamily="18" charset="0"/>
                <a:cs typeface="Times New Roman" pitchFamily="18" charset="0"/>
              </a:rPr>
              <a:t>diagnosis enables timely medical intervention, reducing the risk of permanent disability and improving recovery outcomes. Empowering healthcare systems with stroke detection solutions ensures better patient care and contributes to saving countless lives. </a:t>
            </a:r>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6260" y="1183341"/>
            <a:ext cx="4421392" cy="4324574"/>
          </a:xfrm>
          <a:prstGeom prst="rect">
            <a:avLst/>
          </a:prstGeom>
        </p:spPr>
      </p:pic>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xmlns="" id="{7EAF7B3A-EFFD-EBC9-9424-33BEDAA3F7AA}"/>
              </a:ext>
            </a:extLst>
          </p:cNvPr>
          <p:cNvGraphicFramePr>
            <a:graphicFrameLocks noGrp="1"/>
          </p:cNvGraphicFramePr>
          <p:nvPr>
            <p:ph idx="1"/>
            <p:extLst>
              <p:ext uri="{D42A27DB-BD31-4B8C-83A1-F6EECF244321}">
                <p14:modId xmlns:p14="http://schemas.microsoft.com/office/powerpoint/2010/main" val="2997714081"/>
              </p:ext>
            </p:extLst>
          </p:nvPr>
        </p:nvGraphicFramePr>
        <p:xfrm>
          <a:off x="812800" y="1143001"/>
          <a:ext cx="10668000" cy="4716949"/>
        </p:xfrm>
        <a:graphic>
          <a:graphicData uri="http://schemas.openxmlformats.org/drawingml/2006/table">
            <a:tbl>
              <a:tblPr firstRow="1" bandRow="1">
                <a:tableStyleId>{5C22544A-7EE6-4342-B048-85BDC9FD1C3A}</a:tableStyleId>
              </a:tblPr>
              <a:tblGrid>
                <a:gridCol w="770132">
                  <a:extLst>
                    <a:ext uri="{9D8B030D-6E8A-4147-A177-3AD203B41FA5}">
                      <a16:colId xmlns:a16="http://schemas.microsoft.com/office/drawing/2014/main" xmlns="" val="737671068"/>
                    </a:ext>
                  </a:extLst>
                </a:gridCol>
                <a:gridCol w="1613929">
                  <a:extLst>
                    <a:ext uri="{9D8B030D-6E8A-4147-A177-3AD203B41FA5}">
                      <a16:colId xmlns:a16="http://schemas.microsoft.com/office/drawing/2014/main" xmlns="" val="1701755324"/>
                    </a:ext>
                  </a:extLst>
                </a:gridCol>
                <a:gridCol w="2096097">
                  <a:extLst>
                    <a:ext uri="{9D8B030D-6E8A-4147-A177-3AD203B41FA5}">
                      <a16:colId xmlns:a16="http://schemas.microsoft.com/office/drawing/2014/main" xmlns="" val="980127372"/>
                    </a:ext>
                  </a:extLst>
                </a:gridCol>
                <a:gridCol w="1252301">
                  <a:extLst>
                    <a:ext uri="{9D8B030D-6E8A-4147-A177-3AD203B41FA5}">
                      <a16:colId xmlns:a16="http://schemas.microsoft.com/office/drawing/2014/main" xmlns="" val="2406921063"/>
                    </a:ext>
                  </a:extLst>
                </a:gridCol>
                <a:gridCol w="3026954">
                  <a:extLst>
                    <a:ext uri="{9D8B030D-6E8A-4147-A177-3AD203B41FA5}">
                      <a16:colId xmlns:a16="http://schemas.microsoft.com/office/drawing/2014/main" xmlns="" val="52797667"/>
                    </a:ext>
                  </a:extLst>
                </a:gridCol>
                <a:gridCol w="1908587">
                  <a:extLst>
                    <a:ext uri="{9D8B030D-6E8A-4147-A177-3AD203B41FA5}">
                      <a16:colId xmlns:a16="http://schemas.microsoft.com/office/drawing/2014/main" xmlns="" val="784080507"/>
                    </a:ext>
                  </a:extLst>
                </a:gridCol>
              </a:tblGrid>
              <a:tr h="637669">
                <a:tc>
                  <a:txBody>
                    <a:bodyPr/>
                    <a:lstStyle/>
                    <a:p>
                      <a:r>
                        <a:rPr lang="en-IN" sz="1400" dirty="0"/>
                        <a:t>SLNO</a:t>
                      </a:r>
                      <a:endParaRPr lang="en-US" sz="1400" dirty="0"/>
                    </a:p>
                  </a:txBody>
                  <a:tcPr/>
                </a:tc>
                <a:tc>
                  <a:txBody>
                    <a:bodyPr/>
                    <a:lstStyle/>
                    <a:p>
                      <a:r>
                        <a:rPr lang="en-IN" sz="1400" dirty="0"/>
                        <a:t>TITLE OF THE PAPER AND THE YEAR</a:t>
                      </a:r>
                      <a:endParaRPr lang="en-US" sz="1400" dirty="0"/>
                    </a:p>
                  </a:txBody>
                  <a:tcPr/>
                </a:tc>
                <a:tc>
                  <a:txBody>
                    <a:bodyPr/>
                    <a:lstStyle/>
                    <a:p>
                      <a:r>
                        <a:rPr lang="en-IN" sz="1400" dirty="0"/>
                        <a:t>AUTHOR</a:t>
                      </a:r>
                      <a:endParaRPr lang="en-US" sz="1400" dirty="0"/>
                    </a:p>
                  </a:txBody>
                  <a:tcPr/>
                </a:tc>
                <a:tc>
                  <a:txBody>
                    <a:bodyPr/>
                    <a:lstStyle/>
                    <a:p>
                      <a:r>
                        <a:rPr lang="en-IN" sz="1400" dirty="0"/>
                        <a:t>JOURNAL</a:t>
                      </a:r>
                      <a:endParaRPr lang="en-US" sz="1400" dirty="0"/>
                    </a:p>
                  </a:txBody>
                  <a:tcPr/>
                </a:tc>
                <a:tc>
                  <a:txBody>
                    <a:bodyPr/>
                    <a:lstStyle/>
                    <a:p>
                      <a:r>
                        <a:rPr lang="en-IN" sz="1400" dirty="0"/>
                        <a:t>METHODOLOGY</a:t>
                      </a:r>
                      <a:endParaRPr lang="en-US" sz="1400" dirty="0"/>
                    </a:p>
                  </a:txBody>
                  <a:tcPr/>
                </a:tc>
                <a:tc>
                  <a:txBody>
                    <a:bodyPr/>
                    <a:lstStyle/>
                    <a:p>
                      <a:r>
                        <a:rPr lang="en-IN" sz="1400" dirty="0"/>
                        <a:t>ADVANTAGE</a:t>
                      </a:r>
                      <a:endParaRPr lang="en-US" sz="1400" dirty="0"/>
                    </a:p>
                  </a:txBody>
                  <a:tcPr/>
                </a:tc>
                <a:extLst>
                  <a:ext uri="{0D108BD9-81ED-4DB2-BD59-A6C34878D82A}">
                    <a16:rowId xmlns:a16="http://schemas.microsoft.com/office/drawing/2014/main" xmlns="" val="1803747837"/>
                  </a:ext>
                </a:extLst>
              </a:tr>
              <a:tr h="717377">
                <a:tc>
                  <a:txBody>
                    <a:bodyPr/>
                    <a:lstStyle/>
                    <a:p>
                      <a:r>
                        <a:rPr lang="en-IN" sz="1000" dirty="0">
                          <a:latin typeface="Times New Roman" pitchFamily="18" charset="0"/>
                          <a:cs typeface="Times New Roman" pitchFamily="18" charset="0"/>
                        </a:rPr>
                        <a:t>1</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Stroke Prediction Using Deep Learning and Transfer Learning </a:t>
                      </a:r>
                      <a:r>
                        <a:rPr lang="en-US" sz="1000" b="1" dirty="0" err="1">
                          <a:latin typeface="Times New Roman" pitchFamily="18" charset="0"/>
                          <a:cs typeface="Times New Roman" pitchFamily="18" charset="0"/>
                        </a:rPr>
                        <a:t>Approache</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Ting-Wei Wu</a:t>
                      </a:r>
                    </a:p>
                    <a:p>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Taiwan National Science and Technology Council</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Category imbalance treatment and deep learning method.</a:t>
                      </a:r>
                      <a:endParaRPr lang="en-IN" sz="1000" dirty="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Achieved a 71.6% accuracy and a 19.1% false-negative rate </a:t>
                      </a:r>
                      <a:endParaRPr lang="en-IN"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509285156"/>
                  </a:ext>
                </a:extLst>
              </a:tr>
              <a:tr h="1036212">
                <a:tc>
                  <a:txBody>
                    <a:bodyPr/>
                    <a:lstStyle/>
                    <a:p>
                      <a:r>
                        <a:rPr lang="en-IN" sz="1000" dirty="0">
                          <a:latin typeface="Times New Roman" pitchFamily="18" charset="0"/>
                          <a:cs typeface="Times New Roman" pitchFamily="18" charset="0"/>
                        </a:rPr>
                        <a:t>2</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An Improved Concatenation of Deep Learning Models for Predicting and Interpreting Ischemic Stroke</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Nurul </a:t>
                      </a:r>
                      <a:r>
                        <a:rPr lang="en-IN" sz="1000" dirty="0" err="1">
                          <a:latin typeface="Times New Roman" pitchFamily="18" charset="0"/>
                          <a:cs typeface="Times New Roman" pitchFamily="18" charset="0"/>
                        </a:rPr>
                        <a:t>Halimatul</a:t>
                      </a:r>
                      <a:r>
                        <a:rPr lang="en-IN" sz="1000" dirty="0">
                          <a:latin typeface="Times New Roman" pitchFamily="18" charset="0"/>
                          <a:cs typeface="Times New Roman" pitchFamily="18" charset="0"/>
                        </a:rPr>
                        <a:t> </a:t>
                      </a:r>
                      <a:r>
                        <a:rPr lang="en-IN" sz="1000" dirty="0" err="1">
                          <a:latin typeface="Times New Roman" pitchFamily="18" charset="0"/>
                          <a:cs typeface="Times New Roman" pitchFamily="18" charset="0"/>
                        </a:rPr>
                        <a:t>Asmak</a:t>
                      </a:r>
                      <a:r>
                        <a:rPr lang="en-IN" sz="1000" dirty="0">
                          <a:latin typeface="Times New Roman" pitchFamily="18" charset="0"/>
                          <a:cs typeface="Times New Roman" pitchFamily="18" charset="0"/>
                        </a:rPr>
                        <a:t> Ismail </a:t>
                      </a:r>
                    </a:p>
                    <a:p>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Deputyship for Research and Innovation, Ministry of Education, Saudi Arabia</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a convolutional neural network and a long short-term memory, logistic regression, random forest, extreme gradient boosting, k-nearest neighbor, artificial neural network, long short-term memory, and convolutional neural network</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95.9% accuracy</a:t>
                      </a:r>
                    </a:p>
                  </a:txBody>
                  <a:tcPr/>
                </a:tc>
                <a:extLst>
                  <a:ext uri="{0D108BD9-81ED-4DB2-BD59-A6C34878D82A}">
                    <a16:rowId xmlns:a16="http://schemas.microsoft.com/office/drawing/2014/main" xmlns="" val="2311276607"/>
                  </a:ext>
                </a:extLst>
              </a:tr>
              <a:tr h="717377">
                <a:tc>
                  <a:txBody>
                    <a:bodyPr/>
                    <a:lstStyle/>
                    <a:p>
                      <a:r>
                        <a:rPr lang="en-IN" sz="1000" dirty="0">
                          <a:latin typeface="Times New Roman" pitchFamily="18" charset="0"/>
                          <a:cs typeface="Times New Roman" pitchFamily="18" charset="0"/>
                        </a:rPr>
                        <a:t>3</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Automated Ischemic Stroke Subtyping Based on Machine Learning Approach </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Gang Fang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National Science Foundation of China</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C, Random-Forest-Classifier, Extra-Trees-Classifier, AdaBoost-Classifier, and Multinomial-Naïve-Bayes-Classifier as estimator </a:t>
                      </a:r>
                      <a:r>
                        <a:rPr lang="en-US" sz="1000" dirty="0" err="1">
                          <a:latin typeface="Times New Roman" pitchFamily="18" charset="0"/>
                          <a:cs typeface="Times New Roman" pitchFamily="18" charset="0"/>
                        </a:rPr>
                        <a:t>respectivelY</a:t>
                      </a:r>
                      <a:endParaRPr lang="en-IN" sz="1000" dirty="0">
                        <a:latin typeface="Times New Roman" pitchFamily="18" charset="0"/>
                        <a:cs typeface="Times New Roman" pitchFamily="18" charset="0"/>
                      </a:endParaRPr>
                    </a:p>
                  </a:txBody>
                  <a:tcPr/>
                </a:tc>
                <a:tc>
                  <a:txBody>
                    <a:bodyPr/>
                    <a:lstStyle/>
                    <a:p>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4224507578"/>
                  </a:ext>
                </a:extLst>
              </a:tr>
              <a:tr h="1514463">
                <a:tc>
                  <a:txBody>
                    <a:bodyPr/>
                    <a:lstStyle/>
                    <a:p>
                      <a:r>
                        <a:rPr lang="en-IN" sz="1000" dirty="0">
                          <a:latin typeface="Times New Roman" pitchFamily="18" charset="0"/>
                          <a:cs typeface="Times New Roman" pitchFamily="18" charset="0"/>
                        </a:rPr>
                        <a:t>4</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Automated Stroke Prediction Using Machine Learning: An Explainable and Exploratory Study With a Web Application for Early Intervention </a:t>
                      </a:r>
                      <a:endParaRPr lang="en-IN" sz="1000" b="1"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err="1">
                          <a:latin typeface="Times New Roman" pitchFamily="18" charset="0"/>
                          <a:cs typeface="Times New Roman" pitchFamily="18" charset="0"/>
                        </a:rPr>
                        <a:t>Jungpil</a:t>
                      </a:r>
                      <a:r>
                        <a:rPr lang="en-IN" sz="1000" dirty="0">
                          <a:latin typeface="Times New Roman" pitchFamily="18" charset="0"/>
                          <a:cs typeface="Times New Roman" pitchFamily="18" charset="0"/>
                        </a:rPr>
                        <a:t> Shin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Competitive Research Fund of The University of Aizu, Japan</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SHAP (Shapley Additive Explanations) and LIME (Local Interpretable Model-agnostic Explanations) </a:t>
                      </a:r>
                      <a:endParaRPr lang="en-IN"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83-91% accuracy</a:t>
                      </a:r>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673367576"/>
                  </a:ext>
                </a:extLst>
              </a:tr>
            </a:tbl>
          </a:graphicData>
        </a:graphic>
      </p:graphicFrame>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53BF0-88E4-F478-1B07-CFE4892D9CF2}"/>
              </a:ext>
            </a:extLst>
          </p:cNvPr>
          <p:cNvSpPr>
            <a:spLocks noGrp="1"/>
          </p:cNvSpPr>
          <p:nvPr>
            <p:ph type="title"/>
          </p:nvPr>
        </p:nvSpPr>
        <p:spPr/>
        <p:txBody>
          <a:bodyPr/>
          <a:lstStyle/>
          <a:p>
            <a:r>
              <a:rPr lang="en-IN" dirty="0"/>
              <a:t>Cont..</a:t>
            </a:r>
            <a:endParaRPr lang="en-US" dirty="0"/>
          </a:p>
        </p:txBody>
      </p:sp>
      <p:graphicFrame>
        <p:nvGraphicFramePr>
          <p:cNvPr id="8" name="Content Placeholder 7">
            <a:extLst>
              <a:ext uri="{FF2B5EF4-FFF2-40B4-BE49-F238E27FC236}">
                <a16:creationId xmlns:a16="http://schemas.microsoft.com/office/drawing/2014/main" xmlns="" id="{70DCA15E-B8EA-6EA6-F633-0D8B3E50AA3A}"/>
              </a:ext>
            </a:extLst>
          </p:cNvPr>
          <p:cNvGraphicFramePr>
            <a:graphicFrameLocks noGrp="1"/>
          </p:cNvGraphicFramePr>
          <p:nvPr>
            <p:ph idx="1"/>
            <p:extLst>
              <p:ext uri="{D42A27DB-BD31-4B8C-83A1-F6EECF244321}">
                <p14:modId xmlns:p14="http://schemas.microsoft.com/office/powerpoint/2010/main" val="2162592610"/>
              </p:ext>
            </p:extLst>
          </p:nvPr>
        </p:nvGraphicFramePr>
        <p:xfrm>
          <a:off x="812800" y="999564"/>
          <a:ext cx="10668000" cy="5334000"/>
        </p:xfrm>
        <a:graphic>
          <a:graphicData uri="http://schemas.openxmlformats.org/drawingml/2006/table">
            <a:tbl>
              <a:tblPr firstRow="1" bandRow="1">
                <a:tableStyleId>{5C22544A-7EE6-4342-B048-85BDC9FD1C3A}</a:tableStyleId>
              </a:tblPr>
              <a:tblGrid>
                <a:gridCol w="793163">
                  <a:extLst>
                    <a:ext uri="{9D8B030D-6E8A-4147-A177-3AD203B41FA5}">
                      <a16:colId xmlns:a16="http://schemas.microsoft.com/office/drawing/2014/main" xmlns="" val="2046495455"/>
                    </a:ext>
                  </a:extLst>
                </a:gridCol>
                <a:gridCol w="1598279">
                  <a:extLst>
                    <a:ext uri="{9D8B030D-6E8A-4147-A177-3AD203B41FA5}">
                      <a16:colId xmlns:a16="http://schemas.microsoft.com/office/drawing/2014/main" xmlns="" val="1358030624"/>
                    </a:ext>
                  </a:extLst>
                </a:gridCol>
                <a:gridCol w="2151529">
                  <a:extLst>
                    <a:ext uri="{9D8B030D-6E8A-4147-A177-3AD203B41FA5}">
                      <a16:colId xmlns:a16="http://schemas.microsoft.com/office/drawing/2014/main" xmlns="" val="4287399898"/>
                    </a:ext>
                  </a:extLst>
                </a:gridCol>
                <a:gridCol w="1267866">
                  <a:extLst>
                    <a:ext uri="{9D8B030D-6E8A-4147-A177-3AD203B41FA5}">
                      <a16:colId xmlns:a16="http://schemas.microsoft.com/office/drawing/2014/main" xmlns="" val="3823271940"/>
                    </a:ext>
                  </a:extLst>
                </a:gridCol>
                <a:gridCol w="2858460">
                  <a:extLst>
                    <a:ext uri="{9D8B030D-6E8A-4147-A177-3AD203B41FA5}">
                      <a16:colId xmlns:a16="http://schemas.microsoft.com/office/drawing/2014/main" xmlns="" val="4226407794"/>
                    </a:ext>
                  </a:extLst>
                </a:gridCol>
                <a:gridCol w="1998703">
                  <a:extLst>
                    <a:ext uri="{9D8B030D-6E8A-4147-A177-3AD203B41FA5}">
                      <a16:colId xmlns:a16="http://schemas.microsoft.com/office/drawing/2014/main" xmlns="" val="892700499"/>
                    </a:ext>
                  </a:extLst>
                </a:gridCol>
              </a:tblGrid>
              <a:tr h="370840">
                <a:tc>
                  <a:txBody>
                    <a:bodyPr/>
                    <a:lstStyle/>
                    <a:p>
                      <a:r>
                        <a:rPr lang="en-IN" sz="1000" dirty="0">
                          <a:latin typeface="Times New Roman" pitchFamily="18" charset="0"/>
                          <a:cs typeface="Times New Roman" pitchFamily="18" charset="0"/>
                        </a:rPr>
                        <a:t>SLNO</a:t>
                      </a:r>
                      <a:endParaRPr lang="en-US"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TITLE OF THE PAPER AND THE YEAR</a:t>
                      </a:r>
                      <a:endParaRPr lang="en-US"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AUTHOR</a:t>
                      </a:r>
                      <a:endParaRPr lang="en-US"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JOURNAL</a:t>
                      </a:r>
                      <a:endParaRPr lang="en-US"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METHODOLOGY</a:t>
                      </a:r>
                      <a:endParaRPr lang="en-US"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ADVANTAGE</a:t>
                      </a:r>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3620646951"/>
                  </a:ext>
                </a:extLst>
              </a:tr>
              <a:tr h="370840">
                <a:tc>
                  <a:txBody>
                    <a:bodyPr/>
                    <a:lstStyle/>
                    <a:p>
                      <a:r>
                        <a:rPr lang="en-IN" sz="1000" dirty="0">
                          <a:latin typeface="Times New Roman" pitchFamily="18" charset="0"/>
                          <a:cs typeface="Times New Roman" pitchFamily="18" charset="0"/>
                        </a:rPr>
                        <a:t>5</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A Review on Computer Aided Diagnosis of Acute Brain Stroke </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Mahesh Anil Inamdar </a:t>
                      </a:r>
                      <a:r>
                        <a:rPr lang="en-US" sz="1000" dirty="0" err="1">
                          <a:latin typeface="Times New Roman" pitchFamily="18" charset="0"/>
                          <a:cs typeface="Times New Roman" pitchFamily="18" charset="0"/>
                        </a:rPr>
                        <a:t>UdupiRaghavendra</a:t>
                      </a:r>
                      <a:r>
                        <a:rPr lang="en-US" sz="1000" dirty="0">
                          <a:latin typeface="Times New Roman" pitchFamily="18" charset="0"/>
                          <a:cs typeface="Times New Roman" pitchFamily="18" charset="0"/>
                        </a:rPr>
                        <a:t> Anjan </a:t>
                      </a:r>
                      <a:r>
                        <a:rPr lang="en-US" sz="1000" dirty="0" err="1">
                          <a:latin typeface="Times New Roman" pitchFamily="18" charset="0"/>
                          <a:cs typeface="Times New Roman" pitchFamily="18" charset="0"/>
                        </a:rPr>
                        <a:t>Gudigar</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Yashas</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Chakole</a:t>
                      </a:r>
                      <a:r>
                        <a:rPr lang="en-US" sz="1000" dirty="0">
                          <a:latin typeface="Times New Roman" pitchFamily="18" charset="0"/>
                          <a:cs typeface="Times New Roman" pitchFamily="18" charset="0"/>
                        </a:rPr>
                        <a:t> Ajay Hegde Girish R. Menon Prabal Barua Elizabeth Emma Palmer Kang Hao Cheong Wai Yee Chan Edward J. </a:t>
                      </a:r>
                      <a:r>
                        <a:rPr lang="en-US" sz="1000" dirty="0" err="1">
                          <a:latin typeface="Times New Roman" pitchFamily="18" charset="0"/>
                          <a:cs typeface="Times New Roman" pitchFamily="18" charset="0"/>
                        </a:rPr>
                        <a:t>Ciaccio</a:t>
                      </a:r>
                      <a:r>
                        <a:rPr lang="en-US" sz="1000" dirty="0">
                          <a:latin typeface="Times New Roman" pitchFamily="18" charset="0"/>
                          <a:cs typeface="Times New Roman" pitchFamily="18" charset="0"/>
                        </a:rPr>
                        <a:t> and U. Rajendra Acharya</a:t>
                      </a:r>
                      <a:endParaRPr lang="en-IN"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M</a:t>
                      </a:r>
                      <a:r>
                        <a:rPr lang="en-US" sz="1000" dirty="0">
                          <a:latin typeface="Times New Roman" pitchFamily="18" charset="0"/>
                          <a:cs typeface="Times New Roman" pitchFamily="18" charset="0"/>
                        </a:rPr>
                        <a:t>DPI (2021)</a:t>
                      </a:r>
                      <a:endParaRPr lang="en-IN" sz="1000" dirty="0">
                        <a:latin typeface="Times New Roman" pitchFamily="18" charset="0"/>
                        <a:cs typeface="Times New Roman" pitchFamily="18" charset="0"/>
                      </a:endParaRPr>
                    </a:p>
                  </a:txBody>
                  <a:tcPr/>
                </a:tc>
                <a:tc>
                  <a:txBody>
                    <a:bodyPr/>
                    <a:lstStyle/>
                    <a:p>
                      <a:r>
                        <a:rPr lang="en-IN" sz="1000" dirty="0">
                          <a:latin typeface="Times New Roman" pitchFamily="18" charset="0"/>
                          <a:cs typeface="Times New Roman" pitchFamily="18" charset="0"/>
                        </a:rPr>
                        <a:t>Bayesian, SVM (Support Vector Machine), KNN (k-nearest </a:t>
                      </a:r>
                      <a:r>
                        <a:rPr lang="en-IN" sz="1000" dirty="0" err="1">
                          <a:latin typeface="Times New Roman" pitchFamily="18" charset="0"/>
                          <a:cs typeface="Times New Roman" pitchFamily="18" charset="0"/>
                        </a:rPr>
                        <a:t>neighbors</a:t>
                      </a:r>
                      <a:r>
                        <a:rPr lang="en-IN" sz="1000" dirty="0">
                          <a:latin typeface="Times New Roman" pitchFamily="18" charset="0"/>
                          <a:cs typeface="Times New Roman" pitchFamily="18" charset="0"/>
                        </a:rPr>
                        <a:t>), MLP(Multi-layer Perceptron) and OPF classifiers,</a:t>
                      </a:r>
                    </a:p>
                    <a:p>
                      <a:r>
                        <a:rPr lang="en-IN" sz="1000" dirty="0">
                          <a:latin typeface="Times New Roman" pitchFamily="18" charset="0"/>
                          <a:cs typeface="Times New Roman" pitchFamily="18" charset="0"/>
                        </a:rPr>
                        <a:t>Image texture analysis using GLCC(Graph-Level Contrastive Clustering), ANN(Artificial Neural Network),Decision</a:t>
                      </a:r>
                    </a:p>
                    <a:p>
                      <a:r>
                        <a:rPr lang="en-IN" sz="1000" dirty="0">
                          <a:latin typeface="Times New Roman" pitchFamily="18" charset="0"/>
                          <a:cs typeface="Times New Roman" pitchFamily="18" charset="0"/>
                        </a:rPr>
                        <a:t>Tree,</a:t>
                      </a:r>
                    </a:p>
                    <a:p>
                      <a:r>
                        <a:rPr lang="en-US" sz="1000" dirty="0">
                          <a:latin typeface="Times New Roman" pitchFamily="18" charset="0"/>
                          <a:cs typeface="Times New Roman" pitchFamily="18" charset="0"/>
                        </a:rPr>
                        <a:t>Multidirectional features based on Discrete curvelet transform and watershed algorithm for fetching the ROI and then applying support vector machines to develop the classification system, Unsupervised feature learning through RBM with RF classifier, DBSCAN, hierarchical DBSCAN(HDBSCAN) and local outlier factor(LOF) for identification of erroneous stroke detection</a:t>
                      </a:r>
                      <a:endParaRPr lang="en-IN" sz="1000" dirty="0">
                        <a:latin typeface="Times New Roman" pitchFamily="18" charset="0"/>
                        <a:cs typeface="Times New Roman" pitchFamily="18" charset="0"/>
                      </a:endParaRPr>
                    </a:p>
                  </a:txBody>
                  <a:tcPr/>
                </a:tc>
                <a:tc>
                  <a:txBody>
                    <a:bodyPr/>
                    <a:lstStyle/>
                    <a:p>
                      <a:r>
                        <a:rPr lang="en-US" sz="1000" dirty="0">
                          <a:latin typeface="Times New Roman" pitchFamily="18" charset="0"/>
                          <a:cs typeface="Times New Roman" pitchFamily="18" charset="0"/>
                        </a:rPr>
                        <a:t>Fastest extraction time IACC:99.30%</a:t>
                      </a:r>
                    </a:p>
                    <a:p>
                      <a:r>
                        <a:rPr lang="en-US" sz="1000" dirty="0">
                          <a:latin typeface="Times New Roman" pitchFamily="18" charset="0"/>
                          <a:cs typeface="Times New Roman" pitchFamily="18" charset="0"/>
                        </a:rPr>
                        <a:t>SVMIACC:98%</a:t>
                      </a:r>
                    </a:p>
                    <a:p>
                      <a:r>
                        <a:rPr lang="en-US" sz="1000" dirty="0">
                          <a:latin typeface="Times New Roman" pitchFamily="18" charset="0"/>
                          <a:cs typeface="Times New Roman" pitchFamily="18" charset="0"/>
                        </a:rPr>
                        <a:t>IDC:0.88IACC0.82</a:t>
                      </a:r>
                    </a:p>
                    <a:p>
                      <a:r>
                        <a:rPr lang="en-US" sz="1000" dirty="0">
                          <a:latin typeface="Times New Roman" pitchFamily="18" charset="0"/>
                          <a:cs typeface="Times New Roman" pitchFamily="18" charset="0"/>
                        </a:rPr>
                        <a:t>IACC99.1%</a:t>
                      </a:r>
                    </a:p>
                    <a:p>
                      <a:r>
                        <a:rPr lang="en-US" sz="1000" dirty="0">
                          <a:latin typeface="Times New Roman" pitchFamily="18" charset="0"/>
                          <a:cs typeface="Times New Roman" pitchFamily="18" charset="0"/>
                        </a:rPr>
                        <a:t>IDC0.81 0.84</a:t>
                      </a:r>
                    </a:p>
                    <a:p>
                      <a:r>
                        <a:rPr lang="en-US" sz="1000" dirty="0">
                          <a:latin typeface="Times New Roman" pitchFamily="18" charset="0"/>
                          <a:cs typeface="Times New Roman" pitchFamily="18" charset="0"/>
                        </a:rPr>
                        <a:t>DBSCAN(Avg)IACC96.9</a:t>
                      </a:r>
                      <a:endParaRPr lang="en-IN" sz="10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837553940"/>
                  </a:ext>
                </a:extLst>
              </a:tr>
              <a:tr h="370840">
                <a:tc>
                  <a:txBody>
                    <a:bodyPr/>
                    <a:lstStyle/>
                    <a:p>
                      <a:r>
                        <a:rPr lang="en-IN" sz="1000" dirty="0">
                          <a:latin typeface="Times New Roman" pitchFamily="18" charset="0"/>
                          <a:cs typeface="Times New Roman" pitchFamily="18" charset="0"/>
                        </a:rPr>
                        <a:t>6</a:t>
                      </a:r>
                      <a:endParaRPr lang="en-US" sz="1000" dirty="0">
                        <a:latin typeface="Times New Roman" pitchFamily="18" charset="0"/>
                        <a:cs typeface="Times New Roman" pitchFamily="18" charset="0"/>
                      </a:endParaRPr>
                    </a:p>
                  </a:txBody>
                  <a:tcPr/>
                </a:tc>
                <a:tc>
                  <a:txBody>
                    <a:bodyPr/>
                    <a:lstStyle/>
                    <a:p>
                      <a:r>
                        <a:rPr lang="en-US" sz="1000" b="1" dirty="0">
                          <a:latin typeface="Times New Roman" pitchFamily="18" charset="0"/>
                          <a:cs typeface="Times New Roman" pitchFamily="18" charset="0"/>
                        </a:rPr>
                        <a:t>Automatic brain ischemic stroke segmentation with deep learning: </a:t>
                      </a:r>
                    </a:p>
                    <a:p>
                      <a:r>
                        <a:rPr lang="en-US" sz="1000" b="1" dirty="0">
                          <a:latin typeface="Times New Roman" pitchFamily="18" charset="0"/>
                          <a:cs typeface="Times New Roman" pitchFamily="18" charset="0"/>
                        </a:rPr>
                        <a:t>A review </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Hossein Abbasi, </a:t>
                      </a:r>
                      <a:r>
                        <a:rPr lang="en-IN" sz="1000" dirty="0" err="1">
                          <a:latin typeface="Times New Roman" pitchFamily="18" charset="0"/>
                          <a:cs typeface="Times New Roman" pitchFamily="18" charset="0"/>
                        </a:rPr>
                        <a:t>Maysam</a:t>
                      </a:r>
                      <a:r>
                        <a:rPr lang="en-IN" sz="1000" dirty="0">
                          <a:latin typeface="Times New Roman" pitchFamily="18" charset="0"/>
                          <a:cs typeface="Times New Roman" pitchFamily="18" charset="0"/>
                        </a:rPr>
                        <a:t> Or0uskhani, </a:t>
                      </a:r>
                      <a:r>
                        <a:rPr lang="en-IN" sz="1000" dirty="0" err="1">
                          <a:latin typeface="Times New Roman" pitchFamily="18" charset="0"/>
                          <a:cs typeface="Times New Roman" pitchFamily="18" charset="0"/>
                        </a:rPr>
                        <a:t>Samaneh</a:t>
                      </a:r>
                      <a:r>
                        <a:rPr lang="en-IN" sz="1000" dirty="0">
                          <a:latin typeface="Times New Roman" pitchFamily="18" charset="0"/>
                          <a:cs typeface="Times New Roman" pitchFamily="18" charset="0"/>
                        </a:rPr>
                        <a:t> Asgari, Sara </a:t>
                      </a:r>
                      <a:r>
                        <a:rPr lang="en-IN" sz="1000" dirty="0" err="1">
                          <a:latin typeface="Times New Roman" pitchFamily="18" charset="0"/>
                          <a:cs typeface="Times New Roman" pitchFamily="18" charset="0"/>
                        </a:rPr>
                        <a:t>Shomal</a:t>
                      </a:r>
                      <a:r>
                        <a:rPr lang="en-IN" sz="1000" dirty="0">
                          <a:latin typeface="Times New Roman" pitchFamily="18" charset="0"/>
                          <a:cs typeface="Times New Roman" pitchFamily="18" charset="0"/>
                        </a:rPr>
                        <a:t> Zadeh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Neuroscience Informatics (2023)</a:t>
                      </a:r>
                      <a:endParaRPr lang="en-IN" sz="1000" dirty="0">
                        <a:latin typeface="Times New Roman" pitchFamily="18" charset="0"/>
                        <a:cs typeface="Times New Roman" pitchFamily="18" charset="0"/>
                      </a:endParaRPr>
                    </a:p>
                  </a:txBody>
                  <a:tcPr/>
                </a:tc>
                <a:tc>
                  <a:txBody>
                    <a:bodyPr/>
                    <a:lstStyle/>
                    <a:p>
                      <a:r>
                        <a:rPr lang="en-US" sz="1000" dirty="0">
                          <a:latin typeface="Times New Roman" pitchFamily="18" charset="0"/>
                          <a:cs typeface="Times New Roman" pitchFamily="18" charset="0"/>
                        </a:rPr>
                        <a:t>MRI - Residual </a:t>
                      </a:r>
                      <a:r>
                        <a:rPr lang="en-US" sz="1000" dirty="0" err="1">
                          <a:latin typeface="Times New Roman" pitchFamily="18" charset="0"/>
                          <a:cs typeface="Times New Roman" pitchFamily="18" charset="0"/>
                        </a:rPr>
                        <a:t>ConvLSTM</a:t>
                      </a:r>
                      <a:r>
                        <a:rPr lang="en-US" sz="1000" dirty="0">
                          <a:latin typeface="Times New Roman" pitchFamily="18" charset="0"/>
                          <a:cs typeface="Times New Roman" pitchFamily="18" charset="0"/>
                        </a:rPr>
                        <a:t> U-Net, SGD-Net,</a:t>
                      </a:r>
                    </a:p>
                    <a:p>
                      <a:r>
                        <a:rPr lang="en-US" sz="1000" dirty="0">
                          <a:latin typeface="Times New Roman" pitchFamily="18" charset="0"/>
                          <a:cs typeface="Times New Roman" pitchFamily="18" charset="0"/>
                        </a:rPr>
                        <a:t> MRI - </a:t>
                      </a:r>
                      <a:r>
                        <a:rPr lang="nl-NL" sz="1000" dirty="0">
                          <a:latin typeface="Times New Roman" pitchFamily="18" charset="0"/>
                          <a:cs typeface="Times New Roman" pitchFamily="18" charset="0"/>
                        </a:rPr>
                        <a:t>3D U-Net CNN + zoom-in &amp; out strategy, </a:t>
                      </a:r>
                    </a:p>
                    <a:p>
                      <a:r>
                        <a:rPr lang="nl-NL" sz="1000" dirty="0">
                          <a:latin typeface="Times New Roman" pitchFamily="18" charset="0"/>
                          <a:cs typeface="Times New Roman" pitchFamily="18" charset="0"/>
                        </a:rPr>
                        <a:t>CT – 3D U-Net, </a:t>
                      </a:r>
                    </a:p>
                    <a:p>
                      <a:r>
                        <a:rPr lang="nl-NL" sz="1000" dirty="0">
                          <a:latin typeface="Times New Roman" pitchFamily="18" charset="0"/>
                          <a:cs typeface="Times New Roman" pitchFamily="18" charset="0"/>
                        </a:rPr>
                        <a:t>CT  - </a:t>
                      </a:r>
                      <a:r>
                        <a:rPr lang="en-US" sz="1000" dirty="0" err="1">
                          <a:latin typeface="Times New Roman" pitchFamily="18" charset="0"/>
                          <a:cs typeface="Times New Roman" pitchFamily="18" charset="0"/>
                        </a:rPr>
                        <a:t>MultiRes</a:t>
                      </a:r>
                      <a:r>
                        <a:rPr lang="en-US" sz="1000" dirty="0">
                          <a:latin typeface="Times New Roman" pitchFamily="18" charset="0"/>
                          <a:cs typeface="Times New Roman" pitchFamily="18" charset="0"/>
                        </a:rPr>
                        <a:t> U-Net based CNN</a:t>
                      </a:r>
                      <a:endParaRPr lang="en-IN" sz="1000" dirty="0">
                        <a:latin typeface="Times New Roman" pitchFamily="18" charset="0"/>
                        <a:cs typeface="Times New Roman" pitchFamily="18" charset="0"/>
                      </a:endParaRPr>
                    </a:p>
                  </a:txBody>
                  <a:tcPr/>
                </a:tc>
                <a:tc>
                  <a:txBody>
                    <a:bodyPr/>
                    <a:lstStyle/>
                    <a:p>
                      <a:r>
                        <a:rPr lang="en-US" sz="1000" dirty="0">
                          <a:latin typeface="Times New Roman" pitchFamily="18" charset="0"/>
                          <a:cs typeface="Times New Roman" pitchFamily="18" charset="0"/>
                        </a:rPr>
                        <a:t>High accuracy, multi-parametric imaging</a:t>
                      </a:r>
                    </a:p>
                    <a:p>
                      <a:r>
                        <a:rPr lang="en-US" sz="1000" dirty="0">
                          <a:latin typeface="Times New Roman" pitchFamily="18" charset="0"/>
                          <a:cs typeface="Times New Roman" pitchFamily="18" charset="0"/>
                        </a:rPr>
                        <a:t>High DSC</a:t>
                      </a:r>
                    </a:p>
                    <a:p>
                      <a:r>
                        <a:rPr lang="en-US" sz="1000" dirty="0">
                          <a:latin typeface="Times New Roman" pitchFamily="18" charset="0"/>
                          <a:cs typeface="Times New Roman" pitchFamily="18" charset="0"/>
                        </a:rPr>
                        <a:t>High DSC, bone imaging, low sensitivity to motion artifacts</a:t>
                      </a:r>
                    </a:p>
                    <a:p>
                      <a:r>
                        <a:rPr lang="en-US" sz="1000" dirty="0">
                          <a:latin typeface="Times New Roman" pitchFamily="18" charset="0"/>
                          <a:cs typeface="Times New Roman" pitchFamily="18" charset="0"/>
                        </a:rPr>
                        <a:t>High DSC, low sensitivity to motion artifacts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xmlns="" val="2873271439"/>
                  </a:ext>
                </a:extLst>
              </a:tr>
              <a:tr h="370840">
                <a:tc>
                  <a:txBody>
                    <a:bodyPr/>
                    <a:lstStyle/>
                    <a:p>
                      <a:r>
                        <a:rPr lang="en-IN" sz="1000" dirty="0">
                          <a:latin typeface="Times New Roman" pitchFamily="18" charset="0"/>
                          <a:cs typeface="Times New Roman" pitchFamily="18" charset="0"/>
                        </a:rPr>
                        <a:t>7</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Neuroimaging and deep learning for brain stroke detection - A review of recent advancements and future prospects </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R. Karthik, R. Menaka, Annie Johnson, Sundar Anand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Computer Methods and Programs in Biomedicine (2020)</a:t>
                      </a:r>
                      <a:endParaRPr lang="en-IN" sz="1000" dirty="0">
                        <a:latin typeface="Times New Roman" pitchFamily="18" charset="0"/>
                        <a:cs typeface="Times New Roman" pitchFamily="18" charset="0"/>
                      </a:endParaRPr>
                    </a:p>
                  </a:txBody>
                  <a:tcPr/>
                </a:tc>
                <a:tc>
                  <a:txBody>
                    <a:bodyPr/>
                    <a:lstStyle/>
                    <a:p>
                      <a:r>
                        <a:rPr lang="fr-FR" sz="1000" dirty="0">
                          <a:latin typeface="Times New Roman" pitchFamily="18" charset="0"/>
                          <a:cs typeface="Times New Roman" pitchFamily="18" charset="0"/>
                        </a:rPr>
                        <a:t>Cho et al., 2019 [92] - 135974 images CNN and FCN, </a:t>
                      </a:r>
                    </a:p>
                    <a:p>
                      <a:r>
                        <a:rPr lang="en-US" sz="1000" dirty="0">
                          <a:latin typeface="Times New Roman" pitchFamily="18" charset="0"/>
                          <a:cs typeface="Times New Roman" pitchFamily="18" charset="0"/>
                        </a:rPr>
                        <a:t>Patel et al., 2019 [94]- 1940 CNN and RNN,</a:t>
                      </a:r>
                    </a:p>
                    <a:p>
                      <a:r>
                        <a:rPr lang="en-US" sz="1000" dirty="0">
                          <a:latin typeface="Times New Roman" pitchFamily="18" charset="0"/>
                          <a:cs typeface="Times New Roman" pitchFamily="18" charset="0"/>
                        </a:rPr>
                        <a:t>Kuo et al., 2019 [95] - 4,396 head CT scans FCN</a:t>
                      </a:r>
                      <a:endParaRPr lang="en-IN" sz="1000" dirty="0">
                        <a:latin typeface="Times New Roman" pitchFamily="18" charset="0"/>
                        <a:cs typeface="Times New Roman" pitchFamily="18" charset="0"/>
                      </a:endParaRPr>
                    </a:p>
                  </a:txBody>
                  <a:tcPr/>
                </a:tc>
                <a:tc>
                  <a:txBody>
                    <a:bodyPr/>
                    <a:lstStyle/>
                    <a:p>
                      <a:r>
                        <a:rPr lang="it-IT" sz="1000" dirty="0">
                          <a:latin typeface="Times New Roman" pitchFamily="18" charset="0"/>
                          <a:cs typeface="Times New Roman" pitchFamily="18" charset="0"/>
                        </a:rPr>
                        <a:t>Accuracy: 98.28% Dice Coefficient: 0.84 </a:t>
                      </a:r>
                    </a:p>
                    <a:p>
                      <a:r>
                        <a:rPr lang="en-US" sz="1000" dirty="0">
                          <a:latin typeface="Times New Roman" pitchFamily="18" charset="0"/>
                          <a:cs typeface="Times New Roman" pitchFamily="18" charset="0"/>
                        </a:rPr>
                        <a:t>Accuracy: 87% </a:t>
                      </a:r>
                    </a:p>
                    <a:p>
                      <a:r>
                        <a:rPr lang="en-US" sz="1000" dirty="0">
                          <a:latin typeface="Times New Roman" pitchFamily="18" charset="0"/>
                          <a:cs typeface="Times New Roman" pitchFamily="18" charset="0"/>
                        </a:rPr>
                        <a:t>AUC: 0.96 </a:t>
                      </a:r>
                    </a:p>
                    <a:p>
                      <a:r>
                        <a:rPr lang="en-US" sz="1000" dirty="0">
                          <a:latin typeface="Times New Roman" pitchFamily="18" charset="0"/>
                          <a:cs typeface="Times New Roman" pitchFamily="18" charset="0"/>
                        </a:rPr>
                        <a:t>AUC: 0.991 </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xmlns="" val="30298873"/>
                  </a:ext>
                </a:extLst>
              </a:tr>
              <a:tr h="370840">
                <a:tc>
                  <a:txBody>
                    <a:bodyPr/>
                    <a:lstStyle/>
                    <a:p>
                      <a:r>
                        <a:rPr lang="en-IN" sz="1000" dirty="0">
                          <a:latin typeface="Times New Roman" pitchFamily="18" charset="0"/>
                          <a:cs typeface="Times New Roman" pitchFamily="18" charset="0"/>
                        </a:rPr>
                        <a:t>8</a:t>
                      </a:r>
                      <a:endParaRPr lang="en-US" sz="10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itchFamily="18" charset="0"/>
                          <a:cs typeface="Times New Roman" pitchFamily="18" charset="0"/>
                        </a:rPr>
                        <a:t>Current approaches and advances in the imaging of stroke</a:t>
                      </a:r>
                      <a:endParaRPr lang="en-IN" sz="1000" b="1"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Pragati Kakkar, Tarun Kakkar, Tufail </a:t>
                      </a:r>
                      <a:r>
                        <a:rPr lang="en-IN" sz="1000" dirty="0" err="1">
                          <a:latin typeface="Times New Roman" pitchFamily="18" charset="0"/>
                          <a:cs typeface="Times New Roman" pitchFamily="18" charset="0"/>
                        </a:rPr>
                        <a:t>Patankar</a:t>
                      </a:r>
                      <a:r>
                        <a:rPr lang="en-IN" sz="1000" dirty="0">
                          <a:latin typeface="Times New Roman" pitchFamily="18" charset="0"/>
                          <a:cs typeface="Times New Roman" pitchFamily="18" charset="0"/>
                        </a:rPr>
                        <a:t> and </a:t>
                      </a:r>
                      <a:r>
                        <a:rPr lang="en-IN" sz="1000" dirty="0" err="1">
                          <a:latin typeface="Times New Roman" pitchFamily="18" charset="0"/>
                          <a:cs typeface="Times New Roman" pitchFamily="18" charset="0"/>
                        </a:rPr>
                        <a:t>Sikha</a:t>
                      </a:r>
                      <a:r>
                        <a:rPr lang="en-IN" sz="1000" dirty="0">
                          <a:latin typeface="Times New Roman" pitchFamily="18" charset="0"/>
                          <a:cs typeface="Times New Roman" pitchFamily="18" charset="0"/>
                        </a:rPr>
                        <a:t> Saha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Disease Models &amp; Mechanisms (2021)</a:t>
                      </a:r>
                      <a:endParaRPr lang="en-IN" sz="1000" dirty="0">
                        <a:latin typeface="Times New Roman" pitchFamily="18" charset="0"/>
                        <a:cs typeface="Times New Roman" pitchFamily="18" charset="0"/>
                      </a:endParaRPr>
                    </a:p>
                  </a:txBody>
                  <a:tcPr/>
                </a:tc>
                <a:tc>
                  <a:txBody>
                    <a:bodyPr/>
                    <a:lstStyle/>
                    <a:p>
                      <a:endParaRPr lang="en-IN" sz="1000" b="0" i="0" kern="1200" dirty="0">
                        <a:solidFill>
                          <a:schemeClr val="dk1"/>
                        </a:solidFill>
                        <a:effectLst/>
                        <a:latin typeface="Times New Roman" pitchFamily="18" charset="0"/>
                        <a:ea typeface="+mn-ea"/>
                        <a:cs typeface="Times New Roman" pitchFamily="18" charset="0"/>
                      </a:endParaRPr>
                    </a:p>
                  </a:txBody>
                  <a:tcPr/>
                </a:tc>
                <a:tc>
                  <a:txBody>
                    <a:bodyPr/>
                    <a:lstStyle/>
                    <a:p>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xmlns="" val="2942781684"/>
                  </a:ext>
                </a:extLst>
              </a:tr>
            </a:tbl>
          </a:graphicData>
        </a:graphic>
      </p:graphicFrame>
    </p:spTree>
    <p:extLst>
      <p:ext uri="{BB962C8B-B14F-4D97-AF65-F5344CB8AC3E}">
        <p14:creationId xmlns:p14="http://schemas.microsoft.com/office/powerpoint/2010/main" val="760483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GAPS</a:t>
            </a:r>
            <a:endParaRPr lang="en-GB" dirty="0"/>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The key research gaps for our project are mentioned below: </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Data </a:t>
            </a:r>
            <a:r>
              <a:rPr lang="en-US" sz="1800" b="1" dirty="0">
                <a:latin typeface="Times New Roman" pitchFamily="18" charset="0"/>
                <a:cs typeface="Times New Roman" pitchFamily="18" charset="0"/>
              </a:rPr>
              <a:t>Imbalance and Diversity </a:t>
            </a:r>
            <a:endParaRPr lang="en-US" sz="1800" b="1"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Many </a:t>
            </a:r>
            <a:r>
              <a:rPr lang="en-US" sz="1800" dirty="0">
                <a:latin typeface="Times New Roman" pitchFamily="18" charset="0"/>
                <a:cs typeface="Times New Roman" pitchFamily="18" charset="0"/>
              </a:rPr>
              <a:t>existing datasets are imbalanced, with a significantly lower number of stroke cases compared to non-stroke cases. Additionally, datasets often lack diversity in terms of ethnicity, age, and gender, limiting the generalizability of prediction models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Emerging Risk Factors </a:t>
            </a:r>
            <a:endParaRPr lang="en-US" sz="1800" b="1"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Current </a:t>
            </a:r>
            <a:r>
              <a:rPr lang="en-US" sz="1800" dirty="0">
                <a:latin typeface="Times New Roman" pitchFamily="18" charset="0"/>
                <a:cs typeface="Times New Roman" pitchFamily="18" charset="0"/>
              </a:rPr>
              <a:t>models focus on traditional risk factors like hypertension, cholesterol, and smoking. Research is lacking in exploring the predictive power of emerging factors such as genetic predispositions, environmental influences, and real-time lifestyle data (e.g., sleep patterns, stress levels).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Integration </a:t>
            </a:r>
            <a:r>
              <a:rPr lang="en-US" sz="1800" b="1" dirty="0">
                <a:latin typeface="Times New Roman" pitchFamily="18" charset="0"/>
                <a:cs typeface="Times New Roman" pitchFamily="18" charset="0"/>
              </a:rPr>
              <a:t>of Real-Time </a:t>
            </a:r>
            <a:r>
              <a:rPr lang="en-US" sz="1800" b="1" dirty="0" smtClean="0">
                <a:latin typeface="Times New Roman" pitchFamily="18" charset="0"/>
                <a:cs typeface="Times New Roman" pitchFamily="18" charset="0"/>
              </a:rPr>
              <a:t>Data</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Few studies integrate real-time data from wearable devices or Internet of Things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technologies, which could provide continuous monitoring and early warnings for stroke risk.</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Proposed Methodology</a:t>
            </a: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We have developed an advanced machine learning algorithm that utilizes medical imaging data (CT scans or MRIs) to predict the occurrence and severity of brain strokes. By using effective deep learning model, the project aims to achieve high accuracy and reliability in identifying ischemic or hemorrhagic strokes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Key </a:t>
            </a:r>
            <a:r>
              <a:rPr lang="en-US" sz="1800" dirty="0">
                <a:latin typeface="Times New Roman" pitchFamily="18" charset="0"/>
                <a:cs typeface="Times New Roman" pitchFamily="18" charset="0"/>
              </a:rPr>
              <a:t>Components: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Preprocessing of medical images (e.g., skull-stripping, normalization).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Segmentation and classification of brain regions using </a:t>
            </a:r>
            <a:r>
              <a:rPr lang="en-US" sz="1800" dirty="0" err="1">
                <a:latin typeface="Times New Roman" pitchFamily="18" charset="0"/>
                <a:cs typeface="Times New Roman" pitchFamily="18" charset="0"/>
              </a:rPr>
              <a:t>UNet</a:t>
            </a:r>
            <a:r>
              <a:rPr lang="en-US" sz="1800" dirty="0">
                <a:latin typeface="Times New Roman" pitchFamily="18" charset="0"/>
                <a:cs typeface="Times New Roman" pitchFamily="18" charset="0"/>
              </a:rPr>
              <a:t> or 3D CNN.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Feature extraction using pre-trained models (VGG, </a:t>
            </a:r>
            <a:r>
              <a:rPr lang="en-US" sz="1800" dirty="0" err="1">
                <a:latin typeface="Times New Roman" pitchFamily="18" charset="0"/>
                <a:cs typeface="Times New Roman" pitchFamily="18" charset="0"/>
              </a:rPr>
              <a:t>EfficientNet</a:t>
            </a:r>
            <a:r>
              <a:rPr lang="en-US" sz="1800" dirty="0">
                <a:latin typeface="Times New Roman" pitchFamily="18" charset="0"/>
                <a:cs typeface="Times New Roman" pitchFamily="18" charset="0"/>
              </a:rPr>
              <a:t>). • Final prediction using </a:t>
            </a:r>
            <a:r>
              <a:rPr lang="en-US" sz="1800" dirty="0" err="1">
                <a:latin typeface="Times New Roman" pitchFamily="18" charset="0"/>
                <a:cs typeface="Times New Roman" pitchFamily="18" charset="0"/>
              </a:rPr>
              <a:t>DenseNet</a:t>
            </a:r>
            <a:r>
              <a:rPr lang="en-US" sz="1800" dirty="0">
                <a:latin typeface="Times New Roman" pitchFamily="18" charset="0"/>
                <a:cs typeface="Times New Roman" pitchFamily="18" charset="0"/>
              </a:rPr>
              <a:t>, Transformer-based models.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6110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4576781" cy="4952997"/>
          </a:xfrm>
        </p:spPr>
        <p:txBody>
          <a:bodyPr>
            <a:normAutofit/>
          </a:bodyPr>
          <a:lstStyle/>
          <a:p>
            <a:pPr marL="0" indent="0">
              <a:buNone/>
            </a:pPr>
            <a:r>
              <a:rPr lang="en-US" sz="1800" b="1" dirty="0">
                <a:latin typeface="Roman"/>
              </a:rPr>
              <a:t>The primary objective of the project is to:</a:t>
            </a:r>
          </a:p>
          <a:p>
            <a:pPr marL="0" indent="0">
              <a:buNone/>
            </a:pPr>
            <a:endParaRPr lang="en-US" sz="1800" b="1" dirty="0">
              <a:latin typeface="Roman"/>
            </a:endParaRPr>
          </a:p>
          <a:p>
            <a:r>
              <a:rPr lang="en-US" sz="1800" dirty="0">
                <a:latin typeface="Roman"/>
              </a:rPr>
              <a:t>Accurately </a:t>
            </a:r>
            <a:r>
              <a:rPr lang="en-US" sz="1800" dirty="0" smtClean="0">
                <a:latin typeface="Roman"/>
              </a:rPr>
              <a:t>classify medical </a:t>
            </a:r>
            <a:r>
              <a:rPr lang="en-US" sz="1800" dirty="0">
                <a:latin typeface="Roman"/>
              </a:rPr>
              <a:t>images as stroke-positive or stroke-negative</a:t>
            </a:r>
            <a:r>
              <a:rPr lang="en-US" sz="1800" dirty="0" smtClean="0">
                <a:latin typeface="Roman"/>
              </a:rPr>
              <a:t>.</a:t>
            </a:r>
            <a:endParaRPr lang="en-US" sz="1800" dirty="0">
              <a:latin typeface="Roman"/>
            </a:endParaRPr>
          </a:p>
          <a:p>
            <a:r>
              <a:rPr lang="en-US" sz="1800" dirty="0">
                <a:latin typeface="Roman"/>
              </a:rPr>
              <a:t>Leverage state-of-the-art architectures to improve the accuracy and computational efficiency of stroke prediction.</a:t>
            </a:r>
          </a:p>
          <a:p>
            <a:r>
              <a:rPr lang="en-US" sz="1800" dirty="0">
                <a:latin typeface="Roman"/>
              </a:rPr>
              <a:t>Provide explainable AI (XAI) insights using Grad-CAM or SHAP for stroke identification, aiding medical practitioners in decision-making.</a:t>
            </a:r>
            <a:endParaRPr lang="en-GB" sz="1800" dirty="0">
              <a:latin typeface="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158" y="1065006"/>
            <a:ext cx="5927463" cy="5107193"/>
          </a:xfrm>
          <a:prstGeom prst="rect">
            <a:avLst/>
          </a:prstGeom>
        </p:spPr>
      </p:pic>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THE ARCHITECTURE DIAGRAM FOR BRAIN STROKE PREDICTION</a:t>
            </a:r>
            <a:endParaRPr lang="en-IN" sz="2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1143000"/>
            <a:ext cx="6603999" cy="4953000"/>
          </a:xfrm>
        </p:spPr>
      </p:pic>
    </p:spTree>
    <p:extLst>
      <p:ext uri="{BB962C8B-B14F-4D97-AF65-F5344CB8AC3E}">
        <p14:creationId xmlns:p14="http://schemas.microsoft.com/office/powerpoint/2010/main" val="427551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Timeline of Project</a:t>
            </a:r>
            <a:endParaRPr dirty="0">
              <a:latin typeface="Cambria" panose="02040503050406030204" pitchFamily="18" charset="0"/>
              <a:ea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89663901"/>
              </p:ext>
            </p:extLst>
          </p:nvPr>
        </p:nvGraphicFramePr>
        <p:xfrm>
          <a:off x="505609" y="957430"/>
          <a:ext cx="11403105" cy="4928508"/>
        </p:xfrm>
        <a:graphic>
          <a:graphicData uri="http://schemas.openxmlformats.org/drawingml/2006/table">
            <a:tbl>
              <a:tblPr firstRow="1" bandRow="1">
                <a:tableStyleId>{5C22544A-7EE6-4342-B048-85BDC9FD1C3A}</a:tableStyleId>
              </a:tblPr>
              <a:tblGrid>
                <a:gridCol w="2645880"/>
                <a:gridCol w="3837795"/>
                <a:gridCol w="2000355"/>
                <a:gridCol w="2919075"/>
              </a:tblGrid>
              <a:tr h="601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Phase</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Tasks</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Duration</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Timeline</a:t>
                      </a:r>
                      <a:endParaRPr lang="en-IN" sz="1800" dirty="0" smtClean="0"/>
                    </a:p>
                    <a:p>
                      <a:endParaRPr lang="en-IN" dirty="0"/>
                    </a:p>
                  </a:txBody>
                  <a:tcPr/>
                </a:tc>
              </a:tr>
              <a:tr h="642126">
                <a:tc>
                  <a:txBody>
                    <a:bodyPr/>
                    <a:lstStyle/>
                    <a:p>
                      <a:r>
                        <a:rPr lang="en-IN" b="1" dirty="0"/>
                        <a:t>Research</a:t>
                      </a:r>
                      <a:endParaRPr lang="en-IN" dirty="0"/>
                    </a:p>
                  </a:txBody>
                  <a:tcPr anchor="ctr"/>
                </a:tc>
                <a:tc>
                  <a:txBody>
                    <a:bodyPr/>
                    <a:lstStyle/>
                    <a:p>
                      <a:r>
                        <a:rPr lang="en-IN"/>
                        <a:t>Problem Understanding, Planning</a:t>
                      </a:r>
                    </a:p>
                  </a:txBody>
                  <a:tcPr anchor="ctr"/>
                </a:tc>
                <a:tc>
                  <a:txBody>
                    <a:bodyPr/>
                    <a:lstStyle/>
                    <a:p>
                      <a:r>
                        <a:rPr lang="en-IN" dirty="0"/>
                        <a:t>1 week</a:t>
                      </a:r>
                    </a:p>
                  </a:txBody>
                  <a:tcPr anchor="ctr"/>
                </a:tc>
                <a:tc>
                  <a:txBody>
                    <a:bodyPr/>
                    <a:lstStyle/>
                    <a:p>
                      <a:r>
                        <a:rPr lang="en-US" sz="1800" kern="1200" dirty="0" smtClean="0">
                          <a:solidFill>
                            <a:schemeClr val="dk1"/>
                          </a:solidFill>
                          <a:effectLst/>
                          <a:latin typeface="+mn-lt"/>
                          <a:ea typeface="+mn-ea"/>
                          <a:cs typeface="+mn-cs"/>
                        </a:rPr>
                        <a:t>UP</a:t>
                      </a:r>
                      <a:r>
                        <a:rPr lang="en-US" sz="1800" kern="1200" baseline="0" dirty="0" smtClean="0">
                          <a:solidFill>
                            <a:schemeClr val="dk1"/>
                          </a:solidFill>
                          <a:effectLst/>
                          <a:latin typeface="+mn-lt"/>
                          <a:ea typeface="+mn-ea"/>
                          <a:cs typeface="+mn-cs"/>
                        </a:rPr>
                        <a:t>TO </a:t>
                      </a:r>
                      <a:r>
                        <a:rPr lang="en-US" sz="1800" kern="1200" dirty="0" smtClean="0">
                          <a:solidFill>
                            <a:schemeClr val="dk1"/>
                          </a:solidFill>
                          <a:effectLst/>
                          <a:latin typeface="+mn-lt"/>
                          <a:ea typeface="+mn-ea"/>
                          <a:cs typeface="+mn-cs"/>
                        </a:rPr>
                        <a:t>12-Sep-2024</a:t>
                      </a:r>
                      <a:endParaRPr lang="en-IN" dirty="0"/>
                    </a:p>
                  </a:txBody>
                  <a:tcPr anchor="ctr"/>
                </a:tc>
              </a:tr>
              <a:tr h="411461">
                <a:tc>
                  <a:txBody>
                    <a:bodyPr/>
                    <a:lstStyle/>
                    <a:p>
                      <a:r>
                        <a:rPr lang="en-IN" b="1" dirty="0"/>
                        <a:t>Data </a:t>
                      </a:r>
                      <a:r>
                        <a:rPr lang="en-IN" b="1" dirty="0" err="1"/>
                        <a:t>Preprocessing</a:t>
                      </a:r>
                      <a:endParaRPr lang="en-IN" dirty="0"/>
                    </a:p>
                  </a:txBody>
                  <a:tcPr anchor="ctr"/>
                </a:tc>
                <a:tc>
                  <a:txBody>
                    <a:bodyPr/>
                    <a:lstStyle/>
                    <a:p>
                      <a:r>
                        <a:rPr lang="en-IN" dirty="0"/>
                        <a:t>Data Collection, EDA</a:t>
                      </a:r>
                    </a:p>
                  </a:txBody>
                  <a:tcPr anchor="ctr"/>
                </a:tc>
                <a:tc>
                  <a:txBody>
                    <a:bodyPr/>
                    <a:lstStyle/>
                    <a:p>
                      <a:r>
                        <a:rPr lang="en-IN" dirty="0"/>
                        <a:t>3 weeks</a:t>
                      </a:r>
                    </a:p>
                  </a:txBody>
                  <a:tcPr anchor="ctr"/>
                </a:tc>
                <a:tc>
                  <a:txBody>
                    <a:bodyPr/>
                    <a:lstStyle/>
                    <a:p>
                      <a:r>
                        <a:rPr lang="en-IN" dirty="0" smtClean="0"/>
                        <a:t>UPTO 18-OCT-2024</a:t>
                      </a:r>
                      <a:endParaRPr lang="en-IN" dirty="0"/>
                    </a:p>
                  </a:txBody>
                  <a:tcPr anchor="ctr"/>
                </a:tc>
              </a:tr>
              <a:tr h="601677">
                <a:tc>
                  <a:txBody>
                    <a:bodyPr/>
                    <a:lstStyle/>
                    <a:p>
                      <a:r>
                        <a:rPr lang="en-IN" b="1" dirty="0"/>
                        <a:t>Model Development</a:t>
                      </a:r>
                      <a:endParaRPr lang="en-IN" dirty="0"/>
                    </a:p>
                  </a:txBody>
                  <a:tcPr anchor="ctr"/>
                </a:tc>
                <a:tc>
                  <a:txBody>
                    <a:bodyPr/>
                    <a:lstStyle/>
                    <a:p>
                      <a:r>
                        <a:rPr lang="en-IN" dirty="0"/>
                        <a:t>Image </a:t>
                      </a:r>
                      <a:r>
                        <a:rPr lang="en-IN" dirty="0" err="1" smtClean="0"/>
                        <a:t>Processing,Modeling</a:t>
                      </a:r>
                      <a:endParaRPr lang="en-IN" dirty="0"/>
                    </a:p>
                  </a:txBody>
                  <a:tcPr anchor="ctr"/>
                </a:tc>
                <a:tc>
                  <a:txBody>
                    <a:bodyPr/>
                    <a:lstStyle/>
                    <a:p>
                      <a:r>
                        <a:rPr lang="en-IN" dirty="0"/>
                        <a:t>2 weeks</a:t>
                      </a:r>
                    </a:p>
                  </a:txBody>
                  <a:tcPr anchor="ctr"/>
                </a:tc>
                <a:tc>
                  <a:txBody>
                    <a:bodyPr/>
                    <a:lstStyle/>
                    <a:p>
                      <a:r>
                        <a:rPr lang="en-US" dirty="0" smtClean="0"/>
                        <a:t>UPTO</a:t>
                      </a:r>
                      <a:r>
                        <a:rPr lang="en-US" baseline="0" dirty="0" smtClean="0"/>
                        <a:t> 9-NOV-2024</a:t>
                      </a:r>
                      <a:endParaRPr lang="en-IN" dirty="0"/>
                    </a:p>
                  </a:txBody>
                  <a:tcPr anchor="ctr"/>
                </a:tc>
              </a:tr>
              <a:tr h="498271">
                <a:tc>
                  <a:txBody>
                    <a:bodyPr/>
                    <a:lstStyle/>
                    <a:p>
                      <a:r>
                        <a:rPr lang="en-IN" b="1" dirty="0"/>
                        <a:t>Training &amp; </a:t>
                      </a:r>
                      <a:r>
                        <a:rPr lang="en-IN" b="1" dirty="0" err="1"/>
                        <a:t>Eval</a:t>
                      </a:r>
                      <a:endParaRPr lang="en-IN" dirty="0"/>
                    </a:p>
                  </a:txBody>
                  <a:tcPr anchor="ctr"/>
                </a:tc>
                <a:tc>
                  <a:txBody>
                    <a:bodyPr/>
                    <a:lstStyle/>
                    <a:p>
                      <a:r>
                        <a:rPr lang="en-IN" dirty="0"/>
                        <a:t>Model Training, Validation</a:t>
                      </a:r>
                    </a:p>
                  </a:txBody>
                  <a:tcPr anchor="ctr"/>
                </a:tc>
                <a:tc>
                  <a:txBody>
                    <a:bodyPr/>
                    <a:lstStyle/>
                    <a:p>
                      <a:r>
                        <a:rPr lang="en-IN" dirty="0"/>
                        <a:t>2 weeks</a:t>
                      </a:r>
                    </a:p>
                  </a:txBody>
                  <a:tcPr anchor="ctr"/>
                </a:tc>
                <a:tc>
                  <a:txBody>
                    <a:bodyPr/>
                    <a:lstStyle/>
                    <a:p>
                      <a:r>
                        <a:rPr lang="en-US" dirty="0" smtClean="0"/>
                        <a:t>UPTO</a:t>
                      </a:r>
                      <a:r>
                        <a:rPr lang="en-US" baseline="0" dirty="0" smtClean="0"/>
                        <a:t> 30-NOV-2024</a:t>
                      </a:r>
                      <a:endParaRPr lang="en-IN" dirty="0"/>
                    </a:p>
                  </a:txBody>
                  <a:tcPr anchor="ctr"/>
                </a:tc>
              </a:tr>
              <a:tr h="498271">
                <a:tc>
                  <a:txBody>
                    <a:bodyPr/>
                    <a:lstStyle/>
                    <a:p>
                      <a:r>
                        <a:rPr lang="en-IN" b="1" dirty="0"/>
                        <a:t>Web </a:t>
                      </a:r>
                      <a:r>
                        <a:rPr lang="en-IN" b="1" dirty="0" err="1"/>
                        <a:t>Dev</a:t>
                      </a:r>
                      <a:endParaRPr lang="en-IN" dirty="0"/>
                    </a:p>
                  </a:txBody>
                  <a:tcPr anchor="ctr"/>
                </a:tc>
                <a:tc>
                  <a:txBody>
                    <a:bodyPr/>
                    <a:lstStyle/>
                    <a:p>
                      <a:r>
                        <a:rPr lang="en-IN" dirty="0"/>
                        <a:t>UI, Backend, Model Integration</a:t>
                      </a:r>
                    </a:p>
                  </a:txBody>
                  <a:tcPr anchor="ctr"/>
                </a:tc>
                <a:tc>
                  <a:txBody>
                    <a:bodyPr/>
                    <a:lstStyle/>
                    <a:p>
                      <a:r>
                        <a:rPr lang="en-IN" dirty="0"/>
                        <a:t>2 weeks</a:t>
                      </a:r>
                    </a:p>
                  </a:txBody>
                  <a:tcPr anchor="ctr"/>
                </a:tc>
                <a:tc>
                  <a:txBody>
                    <a:bodyPr/>
                    <a:lstStyle/>
                    <a:p>
                      <a:r>
                        <a:rPr lang="en-IN" dirty="0" smtClean="0"/>
                        <a:t>UPTO 17-DEC-2024</a:t>
                      </a:r>
                      <a:endParaRPr lang="en-IN" dirty="0"/>
                    </a:p>
                  </a:txBody>
                  <a:tcPr anchor="ctr"/>
                </a:tc>
              </a:tr>
              <a:tr h="498271">
                <a:tc>
                  <a:txBody>
                    <a:bodyPr/>
                    <a:lstStyle/>
                    <a:p>
                      <a:r>
                        <a:rPr lang="en-IN" b="1" dirty="0"/>
                        <a:t>Deployment</a:t>
                      </a:r>
                      <a:endParaRPr lang="en-IN" dirty="0"/>
                    </a:p>
                  </a:txBody>
                  <a:tcPr anchor="ctr"/>
                </a:tc>
                <a:tc>
                  <a:txBody>
                    <a:bodyPr/>
                    <a:lstStyle/>
                    <a:p>
                      <a:r>
                        <a:rPr lang="en-IN" dirty="0"/>
                        <a:t>Cloud Infra, Model Deployment</a:t>
                      </a:r>
                    </a:p>
                  </a:txBody>
                  <a:tcPr anchor="ctr"/>
                </a:tc>
                <a:tc>
                  <a:txBody>
                    <a:bodyPr/>
                    <a:lstStyle/>
                    <a:p>
                      <a:r>
                        <a:rPr lang="en-IN" dirty="0"/>
                        <a:t>1 week</a:t>
                      </a:r>
                    </a:p>
                  </a:txBody>
                  <a:tcPr anchor="ctr"/>
                </a:tc>
                <a:tc>
                  <a:txBody>
                    <a:bodyPr/>
                    <a:lstStyle/>
                    <a:p>
                      <a:r>
                        <a:rPr lang="en-IN" dirty="0" smtClean="0"/>
                        <a:t>UPTO</a:t>
                      </a:r>
                      <a:r>
                        <a:rPr lang="en-IN" baseline="0" dirty="0" smtClean="0"/>
                        <a:t> 24-DEC-2024</a:t>
                      </a:r>
                      <a:r>
                        <a:rPr lang="en-IN" dirty="0" smtClean="0"/>
                        <a:t> </a:t>
                      </a:r>
                      <a:endParaRPr lang="en-IN" dirty="0"/>
                    </a:p>
                  </a:txBody>
                  <a:tcPr anchor="ctr"/>
                </a:tc>
              </a:tr>
              <a:tr h="498271">
                <a:tc>
                  <a:txBody>
                    <a:bodyPr/>
                    <a:lstStyle/>
                    <a:p>
                      <a:r>
                        <a:rPr lang="en-IN" b="1" dirty="0"/>
                        <a:t>Testing</a:t>
                      </a:r>
                      <a:endParaRPr lang="en-IN" dirty="0"/>
                    </a:p>
                  </a:txBody>
                  <a:tcPr anchor="ctr"/>
                </a:tc>
                <a:tc>
                  <a:txBody>
                    <a:bodyPr/>
                    <a:lstStyle/>
                    <a:p>
                      <a:r>
                        <a:rPr lang="en-IN" dirty="0"/>
                        <a:t>UAT, Feedback, Optimization</a:t>
                      </a:r>
                    </a:p>
                  </a:txBody>
                  <a:tcPr anchor="ctr"/>
                </a:tc>
                <a:tc>
                  <a:txBody>
                    <a:bodyPr/>
                    <a:lstStyle/>
                    <a:p>
                      <a:r>
                        <a:rPr lang="en-IN" dirty="0"/>
                        <a:t>1 week</a:t>
                      </a:r>
                    </a:p>
                  </a:txBody>
                  <a:tcPr anchor="ctr"/>
                </a:tc>
                <a:tc>
                  <a:txBody>
                    <a:bodyPr/>
                    <a:lstStyle/>
                    <a:p>
                      <a:r>
                        <a:rPr lang="en-US" dirty="0" smtClean="0"/>
                        <a:t>UPTO</a:t>
                      </a:r>
                      <a:r>
                        <a:rPr lang="en-US" baseline="0" dirty="0" smtClean="0"/>
                        <a:t> 10-JAN-2025</a:t>
                      </a:r>
                      <a:endParaRPr lang="en-IN" dirty="0"/>
                    </a:p>
                  </a:txBody>
                  <a:tcPr anchor="ctr"/>
                </a:tc>
              </a:tr>
              <a:tr h="601677">
                <a:tc>
                  <a:txBody>
                    <a:bodyPr/>
                    <a:lstStyle/>
                    <a:p>
                      <a:r>
                        <a:rPr lang="en-IN" b="1" dirty="0"/>
                        <a:t>Maintenance</a:t>
                      </a:r>
                      <a:endParaRPr lang="en-IN" dirty="0"/>
                    </a:p>
                  </a:txBody>
                  <a:tcPr anchor="ctr"/>
                </a:tc>
                <a:tc>
                  <a:txBody>
                    <a:bodyPr/>
                    <a:lstStyle/>
                    <a:p>
                      <a:r>
                        <a:rPr lang="en-IN" dirty="0"/>
                        <a:t>Ongoing System Updates, Security</a:t>
                      </a:r>
                    </a:p>
                  </a:txBody>
                  <a:tcPr anchor="ctr"/>
                </a:tc>
                <a:tc>
                  <a:txBody>
                    <a:bodyPr/>
                    <a:lstStyle/>
                    <a:p>
                      <a:r>
                        <a:rPr lang="en-IN" dirty="0"/>
                        <a:t>Ongoing</a:t>
                      </a:r>
                    </a:p>
                  </a:txBody>
                  <a:tcPr anchor="ctr"/>
                </a:tc>
                <a:tc>
                  <a:txBody>
                    <a:bodyPr/>
                    <a:lstStyle/>
                    <a:p>
                      <a:r>
                        <a:rPr lang="en-US" dirty="0" smtClean="0"/>
                        <a:t>UPTO</a:t>
                      </a:r>
                      <a:r>
                        <a:rPr lang="en-US" baseline="0" dirty="0" smtClean="0"/>
                        <a:t> 17-JAN-2025</a:t>
                      </a:r>
                      <a:endParaRPr lang="en-IN" dirty="0"/>
                    </a:p>
                  </a:txBody>
                  <a:tcPr anchor="ctr"/>
                </a:tc>
              </a:tr>
            </a:tbl>
          </a:graphicData>
        </a:graphic>
      </p:graphicFrame>
    </p:spTree>
    <p:extLst>
      <p:ext uri="{BB962C8B-B14F-4D97-AF65-F5344CB8AC3E}">
        <p14:creationId xmlns:p14="http://schemas.microsoft.com/office/powerpoint/2010/main" val="479890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304</TotalTime>
  <Words>1583</Words>
  <Application>Microsoft Office PowerPoint</Application>
  <PresentationFormat>Custom</PresentationFormat>
  <Paragraphs>188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Bioinformatics</vt:lpstr>
      <vt:lpstr>Advanced Image Processing Techniques for Medical Diagnostics in Brain Stroke Prediction.</vt:lpstr>
      <vt:lpstr>Introduction</vt:lpstr>
      <vt:lpstr>Literature Review</vt:lpstr>
      <vt:lpstr>Cont..</vt:lpstr>
      <vt:lpstr>RESEARCH GAPS</vt:lpstr>
      <vt:lpstr>Proposed Methodology</vt:lpstr>
      <vt:lpstr>Objectives</vt:lpstr>
      <vt:lpstr>THE ARCHITECTURE DIAGRAM FOR BRAIN STROKE PREDICTION</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Meghana</cp:lastModifiedBy>
  <cp:revision>33</cp:revision>
  <dcterms:created xsi:type="dcterms:W3CDTF">2023-03-16T03:26:27Z</dcterms:created>
  <dcterms:modified xsi:type="dcterms:W3CDTF">2025-01-17T01:36:22Z</dcterms:modified>
</cp:coreProperties>
</file>