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5" r:id="rId3"/>
    <p:sldId id="273" r:id="rId4"/>
    <p:sldId id="282" r:id="rId5"/>
    <p:sldId id="277" r:id="rId6"/>
    <p:sldId id="278" r:id="rId7"/>
    <p:sldId id="279" r:id="rId8"/>
    <p:sldId id="281" r:id="rId9"/>
    <p:sldId id="268" r:id="rId10"/>
    <p:sldId id="272" r:id="rId11"/>
    <p:sldId id="270" r:id="rId12"/>
    <p:sldId id="265" r:id="rId13"/>
    <p:sldId id="266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301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3187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D5E5E-4248-437F-AA4F-F384C2C192B3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6D65A-A39B-444D-A623-A1A55606D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369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Advanced Image Processing Techniques for Medical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Diagnostics in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man"/>
              </a:rPr>
              <a:t>Stroke Prediction 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Roman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</a:t>
            </a: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Number:12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4104512200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 smtClean="0"/>
                        <a:t>20211CIT0052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/>
                        <a:t>ERANTI SAI KISHAN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/>
                        <a:t>20211CIT0060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/>
                        <a:t>MEGHANA</a:t>
                      </a:r>
                      <a:r>
                        <a:rPr lang="en-US" sz="1800" u="none" strike="noStrike" cap="none" baseline="0" dirty="0" smtClean="0"/>
                        <a:t>.GS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/>
                        <a:t>20211CIT0049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 smtClean="0"/>
                        <a:t>LAKKI REDDY VARSHITHA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 smtClean="0"/>
                        <a:t>20211CIT0053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 smtClean="0"/>
                        <a:t>ERANTI SAI DINESH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Dr./Mr./</a:t>
            </a:r>
            <a:r>
              <a:rPr lang="en-GB" sz="1700" b="1" i="0" u="none" strike="noStrike" cap="none" dirty="0" err="1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Ms.</a:t>
            </a: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/</a:t>
            </a:r>
            <a:r>
              <a:rPr lang="en-GB" sz="1700" b="1" i="0" u="none" strike="noStrike" cap="none" dirty="0" err="1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Prof.</a:t>
            </a: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GB" sz="1700" b="1" i="0" u="none" strike="noStrike" cap="none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Bhavya.B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 / Associate Professor /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</a:t>
            </a: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and 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17365D"/>
              </a:buClr>
              <a:buSzPct val="100000"/>
            </a:pPr>
            <a:r>
              <a:rPr lang="en-US" sz="20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IN" sz="20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CSE(IOT)</a:t>
            </a:r>
            <a:endParaRPr lang="en-US" sz="2000" b="1" i="0" u="none" strike="noStrike" cap="none" dirty="0" smtClean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IN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Dr.</a:t>
            </a:r>
            <a:r>
              <a:rPr lang="en-IN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lang="en-IN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Anandaraj</a:t>
            </a:r>
            <a:r>
              <a:rPr lang="en-IN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S P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</a:t>
            </a:r>
            <a:r>
              <a:rPr 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</a:t>
            </a:r>
            <a:r>
              <a:rPr lang="en-US" sz="2000" b="1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Sharmasth</a:t>
            </a:r>
            <a:r>
              <a:rPr 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Vali Y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</a:t>
            </a: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Project </a:t>
            </a: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Coordinators: </a:t>
            </a:r>
            <a:r>
              <a:rPr lang="en-US" sz="2000" b="1" i="0" u="none" strike="noStrike" cap="none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Problem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Statement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 smtClean="0">
                <a:latin typeface="Roman"/>
                <a:ea typeface="Cambria" panose="02040503050406030204" pitchFamily="18" charset="0"/>
              </a:rPr>
              <a:t>Software and Hardware Requirements: 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IN" sz="1700" b="1" dirty="0" err="1" smtClean="0">
                <a:latin typeface="Roman"/>
              </a:rPr>
              <a:t>Software</a:t>
            </a:r>
            <a:r>
              <a:rPr lang="en-IN" sz="1700" dirty="0" err="1" smtClean="0">
                <a:latin typeface="Roman"/>
              </a:rPr>
              <a:t>:Python,TensorFlow</a:t>
            </a:r>
            <a:r>
              <a:rPr lang="en-IN" sz="1700" dirty="0" smtClean="0">
                <a:latin typeface="Roman"/>
              </a:rPr>
              <a:t>/</a:t>
            </a:r>
            <a:r>
              <a:rPr lang="en-IN" sz="1700" dirty="0" err="1" smtClean="0">
                <a:latin typeface="Roman"/>
              </a:rPr>
              <a:t>PyTorch,Flask</a:t>
            </a:r>
            <a:r>
              <a:rPr lang="en-IN" sz="1700" dirty="0" smtClean="0">
                <a:latin typeface="Roman"/>
              </a:rPr>
              <a:t>/</a:t>
            </a:r>
            <a:r>
              <a:rPr lang="en-IN" sz="1700" dirty="0" err="1" smtClean="0">
                <a:latin typeface="Roman"/>
              </a:rPr>
              <a:t>Django,React.js,AWS</a:t>
            </a:r>
            <a:r>
              <a:rPr lang="en-IN" sz="1700" dirty="0" smtClean="0">
                <a:latin typeface="Roman"/>
              </a:rPr>
              <a:t>/GCP/</a:t>
            </a:r>
            <a:r>
              <a:rPr lang="en-IN" sz="1700" dirty="0" err="1" smtClean="0">
                <a:latin typeface="Roman"/>
              </a:rPr>
              <a:t>Azure,SHAP</a:t>
            </a:r>
            <a:r>
              <a:rPr lang="en-IN" sz="1700" dirty="0" smtClean="0">
                <a:latin typeface="Roman"/>
              </a:rPr>
              <a:t>/LIME, </a:t>
            </a:r>
            <a:r>
              <a:rPr lang="en-IN" sz="1700" dirty="0" err="1" smtClean="0">
                <a:latin typeface="Roman"/>
              </a:rPr>
              <a:t>Docker,PostgreSQL,MongoDB</a:t>
            </a:r>
            <a:r>
              <a:rPr lang="en-IN" sz="1700" dirty="0" smtClean="0">
                <a:latin typeface="Roman"/>
              </a:rPr>
              <a:t>.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IN" sz="1700" b="1" dirty="0" smtClean="0">
                <a:latin typeface="Roman"/>
              </a:rPr>
              <a:t>Hardware</a:t>
            </a:r>
            <a:r>
              <a:rPr lang="en-IN" sz="1700" dirty="0" smtClean="0">
                <a:latin typeface="Roman"/>
              </a:rPr>
              <a:t>: Multi-core processors, 16-32 GB RAM, SSD storage (500 GB+), NVIDIA GPUs (RTX/Tesla series), high-speed internet.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IN" sz="1700" b="1" dirty="0" smtClean="0">
                <a:latin typeface="Roman"/>
              </a:rPr>
              <a:t>Security</a:t>
            </a:r>
            <a:r>
              <a:rPr lang="en-IN" sz="1700" dirty="0" smtClean="0">
                <a:latin typeface="Roman"/>
              </a:rPr>
              <a:t>: OAuth2, SSL/TLS, HIPAA compliance.</a:t>
            </a:r>
            <a:endParaRPr lang="en-US" sz="1700" dirty="0" smtClean="0">
              <a:latin typeface="Roman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700" dirty="0" smtClean="0">
              <a:latin typeface="Roman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7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662192"/>
              </p:ext>
            </p:extLst>
          </p:nvPr>
        </p:nvGraphicFramePr>
        <p:xfrm>
          <a:off x="1273213" y="1176570"/>
          <a:ext cx="8565268" cy="478222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141317"/>
                <a:gridCol w="2141317"/>
                <a:gridCol w="2141317"/>
                <a:gridCol w="2141317"/>
              </a:tblGrid>
              <a:tr h="375911">
                <a:tc>
                  <a:txBody>
                    <a:bodyPr/>
                    <a:lstStyle/>
                    <a:p>
                      <a:r>
                        <a:rPr lang="en-IN" sz="2000" dirty="0"/>
                        <a:t>Phase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Tasks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Timeline</a:t>
                      </a:r>
                    </a:p>
                  </a:txBody>
                  <a:tcPr anchor="ctr"/>
                </a:tc>
              </a:tr>
              <a:tr h="580109">
                <a:tc>
                  <a:txBody>
                    <a:bodyPr/>
                    <a:lstStyle/>
                    <a:p>
                      <a:r>
                        <a:rPr lang="en-IN" dirty="0" smtClean="0"/>
                        <a:t>Research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Problem Understanding, Planning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 week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 1 </a:t>
                      </a:r>
                    </a:p>
                  </a:txBody>
                  <a:tcPr anchor="ctr"/>
                </a:tc>
              </a:tr>
              <a:tr h="449117">
                <a:tc>
                  <a:txBody>
                    <a:bodyPr/>
                    <a:lstStyle/>
                    <a:p>
                      <a:r>
                        <a:rPr lang="en-IN" dirty="0" smtClean="0"/>
                        <a:t>Data </a:t>
                      </a:r>
                      <a:r>
                        <a:rPr lang="en-IN" dirty="0" err="1"/>
                        <a:t>Preprocessing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Data Collection, EDA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 </a:t>
                      </a:r>
                      <a:r>
                        <a:rPr lang="en-IN" dirty="0"/>
                        <a:t>weeks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 </a:t>
                      </a:r>
                      <a:r>
                        <a:rPr lang="en-IN" dirty="0" smtClean="0"/>
                        <a:t>2 </a:t>
                      </a:r>
                      <a:r>
                        <a:rPr lang="en-IN" dirty="0"/>
                        <a:t>- Week </a:t>
                      </a:r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 anchor="ctr"/>
                </a:tc>
              </a:tr>
              <a:tr h="580109">
                <a:tc>
                  <a:txBody>
                    <a:bodyPr/>
                    <a:lstStyle/>
                    <a:p>
                      <a:r>
                        <a:rPr lang="en-IN" dirty="0" smtClean="0"/>
                        <a:t>Model </a:t>
                      </a:r>
                      <a:r>
                        <a:rPr lang="en-IN" dirty="0"/>
                        <a:t>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Image Processing, CNN </a:t>
                      </a:r>
                      <a:r>
                        <a:rPr lang="en-IN" dirty="0" err="1"/>
                        <a:t>Modeling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 </a:t>
                      </a:r>
                      <a:r>
                        <a:rPr lang="en-IN" dirty="0"/>
                        <a:t>weeks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 </a:t>
                      </a:r>
                      <a:r>
                        <a:rPr lang="en-IN" dirty="0" smtClean="0"/>
                        <a:t>5 </a:t>
                      </a:r>
                      <a:r>
                        <a:rPr lang="en-IN" dirty="0"/>
                        <a:t>- Week </a:t>
                      </a:r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 anchor="ctr"/>
                </a:tc>
              </a:tr>
              <a:tr h="491576">
                <a:tc>
                  <a:txBody>
                    <a:bodyPr/>
                    <a:lstStyle/>
                    <a:p>
                      <a:r>
                        <a:rPr lang="en-IN" dirty="0" smtClean="0"/>
                        <a:t>Training &amp; </a:t>
                      </a:r>
                      <a:r>
                        <a:rPr lang="en-IN" dirty="0" err="1" smtClean="0"/>
                        <a:t>Eval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Model Training, 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 </a:t>
                      </a:r>
                      <a:r>
                        <a:rPr lang="en-IN" dirty="0"/>
                        <a:t>weeks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 </a:t>
                      </a:r>
                      <a:r>
                        <a:rPr lang="en-IN" dirty="0" smtClean="0"/>
                        <a:t>7 </a:t>
                      </a:r>
                      <a:r>
                        <a:rPr lang="en-IN" dirty="0"/>
                        <a:t>- Week </a:t>
                      </a:r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 anchor="ctr"/>
                </a:tc>
              </a:tr>
              <a:tr h="580109">
                <a:tc>
                  <a:txBody>
                    <a:bodyPr/>
                    <a:lstStyle/>
                    <a:p>
                      <a:r>
                        <a:rPr lang="en-IN" dirty="0" smtClean="0"/>
                        <a:t>Web </a:t>
                      </a:r>
                      <a:r>
                        <a:rPr lang="en-IN" dirty="0" err="1"/>
                        <a:t>Dev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UI, Backend, Model Integration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 </a:t>
                      </a:r>
                      <a:r>
                        <a:rPr lang="en-IN" dirty="0"/>
                        <a:t>weeks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 </a:t>
                      </a:r>
                      <a:r>
                        <a:rPr lang="en-IN" dirty="0" smtClean="0"/>
                        <a:t>9 </a:t>
                      </a:r>
                      <a:r>
                        <a:rPr lang="en-IN" dirty="0"/>
                        <a:t>- Week </a:t>
                      </a:r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 anchor="ctr"/>
                </a:tc>
              </a:tr>
              <a:tr h="491576">
                <a:tc>
                  <a:txBody>
                    <a:bodyPr/>
                    <a:lstStyle/>
                    <a:p>
                      <a:r>
                        <a:rPr lang="en-IN" dirty="0" smtClean="0"/>
                        <a:t>Deployment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Cloud Infra, Model Deployment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 week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 </a:t>
                      </a:r>
                      <a:r>
                        <a:rPr lang="en-IN" dirty="0" smtClean="0"/>
                        <a:t>11 </a:t>
                      </a:r>
                      <a:endParaRPr lang="en-IN" dirty="0"/>
                    </a:p>
                  </a:txBody>
                  <a:tcPr anchor="ctr"/>
                </a:tc>
              </a:tr>
              <a:tr h="580109">
                <a:tc>
                  <a:txBody>
                    <a:bodyPr/>
                    <a:lstStyle/>
                    <a:p>
                      <a:r>
                        <a:rPr lang="en-IN" dirty="0" smtClean="0"/>
                        <a:t>Testing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UAT, Feedback, Optimization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 week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 </a:t>
                      </a:r>
                      <a:r>
                        <a:rPr lang="en-IN" dirty="0" smtClean="0"/>
                        <a:t>12</a:t>
                      </a:r>
                      <a:endParaRPr lang="en-IN" dirty="0"/>
                    </a:p>
                  </a:txBody>
                  <a:tcPr anchor="ctr"/>
                </a:tc>
              </a:tr>
              <a:tr h="580109">
                <a:tc>
                  <a:txBody>
                    <a:bodyPr/>
                    <a:lstStyle/>
                    <a:p>
                      <a:r>
                        <a:rPr lang="en-IN" dirty="0" smtClean="0"/>
                        <a:t>Maintenance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Ongoing System Updates, 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Ongoing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Post-Deployment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</a:t>
            </a: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096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latin typeface="Roman"/>
              </a:rPr>
              <a:t>IEEE Transactions on Medical Imaging:</a:t>
            </a:r>
            <a:r>
              <a:rPr lang="en-US" sz="2000" dirty="0">
                <a:latin typeface="Roman"/>
              </a:rPr>
              <a:t> A leading journal in the field of medical image analysis</a:t>
            </a:r>
            <a:r>
              <a:rPr lang="en-US" sz="2000" dirty="0" smtClean="0">
                <a:latin typeface="Roman"/>
              </a:rPr>
              <a:t>.</a:t>
            </a:r>
          </a:p>
          <a:p>
            <a:pPr marL="6096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 smtClean="0">
                <a:latin typeface="Roman"/>
              </a:rPr>
              <a:t>IEEE </a:t>
            </a:r>
            <a:r>
              <a:rPr lang="en-US" sz="2000" b="1" dirty="0">
                <a:latin typeface="Roman"/>
              </a:rPr>
              <a:t>Journal of Biomedical and Health Informatics:</a:t>
            </a:r>
            <a:r>
              <a:rPr lang="en-US" sz="2000" dirty="0">
                <a:latin typeface="Roman"/>
              </a:rPr>
              <a:t> Focuses on the intersection of biomedical engineering and informatics</a:t>
            </a:r>
            <a:r>
              <a:rPr lang="en-US" sz="2000" dirty="0" smtClean="0">
                <a:latin typeface="Roman"/>
              </a:rPr>
              <a:t>.</a:t>
            </a:r>
          </a:p>
          <a:p>
            <a:pPr marL="6096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 smtClean="0">
                <a:latin typeface="Roman"/>
              </a:rPr>
              <a:t>IEEE </a:t>
            </a:r>
            <a:r>
              <a:rPr lang="en-US" sz="2000" b="1" dirty="0">
                <a:latin typeface="Roman"/>
              </a:rPr>
              <a:t>Transactions on Biomedical Engineering:</a:t>
            </a:r>
            <a:r>
              <a:rPr lang="en-US" sz="2000" dirty="0">
                <a:latin typeface="Roman"/>
              </a:rPr>
              <a:t> Covers a wide range of topics in biomedical engineering, including medical imaging and signal processing</a:t>
            </a:r>
            <a:r>
              <a:rPr lang="en-US" sz="2000" dirty="0" smtClean="0">
                <a:latin typeface="Roman"/>
              </a:rPr>
              <a:t>.</a:t>
            </a:r>
          </a:p>
          <a:p>
            <a:pPr marL="6096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 smtClean="0">
                <a:latin typeface="Roman"/>
              </a:rPr>
              <a:t>IEEE </a:t>
            </a:r>
            <a:r>
              <a:rPr lang="en-US" sz="2000" b="1" dirty="0">
                <a:latin typeface="Roman"/>
              </a:rPr>
              <a:t>International Conference on Engineering in Medicine and Biology (EMBC):</a:t>
            </a:r>
            <a:r>
              <a:rPr lang="en-US" sz="2000" dirty="0">
                <a:latin typeface="Roman"/>
              </a:rPr>
              <a:t> A major annual conference in the field of biomedical engineering</a:t>
            </a:r>
            <a:r>
              <a:rPr lang="en-US" sz="2000" dirty="0" smtClean="0">
                <a:latin typeface="Roman"/>
              </a:rPr>
              <a:t>.</a:t>
            </a:r>
          </a:p>
          <a:p>
            <a:pPr marL="6096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 smtClean="0">
                <a:latin typeface="Roman"/>
              </a:rPr>
              <a:t>IEEE </a:t>
            </a:r>
            <a:r>
              <a:rPr lang="en-US" sz="2000" b="1" dirty="0">
                <a:latin typeface="Roman"/>
              </a:rPr>
              <a:t>Conference on Computer Vision and Pattern Recognition (CVPR):</a:t>
            </a:r>
            <a:r>
              <a:rPr lang="en-US" sz="2000" dirty="0">
                <a:latin typeface="Roman"/>
              </a:rPr>
              <a:t> A top-tier conference for computer vision research, including medical image analysis.</a:t>
            </a:r>
            <a:endParaRPr sz="2000" dirty="0">
              <a:latin typeface="Roman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90465"/>
            <a:ext cx="10668000" cy="71672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Statement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76200" indent="0">
              <a:buNone/>
            </a:pPr>
            <a:r>
              <a:rPr lang="en-US" b="1" dirty="0" smtClean="0">
                <a:latin typeface="Roman"/>
              </a:rPr>
              <a:t>Automated </a:t>
            </a:r>
            <a:r>
              <a:rPr lang="en-US" b="1" dirty="0">
                <a:latin typeface="Roman"/>
              </a:rPr>
              <a:t>Stroke Prediction Using Machine </a:t>
            </a:r>
            <a:r>
              <a:rPr lang="en-US" b="1" dirty="0" smtClean="0">
                <a:latin typeface="Roman"/>
              </a:rPr>
              <a:t>Learning</a:t>
            </a:r>
          </a:p>
          <a:p>
            <a:pPr marL="76200" indent="0">
              <a:buNone/>
            </a:pPr>
            <a:endParaRPr lang="en-US" b="1" dirty="0" smtClean="0">
              <a:latin typeface="Roman"/>
            </a:endParaRPr>
          </a:p>
          <a:p>
            <a:r>
              <a:rPr lang="en-US" sz="2000" b="1" dirty="0">
                <a:latin typeface="Roman"/>
              </a:rPr>
              <a:t>Importance of Early Detection</a:t>
            </a:r>
            <a:r>
              <a:rPr lang="en-US" sz="2000" dirty="0">
                <a:latin typeface="Roman"/>
              </a:rPr>
              <a:t>: Stroke is a major cause of death and disability, making rapid detection and accurate prediction crucial for effective early treatment</a:t>
            </a:r>
            <a:r>
              <a:rPr lang="en-US" sz="2000" dirty="0" smtClean="0">
                <a:latin typeface="Roman"/>
              </a:rPr>
              <a:t>.</a:t>
            </a:r>
          </a:p>
          <a:p>
            <a:r>
              <a:rPr lang="en-US" sz="2000" b="1" dirty="0" smtClean="0">
                <a:latin typeface="Roman"/>
              </a:rPr>
              <a:t>Limitations </a:t>
            </a:r>
            <a:r>
              <a:rPr lang="en-US" sz="2000" b="1" dirty="0">
                <a:latin typeface="Roman"/>
              </a:rPr>
              <a:t>of Current Methods</a:t>
            </a:r>
            <a:r>
              <a:rPr lang="en-US" sz="2000" dirty="0">
                <a:latin typeface="Roman"/>
              </a:rPr>
              <a:t>: Current diagnostic methods like CT scans and MRI rely on expert analysis, which can be time-consuming, especially in emergency situations</a:t>
            </a:r>
            <a:r>
              <a:rPr lang="en-US" sz="2000" dirty="0" smtClean="0">
                <a:latin typeface="Roman"/>
              </a:rPr>
              <a:t>.</a:t>
            </a:r>
          </a:p>
          <a:p>
            <a:r>
              <a:rPr lang="en-US" sz="2000" b="1" dirty="0" smtClean="0">
                <a:latin typeface="Roman"/>
              </a:rPr>
              <a:t>Need </a:t>
            </a:r>
            <a:r>
              <a:rPr lang="en-US" sz="2000" b="1" dirty="0">
                <a:latin typeface="Roman"/>
              </a:rPr>
              <a:t>for Advanced Systems</a:t>
            </a:r>
            <a:r>
              <a:rPr lang="en-US" sz="2000" dirty="0">
                <a:latin typeface="Roman"/>
              </a:rPr>
              <a:t>: There is a need for a real-time system that integrates machine learning, image processing, and clinical data to improve stroke prediction and diagnosis.</a:t>
            </a:r>
            <a:endParaRPr lang="en-IN" b="1" dirty="0">
              <a:latin typeface="Roman"/>
            </a:endParaRPr>
          </a:p>
        </p:txBody>
      </p:sp>
    </p:spTree>
    <p:extLst>
      <p:ext uri="{BB962C8B-B14F-4D97-AF65-F5344CB8AC3E}">
        <p14:creationId xmlns:p14="http://schemas.microsoft.com/office/powerpoint/2010/main" val="53459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513184"/>
            <a:ext cx="10668000" cy="248954"/>
          </a:xfrm>
        </p:spPr>
        <p:txBody>
          <a:bodyPr/>
          <a:lstStyle/>
          <a:p>
            <a:pPr lvl="0"/>
            <a:r>
              <a:rPr lang="en-US" dirty="0">
                <a:latin typeface="Roman"/>
                <a:ea typeface="Cambria" panose="02040503050406030204" pitchFamily="18" charset="0"/>
              </a:rPr>
              <a:t>Timeline of the Project</a:t>
            </a:r>
            <a:br>
              <a:rPr lang="en-US" dirty="0">
                <a:latin typeface="Roman"/>
                <a:ea typeface="Cambria" panose="02040503050406030204" pitchFamily="18" charset="0"/>
              </a:rPr>
            </a:br>
            <a:endParaRPr lang="en-IN" dirty="0">
              <a:latin typeface="Roman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684848"/>
              </p:ext>
            </p:extLst>
          </p:nvPr>
        </p:nvGraphicFramePr>
        <p:xfrm>
          <a:off x="1469986" y="1013156"/>
          <a:ext cx="9167149" cy="491247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90311"/>
                <a:gridCol w="2990311"/>
                <a:gridCol w="3186527"/>
              </a:tblGrid>
              <a:tr h="1370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sz="3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3200" dirty="0" smtClean="0"/>
                        <a:t>        Phase</a:t>
                      </a:r>
                    </a:p>
                    <a:p>
                      <a:endParaRPr lang="en-IN" sz="3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3200" dirty="0" smtClean="0"/>
                    </a:p>
                    <a:p>
                      <a:r>
                        <a:rPr lang="en-IN" sz="3200" dirty="0" smtClean="0"/>
                        <a:t>       Duration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3200" dirty="0" smtClean="0"/>
                    </a:p>
                    <a:p>
                      <a:r>
                        <a:rPr lang="en-IN" sz="3200" dirty="0" smtClean="0"/>
                        <a:t>      Milestone</a:t>
                      </a:r>
                      <a:endParaRPr lang="en-IN" sz="3200" dirty="0"/>
                    </a:p>
                  </a:txBody>
                  <a:tcPr/>
                </a:tc>
              </a:tr>
              <a:tr h="9825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 smtClean="0"/>
                        <a:t>(Phase1)</a:t>
                      </a:r>
                      <a:endParaRPr lang="en-IN" b="1" dirty="0" smtClean="0"/>
                    </a:p>
                    <a:p>
                      <a:endParaRPr lang="en-IN" b="0" dirty="0" smtClean="0"/>
                    </a:p>
                    <a:p>
                      <a:r>
                        <a:rPr lang="en-IN" b="0" dirty="0" smtClean="0"/>
                        <a:t>*Planning </a:t>
                      </a:r>
                      <a:r>
                        <a:rPr lang="en-IN" b="0" dirty="0"/>
                        <a:t>and </a:t>
                      </a:r>
                      <a:r>
                        <a:rPr lang="en-IN" b="0" dirty="0" smtClean="0"/>
                        <a:t>Research </a:t>
                      </a:r>
                    </a:p>
                    <a:p>
                      <a:r>
                        <a:rPr lang="en-IN" dirty="0" smtClean="0"/>
                        <a:t>*Data Collection</a:t>
                      </a:r>
                    </a:p>
                    <a:p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 </a:t>
                      </a:r>
                      <a:r>
                        <a:rPr lang="en-IN" dirty="0"/>
                        <a:t>weeks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*Defined </a:t>
                      </a:r>
                      <a:r>
                        <a:rPr lang="en-US" dirty="0"/>
                        <a:t>scope and approach for the </a:t>
                      </a:r>
                      <a:r>
                        <a:rPr lang="en-US" dirty="0" smtClean="0"/>
                        <a:t>project ,</a:t>
                      </a:r>
                      <a:r>
                        <a:rPr lang="en-US" baseline="0" dirty="0" smtClean="0"/>
                        <a:t> *</a:t>
                      </a:r>
                      <a:r>
                        <a:rPr lang="en-IN" dirty="0" smtClean="0"/>
                        <a:t>Collected and </a:t>
                      </a:r>
                      <a:r>
                        <a:rPr lang="en-IN" dirty="0" err="1" smtClean="0"/>
                        <a:t>preprocessed</a:t>
                      </a:r>
                      <a:r>
                        <a:rPr lang="en-IN" dirty="0" smtClean="0"/>
                        <a:t> data</a:t>
                      </a:r>
                      <a:endParaRPr lang="en-US" dirty="0"/>
                    </a:p>
                  </a:txBody>
                  <a:tcPr anchor="ctr"/>
                </a:tc>
              </a:tr>
              <a:tr h="980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 smtClean="0"/>
                        <a:t>(Phase 2)</a:t>
                      </a:r>
                      <a:endParaRPr lang="en-IN" b="1" dirty="0" smtClean="0"/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*Model Development</a:t>
                      </a:r>
                    </a:p>
                    <a:p>
                      <a:r>
                        <a:rPr lang="en-IN" dirty="0" smtClean="0"/>
                        <a:t>*</a:t>
                      </a:r>
                      <a:r>
                        <a:rPr lang="en-IN" dirty="0" err="1" smtClean="0"/>
                        <a:t>Explainability</a:t>
                      </a:r>
                      <a:r>
                        <a:rPr lang="en-IN" dirty="0" smtClean="0"/>
                        <a:t> and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 smtClean="0"/>
                        <a:t>4 weeks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*Built and trained machine learning models    and Model </a:t>
                      </a:r>
                      <a:r>
                        <a:rPr lang="en-US" dirty="0" err="1" smtClean="0"/>
                        <a:t>explainability</a:t>
                      </a:r>
                      <a:r>
                        <a:rPr lang="en-US" dirty="0" smtClean="0"/>
                        <a:t> achieved,</a:t>
                      </a:r>
                    </a:p>
                    <a:p>
                      <a:r>
                        <a:rPr lang="en-US" dirty="0" smtClean="0"/>
                        <a:t>* model validated</a:t>
                      </a:r>
                      <a:endParaRPr lang="en-IN" dirty="0"/>
                    </a:p>
                  </a:txBody>
                  <a:tcPr/>
                </a:tc>
              </a:tr>
              <a:tr h="10758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 smtClean="0"/>
                        <a:t>(Phase 3)</a:t>
                      </a:r>
                      <a:endParaRPr lang="en-IN" b="1" dirty="0" smtClean="0"/>
                    </a:p>
                    <a:p>
                      <a:endParaRPr lang="en-IN" dirty="0" smtClean="0"/>
                    </a:p>
                    <a:p>
                      <a:r>
                        <a:rPr lang="en-IN" dirty="0" smtClean="0"/>
                        <a:t>*Web Application Development</a:t>
                      </a:r>
                    </a:p>
                    <a:p>
                      <a:r>
                        <a:rPr lang="en-IN" dirty="0" smtClean="0"/>
                        <a:t>*Testing and Deployment</a:t>
                      </a:r>
                    </a:p>
                    <a:p>
                      <a:r>
                        <a:rPr lang="en-IN" dirty="0" smtClean="0"/>
                        <a:t>*Final 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 smtClean="0"/>
                        <a:t>4 weeks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*Web-based prediction tool developed, *System tested and deployed ,</a:t>
                      </a:r>
                    </a:p>
                    <a:p>
                      <a:r>
                        <a:rPr lang="en-IN" dirty="0" smtClean="0"/>
                        <a:t>*</a:t>
                      </a:r>
                      <a:r>
                        <a:rPr lang="en-US" dirty="0" smtClean="0"/>
                        <a:t>Project finalized with documentation and evaluation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12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Organization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733" y="1077135"/>
            <a:ext cx="5828820" cy="507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78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765110"/>
            <a:ext cx="10668000" cy="136987"/>
          </a:xfrm>
        </p:spPr>
        <p:txBody>
          <a:bodyPr/>
          <a:lstStyle/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Organization: 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539342"/>
          </a:xfrm>
        </p:spPr>
        <p:txBody>
          <a:bodyPr>
            <a:normAutofit lnSpcReduction="100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endParaRPr lang="en-US" sz="1200" dirty="0" smtClean="0"/>
          </a:p>
          <a:p>
            <a:pPr marL="76200" indent="0">
              <a:buNone/>
            </a:pPr>
            <a:r>
              <a:rPr lang="en-US" b="1" dirty="0" smtClean="0">
                <a:latin typeface="Roman"/>
              </a:rPr>
              <a:t>Communication and Reporting Structure</a:t>
            </a:r>
          </a:p>
          <a:p>
            <a:pPr marL="76200" indent="0">
              <a:buNone/>
            </a:pPr>
            <a:endParaRPr lang="en-US" b="1" dirty="0" smtClean="0">
              <a:latin typeface="Roman"/>
            </a:endParaRPr>
          </a:p>
          <a:p>
            <a:r>
              <a:rPr lang="en-US" sz="1600" b="1" dirty="0" smtClean="0">
                <a:latin typeface="Roman"/>
              </a:rPr>
              <a:t>Weekly </a:t>
            </a:r>
            <a:r>
              <a:rPr lang="en-US" sz="1600" b="1" dirty="0">
                <a:latin typeface="Roman"/>
              </a:rPr>
              <a:t>Team Meetings</a:t>
            </a:r>
            <a:r>
              <a:rPr lang="en-US" sz="1600" dirty="0">
                <a:latin typeface="Roman"/>
              </a:rPr>
              <a:t>:</a:t>
            </a:r>
          </a:p>
          <a:p>
            <a:pPr lvl="1"/>
            <a:r>
              <a:rPr lang="en-US" sz="1600" dirty="0">
                <a:latin typeface="Roman"/>
              </a:rPr>
              <a:t>Conduct meetings to ensure progress is aligned with project milestones.</a:t>
            </a:r>
          </a:p>
          <a:p>
            <a:pPr lvl="1"/>
            <a:r>
              <a:rPr lang="en-US" sz="1600" dirty="0">
                <a:latin typeface="Roman"/>
              </a:rPr>
              <a:t>Share updates from each team (Data Science, Image Processing, Web Development).</a:t>
            </a:r>
          </a:p>
          <a:p>
            <a:r>
              <a:rPr lang="en-US" sz="1600" b="1" dirty="0">
                <a:latin typeface="Roman"/>
              </a:rPr>
              <a:t>Monthly Stakeholder Reviews</a:t>
            </a:r>
            <a:r>
              <a:rPr lang="en-US" sz="1600" dirty="0">
                <a:latin typeface="Roman"/>
              </a:rPr>
              <a:t>:</a:t>
            </a:r>
          </a:p>
          <a:p>
            <a:pPr lvl="1"/>
            <a:r>
              <a:rPr lang="en-US" sz="1600" dirty="0">
                <a:latin typeface="Roman"/>
              </a:rPr>
              <a:t>Present project progress to stakeholders such as hospitals, clinicians, and potential investors.</a:t>
            </a:r>
          </a:p>
          <a:p>
            <a:pPr lvl="1"/>
            <a:r>
              <a:rPr lang="en-US" sz="1600" dirty="0">
                <a:latin typeface="Roman"/>
              </a:rPr>
              <a:t>Review the project's impact and implementation status.</a:t>
            </a:r>
          </a:p>
          <a:p>
            <a:r>
              <a:rPr lang="en-US" sz="1600" b="1" dirty="0">
                <a:latin typeface="Roman"/>
              </a:rPr>
              <a:t>Documentation</a:t>
            </a:r>
            <a:r>
              <a:rPr lang="en-US" sz="1600" dirty="0">
                <a:latin typeface="Roman"/>
              </a:rPr>
              <a:t>:</a:t>
            </a:r>
          </a:p>
          <a:p>
            <a:pPr lvl="1"/>
            <a:r>
              <a:rPr lang="en-US" sz="1600" dirty="0">
                <a:latin typeface="Roman"/>
              </a:rPr>
              <a:t>Maintain comprehensive documentation for machine learning models, image processing techniques, system architecture, and compliance procedures.</a:t>
            </a:r>
          </a:p>
          <a:p>
            <a:r>
              <a:rPr lang="en-US" sz="1600" b="1" dirty="0">
                <a:latin typeface="Roman"/>
              </a:rPr>
              <a:t>Version Control</a:t>
            </a:r>
            <a:r>
              <a:rPr lang="en-US" sz="1600" dirty="0">
                <a:latin typeface="Roman"/>
              </a:rPr>
              <a:t>:</a:t>
            </a:r>
          </a:p>
          <a:p>
            <a:pPr lvl="1"/>
            <a:r>
              <a:rPr lang="en-US" sz="1600" dirty="0">
                <a:latin typeface="Roman"/>
              </a:rPr>
              <a:t>Use </a:t>
            </a:r>
            <a:r>
              <a:rPr lang="en-US" sz="1600" dirty="0" err="1">
                <a:latin typeface="Roman"/>
              </a:rPr>
              <a:t>Git</a:t>
            </a:r>
            <a:r>
              <a:rPr lang="en-US" sz="1600" dirty="0">
                <a:latin typeface="Roman"/>
              </a:rPr>
              <a:t> or other version control tools to manage code for the machine learning models, image processing algorithms, and web application development.</a:t>
            </a:r>
          </a:p>
          <a:p>
            <a:pPr marL="342900" lvl="0" indent="-190500" algn="just">
              <a:spcBef>
                <a:spcPts val="0"/>
              </a:spcBef>
              <a:buNone/>
            </a:pPr>
            <a:endParaRPr lang="en-IN" sz="1200" dirty="0">
              <a:latin typeface="Roman"/>
            </a:endParaRPr>
          </a:p>
          <a:p>
            <a:endParaRPr lang="en-IN" dirty="0">
              <a:latin typeface="Roman"/>
            </a:endParaRPr>
          </a:p>
        </p:txBody>
      </p:sp>
    </p:spTree>
    <p:extLst>
      <p:ext uri="{BB962C8B-B14F-4D97-AF65-F5344CB8AC3E}">
        <p14:creationId xmlns:p14="http://schemas.microsoft.com/office/powerpoint/2010/main" val="286966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550506"/>
            <a:ext cx="10668000" cy="211632"/>
          </a:xfrm>
        </p:spPr>
        <p:txBody>
          <a:bodyPr/>
          <a:lstStyle/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196" y="1059025"/>
            <a:ext cx="10668000" cy="4953000"/>
          </a:xfrm>
        </p:spPr>
        <p:txBody>
          <a:bodyPr>
            <a:normAutofit/>
          </a:bodyPr>
          <a:lstStyle/>
          <a:p>
            <a:pPr marL="76200" indent="0">
              <a:buNone/>
            </a:pPr>
            <a:r>
              <a:rPr lang="en-US" sz="2200" b="1" dirty="0" smtClean="0">
                <a:latin typeface="Roman"/>
              </a:rPr>
              <a:t>Software</a:t>
            </a:r>
          </a:p>
          <a:p>
            <a:pPr marL="76200" indent="0">
              <a:buNone/>
            </a:pPr>
            <a:endParaRPr lang="en-US" sz="2200" b="1" dirty="0" smtClean="0">
              <a:latin typeface="Roman"/>
            </a:endParaRPr>
          </a:p>
          <a:p>
            <a:pPr marL="76200" indent="0">
              <a:buNone/>
            </a:pPr>
            <a:r>
              <a:rPr lang="en-US" sz="2200" b="1" dirty="0" smtClean="0">
                <a:latin typeface="Roman"/>
              </a:rPr>
              <a:t>* Software Components</a:t>
            </a:r>
            <a:endParaRPr lang="en-US" sz="2200" b="1" dirty="0">
              <a:latin typeface="Roman"/>
            </a:endParaRPr>
          </a:p>
          <a:p>
            <a:r>
              <a:rPr lang="en-US" sz="2200" dirty="0">
                <a:latin typeface="Roman"/>
              </a:rPr>
              <a:t>Machine Learning </a:t>
            </a:r>
            <a:r>
              <a:rPr lang="en-US" sz="2200" dirty="0" smtClean="0">
                <a:latin typeface="Roman"/>
              </a:rPr>
              <a:t>Algorithms</a:t>
            </a:r>
            <a:endParaRPr lang="en-US" sz="2200" dirty="0">
              <a:latin typeface="Roman"/>
            </a:endParaRPr>
          </a:p>
          <a:p>
            <a:r>
              <a:rPr lang="en-US" sz="2200" dirty="0" smtClean="0">
                <a:latin typeface="Roman"/>
              </a:rPr>
              <a:t>Image </a:t>
            </a:r>
            <a:r>
              <a:rPr lang="en-US" sz="2200" dirty="0">
                <a:latin typeface="Roman"/>
              </a:rPr>
              <a:t>Processing </a:t>
            </a:r>
            <a:r>
              <a:rPr lang="en-US" sz="2200" dirty="0" smtClean="0">
                <a:latin typeface="Roman"/>
              </a:rPr>
              <a:t>Techniques</a:t>
            </a:r>
            <a:endParaRPr lang="en-US" sz="2200" dirty="0">
              <a:latin typeface="Roman"/>
            </a:endParaRPr>
          </a:p>
          <a:p>
            <a:r>
              <a:rPr lang="en-US" sz="2200" dirty="0" smtClean="0">
                <a:latin typeface="Roman"/>
              </a:rPr>
              <a:t>Web Application</a:t>
            </a:r>
            <a:endParaRPr lang="en-US" sz="2200" dirty="0">
              <a:latin typeface="Roman"/>
            </a:endParaRPr>
          </a:p>
          <a:p>
            <a:r>
              <a:rPr lang="en-US" sz="2200" dirty="0" err="1" smtClean="0">
                <a:latin typeface="Roman"/>
              </a:rPr>
              <a:t>Explainability</a:t>
            </a:r>
            <a:r>
              <a:rPr lang="en-US" sz="2200" dirty="0" smtClean="0">
                <a:latin typeface="Roman"/>
              </a:rPr>
              <a:t> Tools</a:t>
            </a:r>
            <a:endParaRPr lang="en-US" sz="2200" dirty="0">
              <a:latin typeface="Roman"/>
            </a:endParaRPr>
          </a:p>
        </p:txBody>
      </p:sp>
    </p:spTree>
    <p:extLst>
      <p:ext uri="{BB962C8B-B14F-4D97-AF65-F5344CB8AC3E}">
        <p14:creationId xmlns:p14="http://schemas.microsoft.com/office/powerpoint/2010/main" val="322228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716418"/>
            <a:ext cx="10668000" cy="45719"/>
          </a:xfrm>
        </p:spPr>
        <p:txBody>
          <a:bodyPr/>
          <a:lstStyle/>
          <a:p>
            <a:pPr lvl="0"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Description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861" y="1101012"/>
            <a:ext cx="7501812" cy="47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9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Difficulty Level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IN" b="1" dirty="0" smtClean="0">
                <a:latin typeface="Roman"/>
              </a:rPr>
              <a:t>Complex</a:t>
            </a:r>
          </a:p>
          <a:p>
            <a:r>
              <a:rPr lang="en-IN" dirty="0">
                <a:latin typeface="Roman"/>
              </a:rPr>
              <a:t>Machine Learning </a:t>
            </a:r>
            <a:r>
              <a:rPr lang="en-IN" dirty="0" smtClean="0">
                <a:latin typeface="Roman"/>
              </a:rPr>
              <a:t>Complexity</a:t>
            </a:r>
          </a:p>
          <a:p>
            <a:r>
              <a:rPr lang="en-IN" dirty="0">
                <a:latin typeface="Roman"/>
              </a:rPr>
              <a:t>Image </a:t>
            </a:r>
            <a:r>
              <a:rPr lang="en-IN" dirty="0" smtClean="0">
                <a:latin typeface="Roman"/>
              </a:rPr>
              <a:t>Processing</a:t>
            </a:r>
          </a:p>
          <a:p>
            <a:r>
              <a:rPr lang="en-IN" dirty="0" err="1">
                <a:latin typeface="Roman"/>
              </a:rPr>
              <a:t>Explainability</a:t>
            </a:r>
            <a:r>
              <a:rPr lang="en-IN" dirty="0">
                <a:latin typeface="Roman"/>
              </a:rPr>
              <a:t> and </a:t>
            </a:r>
            <a:r>
              <a:rPr lang="en-IN" dirty="0" smtClean="0">
                <a:latin typeface="Roman"/>
              </a:rPr>
              <a:t>Interpretability</a:t>
            </a:r>
          </a:p>
          <a:p>
            <a:r>
              <a:rPr lang="en-IN" dirty="0">
                <a:latin typeface="Roman"/>
              </a:rPr>
              <a:t>Healthcare </a:t>
            </a:r>
            <a:r>
              <a:rPr lang="en-IN" dirty="0" smtClean="0">
                <a:latin typeface="Roman"/>
              </a:rPr>
              <a:t>Integration</a:t>
            </a:r>
          </a:p>
          <a:p>
            <a:r>
              <a:rPr lang="en-US" dirty="0">
                <a:latin typeface="Roman"/>
              </a:rPr>
              <a:t>Given the need for expertise in both </a:t>
            </a:r>
            <a:r>
              <a:rPr lang="en-US" b="1" dirty="0">
                <a:latin typeface="Roman"/>
              </a:rPr>
              <a:t>machine learning</a:t>
            </a:r>
            <a:r>
              <a:rPr lang="en-US" dirty="0">
                <a:latin typeface="Roman"/>
              </a:rPr>
              <a:t> and </a:t>
            </a:r>
            <a:r>
              <a:rPr lang="en-US" b="1" dirty="0">
                <a:latin typeface="Roman"/>
              </a:rPr>
              <a:t>medical image processing</a:t>
            </a:r>
            <a:r>
              <a:rPr lang="en-US" dirty="0">
                <a:latin typeface="Roman"/>
              </a:rPr>
              <a:t>, as well as the challenges related to data integration, </a:t>
            </a:r>
            <a:r>
              <a:rPr lang="en-US" dirty="0" err="1">
                <a:latin typeface="Roman"/>
              </a:rPr>
              <a:t>explainability</a:t>
            </a:r>
            <a:r>
              <a:rPr lang="en-US" dirty="0">
                <a:latin typeface="Roman"/>
              </a:rPr>
              <a:t>, and healthcare compliance, this project would require advanced skills across multiple domains. Thus, the difficulty level is classified as </a:t>
            </a:r>
            <a:r>
              <a:rPr lang="en-US" b="1" dirty="0">
                <a:latin typeface="Roman"/>
              </a:rPr>
              <a:t>Advanced</a:t>
            </a:r>
            <a:r>
              <a:rPr lang="en-US" dirty="0">
                <a:latin typeface="Roman"/>
              </a:rPr>
              <a:t>.</a:t>
            </a:r>
            <a:endParaRPr lang="en-IN" dirty="0">
              <a:latin typeface="Roman"/>
            </a:endParaRPr>
          </a:p>
        </p:txBody>
      </p:sp>
    </p:spTree>
    <p:extLst>
      <p:ext uri="{BB962C8B-B14F-4D97-AF65-F5344CB8AC3E}">
        <p14:creationId xmlns:p14="http://schemas.microsoft.com/office/powerpoint/2010/main" val="224547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 smtClean="0">
                <a:latin typeface="Roman"/>
                <a:ea typeface="Cambria" panose="02040503050406030204" pitchFamily="18" charset="0"/>
              </a:rPr>
              <a:t>Technology Stack Components:</a:t>
            </a:r>
          </a:p>
          <a:p>
            <a:pPr marL="342900" lvl="0" indent="-190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800" dirty="0" smtClean="0">
              <a:latin typeface="Roman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r>
              <a:rPr lang="en-IN" sz="1800" b="1" dirty="0">
                <a:latin typeface="Roman"/>
              </a:rPr>
              <a:t>Programming Languages</a:t>
            </a:r>
            <a:r>
              <a:rPr lang="en-IN" sz="1800" dirty="0">
                <a:latin typeface="Roman"/>
              </a:rPr>
              <a:t>: Python (for ML models, backend), JavaScript (for frontend</a:t>
            </a:r>
            <a:r>
              <a:rPr lang="en-IN" sz="1800" dirty="0" smtClean="0">
                <a:latin typeface="Roman"/>
              </a:rPr>
              <a:t>).</a:t>
            </a:r>
          </a:p>
          <a:p>
            <a:pPr marL="342900" lvl="0" indent="-190500" algn="just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r>
              <a:rPr lang="en-IN" sz="1800" b="1" dirty="0" smtClean="0">
                <a:latin typeface="Roman"/>
              </a:rPr>
              <a:t>Frameworks</a:t>
            </a:r>
            <a:r>
              <a:rPr lang="en-IN" sz="1800" dirty="0">
                <a:latin typeface="Roman"/>
              </a:rPr>
              <a:t>: </a:t>
            </a:r>
            <a:r>
              <a:rPr lang="en-IN" sz="1800" dirty="0" err="1">
                <a:latin typeface="Roman"/>
              </a:rPr>
              <a:t>TensorFlow</a:t>
            </a:r>
            <a:r>
              <a:rPr lang="en-IN" sz="1800" dirty="0">
                <a:latin typeface="Roman"/>
              </a:rPr>
              <a:t>/</a:t>
            </a:r>
            <a:r>
              <a:rPr lang="en-IN" sz="1800" dirty="0" err="1">
                <a:latin typeface="Roman"/>
              </a:rPr>
              <a:t>PyTorch</a:t>
            </a:r>
            <a:r>
              <a:rPr lang="en-IN" sz="1800" dirty="0">
                <a:latin typeface="Roman"/>
              </a:rPr>
              <a:t> (for ML), Flask/</a:t>
            </a:r>
            <a:r>
              <a:rPr lang="en-IN" sz="1800" dirty="0" err="1">
                <a:latin typeface="Roman"/>
              </a:rPr>
              <a:t>Django</a:t>
            </a:r>
            <a:r>
              <a:rPr lang="en-IN" sz="1800" dirty="0">
                <a:latin typeface="Roman"/>
              </a:rPr>
              <a:t> (for web app), React.js/Vue.js (for frontend</a:t>
            </a:r>
            <a:r>
              <a:rPr lang="en-IN" sz="1800" dirty="0" smtClean="0">
                <a:latin typeface="Roman"/>
              </a:rPr>
              <a:t>).</a:t>
            </a:r>
          </a:p>
          <a:p>
            <a:pPr marL="800100" lvl="1" indent="-190500" algn="just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r>
              <a:rPr lang="en-IN" sz="1400" b="1" dirty="0" smtClean="0">
                <a:latin typeface="Roman"/>
              </a:rPr>
              <a:t>Libraries</a:t>
            </a:r>
            <a:r>
              <a:rPr lang="en-IN" sz="1400" dirty="0">
                <a:latin typeface="Roman"/>
              </a:rPr>
              <a:t>: Pandas, </a:t>
            </a:r>
            <a:r>
              <a:rPr lang="en-IN" sz="1400" dirty="0" err="1">
                <a:latin typeface="Roman"/>
              </a:rPr>
              <a:t>NumPy</a:t>
            </a:r>
            <a:r>
              <a:rPr lang="en-IN" sz="1400" dirty="0">
                <a:latin typeface="Roman"/>
              </a:rPr>
              <a:t>, </a:t>
            </a:r>
            <a:r>
              <a:rPr lang="en-IN" sz="1400" dirty="0" err="1">
                <a:latin typeface="Roman"/>
              </a:rPr>
              <a:t>OpenCV</a:t>
            </a:r>
            <a:r>
              <a:rPr lang="en-IN" sz="1400" dirty="0">
                <a:latin typeface="Roman"/>
              </a:rPr>
              <a:t>, </a:t>
            </a:r>
            <a:r>
              <a:rPr lang="en-IN" sz="1400" dirty="0" err="1">
                <a:latin typeface="Roman"/>
              </a:rPr>
              <a:t>scikit</a:t>
            </a:r>
            <a:r>
              <a:rPr lang="en-IN" sz="1400" dirty="0">
                <a:latin typeface="Roman"/>
              </a:rPr>
              <a:t>-learn, SHAP, LIME, Grad-CAM</a:t>
            </a:r>
            <a:r>
              <a:rPr lang="en-IN" sz="1400" dirty="0" smtClean="0">
                <a:latin typeface="Roman"/>
              </a:rPr>
              <a:t>.</a:t>
            </a:r>
          </a:p>
          <a:p>
            <a:pPr marL="342900" lvl="0" indent="-190500" algn="just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r>
              <a:rPr lang="en-IN" sz="1800" b="1" dirty="0" smtClean="0">
                <a:latin typeface="Roman"/>
              </a:rPr>
              <a:t>Databases</a:t>
            </a:r>
            <a:r>
              <a:rPr lang="en-IN" sz="1800" dirty="0">
                <a:latin typeface="Roman"/>
              </a:rPr>
              <a:t>: </a:t>
            </a:r>
            <a:r>
              <a:rPr lang="en-IN" sz="1800" dirty="0" err="1">
                <a:latin typeface="Roman"/>
              </a:rPr>
              <a:t>PostgreSQL</a:t>
            </a:r>
            <a:r>
              <a:rPr lang="en-IN" sz="1800" dirty="0">
                <a:latin typeface="Roman"/>
              </a:rPr>
              <a:t>/MySQL, </a:t>
            </a:r>
            <a:r>
              <a:rPr lang="en-IN" sz="1800" dirty="0" err="1">
                <a:latin typeface="Roman"/>
              </a:rPr>
              <a:t>MongoDB</a:t>
            </a:r>
            <a:r>
              <a:rPr lang="en-IN" sz="1800" dirty="0" smtClean="0">
                <a:latin typeface="Roman"/>
              </a:rPr>
              <a:t>.</a:t>
            </a:r>
          </a:p>
          <a:p>
            <a:pPr marL="342900" lvl="0" indent="-190500" algn="just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r>
              <a:rPr lang="en-IN" sz="1800" b="1" dirty="0" smtClean="0">
                <a:latin typeface="Roman"/>
              </a:rPr>
              <a:t>Cloud </a:t>
            </a:r>
            <a:r>
              <a:rPr lang="en-IN" sz="1800" b="1" dirty="0">
                <a:latin typeface="Roman"/>
              </a:rPr>
              <a:t>Services</a:t>
            </a:r>
            <a:r>
              <a:rPr lang="en-IN" sz="1800" dirty="0">
                <a:latin typeface="Roman"/>
              </a:rPr>
              <a:t>: AWS/GCP/Azure</a:t>
            </a:r>
            <a:r>
              <a:rPr lang="en-IN" sz="1800" dirty="0" smtClean="0">
                <a:latin typeface="Roman"/>
              </a:rPr>
              <a:t>.</a:t>
            </a:r>
          </a:p>
          <a:p>
            <a:pPr marL="342900" lvl="0" indent="-190500" algn="just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r>
              <a:rPr lang="en-IN" sz="1800" b="1" dirty="0" err="1" smtClean="0">
                <a:latin typeface="Roman"/>
              </a:rPr>
              <a:t>DevOps</a:t>
            </a:r>
            <a:r>
              <a:rPr lang="en-IN" sz="1800" dirty="0">
                <a:latin typeface="Roman"/>
              </a:rPr>
              <a:t>: </a:t>
            </a:r>
            <a:r>
              <a:rPr lang="en-IN" sz="1800" dirty="0" err="1">
                <a:latin typeface="Roman"/>
              </a:rPr>
              <a:t>Docker</a:t>
            </a:r>
            <a:r>
              <a:rPr lang="en-IN" sz="1800" dirty="0">
                <a:latin typeface="Roman"/>
              </a:rPr>
              <a:t>, </a:t>
            </a:r>
            <a:r>
              <a:rPr lang="en-IN" sz="1800" dirty="0" err="1">
                <a:latin typeface="Roman"/>
              </a:rPr>
              <a:t>Kubernetes</a:t>
            </a:r>
            <a:r>
              <a:rPr lang="en-IN" sz="1800" dirty="0" smtClean="0">
                <a:latin typeface="Roman"/>
              </a:rPr>
              <a:t>.</a:t>
            </a:r>
          </a:p>
          <a:p>
            <a:pPr marL="342900" lvl="0" indent="-190500" algn="just">
              <a:lnSpc>
                <a:spcPct val="150000"/>
              </a:lnSpc>
              <a:spcBef>
                <a:spcPts val="0"/>
              </a:spcBef>
              <a:buSzPct val="100000"/>
              <a:buNone/>
            </a:pPr>
            <a:r>
              <a:rPr lang="en-IN" sz="1800" b="1" dirty="0" smtClean="0">
                <a:latin typeface="Roman"/>
              </a:rPr>
              <a:t>Security</a:t>
            </a:r>
            <a:r>
              <a:rPr lang="en-IN" sz="1800" dirty="0">
                <a:latin typeface="Roman"/>
              </a:rPr>
              <a:t>: OAuth2, JWT, HIPAA compliance</a:t>
            </a:r>
            <a:r>
              <a:rPr lang="en-IN" dirty="0">
                <a:latin typeface="Roman"/>
              </a:rPr>
              <a:t>.</a:t>
            </a:r>
            <a:endParaRPr lang="en-US" dirty="0" smtClean="0">
              <a:latin typeface="Roman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859</Words>
  <Application>Microsoft Office PowerPoint</Application>
  <PresentationFormat>Custom</PresentationFormat>
  <Paragraphs>154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Bioinformatics</vt:lpstr>
      <vt:lpstr>Advanced Image Processing Techniques for Medical Diagnostics in Stroke Prediction </vt:lpstr>
      <vt:lpstr>Problem Statement </vt:lpstr>
      <vt:lpstr>Timeline of the Project </vt:lpstr>
      <vt:lpstr>Organization</vt:lpstr>
      <vt:lpstr>Organization:  </vt:lpstr>
      <vt:lpstr>Category (Hardware / Software / Both)  </vt:lpstr>
      <vt:lpstr>Problem Description </vt:lpstr>
      <vt:lpstr>Difficulty Level</vt:lpstr>
      <vt:lpstr>Analysis of Problem Statement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Meghana</cp:lastModifiedBy>
  <cp:revision>53</cp:revision>
  <dcterms:modified xsi:type="dcterms:W3CDTF">2024-09-17T03:28:57Z</dcterms:modified>
</cp:coreProperties>
</file>