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7" r:id="rId5"/>
    <p:sldId id="259" r:id="rId6"/>
    <p:sldId id="260" r:id="rId7"/>
    <p:sldId id="272" r:id="rId8"/>
    <p:sldId id="261" r:id="rId9"/>
    <p:sldId id="271" r:id="rId10"/>
    <p:sldId id="270"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1" d="100"/>
          <a:sy n="71" d="100"/>
        </p:scale>
        <p:origin x="-1109" y="-42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C54D59-A341-4D8E-BE7C-62C4FA3D2B87}" type="datetimeFigureOut">
              <a:rPr lang="en-US" smtClean="0"/>
              <a:t>12/19/2024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0339B-1990-428B-8B35-0EE6A7261500}" type="slidenum">
              <a:rPr lang="en-US" smtClean="0"/>
              <a:t>‹#›</a:t>
            </a:fld>
            <a:endParaRPr lang="en-US"/>
          </a:p>
        </p:txBody>
      </p:sp>
    </p:spTree>
    <p:extLst>
      <p:ext uri="{BB962C8B-B14F-4D97-AF65-F5344CB8AC3E}">
        <p14:creationId xmlns:p14="http://schemas.microsoft.com/office/powerpoint/2010/main" val="149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dirty="0">
                <a:solidFill>
                  <a:schemeClr val="tx1">
                    <a:lumMod val="95000"/>
                    <a:lumOff val="5000"/>
                  </a:schemeClr>
                </a:solidFill>
                <a:latin typeface="Cambria" panose="02040503050406030204" pitchFamily="18" charset="0"/>
                <a:ea typeface="Cambria" panose="02040503050406030204" pitchFamily="18" charset="0"/>
              </a:rPr>
              <a:t>Advanced Image Processing Techniques for Medical Diagnostics in </a:t>
            </a:r>
            <a:r>
              <a:rPr lang="en-US" dirty="0" smtClean="0">
                <a:solidFill>
                  <a:schemeClr val="tx1">
                    <a:lumMod val="95000"/>
                    <a:lumOff val="5000"/>
                  </a:schemeClr>
                </a:solidFill>
                <a:latin typeface="Cambria" panose="02040503050406030204" pitchFamily="18" charset="0"/>
                <a:ea typeface="Cambria" panose="02040503050406030204" pitchFamily="18" charset="0"/>
              </a:rPr>
              <a:t>Brain Stroke Prediction.</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12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2477665"/>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algn="ctr"/>
                      <a:r>
                        <a:rPr lang="en-GB" dirty="0"/>
                        <a:t>20211CIT0052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ERANTI SAI KISHAN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algn="ctr"/>
                      <a:r>
                        <a:rPr lang="en-GB" dirty="0"/>
                        <a:t>20211CIT0060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MEGHANA.GS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pPr algn="ctr"/>
                      <a:r>
                        <a:rPr lang="en-GB" dirty="0"/>
                        <a:t>20211CIT0049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LAKKI REDDY VARSHITHA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pPr algn="ctr"/>
                      <a:r>
                        <a:rPr lang="en-GB" dirty="0"/>
                        <a:t>20211CIT0052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ERANTI SAI DINESH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 Mr. / Ms. </a:t>
            </a:r>
            <a:r>
              <a:rPr lang="en-GB" sz="1700" dirty="0" err="1"/>
              <a:t>Bhavya.B</a:t>
            </a:r>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Timeline of Project</a:t>
            </a:r>
            <a:endParaRPr dirty="0">
              <a:latin typeface="Cambria" panose="02040503050406030204" pitchFamily="18" charset="0"/>
              <a:ea typeface="Cambria" panose="020405030504060302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89663901"/>
              </p:ext>
            </p:extLst>
          </p:nvPr>
        </p:nvGraphicFramePr>
        <p:xfrm>
          <a:off x="505609" y="957430"/>
          <a:ext cx="11403105" cy="4928508"/>
        </p:xfrm>
        <a:graphic>
          <a:graphicData uri="http://schemas.openxmlformats.org/drawingml/2006/table">
            <a:tbl>
              <a:tblPr firstRow="1" bandRow="1">
                <a:tableStyleId>{5C22544A-7EE6-4342-B048-85BDC9FD1C3A}</a:tableStyleId>
              </a:tblPr>
              <a:tblGrid>
                <a:gridCol w="2645880"/>
                <a:gridCol w="3837795"/>
                <a:gridCol w="2000355"/>
                <a:gridCol w="2919075"/>
              </a:tblGrid>
              <a:tr h="601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t>Phase</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t>Tasks</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t>Duration</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t>Timeline</a:t>
                      </a:r>
                      <a:endParaRPr lang="en-IN" sz="1800" dirty="0" smtClean="0"/>
                    </a:p>
                    <a:p>
                      <a:endParaRPr lang="en-IN" dirty="0"/>
                    </a:p>
                  </a:txBody>
                  <a:tcPr/>
                </a:tc>
              </a:tr>
              <a:tr h="642126">
                <a:tc>
                  <a:txBody>
                    <a:bodyPr/>
                    <a:lstStyle/>
                    <a:p>
                      <a:r>
                        <a:rPr lang="en-IN" b="1" dirty="0"/>
                        <a:t>Research</a:t>
                      </a:r>
                      <a:endParaRPr lang="en-IN" dirty="0"/>
                    </a:p>
                  </a:txBody>
                  <a:tcPr anchor="ctr"/>
                </a:tc>
                <a:tc>
                  <a:txBody>
                    <a:bodyPr/>
                    <a:lstStyle/>
                    <a:p>
                      <a:r>
                        <a:rPr lang="en-IN"/>
                        <a:t>Problem Understanding, Planning</a:t>
                      </a:r>
                    </a:p>
                  </a:txBody>
                  <a:tcPr anchor="ctr"/>
                </a:tc>
                <a:tc>
                  <a:txBody>
                    <a:bodyPr/>
                    <a:lstStyle/>
                    <a:p>
                      <a:r>
                        <a:rPr lang="en-IN" dirty="0"/>
                        <a:t>1 week</a:t>
                      </a:r>
                    </a:p>
                  </a:txBody>
                  <a:tcPr anchor="ctr"/>
                </a:tc>
                <a:tc>
                  <a:txBody>
                    <a:bodyPr/>
                    <a:lstStyle/>
                    <a:p>
                      <a:r>
                        <a:rPr lang="en-US" sz="1800" kern="1200" dirty="0" smtClean="0">
                          <a:solidFill>
                            <a:schemeClr val="dk1"/>
                          </a:solidFill>
                          <a:effectLst/>
                          <a:latin typeface="+mn-lt"/>
                          <a:ea typeface="+mn-ea"/>
                          <a:cs typeface="+mn-cs"/>
                        </a:rPr>
                        <a:t>UP</a:t>
                      </a:r>
                      <a:r>
                        <a:rPr lang="en-US" sz="1800" kern="1200" baseline="0" dirty="0" smtClean="0">
                          <a:solidFill>
                            <a:schemeClr val="dk1"/>
                          </a:solidFill>
                          <a:effectLst/>
                          <a:latin typeface="+mn-lt"/>
                          <a:ea typeface="+mn-ea"/>
                          <a:cs typeface="+mn-cs"/>
                        </a:rPr>
                        <a:t>TO </a:t>
                      </a:r>
                      <a:r>
                        <a:rPr lang="en-US" sz="1800" kern="1200" dirty="0" smtClean="0">
                          <a:solidFill>
                            <a:schemeClr val="dk1"/>
                          </a:solidFill>
                          <a:effectLst/>
                          <a:latin typeface="+mn-lt"/>
                          <a:ea typeface="+mn-ea"/>
                          <a:cs typeface="+mn-cs"/>
                        </a:rPr>
                        <a:t>12-Sep-2024</a:t>
                      </a:r>
                      <a:endParaRPr lang="en-IN" dirty="0"/>
                    </a:p>
                  </a:txBody>
                  <a:tcPr anchor="ctr"/>
                </a:tc>
              </a:tr>
              <a:tr h="411461">
                <a:tc>
                  <a:txBody>
                    <a:bodyPr/>
                    <a:lstStyle/>
                    <a:p>
                      <a:r>
                        <a:rPr lang="en-IN" b="1" dirty="0"/>
                        <a:t>Data </a:t>
                      </a:r>
                      <a:r>
                        <a:rPr lang="en-IN" b="1" dirty="0" err="1"/>
                        <a:t>Preprocessing</a:t>
                      </a:r>
                      <a:endParaRPr lang="en-IN" dirty="0"/>
                    </a:p>
                  </a:txBody>
                  <a:tcPr anchor="ctr"/>
                </a:tc>
                <a:tc>
                  <a:txBody>
                    <a:bodyPr/>
                    <a:lstStyle/>
                    <a:p>
                      <a:r>
                        <a:rPr lang="en-IN" dirty="0"/>
                        <a:t>Data Collection, EDA</a:t>
                      </a:r>
                    </a:p>
                  </a:txBody>
                  <a:tcPr anchor="ctr"/>
                </a:tc>
                <a:tc>
                  <a:txBody>
                    <a:bodyPr/>
                    <a:lstStyle/>
                    <a:p>
                      <a:r>
                        <a:rPr lang="en-IN" dirty="0"/>
                        <a:t>3 weeks</a:t>
                      </a:r>
                    </a:p>
                  </a:txBody>
                  <a:tcPr anchor="ctr"/>
                </a:tc>
                <a:tc>
                  <a:txBody>
                    <a:bodyPr/>
                    <a:lstStyle/>
                    <a:p>
                      <a:r>
                        <a:rPr lang="en-IN" dirty="0" smtClean="0"/>
                        <a:t>UPTO 18-OCT-2024</a:t>
                      </a:r>
                      <a:endParaRPr lang="en-IN" dirty="0"/>
                    </a:p>
                  </a:txBody>
                  <a:tcPr anchor="ctr"/>
                </a:tc>
              </a:tr>
              <a:tr h="601677">
                <a:tc>
                  <a:txBody>
                    <a:bodyPr/>
                    <a:lstStyle/>
                    <a:p>
                      <a:r>
                        <a:rPr lang="en-IN" b="1" dirty="0"/>
                        <a:t>Model Development</a:t>
                      </a:r>
                      <a:endParaRPr lang="en-IN" dirty="0"/>
                    </a:p>
                  </a:txBody>
                  <a:tcPr anchor="ctr"/>
                </a:tc>
                <a:tc>
                  <a:txBody>
                    <a:bodyPr/>
                    <a:lstStyle/>
                    <a:p>
                      <a:r>
                        <a:rPr lang="en-IN" dirty="0"/>
                        <a:t>Image </a:t>
                      </a:r>
                      <a:r>
                        <a:rPr lang="en-IN" dirty="0" err="1" smtClean="0"/>
                        <a:t>Processing,Modeling</a:t>
                      </a:r>
                      <a:endParaRPr lang="en-IN" dirty="0"/>
                    </a:p>
                  </a:txBody>
                  <a:tcPr anchor="ctr"/>
                </a:tc>
                <a:tc>
                  <a:txBody>
                    <a:bodyPr/>
                    <a:lstStyle/>
                    <a:p>
                      <a:r>
                        <a:rPr lang="en-IN" dirty="0"/>
                        <a:t>2 weeks</a:t>
                      </a:r>
                    </a:p>
                  </a:txBody>
                  <a:tcPr anchor="ctr"/>
                </a:tc>
                <a:tc>
                  <a:txBody>
                    <a:bodyPr/>
                    <a:lstStyle/>
                    <a:p>
                      <a:r>
                        <a:rPr lang="en-US" dirty="0" smtClean="0"/>
                        <a:t>UPTO</a:t>
                      </a:r>
                      <a:r>
                        <a:rPr lang="en-US" baseline="0" dirty="0" smtClean="0"/>
                        <a:t> 9-NOV-2024</a:t>
                      </a:r>
                      <a:endParaRPr lang="en-IN" dirty="0"/>
                    </a:p>
                  </a:txBody>
                  <a:tcPr anchor="ctr"/>
                </a:tc>
              </a:tr>
              <a:tr h="498271">
                <a:tc>
                  <a:txBody>
                    <a:bodyPr/>
                    <a:lstStyle/>
                    <a:p>
                      <a:r>
                        <a:rPr lang="en-IN" b="1" dirty="0"/>
                        <a:t>Training &amp; </a:t>
                      </a:r>
                      <a:r>
                        <a:rPr lang="en-IN" b="1" dirty="0" err="1"/>
                        <a:t>Eval</a:t>
                      </a:r>
                      <a:endParaRPr lang="en-IN" dirty="0"/>
                    </a:p>
                  </a:txBody>
                  <a:tcPr anchor="ctr"/>
                </a:tc>
                <a:tc>
                  <a:txBody>
                    <a:bodyPr/>
                    <a:lstStyle/>
                    <a:p>
                      <a:r>
                        <a:rPr lang="en-IN" dirty="0"/>
                        <a:t>Model Training, Validation</a:t>
                      </a:r>
                    </a:p>
                  </a:txBody>
                  <a:tcPr anchor="ctr"/>
                </a:tc>
                <a:tc>
                  <a:txBody>
                    <a:bodyPr/>
                    <a:lstStyle/>
                    <a:p>
                      <a:r>
                        <a:rPr lang="en-IN" dirty="0"/>
                        <a:t>2 weeks</a:t>
                      </a:r>
                    </a:p>
                  </a:txBody>
                  <a:tcPr anchor="ctr"/>
                </a:tc>
                <a:tc>
                  <a:txBody>
                    <a:bodyPr/>
                    <a:lstStyle/>
                    <a:p>
                      <a:r>
                        <a:rPr lang="en-US" dirty="0" smtClean="0"/>
                        <a:t>UPTO</a:t>
                      </a:r>
                      <a:r>
                        <a:rPr lang="en-US" baseline="0" dirty="0" smtClean="0"/>
                        <a:t> 30-NOV-2024</a:t>
                      </a:r>
                      <a:endParaRPr lang="en-IN" dirty="0"/>
                    </a:p>
                  </a:txBody>
                  <a:tcPr anchor="ctr"/>
                </a:tc>
              </a:tr>
              <a:tr h="498271">
                <a:tc>
                  <a:txBody>
                    <a:bodyPr/>
                    <a:lstStyle/>
                    <a:p>
                      <a:r>
                        <a:rPr lang="en-IN" b="1" dirty="0"/>
                        <a:t>Web </a:t>
                      </a:r>
                      <a:r>
                        <a:rPr lang="en-IN" b="1" dirty="0" err="1"/>
                        <a:t>Dev</a:t>
                      </a:r>
                      <a:endParaRPr lang="en-IN" dirty="0"/>
                    </a:p>
                  </a:txBody>
                  <a:tcPr anchor="ctr"/>
                </a:tc>
                <a:tc>
                  <a:txBody>
                    <a:bodyPr/>
                    <a:lstStyle/>
                    <a:p>
                      <a:r>
                        <a:rPr lang="en-IN" dirty="0"/>
                        <a:t>UI, Backend, Model Integration</a:t>
                      </a:r>
                    </a:p>
                  </a:txBody>
                  <a:tcPr anchor="ctr"/>
                </a:tc>
                <a:tc>
                  <a:txBody>
                    <a:bodyPr/>
                    <a:lstStyle/>
                    <a:p>
                      <a:r>
                        <a:rPr lang="en-IN" dirty="0"/>
                        <a:t>2 weeks</a:t>
                      </a:r>
                    </a:p>
                  </a:txBody>
                  <a:tcPr anchor="ctr"/>
                </a:tc>
                <a:tc>
                  <a:txBody>
                    <a:bodyPr/>
                    <a:lstStyle/>
                    <a:p>
                      <a:r>
                        <a:rPr lang="en-IN" dirty="0" smtClean="0"/>
                        <a:t>UPTO 17-DEC-2024</a:t>
                      </a:r>
                      <a:endParaRPr lang="en-IN" dirty="0"/>
                    </a:p>
                  </a:txBody>
                  <a:tcPr anchor="ctr"/>
                </a:tc>
              </a:tr>
              <a:tr h="498271">
                <a:tc>
                  <a:txBody>
                    <a:bodyPr/>
                    <a:lstStyle/>
                    <a:p>
                      <a:r>
                        <a:rPr lang="en-IN" b="1" dirty="0"/>
                        <a:t>Deployment</a:t>
                      </a:r>
                      <a:endParaRPr lang="en-IN" dirty="0"/>
                    </a:p>
                  </a:txBody>
                  <a:tcPr anchor="ctr"/>
                </a:tc>
                <a:tc>
                  <a:txBody>
                    <a:bodyPr/>
                    <a:lstStyle/>
                    <a:p>
                      <a:r>
                        <a:rPr lang="en-IN" dirty="0"/>
                        <a:t>Cloud Infra, Model Deployment</a:t>
                      </a:r>
                    </a:p>
                  </a:txBody>
                  <a:tcPr anchor="ctr"/>
                </a:tc>
                <a:tc>
                  <a:txBody>
                    <a:bodyPr/>
                    <a:lstStyle/>
                    <a:p>
                      <a:r>
                        <a:rPr lang="en-IN" dirty="0"/>
                        <a:t>1 week</a:t>
                      </a:r>
                    </a:p>
                  </a:txBody>
                  <a:tcPr anchor="ctr"/>
                </a:tc>
                <a:tc>
                  <a:txBody>
                    <a:bodyPr/>
                    <a:lstStyle/>
                    <a:p>
                      <a:r>
                        <a:rPr lang="en-IN" dirty="0" smtClean="0"/>
                        <a:t>UPTO</a:t>
                      </a:r>
                      <a:r>
                        <a:rPr lang="en-IN" baseline="0" dirty="0" smtClean="0"/>
                        <a:t> 24-DEC-2024</a:t>
                      </a:r>
                      <a:r>
                        <a:rPr lang="en-IN" dirty="0" smtClean="0"/>
                        <a:t> </a:t>
                      </a:r>
                      <a:endParaRPr lang="en-IN" dirty="0"/>
                    </a:p>
                  </a:txBody>
                  <a:tcPr anchor="ctr"/>
                </a:tc>
              </a:tr>
              <a:tr h="498271">
                <a:tc>
                  <a:txBody>
                    <a:bodyPr/>
                    <a:lstStyle/>
                    <a:p>
                      <a:r>
                        <a:rPr lang="en-IN" b="1" dirty="0"/>
                        <a:t>Testing</a:t>
                      </a:r>
                      <a:endParaRPr lang="en-IN" dirty="0"/>
                    </a:p>
                  </a:txBody>
                  <a:tcPr anchor="ctr"/>
                </a:tc>
                <a:tc>
                  <a:txBody>
                    <a:bodyPr/>
                    <a:lstStyle/>
                    <a:p>
                      <a:r>
                        <a:rPr lang="en-IN" dirty="0"/>
                        <a:t>UAT, Feedback, Optimization</a:t>
                      </a:r>
                    </a:p>
                  </a:txBody>
                  <a:tcPr anchor="ctr"/>
                </a:tc>
                <a:tc>
                  <a:txBody>
                    <a:bodyPr/>
                    <a:lstStyle/>
                    <a:p>
                      <a:r>
                        <a:rPr lang="en-IN" dirty="0"/>
                        <a:t>1 week</a:t>
                      </a:r>
                    </a:p>
                  </a:txBody>
                  <a:tcPr anchor="ctr"/>
                </a:tc>
                <a:tc>
                  <a:txBody>
                    <a:bodyPr/>
                    <a:lstStyle/>
                    <a:p>
                      <a:r>
                        <a:rPr lang="en-US" dirty="0" smtClean="0"/>
                        <a:t>UPTO</a:t>
                      </a:r>
                      <a:r>
                        <a:rPr lang="en-US" baseline="0" dirty="0" smtClean="0"/>
                        <a:t> 10-JAN-2025</a:t>
                      </a:r>
                      <a:endParaRPr lang="en-IN" dirty="0"/>
                    </a:p>
                  </a:txBody>
                  <a:tcPr anchor="ctr"/>
                </a:tc>
              </a:tr>
              <a:tr h="601677">
                <a:tc>
                  <a:txBody>
                    <a:bodyPr/>
                    <a:lstStyle/>
                    <a:p>
                      <a:r>
                        <a:rPr lang="en-IN" b="1" dirty="0"/>
                        <a:t>Maintenance</a:t>
                      </a:r>
                      <a:endParaRPr lang="en-IN" dirty="0"/>
                    </a:p>
                  </a:txBody>
                  <a:tcPr anchor="ctr"/>
                </a:tc>
                <a:tc>
                  <a:txBody>
                    <a:bodyPr/>
                    <a:lstStyle/>
                    <a:p>
                      <a:r>
                        <a:rPr lang="en-IN" dirty="0"/>
                        <a:t>Ongoing System Updates, Security</a:t>
                      </a:r>
                    </a:p>
                  </a:txBody>
                  <a:tcPr anchor="ctr"/>
                </a:tc>
                <a:tc>
                  <a:txBody>
                    <a:bodyPr/>
                    <a:lstStyle/>
                    <a:p>
                      <a:r>
                        <a:rPr lang="en-IN" dirty="0"/>
                        <a:t>Ongoing</a:t>
                      </a:r>
                    </a:p>
                  </a:txBody>
                  <a:tcPr anchor="ctr"/>
                </a:tc>
                <a:tc>
                  <a:txBody>
                    <a:bodyPr/>
                    <a:lstStyle/>
                    <a:p>
                      <a:r>
                        <a:rPr lang="en-US" dirty="0" smtClean="0"/>
                        <a:t>UPTO</a:t>
                      </a:r>
                      <a:r>
                        <a:rPr lang="en-US" baseline="0" dirty="0" smtClean="0"/>
                        <a:t> 17-JAN-2025</a:t>
                      </a:r>
                      <a:endParaRPr lang="en-IN" dirty="0"/>
                    </a:p>
                  </a:txBody>
                  <a:tcPr anchor="ctr"/>
                </a:tc>
              </a:tr>
            </a:tbl>
          </a:graphicData>
        </a:graphic>
      </p:graphicFrame>
    </p:spTree>
    <p:extLst>
      <p:ext uri="{BB962C8B-B14F-4D97-AF65-F5344CB8AC3E}">
        <p14:creationId xmlns:p14="http://schemas.microsoft.com/office/powerpoint/2010/main" val="479890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latin typeface="Roman"/>
              </a:rPr>
              <a:t>High Accuracy in Stroke </a:t>
            </a:r>
            <a:r>
              <a:rPr lang="en-US" dirty="0" smtClean="0">
                <a:latin typeface="Roman"/>
              </a:rPr>
              <a:t>Detection</a:t>
            </a:r>
          </a:p>
          <a:p>
            <a:r>
              <a:rPr lang="en-US" dirty="0" smtClean="0">
                <a:latin typeface="Roman"/>
              </a:rPr>
              <a:t>Weather stroke is present or not</a:t>
            </a:r>
            <a:endParaRPr lang="en-GB" dirty="0">
              <a:latin typeface="Roman"/>
            </a:endParaRPr>
          </a:p>
        </p:txBody>
      </p:sp>
    </p:spTree>
    <p:extLst>
      <p:ext uri="{BB962C8B-B14F-4D97-AF65-F5344CB8AC3E}">
        <p14:creationId xmlns:p14="http://schemas.microsoft.com/office/powerpoint/2010/main" val="1923928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dirty="0" smtClean="0">
                <a:latin typeface="Roman"/>
              </a:rPr>
              <a:t>This </a:t>
            </a:r>
            <a:r>
              <a:rPr lang="en-US" dirty="0">
                <a:latin typeface="Roman"/>
              </a:rPr>
              <a:t>advanced brain stroke prediction system combines state-of-the-art deep learning models like </a:t>
            </a:r>
            <a:r>
              <a:rPr lang="en-US" dirty="0" err="1">
                <a:latin typeface="Roman"/>
              </a:rPr>
              <a:t>UNet</a:t>
            </a:r>
            <a:r>
              <a:rPr lang="en-US" dirty="0">
                <a:latin typeface="Roman"/>
              </a:rPr>
              <a:t>, </a:t>
            </a:r>
            <a:r>
              <a:rPr lang="en-US" dirty="0" err="1">
                <a:latin typeface="Roman"/>
              </a:rPr>
              <a:t>ResNet</a:t>
            </a:r>
            <a:r>
              <a:rPr lang="en-US" dirty="0">
                <a:latin typeface="Roman"/>
              </a:rPr>
              <a:t>, </a:t>
            </a:r>
            <a:r>
              <a:rPr lang="en-US" dirty="0" err="1">
                <a:latin typeface="Roman"/>
              </a:rPr>
              <a:t>EfficientNet</a:t>
            </a:r>
            <a:r>
              <a:rPr lang="en-US" dirty="0">
                <a:latin typeface="Roman"/>
              </a:rPr>
              <a:t>, and Transformer models to accurately detect and classify strokes from medical imaging data. By employing segmentation and feature extraction techniques, it identifies stroke-affected brain regions and differentiates between ischemic and hemorrhagic strokes. Rigorous preprocessing, model fine-tuning, and data augmentation enhance its performance. The use of explainable AI tools like Grad-CAM ensures interpretability, making the model reliable for clinical use. Once deployed, the system can support timely and accurate stroke diagnosis, ultimately improving patient outcomes and aiding medical professionals in critical decision-making.</a:t>
            </a:r>
            <a:endParaRPr lang="en-GB" dirty="0">
              <a:latin typeface="Roman"/>
            </a:endParaRPr>
          </a:p>
        </p:txBody>
      </p:sp>
    </p:spTree>
    <p:extLst>
      <p:ext uri="{BB962C8B-B14F-4D97-AF65-F5344CB8AC3E}">
        <p14:creationId xmlns:p14="http://schemas.microsoft.com/office/powerpoint/2010/main" val="2238571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609600" indent="-457200">
              <a:spcBef>
                <a:spcPts val="0"/>
              </a:spcBef>
              <a:buFont typeface="+mj-lt"/>
              <a:buAutoNum type="arabicPeriod"/>
            </a:pPr>
            <a:r>
              <a:rPr lang="en-US" sz="1800" dirty="0">
                <a:latin typeface="Roman"/>
              </a:rPr>
              <a:t>IEEE Transactions on Medical Imaging: A leading journal in the field of medical image analysis.</a:t>
            </a:r>
          </a:p>
          <a:p>
            <a:pPr marL="609600" indent="-457200">
              <a:spcBef>
                <a:spcPts val="0"/>
              </a:spcBef>
              <a:buFont typeface="+mj-lt"/>
              <a:buAutoNum type="arabicPeriod"/>
            </a:pPr>
            <a:r>
              <a:rPr lang="en-US" sz="1800" dirty="0">
                <a:latin typeface="Roman"/>
              </a:rPr>
              <a:t>IEEE Journal of Biomedical and Health Informatics: Focuses on the intersection of biomedical engineering and informatics.</a:t>
            </a:r>
          </a:p>
          <a:p>
            <a:pPr marL="609600" indent="-457200">
              <a:spcBef>
                <a:spcPts val="0"/>
              </a:spcBef>
              <a:buFont typeface="+mj-lt"/>
              <a:buAutoNum type="arabicPeriod"/>
            </a:pPr>
            <a:r>
              <a:rPr lang="en-US" sz="1800" dirty="0">
                <a:latin typeface="Roman"/>
              </a:rPr>
              <a:t>IEEE Transactions on Biomedical Engineering: Covers a wide range of topics in biomedical engineering, including medical imaging and signal processing.</a:t>
            </a:r>
          </a:p>
          <a:p>
            <a:pPr marL="609600" indent="-457200">
              <a:spcBef>
                <a:spcPts val="0"/>
              </a:spcBef>
              <a:buFont typeface="+mj-lt"/>
              <a:buAutoNum type="arabicPeriod"/>
            </a:pPr>
            <a:r>
              <a:rPr lang="en-US" sz="1800" dirty="0">
                <a:latin typeface="Roman"/>
              </a:rPr>
              <a:t>IEEE International Conference on Engineering in Medicine and Biology (EMBC): A major annual conference in the field of biomedical engineering.</a:t>
            </a:r>
          </a:p>
          <a:p>
            <a:pPr marL="609600" indent="-457200">
              <a:spcBef>
                <a:spcPts val="0"/>
              </a:spcBef>
              <a:buFont typeface="+mj-lt"/>
              <a:buAutoNum type="arabicPeriod"/>
            </a:pPr>
            <a:r>
              <a:rPr lang="en-US" sz="1800" dirty="0">
                <a:latin typeface="Roman"/>
              </a:rPr>
              <a:t>IEEE Conference on Computer Vision and Pattern Recognition (CVPR): A top-tier conference for computer vision research, including medical image analysis</a:t>
            </a:r>
            <a:r>
              <a:rPr lang="en-US" sz="1800" dirty="0" smtClean="0">
                <a:latin typeface="Roman"/>
              </a:rPr>
              <a:t>.</a:t>
            </a:r>
          </a:p>
          <a:p>
            <a:pPr marL="609600" indent="-457200">
              <a:spcBef>
                <a:spcPts val="0"/>
              </a:spcBef>
              <a:buFont typeface="+mj-lt"/>
              <a:buAutoNum type="arabicPeriod"/>
            </a:pPr>
            <a:r>
              <a:rPr lang="en-US" sz="1800" dirty="0">
                <a:latin typeface="Roman"/>
              </a:rPr>
              <a:t>Automatic </a:t>
            </a:r>
            <a:r>
              <a:rPr lang="en-US" sz="1800" dirty="0" err="1">
                <a:latin typeface="Roman"/>
              </a:rPr>
              <a:t>Neuroimage</a:t>
            </a:r>
            <a:r>
              <a:rPr lang="en-US" sz="1800" dirty="0">
                <a:latin typeface="Roman"/>
              </a:rPr>
              <a:t> Processing and Analysis in Stroke—A Systematic </a:t>
            </a:r>
            <a:r>
              <a:rPr lang="en-US" sz="1800" dirty="0" smtClean="0">
                <a:latin typeface="Roman"/>
              </a:rPr>
              <a:t>Review</a:t>
            </a:r>
          </a:p>
          <a:p>
            <a:pPr marL="609600" indent="-457200">
              <a:spcBef>
                <a:spcPts val="0"/>
              </a:spcBef>
              <a:buFont typeface="+mj-lt"/>
              <a:buAutoNum type="arabicPeriod"/>
            </a:pPr>
            <a:r>
              <a:rPr lang="en-US" sz="1800" dirty="0">
                <a:latin typeface="Roman"/>
              </a:rPr>
              <a:t>Current approaches and advances in the imaging of </a:t>
            </a:r>
            <a:r>
              <a:rPr lang="en-US" sz="1800" dirty="0" smtClean="0">
                <a:latin typeface="Roman"/>
              </a:rPr>
              <a:t>stroke</a:t>
            </a:r>
          </a:p>
          <a:p>
            <a:pPr marL="609600" indent="-457200">
              <a:spcBef>
                <a:spcPts val="0"/>
              </a:spcBef>
              <a:buFont typeface="+mj-lt"/>
              <a:buAutoNum type="arabicPeriod"/>
            </a:pPr>
            <a:r>
              <a:rPr lang="en-US" sz="1800" dirty="0">
                <a:latin typeface="Roman"/>
              </a:rPr>
              <a:t>Neuroimaging and deep learning for brain stroke detection - A review of recent advancements and future </a:t>
            </a:r>
            <a:r>
              <a:rPr lang="en-US" sz="1800" dirty="0" smtClean="0">
                <a:latin typeface="Roman"/>
              </a:rPr>
              <a:t>prospects</a:t>
            </a:r>
          </a:p>
          <a:p>
            <a:pPr marL="609600" indent="-457200">
              <a:spcBef>
                <a:spcPts val="0"/>
              </a:spcBef>
              <a:buFont typeface="+mj-lt"/>
              <a:buAutoNum type="arabicPeriod"/>
            </a:pPr>
            <a:r>
              <a:rPr lang="en-US" sz="1800" dirty="0">
                <a:latin typeface="Roman"/>
              </a:rPr>
              <a:t>A Review on Computer Aided Diagnosis of Acute Brain </a:t>
            </a:r>
            <a:r>
              <a:rPr lang="en-US" sz="1800" dirty="0" smtClean="0">
                <a:latin typeface="Roman"/>
              </a:rPr>
              <a:t>Stroke</a:t>
            </a:r>
          </a:p>
          <a:p>
            <a:pPr marL="609600" indent="-457200">
              <a:spcBef>
                <a:spcPts val="0"/>
              </a:spcBef>
              <a:buFont typeface="+mj-lt"/>
              <a:buAutoNum type="arabicPeriod"/>
            </a:pPr>
            <a:r>
              <a:rPr lang="en-US" sz="1800" dirty="0">
                <a:latin typeface="Roman"/>
              </a:rPr>
              <a:t>Automatic brain ischemic stroke segmentation with deep learning: A review</a:t>
            </a:r>
            <a:endParaRPr lang="en-US" sz="1800" dirty="0">
              <a:latin typeface="Roman"/>
              <a:ea typeface="Cambria" panose="02040503050406030204" pitchFamily="18" charset="0"/>
            </a:endParaRPr>
          </a:p>
        </p:txBody>
      </p:sp>
    </p:spTree>
    <p:extLst>
      <p:ext uri="{BB962C8B-B14F-4D97-AF65-F5344CB8AC3E}">
        <p14:creationId xmlns:p14="http://schemas.microsoft.com/office/powerpoint/2010/main" val="3613863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6233459" cy="4952997"/>
          </a:xfrm>
        </p:spPr>
        <p:txBody>
          <a:bodyPr>
            <a:normAutofit/>
          </a:bodyPr>
          <a:lstStyle/>
          <a:p>
            <a:r>
              <a:rPr lang="en-US" sz="1400" b="1" dirty="0">
                <a:latin typeface="Roman"/>
              </a:rPr>
              <a:t>Stroke's global impact</a:t>
            </a:r>
            <a:r>
              <a:rPr lang="en-US" sz="1400" dirty="0">
                <a:latin typeface="Roman"/>
              </a:rPr>
              <a:t>: It is a leading cause of death and disability worldwide.</a:t>
            </a:r>
          </a:p>
          <a:p>
            <a:r>
              <a:rPr lang="en-US" sz="1400" b="1" dirty="0">
                <a:latin typeface="Roman"/>
              </a:rPr>
              <a:t>Importance of early detection</a:t>
            </a:r>
            <a:r>
              <a:rPr lang="en-US" sz="1400" dirty="0">
                <a:latin typeface="Roman"/>
              </a:rPr>
              <a:t>: Early identification is crucial for effective stroke treatment and improving patient outcomes.</a:t>
            </a:r>
          </a:p>
          <a:p>
            <a:r>
              <a:rPr lang="en-US" sz="1400" b="1" dirty="0">
                <a:latin typeface="Roman"/>
              </a:rPr>
              <a:t>Challenges of traditional methods</a:t>
            </a:r>
            <a:r>
              <a:rPr lang="en-US" sz="1400" dirty="0">
                <a:latin typeface="Roman"/>
              </a:rPr>
              <a:t>: Manual analysis of medical images like CT and MRI is time-consuming and prone to human error.</a:t>
            </a:r>
          </a:p>
          <a:p>
            <a:r>
              <a:rPr lang="en-US" sz="1400" b="1" dirty="0">
                <a:latin typeface="Roman"/>
              </a:rPr>
              <a:t>AI and ML in stroke detection</a:t>
            </a:r>
            <a:r>
              <a:rPr lang="en-US" sz="1400" dirty="0">
                <a:latin typeface="Roman"/>
              </a:rPr>
              <a:t>: Advanced image processing techniques powered by artificial intelligence (AI), machine learning (ML), and deep learning enhance diagnostic accuracy and speed.</a:t>
            </a:r>
          </a:p>
          <a:p>
            <a:r>
              <a:rPr lang="en-US" sz="1400" b="1" dirty="0">
                <a:latin typeface="Roman"/>
              </a:rPr>
              <a:t>Convolutional neural networks (CNNs)</a:t>
            </a:r>
            <a:r>
              <a:rPr lang="en-US" sz="1400" dirty="0">
                <a:latin typeface="Roman"/>
              </a:rPr>
              <a:t>: CNNs are key to identifying subtle patterns in medical images that might be missed by human observers.</a:t>
            </a:r>
          </a:p>
          <a:p>
            <a:r>
              <a:rPr lang="en-US" sz="1400" b="1" dirty="0">
                <a:latin typeface="Roman"/>
              </a:rPr>
              <a:t>Multimodal image integration</a:t>
            </a:r>
            <a:r>
              <a:rPr lang="en-US" sz="1400" dirty="0">
                <a:latin typeface="Roman"/>
              </a:rPr>
              <a:t>: Combining multiple imaging modalities (e.g., CT, MRI) improves the comprehensiveness of stroke diagnosis.</a:t>
            </a:r>
          </a:p>
          <a:p>
            <a:r>
              <a:rPr lang="en-US" sz="1400" b="1" dirty="0">
                <a:latin typeface="Roman"/>
              </a:rPr>
              <a:t>Real-time diagnosis</a:t>
            </a:r>
            <a:r>
              <a:rPr lang="en-US" sz="1400" dirty="0">
                <a:latin typeface="Roman"/>
              </a:rPr>
              <a:t>: AI-based tools enable faster, real-time detection and diagnosis, which is vital for timely medical interventions.</a:t>
            </a:r>
          </a:p>
          <a:p>
            <a:r>
              <a:rPr lang="en-US" sz="1400" b="1" dirty="0">
                <a:latin typeface="Roman"/>
              </a:rPr>
              <a:t>Improving patient outcomes</a:t>
            </a:r>
            <a:r>
              <a:rPr lang="en-US" sz="1400" dirty="0">
                <a:latin typeface="Roman"/>
              </a:rPr>
              <a:t>: These technologies contribute to more accurate and timely treatment, significantly improving recovery and survival rates.</a:t>
            </a:r>
          </a:p>
          <a:p>
            <a:r>
              <a:rPr lang="en-US" sz="1400" b="1" dirty="0">
                <a:latin typeface="Roman"/>
              </a:rPr>
              <a:t>Transforming stroke diagnostics</a:t>
            </a:r>
            <a:r>
              <a:rPr lang="en-US" sz="1400" dirty="0">
                <a:latin typeface="Roman"/>
              </a:rPr>
              <a:t>: AI, ML, and deep learning are reshaping how strokes are detected and predicted in clinical settings.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6260" y="1183341"/>
            <a:ext cx="4421392" cy="4324574"/>
          </a:xfrm>
          <a:prstGeom prst="rect">
            <a:avLst/>
          </a:prstGeom>
        </p:spPr>
      </p:pic>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 xmlns:a16="http://schemas.microsoft.com/office/drawing/2014/main" id="{7EAF7B3A-EFFD-EBC9-9424-33BEDAA3F7AA}"/>
              </a:ext>
            </a:extLst>
          </p:cNvPr>
          <p:cNvGraphicFramePr>
            <a:graphicFrameLocks noGrp="1"/>
          </p:cNvGraphicFramePr>
          <p:nvPr>
            <p:ph idx="1"/>
            <p:extLst>
              <p:ext uri="{D42A27DB-BD31-4B8C-83A1-F6EECF244321}">
                <p14:modId xmlns:p14="http://schemas.microsoft.com/office/powerpoint/2010/main" val="360763691"/>
              </p:ext>
            </p:extLst>
          </p:nvPr>
        </p:nvGraphicFramePr>
        <p:xfrm>
          <a:off x="812800" y="1143001"/>
          <a:ext cx="10668000" cy="4735023"/>
        </p:xfrm>
        <a:graphic>
          <a:graphicData uri="http://schemas.openxmlformats.org/drawingml/2006/table">
            <a:tbl>
              <a:tblPr firstRow="1" bandRow="1">
                <a:tableStyleId>{5C22544A-7EE6-4342-B048-85BDC9FD1C3A}</a:tableStyleId>
              </a:tblPr>
              <a:tblGrid>
                <a:gridCol w="770132">
                  <a:extLst>
                    <a:ext uri="{9D8B030D-6E8A-4147-A177-3AD203B41FA5}">
                      <a16:colId xmlns="" xmlns:a16="http://schemas.microsoft.com/office/drawing/2014/main" val="737671068"/>
                    </a:ext>
                  </a:extLst>
                </a:gridCol>
                <a:gridCol w="1613929">
                  <a:extLst>
                    <a:ext uri="{9D8B030D-6E8A-4147-A177-3AD203B41FA5}">
                      <a16:colId xmlns="" xmlns:a16="http://schemas.microsoft.com/office/drawing/2014/main" val="1701755324"/>
                    </a:ext>
                  </a:extLst>
                </a:gridCol>
                <a:gridCol w="2096097">
                  <a:extLst>
                    <a:ext uri="{9D8B030D-6E8A-4147-A177-3AD203B41FA5}">
                      <a16:colId xmlns="" xmlns:a16="http://schemas.microsoft.com/office/drawing/2014/main" val="980127372"/>
                    </a:ext>
                  </a:extLst>
                </a:gridCol>
                <a:gridCol w="1252301">
                  <a:extLst>
                    <a:ext uri="{9D8B030D-6E8A-4147-A177-3AD203B41FA5}">
                      <a16:colId xmlns="" xmlns:a16="http://schemas.microsoft.com/office/drawing/2014/main" val="2406921063"/>
                    </a:ext>
                  </a:extLst>
                </a:gridCol>
                <a:gridCol w="3026954">
                  <a:extLst>
                    <a:ext uri="{9D8B030D-6E8A-4147-A177-3AD203B41FA5}">
                      <a16:colId xmlns="" xmlns:a16="http://schemas.microsoft.com/office/drawing/2014/main" val="52797667"/>
                    </a:ext>
                  </a:extLst>
                </a:gridCol>
                <a:gridCol w="1908587">
                  <a:extLst>
                    <a:ext uri="{9D8B030D-6E8A-4147-A177-3AD203B41FA5}">
                      <a16:colId xmlns="" xmlns:a16="http://schemas.microsoft.com/office/drawing/2014/main" val="784080507"/>
                    </a:ext>
                  </a:extLst>
                </a:gridCol>
              </a:tblGrid>
              <a:tr h="542115">
                <a:tc>
                  <a:txBody>
                    <a:bodyPr/>
                    <a:lstStyle/>
                    <a:p>
                      <a:r>
                        <a:rPr lang="en-IN" sz="1400" dirty="0"/>
                        <a:t>SLNO</a:t>
                      </a:r>
                      <a:endParaRPr lang="en-US" sz="1400" dirty="0"/>
                    </a:p>
                  </a:txBody>
                  <a:tcPr/>
                </a:tc>
                <a:tc>
                  <a:txBody>
                    <a:bodyPr/>
                    <a:lstStyle/>
                    <a:p>
                      <a:r>
                        <a:rPr lang="en-IN" sz="1400" dirty="0"/>
                        <a:t>TITLE OF THE PAPER AND THE YEAR</a:t>
                      </a:r>
                      <a:endParaRPr lang="en-US" sz="1400" dirty="0"/>
                    </a:p>
                  </a:txBody>
                  <a:tcPr/>
                </a:tc>
                <a:tc>
                  <a:txBody>
                    <a:bodyPr/>
                    <a:lstStyle/>
                    <a:p>
                      <a:r>
                        <a:rPr lang="en-IN" sz="1400" dirty="0"/>
                        <a:t>AUTHOR</a:t>
                      </a:r>
                      <a:endParaRPr lang="en-US" sz="1400" dirty="0"/>
                    </a:p>
                  </a:txBody>
                  <a:tcPr/>
                </a:tc>
                <a:tc>
                  <a:txBody>
                    <a:bodyPr/>
                    <a:lstStyle/>
                    <a:p>
                      <a:r>
                        <a:rPr lang="en-IN" sz="1400" dirty="0"/>
                        <a:t>JOURNAL</a:t>
                      </a:r>
                      <a:endParaRPr lang="en-US" sz="1400" dirty="0"/>
                    </a:p>
                  </a:txBody>
                  <a:tcPr/>
                </a:tc>
                <a:tc>
                  <a:txBody>
                    <a:bodyPr/>
                    <a:lstStyle/>
                    <a:p>
                      <a:r>
                        <a:rPr lang="en-IN" sz="1400" dirty="0"/>
                        <a:t>METHODOLOGY</a:t>
                      </a:r>
                      <a:endParaRPr lang="en-US" sz="1400" dirty="0"/>
                    </a:p>
                  </a:txBody>
                  <a:tcPr/>
                </a:tc>
                <a:tc>
                  <a:txBody>
                    <a:bodyPr/>
                    <a:lstStyle/>
                    <a:p>
                      <a:r>
                        <a:rPr lang="en-IN" sz="1400" dirty="0"/>
                        <a:t>ADVANTAGE</a:t>
                      </a:r>
                      <a:endParaRPr lang="en-US" sz="1400" dirty="0"/>
                    </a:p>
                  </a:txBody>
                  <a:tcPr/>
                </a:tc>
                <a:extLst>
                  <a:ext uri="{0D108BD9-81ED-4DB2-BD59-A6C34878D82A}">
                    <a16:rowId xmlns="" xmlns:a16="http://schemas.microsoft.com/office/drawing/2014/main" val="1803747837"/>
                  </a:ext>
                </a:extLst>
              </a:tr>
              <a:tr h="429174">
                <a:tc>
                  <a:txBody>
                    <a:bodyPr/>
                    <a:lstStyle/>
                    <a:p>
                      <a:r>
                        <a:rPr lang="en-IN" sz="1000" dirty="0"/>
                        <a:t>1</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Stroke Prediction Using Deep Learning and Transfer Learning </a:t>
                      </a:r>
                      <a:r>
                        <a:rPr lang="en-US" sz="1000" b="1" dirty="0" err="1"/>
                        <a:t>Approache</a:t>
                      </a:r>
                      <a:endParaRPr lang="en-IN" sz="1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Ting-Wei Wu</a:t>
                      </a:r>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Taiwan National Science and Technology Council</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Category imbalance treatment and deep learning method.</a:t>
                      </a:r>
                      <a:endParaRPr lang="en-IN" sz="1000" dirty="0"/>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Achieved a 71.6% accuracy and a 19.1% false-negative rate </a:t>
                      </a:r>
                      <a:endParaRPr lang="en-IN" sz="1000" dirty="0"/>
                    </a:p>
                    <a:p>
                      <a:endParaRPr lang="en-US" sz="1000" dirty="0"/>
                    </a:p>
                  </a:txBody>
                  <a:tcPr/>
                </a:tc>
                <a:extLst>
                  <a:ext uri="{0D108BD9-81ED-4DB2-BD59-A6C34878D82A}">
                    <a16:rowId xmlns="" xmlns:a16="http://schemas.microsoft.com/office/drawing/2014/main" val="509285156"/>
                  </a:ext>
                </a:extLst>
              </a:tr>
              <a:tr h="609879">
                <a:tc>
                  <a:txBody>
                    <a:bodyPr/>
                    <a:lstStyle/>
                    <a:p>
                      <a:r>
                        <a:rPr lang="en-IN" sz="1000" dirty="0"/>
                        <a:t>2</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An Improved Concatenation of Deep Learning Models for Predicting and Interpreting Ischemic Stroke</a:t>
                      </a:r>
                      <a:endParaRPr lang="en-IN" sz="1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Nurul </a:t>
                      </a:r>
                      <a:r>
                        <a:rPr lang="en-IN" sz="1000" dirty="0" err="1"/>
                        <a:t>Halimatul</a:t>
                      </a:r>
                      <a:r>
                        <a:rPr lang="en-IN" sz="1000" dirty="0"/>
                        <a:t> </a:t>
                      </a:r>
                      <a:r>
                        <a:rPr lang="en-IN" sz="1000" dirty="0" err="1"/>
                        <a:t>Asmak</a:t>
                      </a:r>
                      <a:r>
                        <a:rPr lang="en-IN" sz="1000" dirty="0"/>
                        <a:t> Ismail </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Deputyship for Research and Innovation, Ministry of Education, Saudi Arabia</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 convolutional neural network and a long short-term memory, logistic regression, random forest, extreme gradient boosting, k-nearest neighbor, artificial neural network, long short-term memory, and convolutional neural network</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95.9% accuracy</a:t>
                      </a:r>
                    </a:p>
                  </a:txBody>
                  <a:tcPr/>
                </a:tc>
                <a:extLst>
                  <a:ext uri="{0D108BD9-81ED-4DB2-BD59-A6C34878D82A}">
                    <a16:rowId xmlns="" xmlns:a16="http://schemas.microsoft.com/office/drawing/2014/main" val="2311276607"/>
                  </a:ext>
                </a:extLst>
              </a:tr>
              <a:tr h="833583">
                <a:tc>
                  <a:txBody>
                    <a:bodyPr/>
                    <a:lstStyle/>
                    <a:p>
                      <a:r>
                        <a:rPr lang="en-IN" sz="1000" dirty="0"/>
                        <a:t>3</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Automated Ischemic Stroke Subtyping Based on Machine Learning Approach </a:t>
                      </a:r>
                      <a:endParaRPr lang="en-IN" sz="1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Gang Fang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National Science Foundation of China</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 Random-Forest-Classifier, Extra-Trees-Classifier, AdaBoost-Classifier, and Multinomial-Naïve-Bayes-Classifier as estimator </a:t>
                      </a:r>
                      <a:r>
                        <a:rPr lang="en-US" sz="1000" dirty="0" err="1"/>
                        <a:t>respectivelY</a:t>
                      </a:r>
                      <a:endParaRPr lang="en-IN" sz="1000" dirty="0"/>
                    </a:p>
                  </a:txBody>
                  <a:tcPr/>
                </a:tc>
                <a:tc>
                  <a:txBody>
                    <a:bodyPr/>
                    <a:lstStyle/>
                    <a:p>
                      <a:endParaRPr lang="en-US" sz="1000" dirty="0"/>
                    </a:p>
                  </a:txBody>
                  <a:tcPr/>
                </a:tc>
                <a:extLst>
                  <a:ext uri="{0D108BD9-81ED-4DB2-BD59-A6C34878D82A}">
                    <a16:rowId xmlns="" xmlns:a16="http://schemas.microsoft.com/office/drawing/2014/main" val="4224507578"/>
                  </a:ext>
                </a:extLst>
              </a:tr>
              <a:tr h="833583">
                <a:tc>
                  <a:txBody>
                    <a:bodyPr/>
                    <a:lstStyle/>
                    <a:p>
                      <a:r>
                        <a:rPr lang="en-IN" sz="1000" dirty="0"/>
                        <a:t>4</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Automated Stroke Prediction Using Machine Learning: An Explainable and Exploratory Study With a Web Application for Early Intervention </a:t>
                      </a:r>
                      <a:endParaRPr lang="en-IN" sz="10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err="1"/>
                        <a:t>Jungpil</a:t>
                      </a:r>
                      <a:r>
                        <a:rPr lang="en-IN" sz="1000" dirty="0"/>
                        <a:t> Shin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Competitive Research Fund of The University of Aizu, Japan</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SHAP (Shapley Additive Explanations) and LIME (Local Interpretable Model-agnostic Explanations) </a:t>
                      </a:r>
                      <a:endParaRPr lang="en-IN" sz="1000" dirty="0"/>
                    </a:p>
                  </a:txBody>
                  <a:tcPr/>
                </a:tc>
                <a:tc>
                  <a:txBody>
                    <a:bodyPr/>
                    <a:lstStyle/>
                    <a:p>
                      <a:r>
                        <a:rPr lang="en-IN" sz="1000" dirty="0"/>
                        <a:t>83-91% accuracy</a:t>
                      </a:r>
                      <a:endParaRPr lang="en-US" sz="1000" dirty="0"/>
                    </a:p>
                  </a:txBody>
                  <a:tcPr/>
                </a:tc>
                <a:extLst>
                  <a:ext uri="{0D108BD9-81ED-4DB2-BD59-A6C34878D82A}">
                    <a16:rowId xmlns="" xmlns:a16="http://schemas.microsoft.com/office/drawing/2014/main" val="673367576"/>
                  </a:ext>
                </a:extLst>
              </a:tr>
            </a:tbl>
          </a:graphicData>
        </a:graphic>
      </p:graphicFrame>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F53BF0-88E4-F478-1B07-CFE4892D9CF2}"/>
              </a:ext>
            </a:extLst>
          </p:cNvPr>
          <p:cNvSpPr>
            <a:spLocks noGrp="1"/>
          </p:cNvSpPr>
          <p:nvPr>
            <p:ph type="title"/>
          </p:nvPr>
        </p:nvSpPr>
        <p:spPr/>
        <p:txBody>
          <a:bodyPr/>
          <a:lstStyle/>
          <a:p>
            <a:r>
              <a:rPr lang="en-IN" dirty="0"/>
              <a:t>Cont..</a:t>
            </a:r>
            <a:endParaRPr lang="en-US" dirty="0"/>
          </a:p>
        </p:txBody>
      </p:sp>
      <p:graphicFrame>
        <p:nvGraphicFramePr>
          <p:cNvPr id="8" name="Content Placeholder 7">
            <a:extLst>
              <a:ext uri="{FF2B5EF4-FFF2-40B4-BE49-F238E27FC236}">
                <a16:creationId xmlns="" xmlns:a16="http://schemas.microsoft.com/office/drawing/2014/main" id="{70DCA15E-B8EA-6EA6-F633-0D8B3E50AA3A}"/>
              </a:ext>
            </a:extLst>
          </p:cNvPr>
          <p:cNvGraphicFramePr>
            <a:graphicFrameLocks noGrp="1"/>
          </p:cNvGraphicFramePr>
          <p:nvPr>
            <p:ph idx="1"/>
            <p:extLst>
              <p:ext uri="{D42A27DB-BD31-4B8C-83A1-F6EECF244321}">
                <p14:modId xmlns:p14="http://schemas.microsoft.com/office/powerpoint/2010/main" val="748233926"/>
              </p:ext>
            </p:extLst>
          </p:nvPr>
        </p:nvGraphicFramePr>
        <p:xfrm>
          <a:off x="812800" y="999564"/>
          <a:ext cx="10668000" cy="4983480"/>
        </p:xfrm>
        <a:graphic>
          <a:graphicData uri="http://schemas.openxmlformats.org/drawingml/2006/table">
            <a:tbl>
              <a:tblPr firstRow="1" bandRow="1">
                <a:tableStyleId>{5C22544A-7EE6-4342-B048-85BDC9FD1C3A}</a:tableStyleId>
              </a:tblPr>
              <a:tblGrid>
                <a:gridCol w="793163">
                  <a:extLst>
                    <a:ext uri="{9D8B030D-6E8A-4147-A177-3AD203B41FA5}">
                      <a16:colId xmlns="" xmlns:a16="http://schemas.microsoft.com/office/drawing/2014/main" val="2046495455"/>
                    </a:ext>
                  </a:extLst>
                </a:gridCol>
                <a:gridCol w="1598279">
                  <a:extLst>
                    <a:ext uri="{9D8B030D-6E8A-4147-A177-3AD203B41FA5}">
                      <a16:colId xmlns="" xmlns:a16="http://schemas.microsoft.com/office/drawing/2014/main" val="1358030624"/>
                    </a:ext>
                  </a:extLst>
                </a:gridCol>
                <a:gridCol w="2151529">
                  <a:extLst>
                    <a:ext uri="{9D8B030D-6E8A-4147-A177-3AD203B41FA5}">
                      <a16:colId xmlns="" xmlns:a16="http://schemas.microsoft.com/office/drawing/2014/main" val="4287399898"/>
                    </a:ext>
                  </a:extLst>
                </a:gridCol>
                <a:gridCol w="1267866">
                  <a:extLst>
                    <a:ext uri="{9D8B030D-6E8A-4147-A177-3AD203B41FA5}">
                      <a16:colId xmlns="" xmlns:a16="http://schemas.microsoft.com/office/drawing/2014/main" val="3823271940"/>
                    </a:ext>
                  </a:extLst>
                </a:gridCol>
                <a:gridCol w="2858460">
                  <a:extLst>
                    <a:ext uri="{9D8B030D-6E8A-4147-A177-3AD203B41FA5}">
                      <a16:colId xmlns="" xmlns:a16="http://schemas.microsoft.com/office/drawing/2014/main" val="4226407794"/>
                    </a:ext>
                  </a:extLst>
                </a:gridCol>
                <a:gridCol w="1998703">
                  <a:extLst>
                    <a:ext uri="{9D8B030D-6E8A-4147-A177-3AD203B41FA5}">
                      <a16:colId xmlns="" xmlns:a16="http://schemas.microsoft.com/office/drawing/2014/main" val="892700499"/>
                    </a:ext>
                  </a:extLst>
                </a:gridCol>
              </a:tblGrid>
              <a:tr h="370840">
                <a:tc>
                  <a:txBody>
                    <a:bodyPr/>
                    <a:lstStyle/>
                    <a:p>
                      <a:r>
                        <a:rPr lang="en-IN" sz="1200" dirty="0"/>
                        <a:t>SLNO</a:t>
                      </a:r>
                      <a:endParaRPr lang="en-US" sz="1200" dirty="0"/>
                    </a:p>
                  </a:txBody>
                  <a:tcPr/>
                </a:tc>
                <a:tc>
                  <a:txBody>
                    <a:bodyPr/>
                    <a:lstStyle/>
                    <a:p>
                      <a:r>
                        <a:rPr lang="en-IN" sz="1200" dirty="0"/>
                        <a:t>TITLE OF THE PAPER AND THE YEAR</a:t>
                      </a:r>
                      <a:endParaRPr lang="en-US" sz="1200" dirty="0"/>
                    </a:p>
                  </a:txBody>
                  <a:tcPr/>
                </a:tc>
                <a:tc>
                  <a:txBody>
                    <a:bodyPr/>
                    <a:lstStyle/>
                    <a:p>
                      <a:r>
                        <a:rPr lang="en-IN" sz="1200" dirty="0"/>
                        <a:t>AUTHOR</a:t>
                      </a:r>
                      <a:endParaRPr lang="en-US" sz="1200" dirty="0"/>
                    </a:p>
                  </a:txBody>
                  <a:tcPr/>
                </a:tc>
                <a:tc>
                  <a:txBody>
                    <a:bodyPr/>
                    <a:lstStyle/>
                    <a:p>
                      <a:r>
                        <a:rPr lang="en-IN" sz="1200" dirty="0"/>
                        <a:t>JOURNAL</a:t>
                      </a:r>
                      <a:endParaRPr lang="en-US" sz="1200" dirty="0"/>
                    </a:p>
                  </a:txBody>
                  <a:tcPr/>
                </a:tc>
                <a:tc>
                  <a:txBody>
                    <a:bodyPr/>
                    <a:lstStyle/>
                    <a:p>
                      <a:r>
                        <a:rPr lang="en-IN" sz="1200" dirty="0"/>
                        <a:t>METHODOLOGY</a:t>
                      </a:r>
                      <a:endParaRPr lang="en-US" sz="1200" dirty="0"/>
                    </a:p>
                  </a:txBody>
                  <a:tcPr/>
                </a:tc>
                <a:tc>
                  <a:txBody>
                    <a:bodyPr/>
                    <a:lstStyle/>
                    <a:p>
                      <a:r>
                        <a:rPr lang="en-IN" sz="1200" dirty="0"/>
                        <a:t>ADVANTAGE</a:t>
                      </a:r>
                      <a:endParaRPr lang="en-US" sz="1200" dirty="0"/>
                    </a:p>
                  </a:txBody>
                  <a:tcPr/>
                </a:tc>
                <a:extLst>
                  <a:ext uri="{0D108BD9-81ED-4DB2-BD59-A6C34878D82A}">
                    <a16:rowId xmlns="" xmlns:a16="http://schemas.microsoft.com/office/drawing/2014/main" val="3620646951"/>
                  </a:ext>
                </a:extLst>
              </a:tr>
              <a:tr h="370840">
                <a:tc>
                  <a:txBody>
                    <a:bodyPr/>
                    <a:lstStyle/>
                    <a:p>
                      <a:r>
                        <a:rPr lang="en-IN" sz="870" dirty="0"/>
                        <a:t>5</a:t>
                      </a:r>
                      <a:endParaRPr lang="en-US" sz="87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70" b="1" dirty="0"/>
                        <a:t>A Review on Computer Aided Diagnosis of Acute Brain Stroke </a:t>
                      </a:r>
                      <a:endParaRPr lang="en-IN" sz="87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70" dirty="0"/>
                        <a:t>Mahesh Anil Inamdar </a:t>
                      </a:r>
                      <a:r>
                        <a:rPr lang="en-US" sz="870" dirty="0" err="1"/>
                        <a:t>UdupiRaghavendra</a:t>
                      </a:r>
                      <a:r>
                        <a:rPr lang="en-US" sz="870" dirty="0"/>
                        <a:t> Anjan </a:t>
                      </a:r>
                      <a:r>
                        <a:rPr lang="en-US" sz="870" dirty="0" err="1"/>
                        <a:t>Gudigar</a:t>
                      </a:r>
                      <a:r>
                        <a:rPr lang="en-US" sz="870" dirty="0"/>
                        <a:t> </a:t>
                      </a:r>
                      <a:r>
                        <a:rPr lang="en-US" sz="870" dirty="0" err="1"/>
                        <a:t>Yashas</a:t>
                      </a:r>
                      <a:r>
                        <a:rPr lang="en-US" sz="870" dirty="0"/>
                        <a:t> </a:t>
                      </a:r>
                      <a:r>
                        <a:rPr lang="en-US" sz="870" dirty="0" err="1"/>
                        <a:t>Chakole</a:t>
                      </a:r>
                      <a:r>
                        <a:rPr lang="en-US" sz="870" dirty="0"/>
                        <a:t> Ajay Hegde Girish R. Menon Prabal Barua Elizabeth Emma Palmer Kang Hao Cheong Wai Yee Chan Edward J. </a:t>
                      </a:r>
                      <a:r>
                        <a:rPr lang="en-US" sz="870" dirty="0" err="1"/>
                        <a:t>Ciaccio</a:t>
                      </a:r>
                      <a:r>
                        <a:rPr lang="en-US" sz="870" dirty="0"/>
                        <a:t> and U. Rajendra Acharya</a:t>
                      </a:r>
                      <a:endParaRPr lang="en-IN" sz="87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70" dirty="0"/>
                        <a:t>M</a:t>
                      </a:r>
                      <a:r>
                        <a:rPr lang="en-US" sz="870" dirty="0"/>
                        <a:t>DPI (2021)</a:t>
                      </a:r>
                      <a:endParaRPr lang="en-IN" sz="870" dirty="0"/>
                    </a:p>
                  </a:txBody>
                  <a:tcPr/>
                </a:tc>
                <a:tc>
                  <a:txBody>
                    <a:bodyPr/>
                    <a:lstStyle/>
                    <a:p>
                      <a:r>
                        <a:rPr lang="en-IN" sz="870" dirty="0"/>
                        <a:t>Bayesian, SVM (Support Vector Machine), KNN (k-nearest </a:t>
                      </a:r>
                      <a:r>
                        <a:rPr lang="en-IN" sz="870" dirty="0" err="1"/>
                        <a:t>neighbors</a:t>
                      </a:r>
                      <a:r>
                        <a:rPr lang="en-IN" sz="870" dirty="0"/>
                        <a:t>), MLP(Multi-layer Perceptron) and OPF classifiers,</a:t>
                      </a:r>
                    </a:p>
                    <a:p>
                      <a:r>
                        <a:rPr lang="en-IN" sz="870" dirty="0"/>
                        <a:t>Image texture analysis using GLCC(Graph-Level Contrastive Clustering), ANN(Artificial Neural Network),Decision</a:t>
                      </a:r>
                    </a:p>
                    <a:p>
                      <a:r>
                        <a:rPr lang="en-IN" sz="870" dirty="0"/>
                        <a:t>Tree,</a:t>
                      </a:r>
                    </a:p>
                    <a:p>
                      <a:r>
                        <a:rPr lang="en-US" sz="870" dirty="0"/>
                        <a:t>Multidirectional features based on Discrete curvelet transform and watershed algorithm for fetching the ROI and then applying support vector machines to develop the classification system, Unsupervised feature learning through RBM with RF classifier, DBSCAN, hierarchical DBSCAN(HDBSCAN) and local outlier factor(LOF) for identification of erroneous stroke detection</a:t>
                      </a:r>
                      <a:endParaRPr lang="en-IN" sz="870" dirty="0"/>
                    </a:p>
                  </a:txBody>
                  <a:tcPr/>
                </a:tc>
                <a:tc>
                  <a:txBody>
                    <a:bodyPr/>
                    <a:lstStyle/>
                    <a:p>
                      <a:r>
                        <a:rPr lang="en-US" sz="870" dirty="0"/>
                        <a:t>Fastest extraction time IACC:99.30%</a:t>
                      </a:r>
                    </a:p>
                    <a:p>
                      <a:r>
                        <a:rPr lang="en-US" sz="870" dirty="0"/>
                        <a:t>SVMIACC:98%</a:t>
                      </a:r>
                    </a:p>
                    <a:p>
                      <a:r>
                        <a:rPr lang="en-US" sz="870" dirty="0"/>
                        <a:t>IDC:0.88IACC0.82</a:t>
                      </a:r>
                    </a:p>
                    <a:p>
                      <a:r>
                        <a:rPr lang="en-US" sz="870" dirty="0"/>
                        <a:t>IACC99.1%</a:t>
                      </a:r>
                    </a:p>
                    <a:p>
                      <a:r>
                        <a:rPr lang="en-US" sz="870" dirty="0"/>
                        <a:t>IDC0.81 0.84</a:t>
                      </a:r>
                    </a:p>
                    <a:p>
                      <a:r>
                        <a:rPr lang="en-US" sz="870" dirty="0"/>
                        <a:t>DBSCAN(Avg)IACC96.9</a:t>
                      </a:r>
                      <a:endParaRPr lang="en-IN" sz="870" dirty="0"/>
                    </a:p>
                    <a:p>
                      <a:endParaRPr lang="en-US" sz="870" dirty="0"/>
                    </a:p>
                  </a:txBody>
                  <a:tcPr/>
                </a:tc>
                <a:extLst>
                  <a:ext uri="{0D108BD9-81ED-4DB2-BD59-A6C34878D82A}">
                    <a16:rowId xmlns="" xmlns:a16="http://schemas.microsoft.com/office/drawing/2014/main" val="837553940"/>
                  </a:ext>
                </a:extLst>
              </a:tr>
              <a:tr h="370840">
                <a:tc>
                  <a:txBody>
                    <a:bodyPr/>
                    <a:lstStyle/>
                    <a:p>
                      <a:r>
                        <a:rPr lang="en-IN" sz="870" dirty="0"/>
                        <a:t>6</a:t>
                      </a:r>
                      <a:endParaRPr lang="en-US" sz="870" dirty="0"/>
                    </a:p>
                  </a:txBody>
                  <a:tcPr/>
                </a:tc>
                <a:tc>
                  <a:txBody>
                    <a:bodyPr/>
                    <a:lstStyle/>
                    <a:p>
                      <a:r>
                        <a:rPr lang="en-US" sz="870" b="1" dirty="0"/>
                        <a:t>Automatic brain ischemic stroke segmentation with deep learning: </a:t>
                      </a:r>
                    </a:p>
                    <a:p>
                      <a:r>
                        <a:rPr lang="en-US" sz="870" b="1" dirty="0"/>
                        <a:t>A review </a:t>
                      </a:r>
                      <a:endParaRPr lang="en-IN" sz="87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70" dirty="0"/>
                        <a:t>Hossein Abbasi, </a:t>
                      </a:r>
                      <a:r>
                        <a:rPr lang="en-IN" sz="870" dirty="0" err="1"/>
                        <a:t>Maysam</a:t>
                      </a:r>
                      <a:r>
                        <a:rPr lang="en-IN" sz="870" dirty="0"/>
                        <a:t> Or0uskhani, </a:t>
                      </a:r>
                      <a:r>
                        <a:rPr lang="en-IN" sz="870" dirty="0" err="1"/>
                        <a:t>Samaneh</a:t>
                      </a:r>
                      <a:r>
                        <a:rPr lang="en-IN" sz="870" dirty="0"/>
                        <a:t> Asgari, Sara </a:t>
                      </a:r>
                      <a:r>
                        <a:rPr lang="en-IN" sz="870" dirty="0" err="1"/>
                        <a:t>Shomal</a:t>
                      </a:r>
                      <a:r>
                        <a:rPr lang="en-IN" sz="870" dirty="0"/>
                        <a:t> Zadeh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70" dirty="0"/>
                        <a:t>Neuroscience Informatics (2023)</a:t>
                      </a:r>
                      <a:endParaRPr lang="en-IN" sz="870" dirty="0"/>
                    </a:p>
                  </a:txBody>
                  <a:tcPr/>
                </a:tc>
                <a:tc>
                  <a:txBody>
                    <a:bodyPr/>
                    <a:lstStyle/>
                    <a:p>
                      <a:r>
                        <a:rPr lang="en-US" sz="870" dirty="0"/>
                        <a:t>MRI - Residual </a:t>
                      </a:r>
                      <a:r>
                        <a:rPr lang="en-US" sz="870" dirty="0" err="1"/>
                        <a:t>ConvLSTM</a:t>
                      </a:r>
                      <a:r>
                        <a:rPr lang="en-US" sz="870" dirty="0"/>
                        <a:t> U-Net, SGD-Net,</a:t>
                      </a:r>
                    </a:p>
                    <a:p>
                      <a:r>
                        <a:rPr lang="en-US" sz="870" dirty="0"/>
                        <a:t> MRI - </a:t>
                      </a:r>
                      <a:r>
                        <a:rPr lang="nl-NL" sz="870" dirty="0"/>
                        <a:t>3D U-Net CNN + zoom-in &amp; out strategy, </a:t>
                      </a:r>
                    </a:p>
                    <a:p>
                      <a:r>
                        <a:rPr lang="nl-NL" sz="870" dirty="0"/>
                        <a:t>CT – 3D U-Net, </a:t>
                      </a:r>
                    </a:p>
                    <a:p>
                      <a:r>
                        <a:rPr lang="nl-NL" sz="870" dirty="0"/>
                        <a:t>CT  - </a:t>
                      </a:r>
                      <a:r>
                        <a:rPr lang="en-US" sz="870" dirty="0" err="1"/>
                        <a:t>MultiRes</a:t>
                      </a:r>
                      <a:r>
                        <a:rPr lang="en-US" sz="870" dirty="0"/>
                        <a:t> U-Net based CNN</a:t>
                      </a:r>
                      <a:endParaRPr lang="en-IN" sz="870" dirty="0"/>
                    </a:p>
                  </a:txBody>
                  <a:tcPr/>
                </a:tc>
                <a:tc>
                  <a:txBody>
                    <a:bodyPr/>
                    <a:lstStyle/>
                    <a:p>
                      <a:r>
                        <a:rPr lang="en-US" sz="870" dirty="0"/>
                        <a:t>High accuracy, multi-parametric imaging</a:t>
                      </a:r>
                    </a:p>
                    <a:p>
                      <a:r>
                        <a:rPr lang="en-US" sz="870" dirty="0"/>
                        <a:t>High DSC</a:t>
                      </a:r>
                    </a:p>
                    <a:p>
                      <a:r>
                        <a:rPr lang="en-US" sz="870" dirty="0"/>
                        <a:t>High DSC, bone imaging, low sensitivity to motion artifacts</a:t>
                      </a:r>
                    </a:p>
                    <a:p>
                      <a:r>
                        <a:rPr lang="en-US" sz="870" dirty="0"/>
                        <a:t>High DSC, low sensitivity to motion artifacts</a:t>
                      </a:r>
                      <a:endParaRPr lang="en-IN" sz="870" dirty="0"/>
                    </a:p>
                  </a:txBody>
                  <a:tcPr/>
                </a:tc>
                <a:extLst>
                  <a:ext uri="{0D108BD9-81ED-4DB2-BD59-A6C34878D82A}">
                    <a16:rowId xmlns="" xmlns:a16="http://schemas.microsoft.com/office/drawing/2014/main" val="2873271439"/>
                  </a:ext>
                </a:extLst>
              </a:tr>
              <a:tr h="370840">
                <a:tc>
                  <a:txBody>
                    <a:bodyPr/>
                    <a:lstStyle/>
                    <a:p>
                      <a:r>
                        <a:rPr lang="en-IN" sz="870" dirty="0"/>
                        <a:t>7</a:t>
                      </a:r>
                      <a:endParaRPr lang="en-US" sz="87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70" b="1" dirty="0"/>
                        <a:t>Neuroimaging and deep learning for brain stroke detection - A review of recent advancements and future prospects </a:t>
                      </a:r>
                      <a:endParaRPr lang="en-IN" sz="87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70" dirty="0"/>
                        <a:t>R. Karthik, R. Menaka, Annie Johnson, Sundar Anand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70" dirty="0"/>
                        <a:t>Computer Methods and Programs in Biomedicine (2020)</a:t>
                      </a:r>
                      <a:endParaRPr lang="en-IN" sz="870" dirty="0"/>
                    </a:p>
                  </a:txBody>
                  <a:tcPr/>
                </a:tc>
                <a:tc>
                  <a:txBody>
                    <a:bodyPr/>
                    <a:lstStyle/>
                    <a:p>
                      <a:r>
                        <a:rPr lang="fr-FR" sz="870" dirty="0"/>
                        <a:t>Cho et al., 2019 [92] - 135974 images CNN and FCN, </a:t>
                      </a:r>
                    </a:p>
                    <a:p>
                      <a:r>
                        <a:rPr lang="en-US" sz="870" dirty="0"/>
                        <a:t>Patel et al., 2019 [94]- 1940 CNN and RNN,</a:t>
                      </a:r>
                    </a:p>
                    <a:p>
                      <a:r>
                        <a:rPr lang="en-US" sz="870" dirty="0"/>
                        <a:t>Kuo et al., 2019 [95] - 4,396 head CT scans FCN</a:t>
                      </a:r>
                      <a:endParaRPr lang="en-IN" sz="870" dirty="0"/>
                    </a:p>
                  </a:txBody>
                  <a:tcPr/>
                </a:tc>
                <a:tc>
                  <a:txBody>
                    <a:bodyPr/>
                    <a:lstStyle/>
                    <a:p>
                      <a:r>
                        <a:rPr lang="it-IT" sz="870" dirty="0"/>
                        <a:t>Accuracy: 98.28% Dice Coefficient: 0.84 </a:t>
                      </a:r>
                    </a:p>
                    <a:p>
                      <a:r>
                        <a:rPr lang="en-US" sz="870" dirty="0"/>
                        <a:t>Accuracy: 87% </a:t>
                      </a:r>
                    </a:p>
                    <a:p>
                      <a:r>
                        <a:rPr lang="en-US" sz="870" dirty="0"/>
                        <a:t>AUC: 0.96 </a:t>
                      </a:r>
                    </a:p>
                    <a:p>
                      <a:r>
                        <a:rPr lang="en-US" sz="870" dirty="0"/>
                        <a:t>AUC: 0.991 </a:t>
                      </a:r>
                      <a:endParaRPr lang="en-IN" sz="870" dirty="0"/>
                    </a:p>
                  </a:txBody>
                  <a:tcPr/>
                </a:tc>
                <a:extLst>
                  <a:ext uri="{0D108BD9-81ED-4DB2-BD59-A6C34878D82A}">
                    <a16:rowId xmlns="" xmlns:a16="http://schemas.microsoft.com/office/drawing/2014/main" val="30298873"/>
                  </a:ext>
                </a:extLst>
              </a:tr>
              <a:tr h="370840">
                <a:tc>
                  <a:txBody>
                    <a:bodyPr/>
                    <a:lstStyle/>
                    <a:p>
                      <a:r>
                        <a:rPr lang="en-IN" sz="870" dirty="0"/>
                        <a:t>8</a:t>
                      </a:r>
                      <a:endParaRPr lang="en-US" sz="87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70" b="1" dirty="0"/>
                        <a:t>Current approaches and advances in the imaging of stroke</a:t>
                      </a:r>
                      <a:endParaRPr lang="en-IN" sz="87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70" dirty="0"/>
                        <a:t>Pragati Kakkar, Tarun Kakkar, Tufail </a:t>
                      </a:r>
                      <a:r>
                        <a:rPr lang="en-IN" sz="870" dirty="0" err="1"/>
                        <a:t>Patankar</a:t>
                      </a:r>
                      <a:r>
                        <a:rPr lang="en-IN" sz="870" dirty="0"/>
                        <a:t> and </a:t>
                      </a:r>
                      <a:r>
                        <a:rPr lang="en-IN" sz="870" dirty="0" err="1"/>
                        <a:t>Sikha</a:t>
                      </a:r>
                      <a:r>
                        <a:rPr lang="en-IN" sz="870" dirty="0"/>
                        <a:t> Saha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70" dirty="0"/>
                        <a:t>Disease Models &amp; Mechanisms (2021)</a:t>
                      </a:r>
                      <a:endParaRPr lang="en-IN" sz="870" dirty="0"/>
                    </a:p>
                  </a:txBody>
                  <a:tcPr/>
                </a:tc>
                <a:tc>
                  <a:txBody>
                    <a:bodyPr/>
                    <a:lstStyle/>
                    <a:p>
                      <a:endParaRPr lang="en-IN" sz="870" b="0" i="0" kern="1200" dirty="0">
                        <a:solidFill>
                          <a:schemeClr val="dk1"/>
                        </a:solidFill>
                        <a:effectLst/>
                        <a:latin typeface="+mn-lt"/>
                        <a:ea typeface="+mn-ea"/>
                        <a:cs typeface="+mn-cs"/>
                      </a:endParaRPr>
                    </a:p>
                  </a:txBody>
                  <a:tcPr/>
                </a:tc>
                <a:tc>
                  <a:txBody>
                    <a:bodyPr/>
                    <a:lstStyle/>
                    <a:p>
                      <a:endParaRPr lang="en-US" sz="870" dirty="0"/>
                    </a:p>
                  </a:txBody>
                  <a:tcPr/>
                </a:tc>
                <a:extLst>
                  <a:ext uri="{0D108BD9-81ED-4DB2-BD59-A6C34878D82A}">
                    <a16:rowId xmlns="" xmlns:a16="http://schemas.microsoft.com/office/drawing/2014/main" val="2942781684"/>
                  </a:ext>
                </a:extLst>
              </a:tr>
            </a:tbl>
          </a:graphicData>
        </a:graphic>
      </p:graphicFrame>
    </p:spTree>
    <p:extLst>
      <p:ext uri="{BB962C8B-B14F-4D97-AF65-F5344CB8AC3E}">
        <p14:creationId xmlns:p14="http://schemas.microsoft.com/office/powerpoint/2010/main" val="760483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2400" dirty="0">
                <a:latin typeface="Roman"/>
              </a:rPr>
              <a:t>Develop an advanced machine learning pipeline that utilizes medical imaging data (CT scans or MRIs) to predict the occurrence and severity of brain strokes. By leveraging a combination of deep learning models (such as </a:t>
            </a:r>
            <a:r>
              <a:rPr lang="en-US" sz="2400" dirty="0" err="1">
                <a:latin typeface="Roman"/>
              </a:rPr>
              <a:t>UNet</a:t>
            </a:r>
            <a:r>
              <a:rPr lang="en-US" sz="2400" dirty="0">
                <a:latin typeface="Roman"/>
              </a:rPr>
              <a:t>, </a:t>
            </a:r>
            <a:r>
              <a:rPr lang="en-US" sz="2400" dirty="0" smtClean="0">
                <a:latin typeface="Roman"/>
              </a:rPr>
              <a:t>2D </a:t>
            </a:r>
            <a:r>
              <a:rPr lang="en-US" sz="2400" dirty="0">
                <a:latin typeface="Roman"/>
              </a:rPr>
              <a:t>CNN, </a:t>
            </a:r>
            <a:r>
              <a:rPr lang="en-US" sz="2400" dirty="0" err="1">
                <a:latin typeface="Roman"/>
              </a:rPr>
              <a:t>ResNet</a:t>
            </a:r>
            <a:r>
              <a:rPr lang="en-US" sz="2400" dirty="0">
                <a:latin typeface="Roman"/>
              </a:rPr>
              <a:t>, etc.), the method aims to achieve high accuracy and reliability in identifying ischemic or hemorrhagic strokes.</a:t>
            </a:r>
          </a:p>
          <a:p>
            <a:endParaRPr lang="en-US" sz="2400" dirty="0">
              <a:latin typeface="Roman"/>
            </a:endParaRPr>
          </a:p>
          <a:p>
            <a:pPr marL="0" indent="0">
              <a:buNone/>
            </a:pPr>
            <a:r>
              <a:rPr lang="en-GB" sz="2400" b="1" dirty="0">
                <a:latin typeface="Roman"/>
              </a:rPr>
              <a:t>Key Components</a:t>
            </a:r>
            <a:r>
              <a:rPr lang="en-GB" sz="2400" dirty="0">
                <a:latin typeface="Roman"/>
              </a:rPr>
              <a:t>:</a:t>
            </a:r>
          </a:p>
          <a:p>
            <a:r>
              <a:rPr lang="en-GB" sz="2400" dirty="0">
                <a:latin typeface="Roman"/>
              </a:rPr>
              <a:t>Preprocessing of medical images (e.g., skull-stripping, normalization).</a:t>
            </a:r>
          </a:p>
          <a:p>
            <a:r>
              <a:rPr lang="en-GB" sz="2400" dirty="0">
                <a:latin typeface="Roman"/>
              </a:rPr>
              <a:t>Segmentation and classification of brain regions using </a:t>
            </a:r>
            <a:r>
              <a:rPr lang="en-GB" sz="2400" dirty="0" err="1">
                <a:latin typeface="Roman"/>
              </a:rPr>
              <a:t>UNet</a:t>
            </a:r>
            <a:r>
              <a:rPr lang="en-GB" sz="2400" dirty="0">
                <a:latin typeface="Roman"/>
              </a:rPr>
              <a:t> or </a:t>
            </a:r>
            <a:r>
              <a:rPr lang="en-GB" dirty="0">
                <a:latin typeface="Roman"/>
              </a:rPr>
              <a:t>2</a:t>
            </a:r>
            <a:r>
              <a:rPr lang="en-GB" sz="2400" dirty="0" smtClean="0">
                <a:latin typeface="Roman"/>
              </a:rPr>
              <a:t>D </a:t>
            </a:r>
            <a:r>
              <a:rPr lang="en-GB" sz="2400" dirty="0">
                <a:latin typeface="Roman"/>
              </a:rPr>
              <a:t>CNN.</a:t>
            </a:r>
          </a:p>
          <a:p>
            <a:r>
              <a:rPr lang="en-GB" sz="2400" dirty="0">
                <a:latin typeface="Roman"/>
              </a:rPr>
              <a:t>Feature extraction using pre-trained models (</a:t>
            </a:r>
            <a:r>
              <a:rPr lang="en-GB" sz="2400" dirty="0" err="1">
                <a:latin typeface="Roman"/>
              </a:rPr>
              <a:t>ResNet</a:t>
            </a:r>
            <a:r>
              <a:rPr lang="en-GB" sz="2400" dirty="0">
                <a:latin typeface="Roman"/>
              </a:rPr>
              <a:t>, VGG, </a:t>
            </a:r>
            <a:r>
              <a:rPr lang="en-GB" sz="2400" dirty="0" err="1">
                <a:latin typeface="Roman"/>
              </a:rPr>
              <a:t>EfficientNet</a:t>
            </a:r>
            <a:r>
              <a:rPr lang="en-GB" sz="2400" dirty="0">
                <a:latin typeface="Roman"/>
              </a:rPr>
              <a:t>).</a:t>
            </a:r>
          </a:p>
          <a:p>
            <a:r>
              <a:rPr lang="en-GB" sz="2400" dirty="0">
                <a:latin typeface="Roman"/>
              </a:rPr>
              <a:t>Final prediction using </a:t>
            </a:r>
            <a:r>
              <a:rPr lang="en-GB" sz="2400" dirty="0" err="1">
                <a:latin typeface="Roman"/>
              </a:rPr>
              <a:t>DenseNet</a:t>
            </a:r>
            <a:r>
              <a:rPr lang="en-GB" sz="2400" dirty="0">
                <a:latin typeface="Roman"/>
              </a:rPr>
              <a:t>, Transformer-based models.</a:t>
            </a:r>
          </a:p>
          <a:p>
            <a:endParaRPr lang="en-GB" dirty="0"/>
          </a:p>
        </p:txBody>
      </p:sp>
    </p:spTree>
    <p:extLst>
      <p:ext uri="{BB962C8B-B14F-4D97-AF65-F5344CB8AC3E}">
        <p14:creationId xmlns:p14="http://schemas.microsoft.com/office/powerpoint/2010/main" val="2659618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1"/>
            <a:ext cx="4576781" cy="4952997"/>
          </a:xfrm>
        </p:spPr>
        <p:txBody>
          <a:bodyPr>
            <a:normAutofit fontScale="92500"/>
          </a:bodyPr>
          <a:lstStyle/>
          <a:p>
            <a:pPr marL="0" indent="0">
              <a:buNone/>
            </a:pPr>
            <a:r>
              <a:rPr lang="en-US" sz="2000" b="1" dirty="0">
                <a:latin typeface="Roman"/>
              </a:rPr>
              <a:t>The primary objective of the project is to:</a:t>
            </a:r>
          </a:p>
          <a:p>
            <a:pPr marL="0" indent="0">
              <a:buNone/>
            </a:pPr>
            <a:endParaRPr lang="en-US" sz="2000" b="1" dirty="0">
              <a:latin typeface="Roman"/>
            </a:endParaRPr>
          </a:p>
          <a:p>
            <a:r>
              <a:rPr lang="en-US" sz="2000" dirty="0">
                <a:latin typeface="Roman"/>
              </a:rPr>
              <a:t>Accurately </a:t>
            </a:r>
            <a:r>
              <a:rPr lang="en-US" sz="2000" dirty="0" smtClean="0">
                <a:latin typeface="Roman"/>
              </a:rPr>
              <a:t>classify medical </a:t>
            </a:r>
            <a:r>
              <a:rPr lang="en-US" sz="2000" dirty="0">
                <a:latin typeface="Roman"/>
              </a:rPr>
              <a:t>images as stroke-positive or stroke-negative.</a:t>
            </a:r>
          </a:p>
          <a:p>
            <a:r>
              <a:rPr lang="en-US" sz="2000" dirty="0">
                <a:latin typeface="Roman"/>
              </a:rPr>
              <a:t>Differentiate between ischemic and hemorrhagic stroke’s.</a:t>
            </a:r>
          </a:p>
          <a:p>
            <a:r>
              <a:rPr lang="en-US" sz="2000" dirty="0">
                <a:latin typeface="Roman"/>
              </a:rPr>
              <a:t>Leverage state-of-the-art architectures to improve the accuracy and computational efficiency of stroke prediction.</a:t>
            </a:r>
          </a:p>
          <a:p>
            <a:r>
              <a:rPr lang="en-US" sz="2000" dirty="0">
                <a:latin typeface="Roman"/>
              </a:rPr>
              <a:t>Provide explainable AI (XAI) insights using Grad-CAM or SHAP for stroke identification, aiding medical practitioners in decision-making.</a:t>
            </a:r>
            <a:endParaRPr lang="en-GB" sz="2000" dirty="0">
              <a:latin typeface="Roma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158" y="1065006"/>
            <a:ext cx="5927463" cy="5107193"/>
          </a:xfrm>
          <a:prstGeom prst="rect">
            <a:avLst/>
          </a:prstGeom>
        </p:spPr>
      </p:pic>
    </p:spTree>
    <p:extLst>
      <p:ext uri="{BB962C8B-B14F-4D97-AF65-F5344CB8AC3E}">
        <p14:creationId xmlns:p14="http://schemas.microsoft.com/office/powerpoint/2010/main" val="2666729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THE ARCHITECTURE DIAGRAM FOR BRAIN STROKE PREDICTION</a:t>
            </a: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800" y="1142999"/>
            <a:ext cx="6148593" cy="4730675"/>
          </a:xfrm>
        </p:spPr>
      </p:pic>
    </p:spTree>
    <p:extLst>
      <p:ext uri="{BB962C8B-B14F-4D97-AF65-F5344CB8AC3E}">
        <p14:creationId xmlns:p14="http://schemas.microsoft.com/office/powerpoint/2010/main" val="427551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1143001"/>
            <a:ext cx="10668000" cy="4580067"/>
          </a:xfrm>
        </p:spPr>
        <p:txBody>
          <a:bodyPr>
            <a:normAutofit fontScale="25000" lnSpcReduction="20000"/>
          </a:bodyPr>
          <a:lstStyle/>
          <a:p>
            <a:pPr marL="457200" indent="-457200">
              <a:buAutoNum type="arabicPeriod"/>
            </a:pPr>
            <a:r>
              <a:rPr lang="en-GB" sz="5600" b="1" dirty="0" smtClean="0">
                <a:latin typeface="Roman"/>
              </a:rPr>
              <a:t>Data Collection and </a:t>
            </a:r>
            <a:r>
              <a:rPr lang="en-GB" sz="5600" b="1" dirty="0" err="1" smtClean="0">
                <a:latin typeface="Roman"/>
              </a:rPr>
              <a:t>Preprocessing</a:t>
            </a:r>
            <a:r>
              <a:rPr lang="en-GB" sz="5600" b="1" dirty="0" smtClean="0">
                <a:latin typeface="Roman"/>
              </a:rPr>
              <a:t> Data Source:</a:t>
            </a:r>
          </a:p>
          <a:p>
            <a:pPr marL="0" indent="0">
              <a:buNone/>
            </a:pPr>
            <a:r>
              <a:rPr lang="en-GB" sz="5600" b="1" dirty="0" smtClean="0">
                <a:latin typeface="Roman"/>
              </a:rPr>
              <a:t>       </a:t>
            </a:r>
            <a:r>
              <a:rPr lang="en-GB" sz="5600" dirty="0" smtClean="0">
                <a:latin typeface="Roman"/>
              </a:rPr>
              <a:t>Utilize public stroke datasets like ISLES, RSNA Intracranial </a:t>
            </a:r>
            <a:r>
              <a:rPr lang="en-GB" sz="5600" dirty="0" err="1" smtClean="0">
                <a:latin typeface="Roman"/>
              </a:rPr>
              <a:t>Hemorrhage</a:t>
            </a:r>
            <a:r>
              <a:rPr lang="en-GB" sz="5600" dirty="0" smtClean="0">
                <a:latin typeface="Roman"/>
              </a:rPr>
              <a:t> Dataset, or proprietary clinical data      </a:t>
            </a:r>
          </a:p>
          <a:p>
            <a:pPr marL="0" indent="0">
              <a:buNone/>
            </a:pPr>
            <a:r>
              <a:rPr lang="en-GB" sz="5600" dirty="0" smtClean="0">
                <a:latin typeface="Roman"/>
              </a:rPr>
              <a:t>        from hospitals.</a:t>
            </a:r>
          </a:p>
          <a:p>
            <a:pPr marL="0" indent="0">
              <a:buNone/>
            </a:pPr>
            <a:r>
              <a:rPr lang="en-GB" sz="5600" b="1" dirty="0" smtClean="0">
                <a:latin typeface="Roman"/>
              </a:rPr>
              <a:t>            </a:t>
            </a:r>
            <a:r>
              <a:rPr lang="en-GB" sz="5600" b="1" dirty="0" err="1" smtClean="0">
                <a:latin typeface="Roman"/>
              </a:rPr>
              <a:t>Preprocessing</a:t>
            </a:r>
            <a:r>
              <a:rPr lang="en-GB" sz="5600" b="1" dirty="0" smtClean="0">
                <a:latin typeface="Roman"/>
              </a:rPr>
              <a:t>:</a:t>
            </a:r>
          </a:p>
          <a:p>
            <a:pPr marL="400050" lvl="1" indent="0">
              <a:buNone/>
            </a:pPr>
            <a:r>
              <a:rPr lang="en-GB" sz="5600" dirty="0" smtClean="0">
                <a:latin typeface="Roman"/>
              </a:rPr>
              <a:t>     Resizing, normalization, or intensity standardization of medical images.</a:t>
            </a:r>
          </a:p>
          <a:p>
            <a:pPr marL="400050" lvl="1" indent="0">
              <a:buNone/>
            </a:pPr>
            <a:r>
              <a:rPr lang="en-GB" sz="5600" dirty="0" smtClean="0">
                <a:latin typeface="Roman"/>
              </a:rPr>
              <a:t>     Data augmentation techniques (rotations, translations, flips) to increase dataset diversity.</a:t>
            </a:r>
          </a:p>
          <a:p>
            <a:pPr marL="400050" lvl="1" indent="0">
              <a:buNone/>
            </a:pPr>
            <a:r>
              <a:rPr lang="en-GB" sz="5600" dirty="0" smtClean="0">
                <a:latin typeface="Roman"/>
              </a:rPr>
              <a:t>     Noise reduction (e.g., Gaussian smoothing) to enhance image quality.</a:t>
            </a:r>
          </a:p>
          <a:p>
            <a:pPr marL="400050" lvl="1" indent="0">
              <a:buNone/>
            </a:pPr>
            <a:r>
              <a:rPr lang="en-GB" sz="5600" dirty="0" smtClean="0">
                <a:latin typeface="Roman"/>
              </a:rPr>
              <a:t>     Skull stripping and segmentation to remove non-brain regions.</a:t>
            </a:r>
          </a:p>
          <a:p>
            <a:pPr marL="400050" lvl="1" indent="0">
              <a:buNone/>
            </a:pPr>
            <a:endParaRPr lang="en-GB" sz="5600" dirty="0" smtClean="0">
              <a:latin typeface="Roman"/>
            </a:endParaRPr>
          </a:p>
          <a:p>
            <a:pPr marL="0" indent="0">
              <a:buNone/>
            </a:pPr>
            <a:r>
              <a:rPr lang="en-US" sz="5600" b="1" dirty="0" smtClean="0">
                <a:latin typeface="Roman"/>
              </a:rPr>
              <a:t>2.  Model Architecture </a:t>
            </a:r>
            <a:r>
              <a:rPr lang="en-US" sz="5600" b="1" dirty="0" err="1" smtClean="0">
                <a:latin typeface="Roman"/>
              </a:rPr>
              <a:t>UNet</a:t>
            </a:r>
            <a:r>
              <a:rPr lang="en-US" sz="5600" b="1" dirty="0" smtClean="0">
                <a:latin typeface="Roman"/>
              </a:rPr>
              <a:t>/2D </a:t>
            </a:r>
            <a:r>
              <a:rPr lang="en-US" sz="5600" b="1" dirty="0" smtClean="0">
                <a:latin typeface="Roman"/>
              </a:rPr>
              <a:t>CNN for Segmentation:</a:t>
            </a:r>
          </a:p>
          <a:p>
            <a:pPr marL="0" indent="0">
              <a:buNone/>
            </a:pPr>
            <a:r>
              <a:rPr lang="en-US" sz="5600" dirty="0" smtClean="0">
                <a:latin typeface="Roman"/>
              </a:rPr>
              <a:t>      Train a </a:t>
            </a:r>
            <a:r>
              <a:rPr lang="en-US" sz="5600" dirty="0" err="1" smtClean="0">
                <a:latin typeface="Roman"/>
              </a:rPr>
              <a:t>UNet</a:t>
            </a:r>
            <a:r>
              <a:rPr lang="en-US" sz="5600" dirty="0" smtClean="0">
                <a:latin typeface="Roman"/>
              </a:rPr>
              <a:t> or </a:t>
            </a:r>
            <a:r>
              <a:rPr lang="en-US" sz="5600" dirty="0">
                <a:latin typeface="Roman"/>
              </a:rPr>
              <a:t>2</a:t>
            </a:r>
            <a:r>
              <a:rPr lang="en-US" sz="5600" dirty="0" smtClean="0">
                <a:latin typeface="Roman"/>
              </a:rPr>
              <a:t> </a:t>
            </a:r>
            <a:r>
              <a:rPr lang="en-US" sz="5600" dirty="0" smtClean="0">
                <a:latin typeface="Roman"/>
              </a:rPr>
              <a:t>CNN to segment brain regions from raw CT/MRI images, identifying areas affected by a      </a:t>
            </a:r>
          </a:p>
          <a:p>
            <a:pPr marL="0" indent="0">
              <a:buNone/>
            </a:pPr>
            <a:r>
              <a:rPr lang="en-US" sz="5600" dirty="0" smtClean="0">
                <a:latin typeface="Roman"/>
              </a:rPr>
              <a:t>      stroke.</a:t>
            </a:r>
          </a:p>
          <a:p>
            <a:pPr marL="0" indent="0">
              <a:buNone/>
            </a:pPr>
            <a:r>
              <a:rPr lang="en-US" sz="5600" dirty="0" smtClean="0">
                <a:latin typeface="Roman"/>
              </a:rPr>
              <a:t>     The segmented output serves as an input for subsequent classification models.</a:t>
            </a:r>
          </a:p>
          <a:p>
            <a:pPr marL="0" indent="0">
              <a:buNone/>
            </a:pPr>
            <a:endParaRPr lang="en-US" sz="5600" dirty="0" smtClean="0">
              <a:latin typeface="Roman"/>
            </a:endParaRPr>
          </a:p>
          <a:p>
            <a:pPr lvl="1"/>
            <a:r>
              <a:rPr lang="en-US" sz="5600" b="1" dirty="0" smtClean="0">
                <a:latin typeface="Roman"/>
              </a:rPr>
              <a:t>Pre-trained Networks for Classification:</a:t>
            </a:r>
          </a:p>
          <a:p>
            <a:pPr marL="400050" lvl="1" indent="0">
              <a:buNone/>
            </a:pPr>
            <a:r>
              <a:rPr lang="en-US" sz="5600" dirty="0" smtClean="0">
                <a:latin typeface="Roman"/>
              </a:rPr>
              <a:t>      Use </a:t>
            </a:r>
            <a:r>
              <a:rPr lang="en-US" sz="5600" dirty="0" err="1" smtClean="0">
                <a:latin typeface="Roman"/>
              </a:rPr>
              <a:t>ResNet</a:t>
            </a:r>
            <a:r>
              <a:rPr lang="en-US" sz="5600" dirty="0" smtClean="0">
                <a:latin typeface="Roman"/>
              </a:rPr>
              <a:t>, VGG16/19, </a:t>
            </a:r>
            <a:r>
              <a:rPr lang="en-US" sz="5600" dirty="0" err="1" smtClean="0">
                <a:latin typeface="Roman"/>
              </a:rPr>
              <a:t>EfficientNet</a:t>
            </a:r>
            <a:r>
              <a:rPr lang="en-US" sz="5600" dirty="0" smtClean="0">
                <a:latin typeface="Roman"/>
              </a:rPr>
              <a:t>, </a:t>
            </a:r>
            <a:r>
              <a:rPr lang="en-US" sz="5600" dirty="0" err="1" smtClean="0">
                <a:latin typeface="Roman"/>
              </a:rPr>
              <a:t>DenseNet</a:t>
            </a:r>
            <a:r>
              <a:rPr lang="en-US" sz="5600" dirty="0" smtClean="0">
                <a:latin typeface="Roman"/>
              </a:rPr>
              <a:t> as feature extractors. </a:t>
            </a:r>
          </a:p>
          <a:p>
            <a:pPr marL="400050" lvl="1" indent="0">
              <a:buNone/>
            </a:pPr>
            <a:r>
              <a:rPr lang="en-US" sz="5600" dirty="0" smtClean="0">
                <a:latin typeface="Roman"/>
              </a:rPr>
              <a:t>      Pre-trained weights on </a:t>
            </a:r>
            <a:r>
              <a:rPr lang="en-US" sz="5600" dirty="0" err="1" smtClean="0">
                <a:latin typeface="Roman"/>
              </a:rPr>
              <a:t>ImageNet</a:t>
            </a:r>
            <a:r>
              <a:rPr lang="en-US" sz="5600" dirty="0" smtClean="0">
                <a:latin typeface="Roman"/>
              </a:rPr>
              <a:t> could be fine-tuned for the stroke prediction task.</a:t>
            </a:r>
          </a:p>
          <a:p>
            <a:pPr marL="400050" lvl="1" indent="0">
              <a:buNone/>
            </a:pPr>
            <a:r>
              <a:rPr lang="en-US" sz="5600" dirty="0" smtClean="0">
                <a:latin typeface="Roman"/>
              </a:rPr>
              <a:t>      Explore </a:t>
            </a:r>
            <a:r>
              <a:rPr lang="en-US" sz="5600" dirty="0" err="1" smtClean="0">
                <a:latin typeface="Roman"/>
              </a:rPr>
              <a:t>EfficientNet</a:t>
            </a:r>
            <a:r>
              <a:rPr lang="en-US" sz="5600" dirty="0" smtClean="0">
                <a:latin typeface="Roman"/>
              </a:rPr>
              <a:t> for optimized resource efficiency with high accuracy.</a:t>
            </a:r>
          </a:p>
          <a:p>
            <a:pPr marL="400050" lvl="1" indent="0">
              <a:buNone/>
            </a:pPr>
            <a:r>
              <a:rPr lang="en-US" sz="5600" dirty="0" smtClean="0">
                <a:latin typeface="Roman"/>
              </a:rPr>
              <a:t>      </a:t>
            </a:r>
            <a:r>
              <a:rPr lang="en-US" sz="5600" dirty="0" err="1" smtClean="0">
                <a:latin typeface="Roman"/>
              </a:rPr>
              <a:t>DenseNet</a:t>
            </a:r>
            <a:r>
              <a:rPr lang="en-US" sz="5600" dirty="0" smtClean="0">
                <a:latin typeface="Roman"/>
              </a:rPr>
              <a:t> for deeper feature propagation and improved classification accuracy.</a:t>
            </a:r>
          </a:p>
          <a:p>
            <a:pPr marL="0" indent="0">
              <a:buNone/>
            </a:pPr>
            <a:endParaRPr lang="en-US" sz="5600" dirty="0" smtClean="0">
              <a:latin typeface="Roman"/>
            </a:endParaRPr>
          </a:p>
          <a:p>
            <a:pPr lvl="1"/>
            <a:r>
              <a:rPr lang="en-US" sz="5600" b="1" dirty="0" smtClean="0">
                <a:latin typeface="Roman"/>
              </a:rPr>
              <a:t>Transformer Models:</a:t>
            </a:r>
          </a:p>
          <a:p>
            <a:pPr marL="400050" lvl="1" indent="0">
              <a:buNone/>
            </a:pPr>
            <a:r>
              <a:rPr lang="en-US" sz="5600" dirty="0" smtClean="0">
                <a:latin typeface="Roman"/>
              </a:rPr>
              <a:t>     Incorporate transformer-based models, such as Vision Transformers (</a:t>
            </a:r>
            <a:r>
              <a:rPr lang="en-US" sz="5600" dirty="0" err="1" smtClean="0">
                <a:latin typeface="Roman"/>
              </a:rPr>
              <a:t>ViT</a:t>
            </a:r>
            <a:r>
              <a:rPr lang="en-US" sz="5600" dirty="0" smtClean="0">
                <a:latin typeface="Roman"/>
              </a:rPr>
              <a:t>), for capturing long-range     </a:t>
            </a:r>
          </a:p>
          <a:p>
            <a:pPr marL="400050" lvl="1" indent="0">
              <a:buNone/>
            </a:pPr>
            <a:r>
              <a:rPr lang="en-US" sz="5600" dirty="0" smtClean="0">
                <a:latin typeface="Roman"/>
              </a:rPr>
              <a:t>    dependencies and context in the image, especially useful in complex patterns of stroke lesions.</a:t>
            </a:r>
          </a:p>
          <a:p>
            <a:pPr marL="457200" indent="-457200">
              <a:buAutoNum type="arabicPeriod"/>
            </a:pPr>
            <a:endParaRPr lang="en-US" sz="1800" dirty="0">
              <a:latin typeface="Roman"/>
            </a:endParaRPr>
          </a:p>
        </p:txBody>
      </p:sp>
    </p:spTree>
    <p:extLst>
      <p:ext uri="{BB962C8B-B14F-4D97-AF65-F5344CB8AC3E}">
        <p14:creationId xmlns:p14="http://schemas.microsoft.com/office/powerpoint/2010/main" val="231494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491BEF-F11B-FCF7-1673-C82BE8C58C96}"/>
              </a:ext>
            </a:extLst>
          </p:cNvPr>
          <p:cNvSpPr>
            <a:spLocks noGrp="1"/>
          </p:cNvSpPr>
          <p:nvPr>
            <p:ph type="title"/>
          </p:nvPr>
        </p:nvSpPr>
        <p:spPr/>
        <p:txBody>
          <a:bodyPr/>
          <a:lstStyle/>
          <a:p>
            <a:r>
              <a:rPr lang="en-IN" dirty="0" err="1"/>
              <a:t>Cont</a:t>
            </a:r>
            <a:r>
              <a:rPr lang="en-IN" dirty="0"/>
              <a:t>…</a:t>
            </a:r>
            <a:endParaRPr lang="en-US" dirty="0"/>
          </a:p>
        </p:txBody>
      </p:sp>
      <p:sp>
        <p:nvSpPr>
          <p:cNvPr id="3" name="Content Placeholder 2">
            <a:extLst>
              <a:ext uri="{FF2B5EF4-FFF2-40B4-BE49-F238E27FC236}">
                <a16:creationId xmlns="" xmlns:a16="http://schemas.microsoft.com/office/drawing/2014/main" id="{143DC201-C108-DA02-424B-AB55347F6DC4}"/>
              </a:ext>
            </a:extLst>
          </p:cNvPr>
          <p:cNvSpPr>
            <a:spLocks noGrp="1"/>
          </p:cNvSpPr>
          <p:nvPr>
            <p:ph idx="1"/>
          </p:nvPr>
        </p:nvSpPr>
        <p:spPr/>
        <p:txBody>
          <a:bodyPr/>
          <a:lstStyle/>
          <a:p>
            <a:pPr marL="0" indent="0">
              <a:buNone/>
            </a:pPr>
            <a:r>
              <a:rPr lang="en-US" sz="1600" b="1" dirty="0"/>
              <a:t>3</a:t>
            </a:r>
            <a:r>
              <a:rPr lang="en-US" sz="1600" b="1" dirty="0">
                <a:latin typeface="Roman"/>
              </a:rPr>
              <a:t>. Model Training and Optimization Loss Function: </a:t>
            </a:r>
          </a:p>
          <a:p>
            <a:pPr marL="0" indent="0">
              <a:buNone/>
            </a:pPr>
            <a:r>
              <a:rPr lang="en-US" b="1" dirty="0">
                <a:latin typeface="Roman"/>
              </a:rPr>
              <a:t>   </a:t>
            </a:r>
            <a:r>
              <a:rPr lang="en-US" sz="1400" dirty="0">
                <a:latin typeface="Roman"/>
              </a:rPr>
              <a:t>Use a combination of Dice loss (for segmentation) and binary cross-entropy or categorical cross-entropy </a:t>
            </a:r>
          </a:p>
          <a:p>
            <a:pPr marL="0" indent="0">
              <a:buNone/>
            </a:pPr>
            <a:r>
              <a:rPr lang="en-US" sz="1400" dirty="0">
                <a:latin typeface="Roman"/>
              </a:rPr>
              <a:t>    (for classification).</a:t>
            </a:r>
          </a:p>
          <a:p>
            <a:pPr marL="0" indent="0">
              <a:buNone/>
            </a:pPr>
            <a:r>
              <a:rPr lang="en-US" sz="1400" dirty="0">
                <a:latin typeface="Roman"/>
              </a:rPr>
              <a:t>    Optimizer: Adam or SGD optimizers with learning rate decay.</a:t>
            </a:r>
          </a:p>
          <a:p>
            <a:pPr lvl="1"/>
            <a:r>
              <a:rPr lang="en-US" sz="1000" b="1" dirty="0">
                <a:latin typeface="Roman"/>
              </a:rPr>
              <a:t>Evaluation Metrics:</a:t>
            </a:r>
          </a:p>
          <a:p>
            <a:pPr marL="400050" lvl="1" indent="0">
              <a:buNone/>
            </a:pPr>
            <a:r>
              <a:rPr lang="en-US" sz="1000" dirty="0">
                <a:latin typeface="Roman"/>
              </a:rPr>
              <a:t>     Accuracy, F1-score, AUC-ROC for classification.</a:t>
            </a:r>
          </a:p>
          <a:p>
            <a:pPr marL="400050" lvl="1" indent="0">
              <a:buNone/>
            </a:pPr>
            <a:r>
              <a:rPr lang="en-US" sz="1000" dirty="0">
                <a:latin typeface="Roman"/>
              </a:rPr>
              <a:t>     Dice coefficient, Jaccard index for segmentation.</a:t>
            </a:r>
          </a:p>
          <a:p>
            <a:pPr marL="0" indent="0">
              <a:buNone/>
            </a:pPr>
            <a:endParaRPr lang="en-US" sz="1400" dirty="0">
              <a:latin typeface="Roman"/>
            </a:endParaRPr>
          </a:p>
          <a:p>
            <a:pPr marL="0" indent="0">
              <a:buNone/>
            </a:pPr>
            <a:r>
              <a:rPr lang="en-US" sz="1600" b="1" dirty="0">
                <a:latin typeface="Roman"/>
              </a:rPr>
              <a:t>4. Post-Processing and Prediction</a:t>
            </a:r>
          </a:p>
          <a:p>
            <a:pPr marL="0" indent="0">
              <a:buNone/>
            </a:pPr>
            <a:r>
              <a:rPr lang="en-US" sz="1400" dirty="0">
                <a:latin typeface="Roman"/>
              </a:rPr>
              <a:t>     Refine the predictions using Grad-CAM or SHAP to visualize areas of importance.</a:t>
            </a:r>
          </a:p>
          <a:p>
            <a:pPr marL="0" indent="0">
              <a:buNone/>
            </a:pPr>
            <a:r>
              <a:rPr lang="en-US" sz="1400" dirty="0">
                <a:latin typeface="Roman"/>
              </a:rPr>
              <a:t>     Generate final predictions and assess performance on an unseen test dataset.</a:t>
            </a:r>
          </a:p>
          <a:p>
            <a:pPr marL="0" indent="0">
              <a:buNone/>
            </a:pPr>
            <a:r>
              <a:rPr lang="en-US" sz="1600" b="1" dirty="0">
                <a:latin typeface="Roman"/>
              </a:rPr>
              <a:t>5. Deployment and Validation</a:t>
            </a:r>
          </a:p>
          <a:p>
            <a:pPr marL="0" indent="0">
              <a:buNone/>
            </a:pPr>
            <a:r>
              <a:rPr lang="en-US" sz="1400" dirty="0">
                <a:latin typeface="Roman"/>
              </a:rPr>
              <a:t>     Deploy the model using Flask/Django in a clinical decision support system (CDSS).</a:t>
            </a:r>
          </a:p>
          <a:p>
            <a:pPr marL="0" indent="0">
              <a:buNone/>
            </a:pPr>
            <a:r>
              <a:rPr lang="en-US" sz="1400" dirty="0">
                <a:latin typeface="Roman"/>
              </a:rPr>
              <a:t>     Validate the model using real-world clinical data.</a:t>
            </a:r>
          </a:p>
          <a:p>
            <a:pPr marL="0" indent="0">
              <a:buNone/>
            </a:pPr>
            <a:endParaRPr lang="en-US" dirty="0"/>
          </a:p>
        </p:txBody>
      </p:sp>
    </p:spTree>
    <p:extLst>
      <p:ext uri="{BB962C8B-B14F-4D97-AF65-F5344CB8AC3E}">
        <p14:creationId xmlns:p14="http://schemas.microsoft.com/office/powerpoint/2010/main" val="2399819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Bioinformatics</Template>
  <TotalTime>269</TotalTime>
  <Words>1740</Words>
  <Application>Microsoft Office PowerPoint</Application>
  <PresentationFormat>Custom</PresentationFormat>
  <Paragraphs>220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Bioinformatics</vt:lpstr>
      <vt:lpstr>Advanced Image Processing Techniques for Medical Diagnostics in Brain Stroke Prediction.</vt:lpstr>
      <vt:lpstr>Introduction</vt:lpstr>
      <vt:lpstr>Literature Review</vt:lpstr>
      <vt:lpstr>Cont..</vt:lpstr>
      <vt:lpstr>Proposed Method</vt:lpstr>
      <vt:lpstr>Objectives</vt:lpstr>
      <vt:lpstr>THE ARCHITECTURE DIAGRAM FOR BRAIN STROKE PREDICTION</vt:lpstr>
      <vt:lpstr>Methodology</vt:lpstr>
      <vt:lpstr>Cont…</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Meghana</cp:lastModifiedBy>
  <cp:revision>28</cp:revision>
  <dcterms:created xsi:type="dcterms:W3CDTF">2023-03-16T03:26:27Z</dcterms:created>
  <dcterms:modified xsi:type="dcterms:W3CDTF">2024-12-19T01:48:43Z</dcterms:modified>
</cp:coreProperties>
</file>