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146846642" r:id="rId2"/>
    <p:sldId id="2146846645" r:id="rId3"/>
    <p:sldId id="257" r:id="rId4"/>
    <p:sldId id="2146846644" r:id="rId5"/>
    <p:sldId id="258" r:id="rId6"/>
    <p:sldId id="270" r:id="rId7"/>
    <p:sldId id="271" r:id="rId8"/>
    <p:sldId id="2146846646" r:id="rId9"/>
    <p:sldId id="2146846647" r:id="rId10"/>
    <p:sldId id="2146846648" r:id="rId11"/>
    <p:sldId id="27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792D9-F048-4E3C-84E3-231DA3AB4C70}" v="1" dt="2025-03-17T05:45:24.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t>4/10/2025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t>‹#›</a:t>
            </a:fld>
            <a:endParaRPr lang="en-US"/>
          </a:p>
        </p:txBody>
      </p:sp>
    </p:spTree>
    <p:extLst>
      <p:ext uri="{BB962C8B-B14F-4D97-AF65-F5344CB8AC3E}">
        <p14:creationId xmlns:p14="http://schemas.microsoft.com/office/powerpoint/2010/main" val="16995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377E5138-09A3-18C3-30F9-87EEF93DA76F}"/>
            </a:ext>
          </a:extLst>
        </p:cNvPr>
        <p:cNvGrpSpPr/>
        <p:nvPr/>
      </p:nvGrpSpPr>
      <p:grpSpPr>
        <a:xfrm>
          <a:off x="0" y="0"/>
          <a:ext cx="0" cy="0"/>
          <a:chOff x="0" y="0"/>
          <a:chExt cx="0" cy="0"/>
        </a:xfrm>
      </p:grpSpPr>
      <p:sp>
        <p:nvSpPr>
          <p:cNvPr id="73" name="Google Shape;73;g22b7494ca56_0_6:notes">
            <a:extLst>
              <a:ext uri="{FF2B5EF4-FFF2-40B4-BE49-F238E27FC236}">
                <a16:creationId xmlns:a16="http://schemas.microsoft.com/office/drawing/2014/main" id="{7380F242-D4C9-837E-A2C7-6CF73E8085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a:extLst>
              <a:ext uri="{FF2B5EF4-FFF2-40B4-BE49-F238E27FC236}">
                <a16:creationId xmlns:a16="http://schemas.microsoft.com/office/drawing/2014/main" id="{AEAA5733-BDFF-0500-865E-9BDB2DF84E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19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61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2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603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id="{B64EBCB7-2AF4-2300-DC6F-51EE539C89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686726695"/>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0007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5499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497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7853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8263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00103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8878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87235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Tree>
    <p:extLst>
      <p:ext uri="{BB962C8B-B14F-4D97-AF65-F5344CB8AC3E}">
        <p14:creationId xmlns:p14="http://schemas.microsoft.com/office/powerpoint/2010/main" val="210498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35" r:id="rId7"/>
    <p:sldLayoutId id="2147483736" r:id="rId8"/>
    <p:sldLayoutId id="2147483737" r:id="rId9"/>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5.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5AAD14-DF38-9B8A-07AF-02BF5753CBD0}"/>
              </a:ext>
            </a:extLst>
          </p:cNvPr>
          <p:cNvSpPr>
            <a:spLocks noGrp="1"/>
          </p:cNvSpPr>
          <p:nvPr>
            <p:ph type="body" sz="quarter" idx="10"/>
          </p:nvPr>
        </p:nvSpPr>
        <p:spPr>
          <a:xfrm>
            <a:off x="583914" y="2317308"/>
            <a:ext cx="5108963" cy="1352986"/>
          </a:xfrm>
        </p:spPr>
        <p:txBody>
          <a:bodyPr/>
          <a:lstStyle/>
          <a:p>
            <a:pPr>
              <a:lnSpc>
                <a:spcPts val="4797"/>
              </a:lnSpc>
            </a:pPr>
            <a:r>
              <a:rPr lang="en-US" sz="4400"/>
              <a:t>Hack the Future: A Gen AI Sprint </a:t>
            </a:r>
            <a:br>
              <a:rPr lang="en-US" sz="4400"/>
            </a:br>
            <a:r>
              <a:rPr lang="en-US" sz="440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C426-995A-F487-3721-77240A567025}"/>
              </a:ext>
            </a:extLst>
          </p:cNvPr>
          <p:cNvSpPr>
            <a:spLocks noGrp="1"/>
          </p:cNvSpPr>
          <p:nvPr>
            <p:ph type="title"/>
          </p:nvPr>
        </p:nvSpPr>
        <p:spPr/>
        <p:txBody>
          <a:bodyPr>
            <a:normAutofit/>
          </a:bodyPr>
          <a:lstStyle/>
          <a:p>
            <a:endParaRPr lang="en-IN"/>
          </a:p>
        </p:txBody>
      </p:sp>
      <p:sp>
        <p:nvSpPr>
          <p:cNvPr id="3" name="Text Placeholder 2">
            <a:extLst>
              <a:ext uri="{FF2B5EF4-FFF2-40B4-BE49-F238E27FC236}">
                <a16:creationId xmlns:a16="http://schemas.microsoft.com/office/drawing/2014/main" id="{0FCFF928-22F5-6374-93BC-C1C359D7A79C}"/>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55009C65-8BB4-4773-5988-49C60CAA1371}"/>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C17461AA-9945-35F4-C272-62EE667DC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583"/>
            <a:ext cx="12192000" cy="6062833"/>
          </a:xfrm>
          <a:prstGeom prst="rect">
            <a:avLst/>
          </a:prstGeom>
        </p:spPr>
      </p:pic>
    </p:spTree>
    <p:extLst>
      <p:ext uri="{BB962C8B-B14F-4D97-AF65-F5344CB8AC3E}">
        <p14:creationId xmlns:p14="http://schemas.microsoft.com/office/powerpoint/2010/main" val="1370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Conclusion</a:t>
            </a:r>
          </a:p>
          <a:p>
            <a:pPr defTabSz="1219170">
              <a:lnSpc>
                <a:spcPct val="80000"/>
              </a:lnSpc>
              <a:buClr>
                <a:srgbClr val="000000"/>
              </a:buClr>
              <a:buSzPts val="1100"/>
            </a:pPr>
            <a:endParaRPr lang="en-GB" sz="2667"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r>
              <a:rPr lang="en-US" sz="2667" kern="0" dirty="0">
                <a:solidFill>
                  <a:srgbClr val="000000"/>
                </a:solidFill>
                <a:latin typeface="Graphik" panose="020B0503030202060203" pitchFamily="34" charset="0"/>
                <a:ea typeface="Google Sans SemiBold"/>
                <a:cs typeface="Google Sans SemiBold"/>
                <a:sym typeface="Google Sans SemiBold"/>
              </a:rPr>
              <a:t>The **Smart Shopping AI System** leverages modern data analytics and AI-driven recommendation techniques to transform e-commerce personalization. By integrating a structured multi-agent framework, it enhances product discovery and improves customer engagement. The system efficiently processes user browsing history, purchase patterns, and product trends using SQLite for data storage and Python-based recommendation logic. Scalability options such as Flask/</a:t>
            </a:r>
            <a:r>
              <a:rPr lang="en-US" sz="2667" kern="0" dirty="0" err="1">
                <a:solidFill>
                  <a:srgbClr val="000000"/>
                </a:solidFill>
                <a:latin typeface="Graphik" panose="020B0503030202060203" pitchFamily="34" charset="0"/>
                <a:ea typeface="Google Sans SemiBold"/>
                <a:cs typeface="Google Sans SemiBold"/>
                <a:sym typeface="Google Sans SemiBold"/>
              </a:rPr>
              <a:t>FastAPI</a:t>
            </a:r>
            <a:r>
              <a:rPr lang="en-US" sz="2667" kern="0" dirty="0">
                <a:solidFill>
                  <a:srgbClr val="000000"/>
                </a:solidFill>
                <a:latin typeface="Graphik" panose="020B0503030202060203" pitchFamily="34" charset="0"/>
                <a:ea typeface="Google Sans SemiBold"/>
                <a:cs typeface="Google Sans SemiBold"/>
                <a:sym typeface="Google Sans SemiBold"/>
              </a:rPr>
              <a:t> for API integration and potential machine learning models ensure adaptability for more advanced personalization strategies. With future enhancements, such as cloud deployment and AI-based predictive modeling, the system can provide **hyper-personalized shopping experiences** that drive higher conversion rates and customer retention. This solution ultimately aligns with the evolving demands of modern e-commerce, ensuring businesses remain competitive while delivering tailored shopping experiences to users.</a:t>
            </a: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242948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141" name="Google Shape;141;p2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143" name="Google Shape;143;p24"/>
          <p:cNvSpPr txBox="1"/>
          <p:nvPr/>
        </p:nvSpPr>
        <p:spPr>
          <a:xfrm>
            <a:off x="1246000" y="3179322"/>
            <a:ext cx="4850000" cy="101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4400" b="1">
                <a:solidFill>
                  <a:schemeClr val="bg1"/>
                </a:solidFill>
                <a:latin typeface="Graphik Semibold" panose="020B0503030202060203" pitchFamily="34" charset="77"/>
                <a:sym typeface="Google Sans SemiBold"/>
              </a:rPr>
              <a:t>Thank You</a:t>
            </a:r>
            <a:endParaRPr sz="4400" b="1">
              <a:solidFill>
                <a:schemeClr val="bg1"/>
              </a:solidFill>
              <a:latin typeface="Graphik Semibold" panose="020B0503030202060203" pitchFamily="34" charset="77"/>
              <a:sym typeface="Google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a:extLst>
            <a:ext uri="{FF2B5EF4-FFF2-40B4-BE49-F238E27FC236}">
              <a16:creationId xmlns:a16="http://schemas.microsoft.com/office/drawing/2014/main" id="{6722BA94-509B-E938-2B5C-66C080795053}"/>
            </a:ext>
          </a:extLst>
        </p:cNvPr>
        <p:cNvGrpSpPr/>
        <p:nvPr/>
      </p:nvGrpSpPr>
      <p:grpSpPr>
        <a:xfrm>
          <a:off x="0" y="0"/>
          <a:ext cx="0" cy="0"/>
          <a:chOff x="0" y="0"/>
          <a:chExt cx="0" cy="0"/>
        </a:xfrm>
      </p:grpSpPr>
      <p:sp>
        <p:nvSpPr>
          <p:cNvPr id="79" name="Google Shape;79;p16">
            <a:extLst>
              <a:ext uri="{FF2B5EF4-FFF2-40B4-BE49-F238E27FC236}">
                <a16:creationId xmlns:a16="http://schemas.microsoft.com/office/drawing/2014/main" id="{12D1A6E8-E791-64F0-F8ED-A4398B50CBB9}"/>
              </a:ext>
            </a:extLst>
          </p:cNvPr>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 name="Google Shape;58;p14">
            <a:extLst>
              <a:ext uri="{FF2B5EF4-FFF2-40B4-BE49-F238E27FC236}">
                <a16:creationId xmlns:a16="http://schemas.microsoft.com/office/drawing/2014/main" id="{B05C2CB0-0343-F5F7-DC39-4B19C208B46A}"/>
              </a:ext>
            </a:extLst>
          </p:cNvPr>
          <p:cNvSpPr txBox="1"/>
          <p:nvPr/>
        </p:nvSpPr>
        <p:spPr>
          <a:xfrm>
            <a:off x="402526" y="460721"/>
            <a:ext cx="11233753" cy="846811"/>
          </a:xfrm>
          <a:prstGeom prst="rect">
            <a:avLst/>
          </a:prstGeom>
          <a:noFill/>
          <a:ln>
            <a:noFill/>
          </a:ln>
        </p:spPr>
        <p:txBody>
          <a:bodyPr spcFirstLastPara="1" wrap="square" lIns="0" tIns="0" rIns="121900" bIns="0" anchor="t" anchorCtr="0">
            <a:noAutofit/>
          </a:bodyPr>
          <a:lstStyle/>
          <a:p>
            <a:pPr marL="0" marR="0" lvl="0" indent="0" algn="l" defTabSz="1219170" rtl="0" eaLnBrk="1" fontAlgn="auto" latinLnBrk="0" hangingPunct="1">
              <a:lnSpc>
                <a:spcPct val="80000"/>
              </a:lnSpc>
              <a:spcBef>
                <a:spcPts val="0"/>
              </a:spcBef>
              <a:spcAft>
                <a:spcPts val="0"/>
              </a:spcAft>
              <a:buClr>
                <a:srgbClr val="000000"/>
              </a:buClr>
              <a:buSzPts val="1100"/>
              <a:buFontTx/>
              <a:buNone/>
              <a:tabLst/>
              <a:defRPr/>
            </a:pPr>
            <a:r>
              <a:rPr kumimoji="0" lang="en-GB" sz="2667" b="1" i="0" u="none" strike="noStrike" kern="0" cap="none" spc="0" normalizeH="0" baseline="0" noProof="0" dirty="0">
                <a:ln>
                  <a:noFill/>
                </a:ln>
                <a:solidFill>
                  <a:srgbClr val="000000"/>
                </a:solidFill>
                <a:effectLst/>
                <a:uLnTx/>
                <a:uFillTx/>
                <a:latin typeface="Graphik" panose="020B0503030202060203" pitchFamily="34" charset="0"/>
                <a:ea typeface="Google Sans SemiBold"/>
                <a:cs typeface="Google Sans SemiBold"/>
                <a:sym typeface="Google Sans SemiBold"/>
              </a:rPr>
              <a:t>Theme</a:t>
            </a:r>
            <a:endParaRPr kumimoji="0" sz="1200" b="1" i="0" u="none" strike="noStrike" kern="0" cap="none" spc="0" normalizeH="0" baseline="0" noProof="0" dirty="0">
              <a:ln>
                <a:noFill/>
              </a:ln>
              <a:solidFill>
                <a:srgbClr val="000000"/>
              </a:solidFill>
              <a:effectLst/>
              <a:uLnTx/>
              <a:uFillTx/>
              <a:latin typeface="Graphik" panose="020B0503030202060203" pitchFamily="34" charset="0"/>
              <a:ea typeface="Google Sans SemiBold"/>
              <a:cs typeface="Google Sans SemiBold"/>
              <a:sym typeface="Google Sans SemiBold"/>
            </a:endParaRPr>
          </a:p>
        </p:txBody>
      </p:sp>
      <p:sp>
        <p:nvSpPr>
          <p:cNvPr id="4" name="TextBox 3">
            <a:extLst>
              <a:ext uri="{FF2B5EF4-FFF2-40B4-BE49-F238E27FC236}">
                <a16:creationId xmlns:a16="http://schemas.microsoft.com/office/drawing/2014/main" id="{DECEAEA0-57D2-4376-DAC1-1AEDB8E9B817}"/>
              </a:ext>
            </a:extLst>
          </p:cNvPr>
          <p:cNvSpPr txBox="1"/>
          <p:nvPr/>
        </p:nvSpPr>
        <p:spPr>
          <a:xfrm>
            <a:off x="-152400" y="1199378"/>
            <a:ext cx="10564761" cy="2739211"/>
          </a:xfrm>
          <a:prstGeom prst="rect">
            <a:avLst/>
          </a:prstGeom>
          <a:noFill/>
        </p:spPr>
        <p:txBody>
          <a:bodyPr wrap="square">
            <a:spAutoFit/>
          </a:bodyPr>
          <a:lstStyle/>
          <a:p>
            <a:pPr marL="457200" marR="0"/>
            <a:r>
              <a:rPr lang="en-US" sz="1800" b="1" dirty="0">
                <a:effectLst/>
                <a:latin typeface="Graphik" panose="020B0503030202060203" pitchFamily="34" charset="0"/>
                <a:ea typeface="Aptos" panose="020B0004020202020204" pitchFamily="34" charset="0"/>
                <a:cs typeface="Aptos" panose="020B0004020202020204" pitchFamily="34" charset="0"/>
              </a:rPr>
              <a:t>"Applications of AI Agents in the Real-World”</a:t>
            </a:r>
          </a:p>
          <a:p>
            <a:pPr marL="457200" marR="0"/>
            <a:endParaRPr lang="en-US" sz="2800" dirty="0">
              <a:effectLst/>
              <a:latin typeface="Graphik" panose="020B0503030202060203" pitchFamily="34" charset="0"/>
              <a:ea typeface="Aptos" panose="020B0004020202020204" pitchFamily="34" charset="0"/>
              <a:cs typeface="Aptos" panose="020B0004020202020204" pitchFamily="34" charset="0"/>
            </a:endParaRPr>
          </a:p>
          <a:p>
            <a:pPr marL="457200" marR="0"/>
            <a:r>
              <a:rPr lang="en-US" sz="1800" dirty="0">
                <a:effectLst/>
                <a:latin typeface="Graphik" panose="020B0503030202060203" pitchFamily="34" charset="0"/>
                <a:ea typeface="Aptos" panose="020B0004020202020204" pitchFamily="34" charset="0"/>
                <a:cs typeface="Aptos" panose="020B0004020202020204" pitchFamily="34" charset="0"/>
              </a:rPr>
              <a:t>This theme explores how advanced artificial intelligence can be seamlessly integrated into practical, real-world scenarios to drive innovation and efficiency. It highlights the potential of AI agents to transform business processes, enhance decision-making, and optimize client services. From automating routine tasks to providing deep insights through data analysis, AI agents can empower consultants to deliver more strategic, data-driven solutions to address real-world challenges, such as improving operational efficiency, enhancing customer experiences, and driving sustainable growth.</a:t>
            </a:r>
            <a:endParaRPr lang="en-US" sz="2800" dirty="0">
              <a:effectLst/>
              <a:latin typeface="Graphik" panose="020B0503030202060203"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103429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pic>
        <p:nvPicPr>
          <p:cNvPr id="69" name="Google Shape;69;p15"/>
          <p:cNvPicPr preferRelativeResize="0"/>
          <p:nvPr/>
        </p:nvPicPr>
        <p:blipFill rotWithShape="1">
          <a:blip r:embed="rId3">
            <a:alphaModFix/>
          </a:blip>
          <a:srcRect b="86877"/>
          <a:stretch/>
        </p:blipFill>
        <p:spPr>
          <a:xfrm>
            <a:off x="1" y="0"/>
            <a:ext cx="12192004" cy="899965"/>
          </a:xfrm>
          <a:prstGeom prst="rect">
            <a:avLst/>
          </a:prstGeom>
          <a:noFill/>
          <a:ln>
            <a:noFill/>
          </a:ln>
        </p:spPr>
      </p:pic>
      <p:pic>
        <p:nvPicPr>
          <p:cNvPr id="2" name="Picture 1" descr="A bright light in the sky&#10;&#10;AI-generated content may be incorrect.">
            <a:extLst>
              <a:ext uri="{FF2B5EF4-FFF2-40B4-BE49-F238E27FC236}">
                <a16:creationId xmlns:a16="http://schemas.microsoft.com/office/drawing/2014/main" id="{FE4E1242-A2E1-CE79-930C-1CDFA98340C4}"/>
              </a:ext>
            </a:extLst>
          </p:cNvPr>
          <p:cNvPicPr>
            <a:picLocks noChangeAspect="1"/>
          </p:cNvPicPr>
          <p:nvPr/>
        </p:nvPicPr>
        <p:blipFill>
          <a:blip r:embed="rId4"/>
          <a:stretch>
            <a:fillRect/>
          </a:stretch>
        </p:blipFill>
        <p:spPr>
          <a:xfrm>
            <a:off x="0" y="0"/>
            <a:ext cx="12192000" cy="2370667"/>
          </a:xfrm>
          <a:prstGeom prst="rect">
            <a:avLst/>
          </a:prstGeom>
        </p:spPr>
      </p:pic>
      <p:grpSp>
        <p:nvGrpSpPr>
          <p:cNvPr id="8" name="Group 7">
            <a:extLst>
              <a:ext uri="{FF2B5EF4-FFF2-40B4-BE49-F238E27FC236}">
                <a16:creationId xmlns:a16="http://schemas.microsoft.com/office/drawing/2014/main" id="{B52ED2C4-F73E-CF5A-BF7C-0A430F065734}"/>
              </a:ext>
            </a:extLst>
          </p:cNvPr>
          <p:cNvGrpSpPr/>
          <p:nvPr/>
        </p:nvGrpSpPr>
        <p:grpSpPr>
          <a:xfrm>
            <a:off x="1437210" y="1714039"/>
            <a:ext cx="2966257" cy="440017"/>
            <a:chOff x="415600" y="1568886"/>
            <a:chExt cx="2966257" cy="440017"/>
          </a:xfrm>
        </p:grpSpPr>
        <p:sp>
          <p:nvSpPr>
            <p:cNvPr id="3" name="Rectangle 2">
              <a:extLst>
                <a:ext uri="{FF2B5EF4-FFF2-40B4-BE49-F238E27FC236}">
                  <a16:creationId xmlns:a16="http://schemas.microsoft.com/office/drawing/2014/main" id="{98BFF640-EAAB-CF3A-4C85-790407726C03}"/>
                </a:ext>
              </a:extLst>
            </p:cNvPr>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C1551D-3641-BAF5-9579-63C60DB1ED33}"/>
                </a:ext>
              </a:extLst>
            </p:cNvPr>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a:solidFill>
                    <a:srgbClr val="EBB0FE"/>
                  </a:solidFill>
                  <a:latin typeface="Graphik Medium" panose="020B0503030202060203" pitchFamily="34" charset="77"/>
                </a:rPr>
                <a:t>Data and AI Week</a:t>
              </a:r>
            </a:p>
          </p:txBody>
        </p:sp>
      </p:grpSp>
      <p:pic>
        <p:nvPicPr>
          <p:cNvPr id="5" name="Picture 4" descr="A white arrow on a black background&#10;&#10;AI-generated content may be incorrect.">
            <a:extLst>
              <a:ext uri="{FF2B5EF4-FFF2-40B4-BE49-F238E27FC236}">
                <a16:creationId xmlns:a16="http://schemas.microsoft.com/office/drawing/2014/main" id="{5F713958-C4C7-780B-FFFD-8F410CF44835}"/>
              </a:ext>
            </a:extLst>
          </p:cNvPr>
          <p:cNvPicPr>
            <a:picLocks noChangeAspect="1"/>
          </p:cNvPicPr>
          <p:nvPr/>
        </p:nvPicPr>
        <p:blipFill>
          <a:blip r:embed="rId5"/>
          <a:stretch>
            <a:fillRect/>
          </a:stretch>
        </p:blipFill>
        <p:spPr>
          <a:xfrm>
            <a:off x="461007" y="602264"/>
            <a:ext cx="713410" cy="786848"/>
          </a:xfrm>
          <a:prstGeom prst="rect">
            <a:avLst/>
          </a:prstGeom>
        </p:spPr>
      </p:pic>
      <p:sp>
        <p:nvSpPr>
          <p:cNvPr id="9" name="Text Placeholder 3">
            <a:extLst>
              <a:ext uri="{FF2B5EF4-FFF2-40B4-BE49-F238E27FC236}">
                <a16:creationId xmlns:a16="http://schemas.microsoft.com/office/drawing/2014/main" id="{A9E1495F-FE75-9708-38F9-0BBC65F4D451}"/>
              </a:ext>
            </a:extLst>
          </p:cNvPr>
          <p:cNvSpPr txBox="1">
            <a:spLocks/>
          </p:cNvSpPr>
          <p:nvPr/>
        </p:nvSpPr>
        <p:spPr>
          <a:xfrm>
            <a:off x="1326460"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ts val="2797"/>
              </a:lnSpc>
            </a:pPr>
            <a:r>
              <a:rPr lang="en-US" sz="3200" kern="0">
                <a:solidFill>
                  <a:schemeClr val="bg1"/>
                </a:solidFill>
                <a:latin typeface="Graphik Semibold" panose="020B0703030202060203" pitchFamily="34" charset="0"/>
              </a:rPr>
              <a:t>Hack the Future: </a:t>
            </a:r>
            <a:br>
              <a:rPr lang="en-US" sz="3200" kern="0">
                <a:solidFill>
                  <a:schemeClr val="bg1"/>
                </a:solidFill>
                <a:latin typeface="Graphik Semibold" panose="020B0703030202060203" pitchFamily="34" charset="0"/>
              </a:rPr>
            </a:br>
            <a:r>
              <a:rPr lang="en-US" sz="3200" kern="0">
                <a:solidFill>
                  <a:schemeClr val="bg1"/>
                </a:solidFill>
                <a:latin typeface="Graphik Semibold" panose="020B0703030202060203" pitchFamily="34" charset="0"/>
              </a:rPr>
              <a:t>A Gen AI Sprint </a:t>
            </a:r>
            <a:br>
              <a:rPr lang="en-US" sz="3200" kern="0">
                <a:solidFill>
                  <a:schemeClr val="bg1"/>
                </a:solidFill>
                <a:latin typeface="Graphik Semibold" panose="020B0703030202060203" pitchFamily="34" charset="0"/>
              </a:rPr>
            </a:br>
            <a:r>
              <a:rPr lang="en-US" sz="3200" kern="0">
                <a:solidFill>
                  <a:schemeClr val="bg1"/>
                </a:solidFill>
                <a:latin typeface="Graphik Semibold" panose="020B0703030202060203" pitchFamily="34" charset="0"/>
              </a:rPr>
              <a:t>Powered by Data</a:t>
            </a:r>
          </a:p>
        </p:txBody>
      </p:sp>
      <p:sp>
        <p:nvSpPr>
          <p:cNvPr id="13" name="Rectangle 12">
            <a:extLst>
              <a:ext uri="{FF2B5EF4-FFF2-40B4-BE49-F238E27FC236}">
                <a16:creationId xmlns:a16="http://schemas.microsoft.com/office/drawing/2014/main" id="{E8A4F854-78AF-BC25-0565-685458E792EF}"/>
              </a:ext>
            </a:extLst>
          </p:cNvPr>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14" name="Picture Placeholder 75">
            <a:extLst>
              <a:ext uri="{FF2B5EF4-FFF2-40B4-BE49-F238E27FC236}">
                <a16:creationId xmlns:a16="http://schemas.microsoft.com/office/drawing/2014/main" id="{E1450585-6EEC-BB84-99B7-41D3C2833CEB}"/>
              </a:ext>
            </a:extLst>
          </p:cNvPr>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a:xfrm>
            <a:off x="827425" y="4214472"/>
            <a:ext cx="1434219" cy="1471323"/>
          </a:xfrm>
          <a:prstGeom prst="rect">
            <a:avLst/>
          </a:prstGeom>
        </p:spPr>
      </p:pic>
      <p:sp>
        <p:nvSpPr>
          <p:cNvPr id="15" name="Text Placeholder 27">
            <a:extLst>
              <a:ext uri="{FF2B5EF4-FFF2-40B4-BE49-F238E27FC236}">
                <a16:creationId xmlns:a16="http://schemas.microsoft.com/office/drawing/2014/main" id="{4E6E6483-22B8-8DE4-F4D4-3D22A89DA1A7}"/>
              </a:ext>
            </a:extLst>
          </p:cNvPr>
          <p:cNvSpPr txBox="1">
            <a:spLocks/>
          </p:cNvSpPr>
          <p:nvPr/>
        </p:nvSpPr>
        <p:spPr>
          <a:xfrm>
            <a:off x="270905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000" b="1" i="0" u="none" strike="noStrike" kern="1200" cap="none" spc="0" normalizeH="0" baseline="0" noProof="0" dirty="0">
                <a:ln>
                  <a:noFill/>
                </a:ln>
                <a:solidFill>
                  <a:srgbClr val="A100FF"/>
                </a:solidFill>
                <a:effectLst/>
                <a:uLnTx/>
                <a:uFillTx/>
                <a:latin typeface="Graphik"/>
                <a:ea typeface="+mn-ea"/>
                <a:cs typeface="+mn-cs"/>
              </a:rPr>
              <a:t>Name (Team Leader) Meghana T B</a:t>
            </a:r>
          </a:p>
        </p:txBody>
      </p:sp>
      <p:sp>
        <p:nvSpPr>
          <p:cNvPr id="16" name="Rectangle 15">
            <a:extLst>
              <a:ext uri="{FF2B5EF4-FFF2-40B4-BE49-F238E27FC236}">
                <a16:creationId xmlns:a16="http://schemas.microsoft.com/office/drawing/2014/main" id="{14EEB873-68EC-21FA-6C9C-02DF57531577}"/>
              </a:ext>
            </a:extLst>
          </p:cNvPr>
          <p:cNvSpPr/>
          <p:nvPr/>
        </p:nvSpPr>
        <p:spPr>
          <a:xfrm>
            <a:off x="6630036" y="4315279"/>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Graphik"/>
                <a:ea typeface="+mn-ea"/>
                <a:cs typeface="+mn-cs"/>
              </a:rPr>
              <a:t>Photo</a:t>
            </a:r>
          </a:p>
        </p:txBody>
      </p:sp>
      <p:cxnSp>
        <p:nvCxnSpPr>
          <p:cNvPr id="18" name="Straight Connector 17">
            <a:extLst>
              <a:ext uri="{FF2B5EF4-FFF2-40B4-BE49-F238E27FC236}">
                <a16:creationId xmlns:a16="http://schemas.microsoft.com/office/drawing/2014/main" id="{10E780D7-8359-373C-8C58-C27EB0044A3A}"/>
              </a:ext>
            </a:extLst>
          </p:cNvPr>
          <p:cNvCxnSpPr/>
          <p:nvPr/>
        </p:nvCxnSpPr>
        <p:spPr>
          <a:xfrm>
            <a:off x="2694666" y="48189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3" name="Picture Placeholder 75">
            <a:extLst>
              <a:ext uri="{FF2B5EF4-FFF2-40B4-BE49-F238E27FC236}">
                <a16:creationId xmlns:a16="http://schemas.microsoft.com/office/drawing/2014/main" id="{6C7C6447-C3A7-8373-190C-583E8C3360EC}"/>
              </a:ext>
            </a:extLst>
          </p:cNvPr>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a:xfrm>
            <a:off x="6563843" y="4214472"/>
            <a:ext cx="1434219" cy="1471323"/>
          </a:xfrm>
          <a:prstGeom prst="rect">
            <a:avLst/>
          </a:prstGeom>
        </p:spPr>
      </p:pic>
      <p:sp>
        <p:nvSpPr>
          <p:cNvPr id="24" name="Text Placeholder 27">
            <a:extLst>
              <a:ext uri="{FF2B5EF4-FFF2-40B4-BE49-F238E27FC236}">
                <a16:creationId xmlns:a16="http://schemas.microsoft.com/office/drawing/2014/main" id="{D04596E6-8892-485C-27A3-05953A7C9A22}"/>
              </a:ext>
            </a:extLst>
          </p:cNvPr>
          <p:cNvSpPr txBox="1">
            <a:spLocks/>
          </p:cNvSpPr>
          <p:nvPr/>
        </p:nvSpPr>
        <p:spPr>
          <a:xfrm>
            <a:off x="836690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000" b="1" i="0" u="none" strike="noStrike" kern="1200" cap="none" spc="0" normalizeH="0" baseline="0" noProof="0" dirty="0">
                <a:ln>
                  <a:noFill/>
                </a:ln>
                <a:solidFill>
                  <a:srgbClr val="A100FF"/>
                </a:solidFill>
                <a:effectLst/>
                <a:uLnTx/>
                <a:uFillTx/>
                <a:latin typeface="Graphik"/>
                <a:ea typeface="+mn-ea"/>
                <a:cs typeface="+mn-cs"/>
              </a:rPr>
              <a:t>Name : Meghana T B </a:t>
            </a:r>
          </a:p>
        </p:txBody>
      </p:sp>
      <p:sp>
        <p:nvSpPr>
          <p:cNvPr id="25" name="Title 17">
            <a:extLst>
              <a:ext uri="{FF2B5EF4-FFF2-40B4-BE49-F238E27FC236}">
                <a16:creationId xmlns:a16="http://schemas.microsoft.com/office/drawing/2014/main" id="{9240FEF2-AAA6-406E-1BEC-B220846E54E6}"/>
              </a:ext>
            </a:extLst>
          </p:cNvPr>
          <p:cNvSpPr txBox="1">
            <a:spLocks/>
          </p:cNvSpPr>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kern="0">
                <a:latin typeface="Graphik" panose="020B0503030202060203" pitchFamily="34" charset="0"/>
              </a:rPr>
              <a:t>Team details</a:t>
            </a:r>
            <a:endParaRPr lang="en-GB" b="1" kern="0">
              <a:latin typeface="Graphik" panose="020B0503030202060203" pitchFamily="34" charset="0"/>
            </a:endParaRPr>
          </a:p>
        </p:txBody>
      </p:sp>
      <p:graphicFrame>
        <p:nvGraphicFramePr>
          <p:cNvPr id="26" name="Table 2">
            <a:extLst>
              <a:ext uri="{FF2B5EF4-FFF2-40B4-BE49-F238E27FC236}">
                <a16:creationId xmlns:a16="http://schemas.microsoft.com/office/drawing/2014/main" id="{8E054308-2CF0-5FCF-1076-92BF42D93733}"/>
              </a:ext>
            </a:extLst>
          </p:cNvPr>
          <p:cNvGraphicFramePr>
            <a:graphicFrameLocks noGrp="1"/>
          </p:cNvGraphicFramePr>
          <p:nvPr>
            <p:extLst>
              <p:ext uri="{D42A27DB-BD31-4B8C-83A1-F6EECF244321}">
                <p14:modId xmlns:p14="http://schemas.microsoft.com/office/powerpoint/2010/main" val="542363481"/>
              </p:ext>
            </p:extLst>
          </p:nvPr>
        </p:nvGraphicFramePr>
        <p:xfrm>
          <a:off x="319038" y="3342942"/>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a:t>
                      </a:r>
                      <a:r>
                        <a:rPr lang="en-US" sz="1400" dirty="0" err="1">
                          <a:solidFill>
                            <a:srgbClr val="A100FF"/>
                          </a:solidFill>
                        </a:rPr>
                        <a:t>SheCodes</a:t>
                      </a:r>
                      <a:endParaRPr lang="en-US" sz="1400" dirty="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cxnSp>
        <p:nvCxnSpPr>
          <p:cNvPr id="27" name="Straight Connector 26">
            <a:extLst>
              <a:ext uri="{FF2B5EF4-FFF2-40B4-BE49-F238E27FC236}">
                <a16:creationId xmlns:a16="http://schemas.microsoft.com/office/drawing/2014/main" id="{7A76A20A-7BD6-686D-E50A-3F3B987047E1}"/>
              </a:ext>
            </a:extLst>
          </p:cNvPr>
          <p:cNvCxnSpPr/>
          <p:nvPr/>
        </p:nvCxnSpPr>
        <p:spPr>
          <a:xfrm>
            <a:off x="8366900" y="4799296"/>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a:extLst>
              <a:ext uri="{FF2B5EF4-FFF2-40B4-BE49-F238E27FC236}">
                <a16:creationId xmlns:a16="http://schemas.microsoft.com/office/drawing/2014/main" id="{321B8FFC-3ACD-A63B-7FE8-C3E8D22CF879}"/>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a:extLst>
              <a:ext uri="{FF2B5EF4-FFF2-40B4-BE49-F238E27FC236}">
                <a16:creationId xmlns:a16="http://schemas.microsoft.com/office/drawing/2014/main" id="{8330E63F-7543-6F17-0E7C-48BE4A3025F6}"/>
              </a:ext>
            </a:extLst>
          </p:cNvPr>
          <p:cNvGraphicFramePr>
            <a:graphicFrameLocks noGrp="1"/>
          </p:cNvGraphicFramePr>
          <p:nvPr>
            <p:extLst>
              <p:ext uri="{D42A27DB-BD31-4B8C-83A1-F6EECF244321}">
                <p14:modId xmlns:p14="http://schemas.microsoft.com/office/powerpoint/2010/main" val="4117544586"/>
              </p:ext>
            </p:extLst>
          </p:nvPr>
        </p:nvGraphicFramePr>
        <p:xfrm>
          <a:off x="323868" y="990600"/>
          <a:ext cx="11544264" cy="5016909"/>
        </p:xfrm>
        <a:graphic>
          <a:graphicData uri="http://schemas.openxmlformats.org/drawingml/2006/table">
            <a:tbl>
              <a:tblPr bandRow="1">
                <a:tableStyleId>{B301B821-A1FF-4177-AEE7-76D212191A09}</a:tableStyleId>
              </a:tblPr>
              <a:tblGrid>
                <a:gridCol w="2907429">
                  <a:extLst>
                    <a:ext uri="{9D8B030D-6E8A-4147-A177-3AD203B41FA5}">
                      <a16:colId xmlns:a16="http://schemas.microsoft.com/office/drawing/2014/main" val="562209318"/>
                    </a:ext>
                  </a:extLst>
                </a:gridCol>
                <a:gridCol w="8636835">
                  <a:extLst>
                    <a:ext uri="{9D8B030D-6E8A-4147-A177-3AD203B41FA5}">
                      <a16:colId xmlns:a16="http://schemas.microsoft.com/office/drawing/2014/main" val="400706380"/>
                    </a:ext>
                  </a:extLst>
                </a:gridCol>
              </a:tblGrid>
              <a:tr h="1067925">
                <a:tc>
                  <a:txBody>
                    <a:bodyPr/>
                    <a:lstStyle/>
                    <a:p>
                      <a:pPr algn="ctr"/>
                      <a:r>
                        <a:rPr lang="en-US" b="1">
                          <a:latin typeface="Graphik" panose="020B0503030202060203" pitchFamily="34" charset="0"/>
                        </a:rPr>
                        <a:t>Idea Title</a:t>
                      </a:r>
                      <a:br>
                        <a:rPr lang="en-US">
                          <a:latin typeface="Graphik" panose="020B0503030202060203" pitchFamily="34" charset="0"/>
                        </a:rPr>
                      </a:br>
                      <a:r>
                        <a:rPr lang="en-US" sz="1400" b="0" i="0" u="none" strike="noStrike" cap="none">
                          <a:solidFill>
                            <a:schemeClr val="dk1"/>
                          </a:solidFill>
                          <a:effectLst/>
                          <a:latin typeface="Graphik" panose="020B0503030202060203" pitchFamily="34" charset="0"/>
                          <a:ea typeface="+mn-ea"/>
                          <a:cs typeface="+mn-cs"/>
                          <a:sym typeface="Arial"/>
                        </a:rPr>
                        <a:t>(Provide a concise and impactful title for your idea.)</a:t>
                      </a:r>
                      <a:endParaRPr lang="en-US">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sz="2800" b="1" dirty="0"/>
                        <a:t>AI-Powered Shopping Genie: Personalized E-Commerce at Scale</a:t>
                      </a:r>
                      <a:endParaRPr lang="en-US" sz="2800"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2836812125"/>
                  </a:ext>
                </a:extLst>
              </a:tr>
              <a:tr h="726664">
                <a:tc>
                  <a:txBody>
                    <a:bodyPr/>
                    <a:lstStyle/>
                    <a:p>
                      <a:pPr algn="ctr"/>
                      <a:r>
                        <a:rPr lang="en-US" b="1">
                          <a:latin typeface="Graphik" panose="020B0503030202060203" pitchFamily="34" charset="0"/>
                        </a:rPr>
                        <a:t>Team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1" dirty="0" err="1">
                          <a:solidFill>
                            <a:schemeClr val="tx1"/>
                          </a:solidFill>
                        </a:rPr>
                        <a:t>SheCodes</a:t>
                      </a:r>
                      <a:endParaRPr lang="en-US" sz="2800" b="1" dirty="0">
                        <a:solidFill>
                          <a:schemeClr val="tx1"/>
                        </a:solidFill>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9433584"/>
                  </a:ext>
                </a:extLst>
              </a:tr>
              <a:tr h="1637642">
                <a:tc>
                  <a:txBody>
                    <a:bodyPr/>
                    <a:lstStyle/>
                    <a:p>
                      <a:pPr algn="ctr"/>
                      <a:r>
                        <a:rPr lang="en-US" b="1">
                          <a:latin typeface="Graphik" panose="020B0503030202060203" pitchFamily="34" charset="0"/>
                        </a:rPr>
                        <a:t>Problem Statement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800" b="1" dirty="0">
                          <a:latin typeface="Graphik"/>
                        </a:rPr>
                        <a:t>Smart Shopping: Data and AI for Personalized E-Commerce</a:t>
                      </a:r>
                      <a:br>
                        <a:rPr lang="en-IN" sz="2800" b="1" dirty="0">
                          <a:latin typeface="Graphik" panose="020B0503030202060203" pitchFamily="34" charset="0"/>
                        </a:rPr>
                      </a:br>
                      <a:endParaRPr lang="en-US" sz="2800" b="1" dirty="0">
                        <a:latin typeface="Graphik" panose="020B0503030202060203" pitchFamily="34" charset="0"/>
                      </a:endParaRPr>
                    </a:p>
                    <a:p>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1929743077"/>
                  </a:ext>
                </a:extLst>
              </a:tr>
              <a:tr h="1584678">
                <a:tc>
                  <a:txBody>
                    <a:bodyPr/>
                    <a:lstStyle/>
                    <a:p>
                      <a:pPr algn="ctr"/>
                      <a:r>
                        <a:rPr lang="en-US" b="1">
                          <a:latin typeface="Graphik" panose="020B0503030202060203" pitchFamily="34" charset="0"/>
                        </a:rPr>
                        <a:t>Proposed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6236264"/>
                  </a:ext>
                </a:extLst>
              </a:tr>
            </a:tbl>
          </a:graphicData>
        </a:graphic>
      </p:graphicFrame>
    </p:spTree>
    <p:extLst>
      <p:ext uri="{BB962C8B-B14F-4D97-AF65-F5344CB8AC3E}">
        <p14:creationId xmlns:p14="http://schemas.microsoft.com/office/powerpoint/2010/main" val="150975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400" b="1" kern="0" dirty="0">
                <a:solidFill>
                  <a:srgbClr val="000000"/>
                </a:solidFill>
                <a:latin typeface="Graphik" panose="020B0503030202060203" pitchFamily="34" charset="0"/>
                <a:ea typeface="Google Sans SemiBold"/>
                <a:cs typeface="Google Sans SemiBold"/>
                <a:sym typeface="Google Sans SemiBold"/>
              </a:rPr>
              <a:t>Problem Statement (in detail)</a:t>
            </a:r>
          </a:p>
          <a:p>
            <a:r>
              <a:rPr lang="en-GB" sz="2800" b="1" dirty="0">
                <a:latin typeface="Graphik"/>
              </a:rPr>
              <a:t>Problem Statement : </a:t>
            </a:r>
            <a:r>
              <a:rPr lang="en-IN" sz="2800" b="1" dirty="0">
                <a:latin typeface="Graphik"/>
              </a:rPr>
              <a:t>Smart Shopping: Data and AI for Personalized E-Commerce</a:t>
            </a:r>
            <a:br>
              <a:rPr lang="en-IN" sz="1600" dirty="0">
                <a:latin typeface="Graphik" panose="020B0503030202060203" pitchFamily="34" charset="0"/>
              </a:rPr>
            </a:br>
            <a:r>
              <a:rPr lang="en-US" sz="1600" b="1" dirty="0">
                <a:solidFill>
                  <a:srgbClr val="A100FF"/>
                </a:solidFill>
                <a:latin typeface="Graphik"/>
              </a:rPr>
              <a:t>Challenge Overview:</a:t>
            </a:r>
            <a:endParaRPr lang="en-US" sz="1600" dirty="0">
              <a:solidFill>
                <a:srgbClr val="000000"/>
              </a:solidFill>
              <a:latin typeface="Graphik"/>
            </a:endParaRPr>
          </a:p>
          <a:p>
            <a:pPr algn="l"/>
            <a:r>
              <a:rPr lang="en-US" sz="1600" dirty="0">
                <a:solidFill>
                  <a:srgbClr val="000000"/>
                </a:solidFill>
                <a:latin typeface="Graphik"/>
              </a:rPr>
              <a:t>In the competitive world of e-commerce, providing personalized and relevant product recommendations is key to improving customer experience, increasing conversion rates, and boosting sales.</a:t>
            </a:r>
          </a:p>
          <a:p>
            <a:r>
              <a:rPr lang="en-US" sz="1600" dirty="0">
                <a:solidFill>
                  <a:srgbClr val="000000"/>
                </a:solidFill>
                <a:latin typeface="Graphik"/>
              </a:rPr>
              <a:t>In this challenge, your task is to build a multi-agentic AI system that delivers hyper-personalized product recommendations for an e-commerce platform. This system will utilize different agents representing customers, products, and recommendation engines, all collaborating to analyze browsing behavior, predict user preferences, and optimize the overall shopping experience. Your Data &amp; AI system should enable the e-commerce platform to deliver tailored recommendations based on each customer's behavior and interests, ultimately improving engagement, increasing average order value, enhancing customer retention, and driving higher conversion rates.</a:t>
            </a:r>
          </a:p>
          <a:p>
            <a:endParaRPr lang="en-US" sz="1600" dirty="0">
              <a:solidFill>
                <a:srgbClr val="000000"/>
              </a:solidFill>
              <a:latin typeface="Graphik"/>
            </a:endParaRPr>
          </a:p>
          <a:p>
            <a:pPr algn="l"/>
            <a:r>
              <a:rPr lang="en-US" sz="1600" b="1" dirty="0">
                <a:solidFill>
                  <a:srgbClr val="A100FF"/>
                </a:solidFill>
                <a:latin typeface="Graphik"/>
              </a:rPr>
              <a:t>Current Process</a:t>
            </a:r>
            <a:r>
              <a:rPr lang="en-US" sz="1600" b="0" i="0" dirty="0">
                <a:solidFill>
                  <a:srgbClr val="000000"/>
                </a:solidFill>
                <a:effectLst/>
                <a:latin typeface="Graphik"/>
              </a:rPr>
              <a:t>:</a:t>
            </a:r>
          </a:p>
          <a:p>
            <a:pPr marL="285750" indent="-285750">
              <a:buFont typeface="Arial,Sans-Serif"/>
              <a:buChar char="•"/>
            </a:pPr>
            <a:r>
              <a:rPr lang="en-US" sz="1600" b="1" dirty="0">
                <a:solidFill>
                  <a:srgbClr val="000000"/>
                </a:solidFill>
                <a:latin typeface="Graphik"/>
              </a:rPr>
              <a:t>Customer Data Collection and Segmentation</a:t>
            </a:r>
            <a:r>
              <a:rPr lang="en-US" sz="1600" dirty="0">
                <a:solidFill>
                  <a:srgbClr val="000000"/>
                </a:solidFill>
                <a:latin typeface="Graphik"/>
              </a:rPr>
              <a:t>: E-commerce teams manually collect and store customer browsing behavior, purchase history, and demographic data in databases or spreadsheets. Customer profiles are created based on specific attributes like age, gender, location, and purchase history, which are used to manually segment customers into different categories (e.g., frequent buyers, new visitors). Retail managers or marketing teams manually analyze the customer data to identify patterns, trends, and preferences, which can be used to make product recommendations</a:t>
            </a:r>
            <a:r>
              <a:rPr lang="en-US" sz="1600" dirty="0">
                <a:latin typeface="Graphik"/>
              </a:rPr>
              <a:t>.</a:t>
            </a:r>
          </a:p>
          <a:p>
            <a:pPr marL="285750" indent="-285750">
              <a:buFont typeface="Arial,Sans-Serif"/>
              <a:buChar char="•"/>
            </a:pPr>
            <a:endParaRPr lang="en-US" sz="1600" dirty="0">
              <a:latin typeface="Graphik" panose="020B0503030202060203" pitchFamily="34" charset="0"/>
            </a:endParaRPr>
          </a:p>
          <a:p>
            <a:pPr marL="285750" indent="-285750">
              <a:buFont typeface="Arial,Sans-Serif"/>
              <a:buChar char="•"/>
            </a:pPr>
            <a:r>
              <a:rPr lang="en-US" sz="1600" b="1" dirty="0">
                <a:solidFill>
                  <a:srgbClr val="000000"/>
                </a:solidFill>
                <a:latin typeface="Graphik"/>
              </a:rPr>
              <a:t>Product Recommendations </a:t>
            </a:r>
            <a:r>
              <a:rPr lang="en-US" sz="1600" dirty="0">
                <a:solidFill>
                  <a:srgbClr val="000000"/>
                </a:solidFill>
                <a:latin typeface="Graphik"/>
              </a:rPr>
              <a:t>: Based on the customer profile and segmentation, the marketing team manually selects a set of products to recommend to each customer segment. For example, “frequent buyers” might receive recommendations of related products, while “new visitors” could see the most popular products or discounts.</a:t>
            </a:r>
          </a:p>
          <a:p>
            <a:endParaRPr lang="en-US" sz="1600" b="1" dirty="0">
              <a:solidFill>
                <a:srgbClr val="A100FF"/>
              </a:solidFill>
              <a:latin typeface="Graphik" panose="020B0503030202060203" pitchFamily="34" charset="0"/>
            </a:endParaRPr>
          </a:p>
          <a:p>
            <a:pPr defTabSz="1219170">
              <a:lnSpc>
                <a:spcPct val="80000"/>
              </a:lnSpc>
              <a:buClr>
                <a:srgbClr val="000000"/>
              </a:buClr>
              <a:buSzPts val="1100"/>
            </a:pPr>
            <a:endParaRPr lang="en-US" sz="1600" b="0" dirty="0">
              <a:latin typeface="Graphik" panose="020B0503030202060203" pitchFamily="34" charset="0"/>
            </a:endParaRPr>
          </a:p>
          <a:p>
            <a:pPr defTabSz="1219170">
              <a:lnSpc>
                <a:spcPct val="80000"/>
              </a:lnSpc>
              <a:buClr>
                <a:srgbClr val="000000"/>
              </a:buClr>
              <a:buSzPts val="1100"/>
            </a:pPr>
            <a:endParaRPr lang="en-GB" sz="1600" b="1" kern="0" dirty="0">
              <a:solidFill>
                <a:srgbClr val="000000"/>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US" sz="2667" b="1" kern="0" dirty="0">
                <a:solidFill>
                  <a:srgbClr val="000000"/>
                </a:solidFill>
                <a:latin typeface="Graphik" panose="020B0503030202060203" pitchFamily="34" charset="0"/>
                <a:ea typeface="Google Sans SemiBold"/>
                <a:cs typeface="Google Sans SemiBold"/>
                <a:sym typeface="Google Sans SemiBold"/>
              </a:rPr>
              <a:t>Proposed Solution Overview</a:t>
            </a:r>
          </a:p>
          <a:p>
            <a:pPr defTabSz="1219170">
              <a:lnSpc>
                <a:spcPct val="80000"/>
              </a:lnSpc>
              <a:buClr>
                <a:srgbClr val="000000"/>
              </a:buClr>
              <a:buSzPts val="1100"/>
            </a:pPr>
            <a:r>
              <a:rPr lang="en-US"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(Applicability of GenAI and agentic AI in the proposed solution)</a:t>
            </a:r>
          </a:p>
          <a:p>
            <a:pPr defTabSz="1219170">
              <a:lnSpc>
                <a:spcPct val="80000"/>
              </a:lnSpc>
              <a:buClr>
                <a:srgbClr val="000000"/>
              </a:buClr>
              <a:buSzPts val="1100"/>
            </a:pPr>
            <a:endParaRPr lang="en-US" sz="1200" b="1"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In e-commerce, personalized product recommendations are essential for enhancing customer engagement, improving sales conversions, and increasing retention. Traditional recommendation methods rely on manual data collection and segmentation, which is inefficient and lacks real-time adaptability.</a:t>
            </a:r>
          </a:p>
          <a:p>
            <a:pPr defTabSz="1219170">
              <a:lnSpc>
                <a:spcPct val="80000"/>
              </a:lnSpc>
              <a:buClr>
                <a:srgbClr val="000000"/>
              </a:buClr>
              <a:buSzPts val="1100"/>
            </a:pPr>
            <a:endParaRPr lang="en-US" sz="1600"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Solution Overview  </a:t>
            </a: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The Smart Shopping AI System addresses these challenges by implementing a multi-agent AI framework that intelligently analyzes customer data and provides hyper-personalized recommendations.</a:t>
            </a:r>
          </a:p>
          <a:p>
            <a:pPr defTabSz="1219170">
              <a:lnSpc>
                <a:spcPct val="80000"/>
              </a:lnSpc>
              <a:buClr>
                <a:srgbClr val="000000"/>
              </a:buClr>
              <a:buSzPts val="1100"/>
            </a:pPr>
            <a:endParaRPr lang="en-US" sz="1600"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Technologies Used</a:t>
            </a: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SQLite for structured long-term customer and product storage  </a:t>
            </a: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Python for AI-based data processing and recommendations  </a:t>
            </a: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Flask or </a:t>
            </a:r>
            <a:r>
              <a:rPr lang="en-US" sz="1600" kern="0" dirty="0" err="1">
                <a:solidFill>
                  <a:srgbClr val="000000"/>
                </a:solidFill>
                <a:latin typeface="Graphik" panose="020B0503030202060203" pitchFamily="34" charset="0"/>
                <a:ea typeface="Google Sans SemiBold"/>
                <a:cs typeface="Google Sans SemiBold"/>
                <a:sym typeface="Google Sans SemiBold"/>
              </a:rPr>
              <a:t>FastAPI</a:t>
            </a:r>
            <a:r>
              <a:rPr lang="en-US" sz="1600" kern="0" dirty="0">
                <a:solidFill>
                  <a:srgbClr val="000000"/>
                </a:solidFill>
                <a:latin typeface="Graphik" panose="020B0503030202060203" pitchFamily="34" charset="0"/>
                <a:ea typeface="Google Sans SemiBold"/>
                <a:cs typeface="Google Sans SemiBold"/>
                <a:sym typeface="Google Sans SemiBold"/>
              </a:rPr>
              <a:t> (if needed) for web-based interactions  </a:t>
            </a: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JavaScript for dynamic user interfaces in the frontend  </a:t>
            </a: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Machine Learning Models for predictive recommendations (optional)  </a:t>
            </a:r>
          </a:p>
          <a:p>
            <a:pPr defTabSz="1219170">
              <a:lnSpc>
                <a:spcPct val="80000"/>
              </a:lnSpc>
              <a:buClr>
                <a:srgbClr val="000000"/>
              </a:buClr>
              <a:buSzPts val="1100"/>
            </a:pPr>
            <a:endParaRPr lang="en-US" sz="1600"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Key Features and Workflow</a:t>
            </a: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Customer Agent: Tracks browsing history and purchase behavior  </a:t>
            </a: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Product Agent: Maintains product details, categories, popularity, and trends  </a:t>
            </a: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Recommendation Engine: Uses AI models and filtering techniques to suggest relevant products based on customer preferences  </a:t>
            </a:r>
          </a:p>
          <a:p>
            <a:pPr defTabSz="1219170">
              <a:lnSpc>
                <a:spcPct val="80000"/>
              </a:lnSpc>
              <a:buClr>
                <a:srgbClr val="000000"/>
              </a:buClr>
              <a:buSzPts val="1100"/>
            </a:pPr>
            <a:endParaRPr lang="en-US" sz="1600"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Expected Outcomes</a:t>
            </a: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Improved shopping experience with personalized recommendations  </a:t>
            </a: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Higher conversion rates through relevant product suggestions  </a:t>
            </a:r>
          </a:p>
          <a:p>
            <a:pPr defTabSz="1219170">
              <a:lnSpc>
                <a:spcPct val="80000"/>
              </a:lnSpc>
              <a:buClr>
                <a:srgbClr val="000000"/>
              </a:buClr>
              <a:buSzPts val="1100"/>
            </a:pPr>
            <a:r>
              <a:rPr lang="en-US" sz="1600" kern="0" dirty="0">
                <a:solidFill>
                  <a:srgbClr val="000000"/>
                </a:solidFill>
                <a:latin typeface="Graphik" panose="020B0503030202060203" pitchFamily="34" charset="0"/>
                <a:ea typeface="Google Sans SemiBold"/>
                <a:cs typeface="Google Sans SemiBold"/>
                <a:sym typeface="Google Sans SemiBold"/>
              </a:rPr>
              <a:t>- Enhanced customer retention by offering engaging shopping experiences  </a:t>
            </a:r>
          </a:p>
          <a:p>
            <a:pPr defTabSz="1219170">
              <a:lnSpc>
                <a:spcPct val="80000"/>
              </a:lnSpc>
              <a:buClr>
                <a:srgbClr val="000000"/>
              </a:buClr>
              <a:buSzPts val="1100"/>
            </a:pPr>
            <a:endParaRPr lang="en-US" sz="1600"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86936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766319" y="1"/>
            <a:ext cx="11233753" cy="74725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sym typeface="Arial"/>
              </a:rPr>
              <a:t>Technologies Used </a:t>
            </a: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1. Backend and Data Management  </a:t>
            </a: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**Python** – The primary programming language used for scripting and AI-driven logic.  </a:t>
            </a: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**SQLite** – A lightweight, relational database system for managing customer and product data efficiently.  </a:t>
            </a: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**SQLite3 Library** – A Python module that provides direct interaction with the database for data storage and retrieval.  </a:t>
            </a:r>
          </a:p>
          <a:p>
            <a:pPr defTabSz="1219170">
              <a:lnSpc>
                <a:spcPct val="80000"/>
              </a:lnSpc>
              <a:buClr>
                <a:srgbClr val="000000"/>
              </a:buClr>
              <a:buSzPts val="1100"/>
            </a:pPr>
            <a:endParaRPr lang="en-US"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2. Interactivity and User Input  </a:t>
            </a: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**Command Line Interface (CLI)** – Enables users to interact with the system through terminal-based prompts, suitable for basic testing and execution.  </a:t>
            </a: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**Python's `input()` Function** – Facilitates real-time user input, allowing customers and products to be added dynamically.  </a:t>
            </a:r>
          </a:p>
          <a:p>
            <a:pPr defTabSz="1219170">
              <a:lnSpc>
                <a:spcPct val="80000"/>
              </a:lnSpc>
              <a:buClr>
                <a:srgbClr val="000000"/>
              </a:buClr>
              <a:buSzPts val="1100"/>
            </a:pPr>
            <a:endParaRPr lang="en-US"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3. Recommendation Engine and AI Concepts  </a:t>
            </a: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**Content-Based Filtering** – Uses customer browsing history to match relevant products, ensuring personalized recommendations.  </a:t>
            </a: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**Sorting and Popularity Score** – Organizes suggested products based on popularity and demand metrics to optimize recommendations.  </a:t>
            </a: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**Dynamic Data Handling** – Retrieves user preferences and adapts recommendations instantly based on stored data.  </a:t>
            </a:r>
          </a:p>
          <a:p>
            <a:pPr defTabSz="1219170">
              <a:lnSpc>
                <a:spcPct val="80000"/>
              </a:lnSpc>
              <a:buClr>
                <a:srgbClr val="000000"/>
              </a:buClr>
              <a:buSzPts val="1100"/>
            </a:pPr>
            <a:endParaRPr lang="en-US"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4. Scalability and Future Enhancements  </a:t>
            </a: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**Flask or </a:t>
            </a:r>
            <a:r>
              <a:rPr lang="en-US" kern="0" dirty="0" err="1">
                <a:solidFill>
                  <a:srgbClr val="000000"/>
                </a:solidFill>
                <a:latin typeface="Graphik" panose="020B0503030202060203" pitchFamily="34" charset="0"/>
                <a:ea typeface="Google Sans SemiBold"/>
                <a:cs typeface="Google Sans SemiBold"/>
                <a:sym typeface="Google Sans SemiBold"/>
              </a:rPr>
              <a:t>FastAPI</a:t>
            </a:r>
            <a:r>
              <a:rPr lang="en-US" kern="0" dirty="0">
                <a:solidFill>
                  <a:srgbClr val="000000"/>
                </a:solidFill>
                <a:latin typeface="Graphik" panose="020B0503030202060203" pitchFamily="34" charset="0"/>
                <a:ea typeface="Google Sans SemiBold"/>
                <a:cs typeface="Google Sans SemiBold"/>
                <a:sym typeface="Google Sans SemiBold"/>
              </a:rPr>
              <a:t> (Optional Upgrade)** – Can be implemented to provide a web-based interface, allowing real-time API interactions.  </a:t>
            </a: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**Machine Learning Algorithms** – Enhancing the recommendation engine with predictive analytics using collaborative filtering techniques.  </a:t>
            </a: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 **Cloud Storage (Optional for Deployment)** – Platforms such as AWS, Firebase, or Google Cloud can be used for handling larger datasets and enabling remote access.  </a:t>
            </a:r>
          </a:p>
          <a:p>
            <a:pPr defTabSz="1219170">
              <a:lnSpc>
                <a:spcPct val="80000"/>
              </a:lnSpc>
              <a:buClr>
                <a:srgbClr val="000000"/>
              </a:buClr>
              <a:buSzPts val="1100"/>
            </a:pPr>
            <a:endParaRPr lang="en-US"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r>
              <a:rPr lang="en-US" kern="0" dirty="0">
                <a:solidFill>
                  <a:srgbClr val="000000"/>
                </a:solidFill>
                <a:latin typeface="Graphik" panose="020B0503030202060203" pitchFamily="34" charset="0"/>
                <a:ea typeface="Google Sans SemiBold"/>
                <a:cs typeface="Google Sans SemiBold"/>
                <a:sym typeface="Google Sans SemiBold"/>
              </a:rPr>
              <a:t>This technology stack ensures scalability, efficiency, and seamless integration with modern AI-powered e-commerce.</a:t>
            </a:r>
            <a:endParaRPr lang="en-IN"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355352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6BF4D-650F-D643-C039-0D803BA3329F}"/>
              </a:ext>
            </a:extLst>
          </p:cNvPr>
          <p:cNvSpPr>
            <a:spLocks noGrp="1"/>
          </p:cNvSpPr>
          <p:nvPr>
            <p:ph type="title"/>
          </p:nvPr>
        </p:nvSpPr>
        <p:spPr/>
        <p:txBody>
          <a:bodyPr>
            <a:normAutofit/>
          </a:bodyPr>
          <a:lstStyle/>
          <a:p>
            <a:endParaRPr lang="en-IN"/>
          </a:p>
        </p:txBody>
      </p:sp>
      <p:sp>
        <p:nvSpPr>
          <p:cNvPr id="3" name="Text Placeholder 2">
            <a:extLst>
              <a:ext uri="{FF2B5EF4-FFF2-40B4-BE49-F238E27FC236}">
                <a16:creationId xmlns:a16="http://schemas.microsoft.com/office/drawing/2014/main" id="{119966AD-5B7D-E55E-A7B5-443942CE466E}"/>
              </a:ext>
            </a:extLst>
          </p:cNvPr>
          <p:cNvSpPr>
            <a:spLocks noGrp="1"/>
          </p:cNvSpPr>
          <p:nvPr>
            <p:ph type="body" idx="1"/>
          </p:nvPr>
        </p:nvSpPr>
        <p:spPr/>
        <p:txBody>
          <a:bodyPr/>
          <a:lstStyle/>
          <a:p>
            <a:endParaRPr lang="en-IN" dirty="0"/>
          </a:p>
        </p:txBody>
      </p:sp>
      <p:sp>
        <p:nvSpPr>
          <p:cNvPr id="4" name="Text Placeholder 3">
            <a:extLst>
              <a:ext uri="{FF2B5EF4-FFF2-40B4-BE49-F238E27FC236}">
                <a16:creationId xmlns:a16="http://schemas.microsoft.com/office/drawing/2014/main" id="{B37E1734-6B10-94D3-2039-EA05D6070D5B}"/>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74923A89-5570-C830-29B1-6EBC6FCAB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 y="0"/>
            <a:ext cx="12190588" cy="6858000"/>
          </a:xfrm>
          <a:prstGeom prst="rect">
            <a:avLst/>
          </a:prstGeom>
        </p:spPr>
      </p:pic>
    </p:spTree>
    <p:extLst>
      <p:ext uri="{BB962C8B-B14F-4D97-AF65-F5344CB8AC3E}">
        <p14:creationId xmlns:p14="http://schemas.microsoft.com/office/powerpoint/2010/main" val="228555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9A600-682E-951E-4626-824DCB3E8B01}"/>
              </a:ext>
            </a:extLst>
          </p:cNvPr>
          <p:cNvSpPr>
            <a:spLocks noGrp="1"/>
          </p:cNvSpPr>
          <p:nvPr>
            <p:ph type="title"/>
          </p:nvPr>
        </p:nvSpPr>
        <p:spPr/>
        <p:txBody>
          <a:bodyPr>
            <a:normAutofit/>
          </a:bodyPr>
          <a:lstStyle/>
          <a:p>
            <a:endParaRPr lang="en-IN"/>
          </a:p>
        </p:txBody>
      </p:sp>
      <p:sp>
        <p:nvSpPr>
          <p:cNvPr id="3" name="Text Placeholder 2">
            <a:extLst>
              <a:ext uri="{FF2B5EF4-FFF2-40B4-BE49-F238E27FC236}">
                <a16:creationId xmlns:a16="http://schemas.microsoft.com/office/drawing/2014/main" id="{23EBB2F2-168D-3AA6-65F4-89C0C4BF801E}"/>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15A9E7EA-8311-BE1A-4CF4-789DDA61785C}"/>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4BEDF1A1-4633-4CC1-79BB-E0D19966A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73"/>
            <a:ext cx="12192000" cy="6823454"/>
          </a:xfrm>
          <a:prstGeom prst="rect">
            <a:avLst/>
          </a:prstGeom>
        </p:spPr>
      </p:pic>
    </p:spTree>
    <p:extLst>
      <p:ext uri="{BB962C8B-B14F-4D97-AF65-F5344CB8AC3E}">
        <p14:creationId xmlns:p14="http://schemas.microsoft.com/office/powerpoint/2010/main" val="3541829297"/>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
  <TotalTime>42</TotalTime>
  <Words>1123</Words>
  <Application>Microsoft Office PowerPoint</Application>
  <PresentationFormat>Widescreen</PresentationFormat>
  <Paragraphs>81</Paragraphs>
  <Slides>12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Arial,Sans-Serif</vt:lpstr>
      <vt:lpstr>Graphik</vt:lpstr>
      <vt:lpstr>Graphik Light</vt:lpstr>
      <vt:lpstr>Graphik Medium</vt:lpstr>
      <vt:lpstr>Graphik Semibold</vt:lpstr>
      <vt:lpstr>1_Canvas-Theme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Meghana T B</cp:lastModifiedBy>
  <cp:revision>3</cp:revision>
  <dcterms:created xsi:type="dcterms:W3CDTF">2025-02-26T01:18:59Z</dcterms:created>
  <dcterms:modified xsi:type="dcterms:W3CDTF">2025-04-10T16:11:27Z</dcterms:modified>
</cp:coreProperties>
</file>