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6" autoAdjust="0"/>
    <p:restoredTop sz="86380" autoAdjust="0"/>
  </p:normalViewPr>
  <p:slideViewPr>
    <p:cSldViewPr>
      <p:cViewPr varScale="1">
        <p:scale>
          <a:sx n="85" d="100"/>
          <a:sy n="85" d="100"/>
        </p:scale>
        <p:origin x="153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074"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p:txBody>
          <a:bodyPr/>
          <a:lstStyle>
            <a:lvl1pPr>
              <a:defRPr/>
            </a:lvl1pPr>
          </a:lstStyle>
          <a:p>
            <a:fld id="{E9F26E29-9571-4637-B13B-17520C2BFC0C}" type="datetimeFigureOut">
              <a:rPr lang="en-US" smtClean="0"/>
              <a:pPr/>
              <a:t>6/14/2022</a:t>
            </a:fld>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9F26E29-9571-4637-B13B-17520C2BFC0C}" type="datetimeFigureOut">
              <a:rPr lang="en-US" smtClean="0"/>
              <a:pPr/>
              <a:t>6/14/2022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49D994-6520-4142-A17C-08091204BE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E9F26E29-9571-4637-B13B-17520C2BFC0C}" type="datetimeFigureOut">
              <a:rPr lang="en-US" smtClean="0"/>
              <a:pPr/>
              <a:t>6/14/2022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549D994-6520-4142-A17C-08091204BE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Palatino Linotype" pitchFamily="18" charset="0"/>
        </a:defRPr>
      </a:lvl2pPr>
      <a:lvl3pPr algn="ctr" rtl="0" eaLnBrk="1" fontAlgn="base" hangingPunct="1">
        <a:spcBef>
          <a:spcPct val="0"/>
        </a:spcBef>
        <a:spcAft>
          <a:spcPct val="0"/>
        </a:spcAft>
        <a:defRPr sz="4400">
          <a:solidFill>
            <a:schemeClr val="tx1"/>
          </a:solidFill>
          <a:latin typeface="Palatino Linotype" pitchFamily="18" charset="0"/>
        </a:defRPr>
      </a:lvl3pPr>
      <a:lvl4pPr algn="ctr" rtl="0" eaLnBrk="1" fontAlgn="base" hangingPunct="1">
        <a:spcBef>
          <a:spcPct val="0"/>
        </a:spcBef>
        <a:spcAft>
          <a:spcPct val="0"/>
        </a:spcAft>
        <a:defRPr sz="4400">
          <a:solidFill>
            <a:schemeClr val="tx1"/>
          </a:solidFill>
          <a:latin typeface="Palatino Linotype" pitchFamily="18" charset="0"/>
        </a:defRPr>
      </a:lvl4pPr>
      <a:lvl5pPr algn="ctr" rtl="0" eaLnBrk="1" fontAlgn="base" hangingPunct="1">
        <a:spcBef>
          <a:spcPct val="0"/>
        </a:spcBef>
        <a:spcAft>
          <a:spcPct val="0"/>
        </a:spcAft>
        <a:defRPr sz="4400">
          <a:solidFill>
            <a:schemeClr val="tx1"/>
          </a:solidFill>
          <a:latin typeface="Palatino Linotype" pitchFamily="18" charset="0"/>
        </a:defRPr>
      </a:lvl5pPr>
      <a:lvl6pPr marL="457200" algn="ctr" rtl="0" eaLnBrk="1" fontAlgn="base" hangingPunct="1">
        <a:spcBef>
          <a:spcPct val="0"/>
        </a:spcBef>
        <a:spcAft>
          <a:spcPct val="0"/>
        </a:spcAft>
        <a:defRPr sz="4400">
          <a:solidFill>
            <a:schemeClr val="tx1"/>
          </a:solidFill>
          <a:latin typeface="Palatino Linotype" pitchFamily="18" charset="0"/>
        </a:defRPr>
      </a:lvl6pPr>
      <a:lvl7pPr marL="914400" algn="ctr" rtl="0" eaLnBrk="1" fontAlgn="base" hangingPunct="1">
        <a:spcBef>
          <a:spcPct val="0"/>
        </a:spcBef>
        <a:spcAft>
          <a:spcPct val="0"/>
        </a:spcAft>
        <a:defRPr sz="4400">
          <a:solidFill>
            <a:schemeClr val="tx1"/>
          </a:solidFill>
          <a:latin typeface="Palatino Linotype" pitchFamily="18" charset="0"/>
        </a:defRPr>
      </a:lvl7pPr>
      <a:lvl8pPr marL="1371600" algn="ctr" rtl="0" eaLnBrk="1" fontAlgn="base" hangingPunct="1">
        <a:spcBef>
          <a:spcPct val="0"/>
        </a:spcBef>
        <a:spcAft>
          <a:spcPct val="0"/>
        </a:spcAft>
        <a:defRPr sz="4400">
          <a:solidFill>
            <a:schemeClr val="tx1"/>
          </a:solidFill>
          <a:latin typeface="Palatino Linotype" pitchFamily="18" charset="0"/>
        </a:defRPr>
      </a:lvl8pPr>
      <a:lvl9pPr marL="1828800" algn="ctr" rtl="0" eaLnBrk="1" fontAlgn="base" hangingPunct="1">
        <a:spcBef>
          <a:spcPct val="0"/>
        </a:spcBef>
        <a:spcAft>
          <a:spcPct val="0"/>
        </a:spcAft>
        <a:defRPr sz="4400">
          <a:solidFill>
            <a:schemeClr val="tx1"/>
          </a:solidFill>
          <a:latin typeface="Palatino Linotype" pitchFamily="18" charset="0"/>
        </a:defRPr>
      </a:lvl9pPr>
    </p:titleStyle>
    <p:bodyStyle>
      <a:lvl1pPr marL="342900" indent="-342900" algn="l" rtl="0" eaLnBrk="1" fontAlgn="base" hangingPunct="1">
        <a:spcBef>
          <a:spcPct val="20000"/>
        </a:spcBef>
        <a:spcAft>
          <a:spcPct val="0"/>
        </a:spcAft>
        <a:buClr>
          <a:srgbClr val="FFFFCC"/>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FFCC"/>
        </a:buClr>
        <a:buChar char="–"/>
        <a:defRPr sz="2800">
          <a:solidFill>
            <a:schemeClr val="tx1"/>
          </a:solidFill>
          <a:latin typeface="+mn-lt"/>
        </a:defRPr>
      </a:lvl2pPr>
      <a:lvl3pPr marL="1143000" indent="-228600" algn="l" rtl="0" eaLnBrk="1" fontAlgn="base" hangingPunct="1">
        <a:spcBef>
          <a:spcPct val="20000"/>
        </a:spcBef>
        <a:spcAft>
          <a:spcPct val="0"/>
        </a:spcAft>
        <a:buClr>
          <a:srgbClr val="FFFFCC"/>
        </a:buClr>
        <a:buChar char="•"/>
        <a:defRPr sz="2400">
          <a:solidFill>
            <a:schemeClr val="tx1"/>
          </a:solidFill>
          <a:latin typeface="+mn-lt"/>
        </a:defRPr>
      </a:lvl3pPr>
      <a:lvl4pPr marL="1600200" indent="-228600" algn="l" rtl="0" eaLnBrk="1" fontAlgn="base" hangingPunct="1">
        <a:spcBef>
          <a:spcPct val="20000"/>
        </a:spcBef>
        <a:spcAft>
          <a:spcPct val="0"/>
        </a:spcAft>
        <a:buClr>
          <a:srgbClr val="FFFFCC"/>
        </a:buClr>
        <a:buChar char="–"/>
        <a:defRPr sz="2000">
          <a:solidFill>
            <a:schemeClr val="tx1"/>
          </a:solidFill>
          <a:latin typeface="+mn-lt"/>
        </a:defRPr>
      </a:lvl4pPr>
      <a:lvl5pPr marL="2057400" indent="-228600" algn="l" rtl="0" eaLnBrk="1" fontAlgn="base" hangingPunct="1">
        <a:spcBef>
          <a:spcPct val="20000"/>
        </a:spcBef>
        <a:spcAft>
          <a:spcPct val="0"/>
        </a:spcAft>
        <a:buClr>
          <a:srgbClr val="FFFFCC"/>
        </a:buClr>
        <a:buChar char="»"/>
        <a:defRPr sz="2000">
          <a:solidFill>
            <a:schemeClr val="tx1"/>
          </a:solidFill>
          <a:latin typeface="+mn-lt"/>
        </a:defRPr>
      </a:lvl5pPr>
      <a:lvl6pPr marL="2514600" indent="-228600" algn="l" rtl="0" eaLnBrk="1" fontAlgn="base" hangingPunct="1">
        <a:spcBef>
          <a:spcPct val="20000"/>
        </a:spcBef>
        <a:spcAft>
          <a:spcPct val="0"/>
        </a:spcAft>
        <a:buClr>
          <a:srgbClr val="FFFFCC"/>
        </a:buClr>
        <a:buChar char="»"/>
        <a:defRPr sz="2000">
          <a:solidFill>
            <a:schemeClr val="tx1"/>
          </a:solidFill>
          <a:latin typeface="+mn-lt"/>
        </a:defRPr>
      </a:lvl6pPr>
      <a:lvl7pPr marL="2971800" indent="-228600" algn="l" rtl="0" eaLnBrk="1" fontAlgn="base" hangingPunct="1">
        <a:spcBef>
          <a:spcPct val="20000"/>
        </a:spcBef>
        <a:spcAft>
          <a:spcPct val="0"/>
        </a:spcAft>
        <a:buClr>
          <a:srgbClr val="FFFFCC"/>
        </a:buClr>
        <a:buChar char="»"/>
        <a:defRPr sz="2000">
          <a:solidFill>
            <a:schemeClr val="tx1"/>
          </a:solidFill>
          <a:latin typeface="+mn-lt"/>
        </a:defRPr>
      </a:lvl7pPr>
      <a:lvl8pPr marL="3429000" indent="-228600" algn="l" rtl="0" eaLnBrk="1" fontAlgn="base" hangingPunct="1">
        <a:spcBef>
          <a:spcPct val="20000"/>
        </a:spcBef>
        <a:spcAft>
          <a:spcPct val="0"/>
        </a:spcAft>
        <a:buClr>
          <a:srgbClr val="FFFFCC"/>
        </a:buClr>
        <a:buChar char="»"/>
        <a:defRPr sz="2000">
          <a:solidFill>
            <a:schemeClr val="tx1"/>
          </a:solidFill>
          <a:latin typeface="+mn-lt"/>
        </a:defRPr>
      </a:lvl8pPr>
      <a:lvl9pPr marL="3886200" indent="-228600" algn="l" rtl="0" eaLnBrk="1" fontAlgn="base" hangingPunct="1">
        <a:spcBef>
          <a:spcPct val="20000"/>
        </a:spcBef>
        <a:spcAft>
          <a:spcPct val="0"/>
        </a:spcAft>
        <a:buClr>
          <a:srgbClr val="FFFFCC"/>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772400" cy="1470025"/>
          </a:xfrm>
        </p:spPr>
        <p:txBody>
          <a:bodyPr/>
          <a:lstStyle/>
          <a:p>
            <a:br>
              <a:rPr lang="en-US" dirty="0"/>
            </a:br>
            <a:r>
              <a:rPr lang="en-US" dirty="0"/>
              <a:t> Design And Construction Of A Dust Extractor Machine </a:t>
            </a:r>
          </a:p>
        </p:txBody>
      </p:sp>
      <p:sp>
        <p:nvSpPr>
          <p:cNvPr id="3" name="Subtitle 2"/>
          <p:cNvSpPr>
            <a:spLocks noGrp="1"/>
          </p:cNvSpPr>
          <p:nvPr>
            <p:ph type="subTitle" idx="1"/>
          </p:nvPr>
        </p:nvSpPr>
        <p:spPr>
          <a:xfrm>
            <a:off x="228600" y="3809999"/>
            <a:ext cx="8686800" cy="2272393"/>
          </a:xfrm>
        </p:spPr>
        <p:txBody>
          <a:bodyPr/>
          <a:lstStyle/>
          <a:p>
            <a:pPr algn="l"/>
            <a:endParaRPr lang="en-US" dirty="0"/>
          </a:p>
          <a:p>
            <a:pPr algn="l"/>
            <a:r>
              <a:rPr lang="en-US" dirty="0"/>
              <a:t>19951A0333(</a:t>
            </a:r>
            <a:r>
              <a:rPr lang="en-US" dirty="0" err="1"/>
              <a:t>Meghana</a:t>
            </a:r>
            <a:r>
              <a:rPr lang="en-US" dirty="0"/>
              <a:t>)</a:t>
            </a:r>
          </a:p>
          <a:p>
            <a:pPr algn="l"/>
            <a:endParaRPr lang="en-US" dirty="0"/>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89038"/>
          </a:xfrm>
        </p:spPr>
        <p:txBody>
          <a:bodyPr/>
          <a:lstStyle/>
          <a:p>
            <a:r>
              <a:rPr lang="en-US" b="1" dirty="0"/>
              <a:t>LITERATURE REVIEW </a:t>
            </a:r>
            <a:endParaRPr lang="en-US" dirty="0"/>
          </a:p>
        </p:txBody>
      </p:sp>
      <p:sp>
        <p:nvSpPr>
          <p:cNvPr id="3" name="Content Placeholder 2"/>
          <p:cNvSpPr>
            <a:spLocks noGrp="1"/>
          </p:cNvSpPr>
          <p:nvPr>
            <p:ph idx="1"/>
          </p:nvPr>
        </p:nvSpPr>
        <p:spPr>
          <a:xfrm>
            <a:off x="457200" y="1066800"/>
            <a:ext cx="8229600" cy="5059363"/>
          </a:xfrm>
        </p:spPr>
        <p:txBody>
          <a:bodyPr/>
          <a:lstStyle/>
          <a:p>
            <a:r>
              <a:rPr lang="en-US" sz="2400" b="1" dirty="0"/>
              <a:t>Historical Development </a:t>
            </a:r>
          </a:p>
          <a:p>
            <a:r>
              <a:rPr lang="en-US" sz="2400" dirty="0"/>
              <a:t>Environmental Management and Pollution control pose a major concern to all. Over the years, different techniques have been developed to either suppress the dust at the source before it is generated or control the dust after being generated. So that it doesn't get access to the atmosphere . The former is a recent development spanning for about a decade now and is based on advanced technology techniques. </a:t>
            </a:r>
            <a:r>
              <a:rPr lang="en-US" sz="2400" dirty="0" err="1"/>
              <a:t>Kaveri</a:t>
            </a:r>
            <a:r>
              <a:rPr lang="en-US" sz="2400" dirty="0"/>
              <a:t> developed these dust suppression systems in 1981.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610600" cy="4832092"/>
          </a:xfrm>
          <a:prstGeom prst="rect">
            <a:avLst/>
          </a:prstGeom>
        </p:spPr>
        <p:txBody>
          <a:bodyPr wrap="square">
            <a:spAutoFit/>
          </a:bodyPr>
          <a:lstStyle/>
          <a:p>
            <a:r>
              <a:rPr lang="en-US" sz="2800" dirty="0"/>
              <a:t>The application of existing and new technology has resulted in the development of many air pollution control devices to this effect . In the last two dozen intervening years, much of these equipments has reached the end of their useful life . </a:t>
            </a:r>
          </a:p>
          <a:p>
            <a:r>
              <a:rPr lang="en-US" sz="2800" dirty="0"/>
              <a:t>The major controlling performance parameters are: </a:t>
            </a:r>
          </a:p>
          <a:p>
            <a:r>
              <a:rPr lang="en-US" sz="2800" dirty="0"/>
              <a:t>Particle size, weight, shape., Particle velocity, Gas temperature / density, Solubility and Ph, System pressure drop and mass transfer conditions, Particle size distribution, Gas viscosity, Humidity level, Chemical </a:t>
            </a:r>
            <a:r>
              <a:rPr lang="en-US" sz="2800" dirty="0" err="1"/>
              <a:t>Stoichiometry</a:t>
            </a:r>
            <a:r>
              <a:rPr lang="en-US" sz="2800" dirty="0"/>
              <a:t> and Residence Time.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pPr algn="l"/>
            <a:r>
              <a:rPr lang="en-US" b="1" dirty="0"/>
              <a:t>DESIGN METHODOLOGY </a:t>
            </a:r>
            <a:endParaRPr lang="en-US" dirty="0"/>
          </a:p>
        </p:txBody>
      </p:sp>
      <p:sp>
        <p:nvSpPr>
          <p:cNvPr id="5" name="Rectangle 4"/>
          <p:cNvSpPr/>
          <p:nvPr/>
        </p:nvSpPr>
        <p:spPr>
          <a:xfrm>
            <a:off x="457200" y="1066800"/>
            <a:ext cx="8153400" cy="523220"/>
          </a:xfrm>
          <a:prstGeom prst="rect">
            <a:avLst/>
          </a:prstGeom>
        </p:spPr>
        <p:txBody>
          <a:bodyPr wrap="square">
            <a:spAutoFit/>
          </a:bodyPr>
          <a:lstStyle/>
          <a:p>
            <a:r>
              <a:rPr lang="en-US" sz="2800" b="1" dirty="0"/>
              <a:t>Design Concept and Operating Principles </a:t>
            </a:r>
            <a:endParaRPr lang="en-US" sz="2800" dirty="0"/>
          </a:p>
        </p:txBody>
      </p:sp>
      <p:pic>
        <p:nvPicPr>
          <p:cNvPr id="7" name="Content Placeholder 6" descr="prototype image.jpg"/>
          <p:cNvPicPr>
            <a:picLocks noGrp="1" noChangeAspect="1"/>
          </p:cNvPicPr>
          <p:nvPr>
            <p:ph idx="1"/>
          </p:nvPr>
        </p:nvPicPr>
        <p:blipFill>
          <a:blip r:embed="rId2" cstate="print"/>
          <a:stretch>
            <a:fillRect/>
          </a:stretch>
        </p:blipFill>
        <p:spPr>
          <a:xfrm>
            <a:off x="468734" y="1752600"/>
            <a:ext cx="8065666" cy="4876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lstStyle/>
          <a:p>
            <a:pPr algn="l"/>
            <a:r>
              <a:rPr lang="en-US" b="1" dirty="0"/>
              <a:t>The Concept consists of the following </a:t>
            </a:r>
            <a:endParaRPr lang="en-US" dirty="0"/>
          </a:p>
        </p:txBody>
      </p:sp>
      <p:sp>
        <p:nvSpPr>
          <p:cNvPr id="3" name="Content Placeholder 2"/>
          <p:cNvSpPr>
            <a:spLocks noGrp="1"/>
          </p:cNvSpPr>
          <p:nvPr>
            <p:ph idx="1"/>
          </p:nvPr>
        </p:nvSpPr>
        <p:spPr/>
        <p:txBody>
          <a:bodyPr/>
          <a:lstStyle/>
          <a:p>
            <a:endParaRPr lang="en-US" sz="4400" dirty="0"/>
          </a:p>
          <a:p>
            <a:r>
              <a:rPr lang="en-US" sz="4400" dirty="0"/>
              <a:t>1. Dust capture-hood </a:t>
            </a:r>
          </a:p>
          <a:p>
            <a:r>
              <a:rPr lang="en-US" sz="4400" dirty="0"/>
              <a:t>2. centrifugal blower</a:t>
            </a:r>
          </a:p>
          <a:p>
            <a:r>
              <a:rPr lang="en-US" sz="4400" dirty="0"/>
              <a:t>3. Suction chamber </a:t>
            </a:r>
          </a:p>
          <a:p>
            <a:r>
              <a:rPr lang="en-US" sz="4400" dirty="0"/>
              <a:t>4. Air duct </a:t>
            </a:r>
          </a:p>
          <a:p>
            <a:r>
              <a:rPr lang="en-US" sz="4400" dirty="0"/>
              <a:t>5. Bin to store the dust </a:t>
            </a:r>
          </a:p>
          <a:p>
            <a:endParaRPr lang="en-US" sz="4400" dirty="0"/>
          </a:p>
          <a:p>
            <a:pPr>
              <a:buNone/>
            </a:pPr>
            <a:endParaRPr lang="en-US" sz="4400" dirty="0"/>
          </a:p>
          <a:p>
            <a:endParaRPr lang="en-US" sz="4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Principle of Operation </a:t>
            </a:r>
            <a:endParaRPr lang="en-US" dirty="0"/>
          </a:p>
        </p:txBody>
      </p:sp>
      <p:sp>
        <p:nvSpPr>
          <p:cNvPr id="3" name="Content Placeholder 2"/>
          <p:cNvSpPr>
            <a:spLocks noGrp="1"/>
          </p:cNvSpPr>
          <p:nvPr>
            <p:ph idx="1"/>
          </p:nvPr>
        </p:nvSpPr>
        <p:spPr/>
        <p:txBody>
          <a:bodyPr/>
          <a:lstStyle/>
          <a:p>
            <a:r>
              <a:rPr lang="en-US" sz="2000" dirty="0"/>
              <a:t>The major or main components of the machine are the suction chamber and </a:t>
            </a:r>
            <a:r>
              <a:rPr lang="en-US" sz="2000" dirty="0" err="1"/>
              <a:t>bower.The</a:t>
            </a:r>
            <a:r>
              <a:rPr lang="en-US" sz="2000" dirty="0"/>
              <a:t> process starts from when the motor is switched on. by the movement of motor this cause the impeller inside to rotate. The impeller then produces air , as the air is being sucked and pushed out throw outlet value . There is no use of the blown out air. Now as the air suction part is being opened to  air , we </a:t>
            </a:r>
            <a:r>
              <a:rPr lang="en-US" sz="2000" dirty="0" err="1"/>
              <a:t>instal</a:t>
            </a:r>
            <a:r>
              <a:rPr lang="en-US" sz="2000" dirty="0"/>
              <a:t> the suction chamber . The suction chamber sucks the air thru the suction value . The suction values of the blower chamber and the suction chamber’s suction values are mounted . As this mounted is done the air is sucked and this sucked air which  needs to capture the dust is then attached to a air duct of some length and cross sectional area . This helps in suction and the sucked air is then sent to a cylindrical bin which stores the collected dust in 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Machine Components </a:t>
            </a:r>
            <a:endParaRPr lang="en-US" dirty="0"/>
          </a:p>
        </p:txBody>
      </p:sp>
      <p:sp>
        <p:nvSpPr>
          <p:cNvPr id="3" name="Content Placeholder 2"/>
          <p:cNvSpPr>
            <a:spLocks noGrp="1"/>
          </p:cNvSpPr>
          <p:nvPr>
            <p:ph idx="1"/>
          </p:nvPr>
        </p:nvSpPr>
        <p:spPr/>
        <p:txBody>
          <a:bodyPr/>
          <a:lstStyle/>
          <a:p>
            <a:endParaRPr lang="en-US" dirty="0"/>
          </a:p>
          <a:p>
            <a:r>
              <a:rPr lang="en-US" dirty="0"/>
              <a:t>1. Capture-hood </a:t>
            </a:r>
          </a:p>
          <a:p>
            <a:r>
              <a:rPr lang="en-US" dirty="0"/>
              <a:t>2. Centrifugal blower </a:t>
            </a:r>
          </a:p>
          <a:p>
            <a:r>
              <a:rPr lang="en-US" dirty="0"/>
              <a:t>3. Suction chamber</a:t>
            </a:r>
          </a:p>
          <a:p>
            <a:r>
              <a:rPr lang="en-US" dirty="0"/>
              <a:t>4. Air duct </a:t>
            </a:r>
          </a:p>
          <a:p>
            <a:r>
              <a:rPr lang="en-US" dirty="0"/>
              <a:t>5. Bin to store the dust </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DESIGN SPECIFICATIONS OF COMPONENT PARTS </a:t>
            </a:r>
            <a:endParaRPr lang="en-US" dirty="0"/>
          </a:p>
        </p:txBody>
      </p:sp>
      <p:sp>
        <p:nvSpPr>
          <p:cNvPr id="3" name="Content Placeholder 2"/>
          <p:cNvSpPr>
            <a:spLocks noGrp="1"/>
          </p:cNvSpPr>
          <p:nvPr>
            <p:ph idx="1"/>
          </p:nvPr>
        </p:nvSpPr>
        <p:spPr/>
        <p:txBody>
          <a:bodyPr/>
          <a:lstStyle/>
          <a:p>
            <a:r>
              <a:rPr lang="en-US" sz="2000" dirty="0"/>
              <a:t>(((impeller specifications)))</a:t>
            </a:r>
          </a:p>
          <a:p>
            <a:r>
              <a:rPr lang="en-US" sz="2000" dirty="0"/>
              <a:t>Width of impeller at outlet - 35*35mm</a:t>
            </a:r>
          </a:p>
          <a:p>
            <a:r>
              <a:rPr lang="en-US" sz="2000" dirty="0"/>
              <a:t>Speed of blower - 1000rpm</a:t>
            </a:r>
          </a:p>
          <a:p>
            <a:r>
              <a:rPr lang="en-US" sz="2000" dirty="0"/>
              <a:t>Blade diameter - 45mm </a:t>
            </a:r>
          </a:p>
          <a:p>
            <a:r>
              <a:rPr lang="en-US" sz="2000" dirty="0"/>
              <a:t>Blade angle - 90° </a:t>
            </a:r>
          </a:p>
          <a:p>
            <a:r>
              <a:rPr lang="en-US" sz="2000" dirty="0"/>
              <a:t>Prime mover type - Single phase induction motor</a:t>
            </a:r>
          </a:p>
          <a:p>
            <a:r>
              <a:rPr lang="en-US" sz="2000" dirty="0"/>
              <a:t> </a:t>
            </a:r>
          </a:p>
          <a:p>
            <a:r>
              <a:rPr lang="en-US" sz="2000" dirty="0"/>
              <a:t>(((suction chamber specifications)))</a:t>
            </a:r>
          </a:p>
          <a:p>
            <a:r>
              <a:rPr lang="en-US" sz="2000" dirty="0"/>
              <a:t>chamber diameter - 90mm</a:t>
            </a:r>
          </a:p>
          <a:p>
            <a:r>
              <a:rPr lang="en-US" sz="2000" dirty="0" err="1"/>
              <a:t>Chmber</a:t>
            </a:r>
            <a:r>
              <a:rPr lang="en-US" sz="2000" dirty="0"/>
              <a:t> internal suction value radius - 35mm</a:t>
            </a:r>
          </a:p>
          <a:p>
            <a:r>
              <a:rPr lang="en-US" sz="2000" dirty="0"/>
              <a:t>suction duct </a:t>
            </a:r>
            <a:r>
              <a:rPr lang="en-US" sz="2000" dirty="0" err="1"/>
              <a:t>lengh</a:t>
            </a:r>
            <a:r>
              <a:rPr lang="en-US" sz="2000" dirty="0"/>
              <a:t> - 35*35mm</a:t>
            </a:r>
          </a:p>
          <a:p>
            <a:r>
              <a:rPr lang="en-US" sz="2000" dirty="0"/>
              <a:t>Air-duct length - Pipe of some </a:t>
            </a:r>
            <a:r>
              <a:rPr lang="en-US" sz="2000" dirty="0" err="1"/>
              <a:t>lengh</a:t>
            </a:r>
            <a:r>
              <a:rPr lang="en-US" sz="2000" dirty="0"/>
              <a:t> </a:t>
            </a:r>
          </a:p>
          <a:p>
            <a:r>
              <a:rPr lang="en-US" sz="2000" dirty="0"/>
              <a:t>Air duct cross-sectional area - 35*35mm</a:t>
            </a:r>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DESIGN PARAMETERS </a:t>
            </a:r>
            <a:endParaRPr lang="en-US" dirty="0"/>
          </a:p>
        </p:txBody>
      </p:sp>
      <p:sp>
        <p:nvSpPr>
          <p:cNvPr id="3" name="Content Placeholder 2"/>
          <p:cNvSpPr>
            <a:spLocks noGrp="1"/>
          </p:cNvSpPr>
          <p:nvPr>
            <p:ph idx="1"/>
          </p:nvPr>
        </p:nvSpPr>
        <p:spPr/>
        <p:txBody>
          <a:bodyPr/>
          <a:lstStyle/>
          <a:p>
            <a:r>
              <a:rPr lang="en-US" sz="2800" dirty="0"/>
              <a:t>(</a:t>
            </a:r>
            <a:r>
              <a:rPr lang="en-US" sz="2800" dirty="0" err="1"/>
              <a:t>i</a:t>
            </a:r>
            <a:r>
              <a:rPr lang="en-US" sz="2800" dirty="0"/>
              <a:t>) Torque developed by the blower in moving the air, </a:t>
            </a:r>
          </a:p>
          <a:p>
            <a:r>
              <a:rPr lang="en-US" sz="2800" dirty="0"/>
              <a:t>(ii) Theoretical power required. </a:t>
            </a:r>
          </a:p>
          <a:p>
            <a:r>
              <a:rPr lang="en-US" sz="2800" dirty="0"/>
              <a:t>(iii ) Volume flow rate of air through the conduit</a:t>
            </a:r>
          </a:p>
          <a:p>
            <a:r>
              <a:rPr lang="en-US" sz="2800" dirty="0"/>
              <a:t>(iv) Power </a:t>
            </a:r>
            <a:r>
              <a:rPr lang="en-US" sz="2800" dirty="0">
                <a:solidFill>
                  <a:schemeClr val="tx1">
                    <a:lumMod val="95000"/>
                    <a:lumOff val="5000"/>
                  </a:schemeClr>
                </a:solidFill>
              </a:rPr>
              <a:t>required</a:t>
            </a:r>
            <a:r>
              <a:rPr lang="en-US" sz="2800" dirty="0"/>
              <a:t> to move air </a:t>
            </a:r>
          </a:p>
          <a:p>
            <a:pPr>
              <a:buNone/>
            </a:pP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639762"/>
          </a:xfrm>
        </p:spPr>
        <p:txBody>
          <a:bodyPr/>
          <a:lstStyle/>
          <a:p>
            <a:pPr algn="l"/>
            <a:r>
              <a:rPr lang="en-US" b="1" dirty="0"/>
              <a:t>Design Calculations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371600"/>
            <a:ext cx="2227882" cy="3810000"/>
          </a:xfrm>
          <a:prstGeom prst="rect">
            <a:avLst/>
          </a:prstGeom>
          <a:noFill/>
          <a:ln w="9525">
            <a:noFill/>
            <a:miter lim="800000"/>
            <a:headEnd/>
            <a:tailEnd/>
          </a:ln>
          <a:effectLst/>
        </p:spPr>
      </p:pic>
      <p:sp>
        <p:nvSpPr>
          <p:cNvPr id="5" name="Rectangle 4"/>
          <p:cNvSpPr/>
          <p:nvPr/>
        </p:nvSpPr>
        <p:spPr>
          <a:xfrm>
            <a:off x="2895600" y="1371600"/>
            <a:ext cx="5791200" cy="4801314"/>
          </a:xfrm>
          <a:prstGeom prst="rect">
            <a:avLst/>
          </a:prstGeom>
        </p:spPr>
        <p:txBody>
          <a:bodyPr wrap="square">
            <a:spAutoFit/>
          </a:bodyPr>
          <a:lstStyle/>
          <a:p>
            <a:r>
              <a:rPr lang="en-US" dirty="0"/>
              <a:t>Referring to figure beside, the velocity diagram of the air flow consists of the following: </a:t>
            </a:r>
          </a:p>
          <a:p>
            <a:r>
              <a:rPr lang="en-US" dirty="0"/>
              <a:t>Vb2 = Outlet blade velocity </a:t>
            </a:r>
          </a:p>
          <a:p>
            <a:r>
              <a:rPr lang="en-US" dirty="0"/>
              <a:t>Vw2=Exit velocity (whirl velocity) of dust-laden air. </a:t>
            </a:r>
          </a:p>
          <a:p>
            <a:r>
              <a:rPr lang="en-US" dirty="0"/>
              <a:t>Vw2 = Vb2, This is because it is the blade that impacts the angular motion to the dust laden air. </a:t>
            </a:r>
          </a:p>
          <a:p>
            <a:r>
              <a:rPr lang="en-US" dirty="0"/>
              <a:t>Considering figure 2, the dimensions of the impeller blade is given by the following parameters: m, R1 R2 and w </a:t>
            </a:r>
          </a:p>
          <a:p>
            <a:r>
              <a:rPr lang="en-US" dirty="0"/>
              <a:t>Where </a:t>
            </a:r>
          </a:p>
          <a:p>
            <a:r>
              <a:rPr lang="en-US" dirty="0"/>
              <a:t>m = mass of air flowing through the impeller in Kg/s </a:t>
            </a:r>
          </a:p>
          <a:p>
            <a:r>
              <a:rPr lang="en-US" dirty="0"/>
              <a:t>R1 = Internal radius of the impeller - 25mm </a:t>
            </a:r>
          </a:p>
          <a:p>
            <a:r>
              <a:rPr lang="en-US" dirty="0"/>
              <a:t>R2 - External radius of the impeller - 70rnm </a:t>
            </a:r>
          </a:p>
          <a:p>
            <a:r>
              <a:rPr lang="en-US" dirty="0"/>
              <a:t>w = Angular velocity of the impeller. The angular velocity w of the impeller is given by: </a:t>
            </a:r>
          </a:p>
          <a:p>
            <a:r>
              <a:rPr lang="en-US" dirty="0"/>
              <a:t>W = ((2*pi*N /(60))</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848600" cy="6863417"/>
          </a:xfrm>
          <a:prstGeom prst="rect">
            <a:avLst/>
          </a:prstGeom>
        </p:spPr>
        <p:txBody>
          <a:bodyPr wrap="square">
            <a:spAutoFit/>
          </a:bodyPr>
          <a:lstStyle/>
          <a:p>
            <a:r>
              <a:rPr lang="en-US" sz="2400" dirty="0"/>
              <a:t>From the design specification, N = 1000rpm </a:t>
            </a:r>
          </a:p>
          <a:p>
            <a:r>
              <a:rPr lang="en-US" sz="2400" dirty="0"/>
              <a:t>W = ((2X3.142X1000)/(60) )</a:t>
            </a:r>
          </a:p>
          <a:p>
            <a:r>
              <a:rPr lang="en-US" sz="2400" i="1" dirty="0"/>
              <a:t>= 104.73</a:t>
            </a:r>
          </a:p>
          <a:p>
            <a:pPr>
              <a:buFont typeface="Wingdings" pitchFamily="2" charset="2"/>
              <a:buChar char="§"/>
            </a:pPr>
            <a:r>
              <a:rPr lang="en-US" sz="2400" dirty="0"/>
              <a:t>Thus W</a:t>
            </a:r>
            <a:r>
              <a:rPr lang="en-US" sz="2400" i="1" dirty="0"/>
              <a:t>=104.73 </a:t>
            </a:r>
            <a:r>
              <a:rPr lang="en-US" sz="2400" i="1" dirty="0" err="1"/>
              <a:t>rad</a:t>
            </a:r>
            <a:r>
              <a:rPr lang="en-US" sz="2400" i="1" dirty="0"/>
              <a:t>/s (_</a:t>
            </a:r>
            <a:r>
              <a:rPr lang="en-US" sz="3200" i="1" dirty="0"/>
              <a:t>Angular velocity</a:t>
            </a:r>
            <a:r>
              <a:rPr lang="en-US" sz="2400" i="1" dirty="0"/>
              <a:t>)</a:t>
            </a:r>
          </a:p>
          <a:p>
            <a:pPr>
              <a:buFont typeface="Wingdings" pitchFamily="2" charset="2"/>
              <a:buChar char="§"/>
            </a:pPr>
            <a:r>
              <a:rPr lang="en-US" sz="2400" i="1" dirty="0"/>
              <a:t> </a:t>
            </a:r>
            <a:r>
              <a:rPr lang="en-US" sz="2400" dirty="0"/>
              <a:t>The angular momentum of dust laden air entering the impeller per second is given by: </a:t>
            </a:r>
          </a:p>
          <a:p>
            <a:r>
              <a:rPr lang="en-US" sz="2400" dirty="0"/>
              <a:t>       Angular momentum (entry) = mVw1R1 </a:t>
            </a:r>
          </a:p>
          <a:p>
            <a:r>
              <a:rPr lang="en-US" sz="2400" dirty="0"/>
              <a:t>Where ,</a:t>
            </a:r>
          </a:p>
          <a:p>
            <a:pPr>
              <a:buFont typeface="Wingdings" pitchFamily="2" charset="2"/>
              <a:buChar char="§"/>
            </a:pPr>
            <a:r>
              <a:rPr lang="en-US" sz="2400" dirty="0"/>
              <a:t>  R1 = internal radius of impeller </a:t>
            </a:r>
          </a:p>
          <a:p>
            <a:pPr>
              <a:buFont typeface="Wingdings" pitchFamily="2" charset="2"/>
              <a:buChar char="§"/>
            </a:pPr>
            <a:r>
              <a:rPr lang="en-US" sz="2400" dirty="0"/>
              <a:t> m = mass flow rate of dust laden air (in Kg/s) </a:t>
            </a:r>
          </a:p>
          <a:p>
            <a:pPr>
              <a:buFont typeface="Wingdings" pitchFamily="2" charset="2"/>
              <a:buChar char="§"/>
            </a:pPr>
            <a:r>
              <a:rPr lang="en-US" sz="2400" dirty="0"/>
              <a:t> Vw1 = entry velocity of dust laden air. </a:t>
            </a:r>
          </a:p>
          <a:p>
            <a:r>
              <a:rPr lang="en-US" sz="2400" dirty="0"/>
              <a:t>Similarly the angular momentum of dust laden air leaving the impeller per second is given by: </a:t>
            </a:r>
          </a:p>
          <a:p>
            <a:pPr>
              <a:buFont typeface="Wingdings" pitchFamily="2" charset="2"/>
              <a:buChar char="§"/>
            </a:pPr>
            <a:r>
              <a:rPr lang="en-US" sz="2400" dirty="0"/>
              <a:t>Angular momentum (exit) — mVw2R2 </a:t>
            </a:r>
          </a:p>
          <a:p>
            <a:pPr>
              <a:buFont typeface="Wingdings" pitchFamily="2" charset="2"/>
              <a:buChar char="§"/>
            </a:pPr>
            <a:r>
              <a:rPr lang="en-US" sz="2400" dirty="0"/>
              <a:t>Where m = mass flow rate of dust laden air (in Kg/s) </a:t>
            </a:r>
          </a:p>
          <a:p>
            <a:pPr>
              <a:buFont typeface="Wingdings" pitchFamily="2" charset="2"/>
              <a:buChar char="§"/>
            </a:pPr>
            <a:r>
              <a:rPr lang="en-US" sz="2400" dirty="0"/>
              <a:t>Vw2 = exit velocity of dust laden air </a:t>
            </a:r>
          </a:p>
          <a:p>
            <a:pPr>
              <a:buFont typeface="Wingdings" pitchFamily="2" charset="2"/>
              <a:buChar char="§"/>
            </a:pPr>
            <a:r>
              <a:rPr lang="en-US" sz="2400" dirty="0"/>
              <a:t>R2 = external radius of the impeller </a:t>
            </a:r>
          </a:p>
          <a:p>
            <a:r>
              <a:rPr lang="en-US" sz="24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dirty="0"/>
              <a:t> </a:t>
            </a:r>
            <a:r>
              <a:rPr lang="en-US" b="1" i="1" dirty="0"/>
              <a:t>Abstract</a:t>
            </a:r>
            <a:endParaRPr lang="en-US" dirty="0"/>
          </a:p>
        </p:txBody>
      </p:sp>
      <p:sp>
        <p:nvSpPr>
          <p:cNvPr id="3" name="Content Placeholder 2"/>
          <p:cNvSpPr>
            <a:spLocks noGrp="1"/>
          </p:cNvSpPr>
          <p:nvPr>
            <p:ph idx="1"/>
          </p:nvPr>
        </p:nvSpPr>
        <p:spPr>
          <a:xfrm>
            <a:off x="304800" y="914400"/>
            <a:ext cx="8229600" cy="5562600"/>
          </a:xfrm>
        </p:spPr>
        <p:txBody>
          <a:bodyPr/>
          <a:lstStyle/>
          <a:p>
            <a:endParaRPr lang="en-US" sz="2800" dirty="0"/>
          </a:p>
          <a:p>
            <a:pPr marL="457200" indent="-457200">
              <a:buFont typeface="Wingdings" pitchFamily="2" charset="2"/>
              <a:buChar char="v"/>
            </a:pPr>
            <a:r>
              <a:rPr lang="en-US" sz="2800" dirty="0"/>
              <a:t>  The e</a:t>
            </a:r>
            <a:r>
              <a:rPr lang="en-US" sz="2800" b="1" dirty="0"/>
              <a:t>ssence of this study is to develop a low cost dust extractor device that will be of immeasurable value to our local industries. This device, the dust extractor machine will eliminate dust and other similar solid pollutants of related sizes form enclosures. The effect would be the purification of the surrounding air.  . The design of the dust extractor machine is based on engineering laws, principles and theory.</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6858000" cy="2585323"/>
          </a:xfrm>
          <a:prstGeom prst="rect">
            <a:avLst/>
          </a:prstGeom>
        </p:spPr>
        <p:txBody>
          <a:bodyPr wrap="square">
            <a:spAutoFit/>
          </a:bodyPr>
          <a:lstStyle/>
          <a:p>
            <a:pPr>
              <a:buFont typeface="Wingdings" pitchFamily="2" charset="2"/>
              <a:buChar char="§"/>
            </a:pPr>
            <a:r>
              <a:rPr lang="en-US" dirty="0"/>
              <a:t>According the principle of conservation of angular momentum, the angular momentum about an axis of a given rotating body or system of bodies is constant, if no external toque acts about that axis. </a:t>
            </a:r>
          </a:p>
          <a:p>
            <a:pPr>
              <a:buFont typeface="Wingdings" pitchFamily="2" charset="2"/>
              <a:buChar char="§"/>
            </a:pPr>
            <a:r>
              <a:rPr lang="en-US" dirty="0"/>
              <a:t>Thus:</a:t>
            </a:r>
          </a:p>
          <a:p>
            <a:r>
              <a:rPr lang="en-US" dirty="0"/>
              <a:t> mVw2R2 = mVw1R1 </a:t>
            </a:r>
          </a:p>
          <a:p>
            <a:r>
              <a:rPr lang="en-US" dirty="0"/>
              <a:t>i.e. mVw2R2 – mVw1R1 - 0 </a:t>
            </a:r>
          </a:p>
          <a:p>
            <a:r>
              <a:rPr lang="en-US" dirty="0"/>
              <a:t>Or m(Vw2R2 – Vw1R1)-0 </a:t>
            </a:r>
          </a:p>
          <a:p>
            <a:pPr>
              <a:buFont typeface="Wingdings" pitchFamily="2" charset="2"/>
              <a:buChar char="§"/>
            </a:pPr>
            <a:r>
              <a:rPr lang="en-US" dirty="0"/>
              <a:t>But for radial blades, Vw1 = 0 </a:t>
            </a:r>
          </a:p>
        </p:txBody>
      </p:sp>
      <p:pic>
        <p:nvPicPr>
          <p:cNvPr id="3074" name="Picture 2"/>
          <p:cNvPicPr>
            <a:picLocks noChangeAspect="1" noChangeArrowheads="1"/>
          </p:cNvPicPr>
          <p:nvPr/>
        </p:nvPicPr>
        <p:blipFill>
          <a:blip r:embed="rId2"/>
          <a:srcRect/>
          <a:stretch>
            <a:fillRect/>
          </a:stretch>
        </p:blipFill>
        <p:spPr bwMode="auto">
          <a:xfrm>
            <a:off x="304800" y="2971800"/>
            <a:ext cx="3581400" cy="3429000"/>
          </a:xfrm>
          <a:prstGeom prst="rect">
            <a:avLst/>
          </a:prstGeom>
          <a:noFill/>
          <a:ln w="9525">
            <a:noFill/>
            <a:miter lim="800000"/>
            <a:headEnd/>
            <a:tailEnd/>
          </a:ln>
          <a:effectLst/>
        </p:spPr>
      </p:pic>
      <p:sp>
        <p:nvSpPr>
          <p:cNvPr id="4" name="Rectangle 3"/>
          <p:cNvSpPr/>
          <p:nvPr/>
        </p:nvSpPr>
        <p:spPr>
          <a:xfrm>
            <a:off x="4419600" y="2610683"/>
            <a:ext cx="4572000" cy="3785652"/>
          </a:xfrm>
          <a:prstGeom prst="rect">
            <a:avLst/>
          </a:prstGeom>
        </p:spPr>
        <p:txBody>
          <a:bodyPr>
            <a:spAutoFit/>
          </a:bodyPr>
          <a:lstStyle/>
          <a:p>
            <a:r>
              <a:rPr lang="en-US" dirty="0"/>
              <a:t>Now for straight or radial blades (i.e. blade angle = 90°) at inlet the absolute velocity Vi is in-line with </a:t>
            </a:r>
            <a:r>
              <a:rPr lang="en-US" dirty="0" err="1"/>
              <a:t>Vfi</a:t>
            </a:r>
            <a:r>
              <a:rPr lang="en-US" dirty="0"/>
              <a:t>  ,</a:t>
            </a:r>
          </a:p>
          <a:p>
            <a:r>
              <a:rPr lang="en-US" dirty="0"/>
              <a:t>That is, V1 – Vf1 </a:t>
            </a:r>
          </a:p>
          <a:p>
            <a:r>
              <a:rPr lang="en-US" dirty="0"/>
              <a:t>And V1 - Vf1 = 0 </a:t>
            </a:r>
          </a:p>
          <a:p>
            <a:r>
              <a:rPr lang="en-US" dirty="0"/>
              <a:t>Thus Vw1 = V1 – Vf1 = 0 </a:t>
            </a:r>
          </a:p>
          <a:p>
            <a:r>
              <a:rPr lang="en-US" dirty="0"/>
              <a:t>From figure 3.2, we recall that Vw2 = Vb2 </a:t>
            </a:r>
          </a:p>
          <a:p>
            <a:r>
              <a:rPr lang="en-US" dirty="0"/>
              <a:t>Hence Vw2-Vb2 = (pi* D2*N/60) </a:t>
            </a:r>
          </a:p>
          <a:p>
            <a:r>
              <a:rPr lang="en-US" dirty="0"/>
              <a:t>= ((3.142X0.14X1000)/(60)) </a:t>
            </a:r>
          </a:p>
          <a:p>
            <a:r>
              <a:rPr lang="en-US" dirty="0"/>
              <a:t>= 7.331m/s </a:t>
            </a:r>
          </a:p>
          <a:p>
            <a:endParaRPr lang="en-US" dirty="0"/>
          </a:p>
          <a:p>
            <a:endParaRPr lang="en-US" dirty="0"/>
          </a:p>
          <a:p>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1"/>
            <a:ext cx="8001000" cy="5816977"/>
          </a:xfrm>
          <a:prstGeom prst="rect">
            <a:avLst/>
          </a:prstGeom>
        </p:spPr>
        <p:txBody>
          <a:bodyPr wrap="square">
            <a:spAutoFit/>
          </a:bodyPr>
          <a:lstStyle/>
          <a:p>
            <a:r>
              <a:rPr lang="en-US" sz="2400" dirty="0"/>
              <a:t>Similarly we have that; </a:t>
            </a:r>
          </a:p>
          <a:p>
            <a:pPr>
              <a:buFont typeface="Arial" pitchFamily="34" charset="0"/>
              <a:buChar char="•"/>
            </a:pPr>
            <a:r>
              <a:rPr lang="en-US" sz="2400" dirty="0"/>
              <a:t>Q- piD2b2Vf2 </a:t>
            </a:r>
          </a:p>
          <a:p>
            <a:r>
              <a:rPr lang="en-US" sz="2400" dirty="0"/>
              <a:t>Where Q = flow rate (m/s) </a:t>
            </a:r>
          </a:p>
          <a:p>
            <a:pPr>
              <a:buFont typeface="Arial" pitchFamily="34" charset="0"/>
              <a:buChar char="•"/>
            </a:pPr>
            <a:r>
              <a:rPr lang="en-US" sz="2400" dirty="0"/>
              <a:t> D2= External diameter of impeller </a:t>
            </a:r>
            <a:r>
              <a:rPr lang="en-US" sz="2400" i="1" dirty="0"/>
              <a:t>= 2R2 = 140mm </a:t>
            </a:r>
          </a:p>
          <a:p>
            <a:pPr>
              <a:buFont typeface="Arial" pitchFamily="34" charset="0"/>
              <a:buChar char="•"/>
            </a:pPr>
            <a:r>
              <a:rPr lang="en-US" sz="2400" i="1" dirty="0"/>
              <a:t> b2 = </a:t>
            </a:r>
            <a:r>
              <a:rPr lang="en-US" sz="2400" dirty="0"/>
              <a:t>Width of impeller at outlet = 45mm </a:t>
            </a:r>
          </a:p>
          <a:p>
            <a:pPr>
              <a:buFont typeface="Arial" pitchFamily="34" charset="0"/>
              <a:buChar char="•"/>
            </a:pPr>
            <a:r>
              <a:rPr lang="en-US" sz="2400" dirty="0"/>
              <a:t>Vf2 = radial velocity of flow at outlet = 4.5m/s  </a:t>
            </a:r>
          </a:p>
          <a:p>
            <a:r>
              <a:rPr lang="fr-FR" sz="2400" dirty="0"/>
              <a:t>                  Q = 3.142 X 0.14X 0.045X 4.5 </a:t>
            </a:r>
          </a:p>
          <a:p>
            <a:r>
              <a:rPr lang="en-US" sz="2400" dirty="0"/>
              <a:t>                      = 0.0890757metercube/s   (</a:t>
            </a:r>
            <a:r>
              <a:rPr lang="en-US" sz="2800" dirty="0"/>
              <a:t>volume flow</a:t>
            </a:r>
            <a:r>
              <a:rPr lang="en-US" sz="2400" dirty="0"/>
              <a:t>)</a:t>
            </a:r>
          </a:p>
          <a:p>
            <a:pPr>
              <a:buFont typeface="Arial" pitchFamily="34" charset="0"/>
              <a:buChar char="•"/>
            </a:pPr>
            <a:r>
              <a:rPr lang="en-US" sz="2400" dirty="0"/>
              <a:t>Also, </a:t>
            </a:r>
          </a:p>
          <a:p>
            <a:r>
              <a:rPr lang="fr-FR" sz="2400" dirty="0"/>
              <a:t>          m = Pa x Q </a:t>
            </a:r>
          </a:p>
          <a:p>
            <a:r>
              <a:rPr lang="en-US" sz="2400" dirty="0"/>
              <a:t>            Pa = density of air (1.2Kg/m3) </a:t>
            </a:r>
          </a:p>
          <a:p>
            <a:r>
              <a:rPr lang="en-US" sz="2400" dirty="0"/>
              <a:t>          m=1.2X0.089</a:t>
            </a:r>
          </a:p>
          <a:p>
            <a:r>
              <a:rPr lang="en-US" sz="2400" dirty="0"/>
              <a:t>              = 0.1068Kg/s </a:t>
            </a:r>
          </a:p>
          <a:p>
            <a:r>
              <a:rPr lang="fr-FR" sz="2400" dirty="0" err="1"/>
              <a:t>Hence</a:t>
            </a:r>
            <a:r>
              <a:rPr lang="fr-FR" sz="2400" dirty="0"/>
              <a:t> torque =  </a:t>
            </a:r>
            <a:r>
              <a:rPr lang="en-US" sz="2400" dirty="0"/>
              <a:t>0.1068 </a:t>
            </a:r>
            <a:r>
              <a:rPr lang="fr-FR" sz="2400" dirty="0"/>
              <a:t>(7.331 X 0.035) </a:t>
            </a:r>
          </a:p>
          <a:p>
            <a:r>
              <a:rPr lang="en-US" sz="2400" dirty="0"/>
              <a:t>= 0.0274 Nm (</a:t>
            </a:r>
            <a:r>
              <a:rPr lang="en-US" sz="3200" dirty="0"/>
              <a:t>Torque</a:t>
            </a:r>
            <a:r>
              <a:rPr lang="en-US" sz="24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Power required to move air </a:t>
            </a:r>
            <a:endParaRPr lang="en-US" dirty="0"/>
          </a:p>
        </p:txBody>
      </p:sp>
      <p:sp>
        <p:nvSpPr>
          <p:cNvPr id="3" name="Content Placeholder 2"/>
          <p:cNvSpPr>
            <a:spLocks noGrp="1"/>
          </p:cNvSpPr>
          <p:nvPr>
            <p:ph idx="1"/>
          </p:nvPr>
        </p:nvSpPr>
        <p:spPr>
          <a:xfrm>
            <a:off x="152400" y="1600200"/>
            <a:ext cx="8991600" cy="4525963"/>
          </a:xfrm>
        </p:spPr>
        <p:txBody>
          <a:bodyPr/>
          <a:lstStyle/>
          <a:p>
            <a:pPr>
              <a:buNone/>
            </a:pPr>
            <a:r>
              <a:rPr lang="en-US" sz="2800" dirty="0"/>
              <a:t>The power required to move air is given by: </a:t>
            </a:r>
          </a:p>
          <a:p>
            <a:pPr>
              <a:buNone/>
            </a:pPr>
            <a:r>
              <a:rPr lang="en-US" sz="2800" dirty="0"/>
              <a:t>P </a:t>
            </a:r>
            <a:r>
              <a:rPr lang="en-US" sz="2800" i="1" dirty="0"/>
              <a:t>= </a:t>
            </a:r>
            <a:r>
              <a:rPr lang="en-US" sz="2800" i="1" dirty="0" err="1"/>
              <a:t>Tw</a:t>
            </a:r>
            <a:r>
              <a:rPr lang="en-US" sz="2800" i="1" dirty="0"/>
              <a:t> </a:t>
            </a:r>
          </a:p>
          <a:p>
            <a:pPr>
              <a:buNone/>
            </a:pPr>
            <a:r>
              <a:rPr lang="en-US" sz="2800" dirty="0"/>
              <a:t>Where ,</a:t>
            </a:r>
          </a:p>
          <a:p>
            <a:pPr>
              <a:buClr>
                <a:schemeClr val="tx1"/>
              </a:buClr>
            </a:pPr>
            <a:r>
              <a:rPr lang="en-US" sz="2800" dirty="0"/>
              <a:t>T = Toque developed (Nm) </a:t>
            </a:r>
          </a:p>
          <a:p>
            <a:pPr>
              <a:buClr>
                <a:schemeClr val="tx1"/>
              </a:buClr>
            </a:pPr>
            <a:r>
              <a:rPr lang="en-US" sz="2800" dirty="0"/>
              <a:t>w = angular speed of the blade (</a:t>
            </a:r>
            <a:r>
              <a:rPr lang="en-US" sz="2800" dirty="0" err="1"/>
              <a:t>rad</a:t>
            </a:r>
            <a:r>
              <a:rPr lang="en-US" sz="2800" dirty="0"/>
              <a:t>/s) </a:t>
            </a:r>
          </a:p>
          <a:p>
            <a:pPr>
              <a:buNone/>
            </a:pPr>
            <a:r>
              <a:rPr lang="en-US" sz="2800" dirty="0"/>
              <a:t>          .'. Power = 0.0274 x 104.74 </a:t>
            </a:r>
          </a:p>
          <a:p>
            <a:pPr>
              <a:buNone/>
            </a:pPr>
            <a:r>
              <a:rPr lang="en-US" sz="2800" dirty="0"/>
              <a:t>                          = 2.8698W = 0.00288698KW (</a:t>
            </a:r>
            <a:r>
              <a:rPr lang="en-US" dirty="0"/>
              <a:t>Power</a:t>
            </a:r>
            <a:r>
              <a:rPr lang="en-US" sz="2800" dirty="0"/>
              <a:t>) </a:t>
            </a:r>
          </a:p>
          <a:p>
            <a:pPr>
              <a:buNone/>
            </a:pPr>
            <a:r>
              <a:rPr lang="en-US" sz="2800" dirty="0" err="1"/>
              <a:t>lHp</a:t>
            </a:r>
            <a:r>
              <a:rPr lang="en-US" sz="2800" dirty="0"/>
              <a:t>= 0.746KW </a:t>
            </a:r>
          </a:p>
          <a:p>
            <a:pPr>
              <a:buNone/>
            </a:pPr>
            <a:r>
              <a:rPr lang="en-US" sz="2800" dirty="0" err="1"/>
              <a:t>xHp</a:t>
            </a:r>
            <a:r>
              <a:rPr lang="en-US" sz="2800" dirty="0"/>
              <a:t> = 0.00288698KW, </a:t>
            </a:r>
            <a:r>
              <a:rPr lang="en-US" sz="2800" dirty="0" err="1"/>
              <a:t>xp</a:t>
            </a:r>
            <a:r>
              <a:rPr lang="en-US" sz="2800" dirty="0"/>
              <a:t> = 0.0038699</a:t>
            </a:r>
          </a:p>
          <a:p>
            <a:r>
              <a:rPr lang="en-US" sz="2800" dirty="0"/>
              <a:t>Thus p = 0.0038699 HP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MATERIAL SELECTION</a:t>
            </a:r>
            <a:endParaRPr lang="en-US" dirty="0"/>
          </a:p>
        </p:txBody>
      </p:sp>
      <p:sp>
        <p:nvSpPr>
          <p:cNvPr id="3" name="Content Placeholder 2"/>
          <p:cNvSpPr>
            <a:spLocks noGrp="1"/>
          </p:cNvSpPr>
          <p:nvPr>
            <p:ph idx="1"/>
          </p:nvPr>
        </p:nvSpPr>
        <p:spPr/>
        <p:txBody>
          <a:bodyPr/>
          <a:lstStyle/>
          <a:p>
            <a:r>
              <a:rPr lang="en-US" dirty="0"/>
              <a:t>The selection of working materials is based on: </a:t>
            </a:r>
          </a:p>
          <a:p>
            <a:pPr>
              <a:buClrTx/>
              <a:buFont typeface="Arial" pitchFamily="34" charset="0"/>
              <a:buChar char="•"/>
            </a:pPr>
            <a:r>
              <a:rPr lang="en-US" dirty="0"/>
              <a:t>(</a:t>
            </a:r>
            <a:r>
              <a:rPr lang="en-US" dirty="0" err="1"/>
              <a:t>i</a:t>
            </a:r>
            <a:r>
              <a:rPr lang="en-US" dirty="0"/>
              <a:t>) Functionality of component parts: </a:t>
            </a:r>
          </a:p>
          <a:p>
            <a:pPr>
              <a:buNone/>
            </a:pPr>
            <a:r>
              <a:rPr lang="en-US" dirty="0"/>
              <a:t>     By knowing purpose of the component</a:t>
            </a:r>
          </a:p>
          <a:p>
            <a:pPr>
              <a:buClr>
                <a:schemeClr val="tx1"/>
              </a:buClr>
              <a:buFont typeface="Arial" pitchFamily="34" charset="0"/>
              <a:buChar char="•"/>
            </a:pPr>
            <a:r>
              <a:rPr lang="en-US" dirty="0"/>
              <a:t>(ii) Cost of the materials: Rs200 </a:t>
            </a:r>
            <a:r>
              <a:rPr lang="en-US" dirty="0" err="1"/>
              <a:t>squarefoot</a:t>
            </a:r>
            <a:endParaRPr lang="en-US" dirty="0"/>
          </a:p>
          <a:p>
            <a:pPr>
              <a:buNone/>
            </a:pPr>
            <a:r>
              <a:rPr lang="en-US" dirty="0"/>
              <a:t>               Size: 1300 x 2800 mm</a:t>
            </a:r>
          </a:p>
          <a:p>
            <a:pPr>
              <a:buNone/>
            </a:pPr>
            <a:r>
              <a:rPr lang="en-US" dirty="0"/>
              <a:t>               Thickness: 1.3mm - 5.0mm </a:t>
            </a:r>
          </a:p>
          <a:p>
            <a:pPr>
              <a:buClr>
                <a:schemeClr val="tx1"/>
              </a:buClr>
              <a:buFont typeface="Arial" pitchFamily="34" charset="0"/>
              <a:buChar char="•"/>
            </a:pPr>
            <a:r>
              <a:rPr lang="en-US" dirty="0"/>
              <a:t>(iii) Availability of the materials:</a:t>
            </a:r>
          </a:p>
          <a:p>
            <a:pPr>
              <a:buClr>
                <a:schemeClr val="tx1"/>
              </a:buClr>
              <a:buNone/>
            </a:pPr>
            <a:r>
              <a:rPr lang="en-US" dirty="0"/>
              <a:t>              available in plywood shops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TEST / RESULT</a:t>
            </a:r>
            <a:endParaRPr lang="en-US" dirty="0"/>
          </a:p>
        </p:txBody>
      </p:sp>
      <p:sp>
        <p:nvSpPr>
          <p:cNvPr id="3" name="Content Placeholder 2"/>
          <p:cNvSpPr>
            <a:spLocks noGrp="1"/>
          </p:cNvSpPr>
          <p:nvPr>
            <p:ph idx="1"/>
          </p:nvPr>
        </p:nvSpPr>
        <p:spPr/>
        <p:txBody>
          <a:bodyPr/>
          <a:lstStyle/>
          <a:p>
            <a:r>
              <a:rPr lang="en-US" dirty="0"/>
              <a:t>The result and test will be observed and noted when the prototype is made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you-typography-poster-celebration-text-badge-vector-cal-calligraphy-128549303.jpg"/>
          <p:cNvPicPr>
            <a:picLocks noChangeAspect="1"/>
          </p:cNvPicPr>
          <p:nvPr/>
        </p:nvPicPr>
        <p:blipFill>
          <a:blip r:embed="rId2"/>
          <a:stretch>
            <a:fillRect/>
          </a:stretch>
        </p:blipFill>
        <p:spPr>
          <a:xfrm>
            <a:off x="228600" y="228600"/>
            <a:ext cx="8686800" cy="6400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458200" cy="5516563"/>
          </a:xfrm>
        </p:spPr>
        <p:txBody>
          <a:bodyPr/>
          <a:lstStyle/>
          <a:p>
            <a:endParaRPr lang="en-US" dirty="0"/>
          </a:p>
          <a:p>
            <a:r>
              <a:rPr lang="en-US" dirty="0"/>
              <a:t> </a:t>
            </a:r>
            <a:r>
              <a:rPr lang="en-US" b="1" dirty="0"/>
              <a:t>The machine was fabricated in accordance with the specification and although this is a research model, the specification was strictly adhered to.  The materials used in construction were locally sourced  Aesthetics, ergonomics and safety of usage were equally taken into account in the design and construction of this device. The machine has been designed for safe operation and easy maintainability.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pPr algn="l"/>
            <a:br>
              <a:rPr lang="en-US" dirty="0"/>
            </a:br>
            <a:r>
              <a:rPr lang="en-US" dirty="0"/>
              <a:t> </a:t>
            </a:r>
            <a:r>
              <a:rPr lang="en-US" b="1" dirty="0"/>
              <a:t>INTRODUCTION</a:t>
            </a:r>
            <a:endParaRPr lang="en-US" dirty="0"/>
          </a:p>
        </p:txBody>
      </p:sp>
      <p:sp>
        <p:nvSpPr>
          <p:cNvPr id="3" name="Content Placeholder 2"/>
          <p:cNvSpPr>
            <a:spLocks noGrp="1"/>
          </p:cNvSpPr>
          <p:nvPr>
            <p:ph idx="1"/>
          </p:nvPr>
        </p:nvSpPr>
        <p:spPr>
          <a:xfrm>
            <a:off x="0" y="990600"/>
            <a:ext cx="8229600" cy="4525963"/>
          </a:xfrm>
        </p:spPr>
        <p:txBody>
          <a:bodyPr/>
          <a:lstStyle/>
          <a:p>
            <a:endParaRPr lang="en-US" dirty="0"/>
          </a:p>
          <a:p>
            <a:r>
              <a:rPr lang="en-US" dirty="0"/>
              <a:t> The ability to better future a better way to solving the problems of the society has always been a trait of the engineer. Engineers employ their creative ingenuity in proffering solutions to the problems of mankind.  One of such problems is pollution brought about by the effluence from certain industrial machineries and processes. </a:t>
            </a:r>
          </a:p>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382000" cy="5745163"/>
          </a:xfrm>
        </p:spPr>
        <p:txBody>
          <a:bodyPr/>
          <a:lstStyle/>
          <a:p>
            <a:r>
              <a:rPr lang="en-US" sz="2800" dirty="0"/>
              <a:t>And specifically is the issue of dust pollution. Industrial processes such as those involving  cement productions, for instance, releases dust effluents to the atmosphere, which if left uncontrolled could lead to serious health problems for those working in such plants or people living in the environment.</a:t>
            </a:r>
          </a:p>
          <a:p>
            <a:r>
              <a:rPr lang="en-US" sz="2800" dirty="0"/>
              <a:t> There is therefore the need to design a device, machine or process that would extract the dust from the air before the air is released to the atmosphere, and such a device must be inexpensive but very effective to enable small scale business owners have access to it. Hence the design and construction of the "Dust Extractor Machine“ is to be done.</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br>
              <a:rPr lang="en-US" dirty="0"/>
            </a:br>
            <a:r>
              <a:rPr lang="en-US" dirty="0"/>
              <a:t> </a:t>
            </a:r>
            <a:r>
              <a:rPr lang="en-US" b="1" dirty="0"/>
              <a:t>BACKGROUND OF STUDY </a:t>
            </a:r>
            <a:endParaRPr lang="en-US" dirty="0"/>
          </a:p>
        </p:txBody>
      </p:sp>
      <p:sp>
        <p:nvSpPr>
          <p:cNvPr id="3" name="Content Placeholder 2"/>
          <p:cNvSpPr>
            <a:spLocks noGrp="1"/>
          </p:cNvSpPr>
          <p:nvPr>
            <p:ph idx="1"/>
          </p:nvPr>
        </p:nvSpPr>
        <p:spPr>
          <a:xfrm>
            <a:off x="304800" y="1143000"/>
            <a:ext cx="8382000" cy="4983163"/>
          </a:xfrm>
        </p:spPr>
        <p:txBody>
          <a:bodyPr/>
          <a:lstStyle/>
          <a:p>
            <a:endParaRPr lang="en-US" sz="2400" dirty="0"/>
          </a:p>
          <a:p>
            <a:r>
              <a:rPr lang="en-US" sz="2400" dirty="0"/>
              <a:t> Pollution is a serous problem in modem civilization. It is the contamination of a system or the environment by harmful substances. The environment we live-in has continued to experience pollution from different types of contaminants as a result of human activities. Environmental pollution can be categorized into three major groups depending on the part of the environment being contaminated. These are: Air pollution, soil (land) pollution and water pollution. The solid pollution is sometimes referred to as dust pollution.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305800" cy="4893647"/>
          </a:xfrm>
          <a:prstGeom prst="rect">
            <a:avLst/>
          </a:prstGeom>
        </p:spPr>
        <p:txBody>
          <a:bodyPr wrap="square">
            <a:spAutoFit/>
          </a:bodyPr>
          <a:lstStyle/>
          <a:p>
            <a:endParaRPr lang="en-US" sz="2400" dirty="0"/>
          </a:p>
          <a:p>
            <a:r>
              <a:rPr lang="en-US" sz="2400" dirty="0"/>
              <a:t> Dust pollution in our environment is mainly brought about by human activities such as earth movement (involving road construction), solid mineral processing, wood processing, grains and cereals processing, flour milling, just to mention a few. In the past, serious attention was not paid to environmental dust pollution. However since the harmful effects of pollution to our health and environment have become a matter of concern, environmental laws and regulations have been promulgated to curtail the act of indiscriminate pollution of our environment.</a:t>
            </a:r>
          </a:p>
          <a:p>
            <a:endParaRPr lang="en-US" sz="2400" dirty="0"/>
          </a:p>
          <a:p>
            <a:r>
              <a:rPr lang="en-US" sz="2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 </a:t>
            </a:r>
            <a:r>
              <a:rPr lang="en-US" b="1" dirty="0"/>
              <a:t>AIMS AND OBJECTIVES </a:t>
            </a:r>
            <a:endParaRPr lang="en-US" dirty="0"/>
          </a:p>
        </p:txBody>
      </p:sp>
      <p:sp>
        <p:nvSpPr>
          <p:cNvPr id="3" name="Content Placeholder 2"/>
          <p:cNvSpPr>
            <a:spLocks noGrp="1"/>
          </p:cNvSpPr>
          <p:nvPr>
            <p:ph idx="1"/>
          </p:nvPr>
        </p:nvSpPr>
        <p:spPr/>
        <p:txBody>
          <a:bodyPr/>
          <a:lstStyle/>
          <a:p>
            <a:endParaRPr lang="en-US" dirty="0"/>
          </a:p>
          <a:p>
            <a:r>
              <a:rPr lang="en-US" dirty="0"/>
              <a:t> The purpose of this research are to </a:t>
            </a:r>
          </a:p>
          <a:p>
            <a:pPr>
              <a:buNone/>
            </a:pPr>
            <a:r>
              <a:rPr lang="en-US" dirty="0" err="1"/>
              <a:t>i</a:t>
            </a:r>
            <a:r>
              <a:rPr lang="en-US" dirty="0"/>
              <a:t>. design and construct a simple machine that would capture and purify the air within a production room. </a:t>
            </a:r>
          </a:p>
          <a:p>
            <a:pPr>
              <a:buNone/>
            </a:pPr>
            <a:r>
              <a:rPr lang="en-US" dirty="0"/>
              <a:t>ii. To test and evaluate the designed machine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SIGNIFICANCE OF THE STUDY </a:t>
            </a:r>
            <a:endParaRPr lang="en-US" dirty="0"/>
          </a:p>
        </p:txBody>
      </p:sp>
      <p:sp>
        <p:nvSpPr>
          <p:cNvPr id="3" name="Content Placeholder 2"/>
          <p:cNvSpPr>
            <a:spLocks noGrp="1"/>
          </p:cNvSpPr>
          <p:nvPr>
            <p:ph idx="1"/>
          </p:nvPr>
        </p:nvSpPr>
        <p:spPr/>
        <p:txBody>
          <a:bodyPr/>
          <a:lstStyle/>
          <a:p>
            <a:r>
              <a:rPr lang="en-US" sz="2800" dirty="0"/>
              <a:t>This device is targeted at solving the problem of dust pollution occurring from small scale business ventures where dust is generated such as solid mineral processing factories, wood processing factories, grain milling and threshing and other such similar ventures or activities where dust is readily and openly released to the atmosphere or the environment.  </a:t>
            </a:r>
          </a:p>
        </p:txBody>
      </p:sp>
    </p:spTree>
  </p:cSld>
  <p:clrMapOvr>
    <a:masterClrMapping/>
  </p:clrMapOvr>
</p:sld>
</file>

<file path=ppt/theme/theme1.xml><?xml version="1.0" encoding="utf-8"?>
<a:theme xmlns:a="http://schemas.openxmlformats.org/drawingml/2006/main" name="Theme5">
  <a:themeElements>
    <a:clrScheme name="Default Design 2">
      <a:dk1>
        <a:srgbClr val="000000"/>
      </a:dk1>
      <a:lt1>
        <a:srgbClr val="E8C567"/>
      </a:lt1>
      <a:dk2>
        <a:srgbClr val="2B5502"/>
      </a:dk2>
      <a:lt2>
        <a:srgbClr val="777777"/>
      </a:lt2>
      <a:accent1>
        <a:srgbClr val="909082"/>
      </a:accent1>
      <a:accent2>
        <a:srgbClr val="809EA8"/>
      </a:accent2>
      <a:accent3>
        <a:srgbClr val="F2DFB8"/>
      </a:accent3>
      <a:accent4>
        <a:srgbClr val="000000"/>
      </a:accent4>
      <a:accent5>
        <a:srgbClr val="C6C6C1"/>
      </a:accent5>
      <a:accent6>
        <a:srgbClr val="738F98"/>
      </a:accent6>
      <a:hlink>
        <a:srgbClr val="FFCC66"/>
      </a:hlink>
      <a:folHlink>
        <a:srgbClr val="E9DCB9"/>
      </a:folHlink>
    </a:clrScheme>
    <a:fontScheme name="Default Design">
      <a:majorFont>
        <a:latin typeface="Palatino Linotype"/>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E8C567"/>
        </a:lt1>
        <a:dk2>
          <a:srgbClr val="2B5502"/>
        </a:dk2>
        <a:lt2>
          <a:srgbClr val="969696"/>
        </a:lt2>
        <a:accent1>
          <a:srgbClr val="FBDF53"/>
        </a:accent1>
        <a:accent2>
          <a:srgbClr val="FF9966"/>
        </a:accent2>
        <a:accent3>
          <a:srgbClr val="F2DFB8"/>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8C567"/>
        </a:lt1>
        <a:dk2>
          <a:srgbClr val="2B5502"/>
        </a:dk2>
        <a:lt2>
          <a:srgbClr val="777777"/>
        </a:lt2>
        <a:accent1>
          <a:srgbClr val="909082"/>
        </a:accent1>
        <a:accent2>
          <a:srgbClr val="809EA8"/>
        </a:accent2>
        <a:accent3>
          <a:srgbClr val="F2DFB8"/>
        </a:accent3>
        <a:accent4>
          <a:srgbClr val="000000"/>
        </a:accent4>
        <a:accent5>
          <a:srgbClr val="C6C6C1"/>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Theme5</Template>
  <TotalTime>491</TotalTime>
  <Words>1849</Words>
  <Application>Microsoft Office PowerPoint</Application>
  <PresentationFormat>On-screen Show (4:3)</PresentationFormat>
  <Paragraphs>154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Palatino Linotype</vt:lpstr>
      <vt:lpstr>Wingdings</vt:lpstr>
      <vt:lpstr>Theme5</vt:lpstr>
      <vt:lpstr>  Design And Construction Of A Dust Extractor Machine </vt:lpstr>
      <vt:lpstr> Abstract</vt:lpstr>
      <vt:lpstr>PowerPoint Presentation</vt:lpstr>
      <vt:lpstr>  INTRODUCTION</vt:lpstr>
      <vt:lpstr>PowerPoint Presentation</vt:lpstr>
      <vt:lpstr>  BACKGROUND OF STUDY </vt:lpstr>
      <vt:lpstr>PowerPoint Presentation</vt:lpstr>
      <vt:lpstr>  AIMS AND OBJECTIVES </vt:lpstr>
      <vt:lpstr>SIGNIFICANCE OF THE STUDY </vt:lpstr>
      <vt:lpstr>LITERATURE REVIEW </vt:lpstr>
      <vt:lpstr>PowerPoint Presentation</vt:lpstr>
      <vt:lpstr>DESIGN METHODOLOGY </vt:lpstr>
      <vt:lpstr>The Concept consists of the following </vt:lpstr>
      <vt:lpstr>Principle of Operation </vt:lpstr>
      <vt:lpstr>Machine Components </vt:lpstr>
      <vt:lpstr>DESIGN SPECIFICATIONS OF COMPONENT PARTS </vt:lpstr>
      <vt:lpstr>DESIGN PARAMETERS </vt:lpstr>
      <vt:lpstr>Design Calculations </vt:lpstr>
      <vt:lpstr>PowerPoint Presentation</vt:lpstr>
      <vt:lpstr>PowerPoint Presentation</vt:lpstr>
      <vt:lpstr>PowerPoint Presentation</vt:lpstr>
      <vt:lpstr>Power required to move air </vt:lpstr>
      <vt:lpstr>MATERIAL SELECTION</vt:lpstr>
      <vt:lpstr>TEST /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Construction Of A Dust Extractor Machine</dc:title>
  <dc:creator>user</dc:creator>
  <cp:lastModifiedBy>Meghana Yatam</cp:lastModifiedBy>
  <cp:revision>85</cp:revision>
  <dcterms:created xsi:type="dcterms:W3CDTF">2021-11-26T16:13:03Z</dcterms:created>
  <dcterms:modified xsi:type="dcterms:W3CDTF">2022-06-14T15:43:29Z</dcterms:modified>
</cp:coreProperties>
</file>