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Helvetica World Bold" charset="1" panose="020B0800040000020004"/>
      <p:regular r:id="rId23"/>
    </p:embeddedFont>
    <p:embeddedFont>
      <p:font typeface="Canva Sans Bold" charset="1" panose="020B0803030501040103"/>
      <p:regular r:id="rId24"/>
    </p:embeddedFont>
    <p:embeddedFont>
      <p:font typeface="Helios Bold" charset="1" panose="020B07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604685" cy="5143500"/>
            <a:chOff x="0" y="0"/>
            <a:chExt cx="3056378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56378" cy="1354667"/>
            </a:xfrm>
            <a:custGeom>
              <a:avLst/>
              <a:gdLst/>
              <a:ahLst/>
              <a:cxnLst/>
              <a:rect r="r" b="b" t="t" l="l"/>
              <a:pathLst>
                <a:path h="1354667" w="3056378">
                  <a:moveTo>
                    <a:pt x="0" y="0"/>
                  </a:moveTo>
                  <a:lnTo>
                    <a:pt x="3056378" y="0"/>
                  </a:lnTo>
                  <a:lnTo>
                    <a:pt x="3056378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ED6D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56378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07438" y="0"/>
            <a:ext cx="3180562" cy="3122733"/>
          </a:xfrm>
          <a:custGeom>
            <a:avLst/>
            <a:gdLst/>
            <a:ahLst/>
            <a:cxnLst/>
            <a:rect r="r" b="b" t="t" l="l"/>
            <a:pathLst>
              <a:path h="3122733" w="3180562">
                <a:moveTo>
                  <a:pt x="0" y="0"/>
                </a:moveTo>
                <a:lnTo>
                  <a:pt x="3180562" y="0"/>
                </a:lnTo>
                <a:lnTo>
                  <a:pt x="3180562" y="3122733"/>
                </a:lnTo>
                <a:lnTo>
                  <a:pt x="0" y="3122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4094" y="4070383"/>
            <a:ext cx="3926402" cy="3941182"/>
          </a:xfrm>
          <a:custGeom>
            <a:avLst/>
            <a:gdLst/>
            <a:ahLst/>
            <a:cxnLst/>
            <a:rect r="r" b="b" t="t" l="l"/>
            <a:pathLst>
              <a:path h="3941182" w="3926402">
                <a:moveTo>
                  <a:pt x="0" y="0"/>
                </a:moveTo>
                <a:lnTo>
                  <a:pt x="3926402" y="0"/>
                </a:lnTo>
                <a:lnTo>
                  <a:pt x="3926402" y="3941182"/>
                </a:lnTo>
                <a:lnTo>
                  <a:pt x="0" y="39411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2352" y="4816960"/>
            <a:ext cx="3719379" cy="2448028"/>
          </a:xfrm>
          <a:custGeom>
            <a:avLst/>
            <a:gdLst/>
            <a:ahLst/>
            <a:cxnLst/>
            <a:rect r="r" b="b" t="t" l="l"/>
            <a:pathLst>
              <a:path h="2448028" w="3719379">
                <a:moveTo>
                  <a:pt x="0" y="0"/>
                </a:moveTo>
                <a:lnTo>
                  <a:pt x="3719379" y="0"/>
                </a:lnTo>
                <a:lnTo>
                  <a:pt x="3719379" y="2448028"/>
                </a:lnTo>
                <a:lnTo>
                  <a:pt x="0" y="24480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6172" y="1111053"/>
            <a:ext cx="8808006" cy="171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SQL PROJECT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90699" y="3126111"/>
            <a:ext cx="182332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62267" y="5297833"/>
            <a:ext cx="9131287" cy="190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87"/>
              </a:lnSpc>
            </a:pPr>
            <a:r>
              <a:rPr lang="en-US" sz="10276">
                <a:solidFill>
                  <a:srgbClr val="ED6D1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PIZZA SALES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64178" y="7353300"/>
            <a:ext cx="6547864" cy="190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87"/>
              </a:lnSpc>
            </a:pPr>
            <a:r>
              <a:rPr lang="en-US" sz="10276">
                <a:solidFill>
                  <a:srgbClr val="ED6D1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9198611"/>
            <a:ext cx="4433411" cy="108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AB4A0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FROM :MEGHANA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AB4A0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BATCH:batch MIP-DA-12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00261" y="3080229"/>
            <a:ext cx="2194917" cy="38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2"/>
              </a:lnSpc>
            </a:pPr>
            <a:r>
              <a:rPr lang="en-US" sz="2087">
                <a:solidFill>
                  <a:srgbClr val="D2462D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GO_PIZZAS.COM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1252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7333" y="7009323"/>
            <a:ext cx="3260580" cy="2970143"/>
          </a:xfrm>
          <a:custGeom>
            <a:avLst/>
            <a:gdLst/>
            <a:ahLst/>
            <a:cxnLst/>
            <a:rect r="r" b="b" t="t" l="l"/>
            <a:pathLst>
              <a:path h="2970143" w="3260580">
                <a:moveTo>
                  <a:pt x="0" y="0"/>
                </a:moveTo>
                <a:lnTo>
                  <a:pt x="3260580" y="0"/>
                </a:lnTo>
                <a:lnTo>
                  <a:pt x="3260580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488" t="-40728" r="-27265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060410"/>
            <a:ext cx="8652877" cy="2551865"/>
          </a:xfrm>
          <a:custGeom>
            <a:avLst/>
            <a:gdLst/>
            <a:ahLst/>
            <a:cxnLst/>
            <a:rect r="r" b="b" t="t" l="l"/>
            <a:pathLst>
              <a:path h="2551865" w="8652877">
                <a:moveTo>
                  <a:pt x="0" y="0"/>
                </a:moveTo>
                <a:lnTo>
                  <a:pt x="8652877" y="0"/>
                </a:lnTo>
                <a:lnTo>
                  <a:pt x="8652877" y="2551866"/>
                </a:lnTo>
                <a:lnTo>
                  <a:pt x="0" y="2551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30482" y="2722675"/>
            <a:ext cx="2477338" cy="6227874"/>
          </a:xfrm>
          <a:custGeom>
            <a:avLst/>
            <a:gdLst/>
            <a:ahLst/>
            <a:cxnLst/>
            <a:rect r="r" b="b" t="t" l="l"/>
            <a:pathLst>
              <a:path h="6227874" w="2477338">
                <a:moveTo>
                  <a:pt x="0" y="0"/>
                </a:moveTo>
                <a:lnTo>
                  <a:pt x="2477338" y="0"/>
                </a:lnTo>
                <a:lnTo>
                  <a:pt x="2477338" y="6227874"/>
                </a:lnTo>
                <a:lnTo>
                  <a:pt x="0" y="62278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20" t="0" r="-232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0119" y="-16541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7. The distribution of orders by hours of the day.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1252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4560" y="7009323"/>
            <a:ext cx="2958655" cy="2970143"/>
          </a:xfrm>
          <a:custGeom>
            <a:avLst/>
            <a:gdLst/>
            <a:ahLst/>
            <a:cxnLst/>
            <a:rect r="r" b="b" t="t" l="l"/>
            <a:pathLst>
              <a:path h="2970143" w="2958655">
                <a:moveTo>
                  <a:pt x="0" y="0"/>
                </a:moveTo>
                <a:lnTo>
                  <a:pt x="2958655" y="0"/>
                </a:lnTo>
                <a:lnTo>
                  <a:pt x="2958655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801" t="-40728" r="-32234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5635" y="2681688"/>
            <a:ext cx="8095461" cy="2736494"/>
          </a:xfrm>
          <a:custGeom>
            <a:avLst/>
            <a:gdLst/>
            <a:ahLst/>
            <a:cxnLst/>
            <a:rect r="r" b="b" t="t" l="l"/>
            <a:pathLst>
              <a:path h="2736494" w="8095461">
                <a:moveTo>
                  <a:pt x="0" y="0"/>
                </a:moveTo>
                <a:lnTo>
                  <a:pt x="8095461" y="0"/>
                </a:lnTo>
                <a:lnTo>
                  <a:pt x="8095461" y="2736494"/>
                </a:lnTo>
                <a:lnTo>
                  <a:pt x="0" y="27364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99598" y="5933860"/>
            <a:ext cx="5386945" cy="3016689"/>
          </a:xfrm>
          <a:custGeom>
            <a:avLst/>
            <a:gdLst/>
            <a:ahLst/>
            <a:cxnLst/>
            <a:rect r="r" b="b" t="t" l="l"/>
            <a:pathLst>
              <a:path h="3016689" w="5386945">
                <a:moveTo>
                  <a:pt x="0" y="0"/>
                </a:moveTo>
                <a:lnTo>
                  <a:pt x="5386945" y="0"/>
                </a:lnTo>
                <a:lnTo>
                  <a:pt x="5386945" y="3016689"/>
                </a:lnTo>
                <a:lnTo>
                  <a:pt x="0" y="3016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635" y="27137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8. The category-wise distribution of pizzas.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1252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4560" y="7009323"/>
            <a:ext cx="3152750" cy="2970143"/>
          </a:xfrm>
          <a:custGeom>
            <a:avLst/>
            <a:gdLst/>
            <a:ahLst/>
            <a:cxnLst/>
            <a:rect r="r" b="b" t="t" l="l"/>
            <a:pathLst>
              <a:path h="2970143" w="3152750">
                <a:moveTo>
                  <a:pt x="0" y="0"/>
                </a:moveTo>
                <a:lnTo>
                  <a:pt x="3152750" y="0"/>
                </a:lnTo>
                <a:lnTo>
                  <a:pt x="3152750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781" t="-40728" r="-24094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551513"/>
            <a:ext cx="10662891" cy="3113634"/>
          </a:xfrm>
          <a:custGeom>
            <a:avLst/>
            <a:gdLst/>
            <a:ahLst/>
            <a:cxnLst/>
            <a:rect r="r" b="b" t="t" l="l"/>
            <a:pathLst>
              <a:path h="3113634" w="10662891">
                <a:moveTo>
                  <a:pt x="0" y="0"/>
                </a:moveTo>
                <a:lnTo>
                  <a:pt x="10662891" y="0"/>
                </a:lnTo>
                <a:lnTo>
                  <a:pt x="10662891" y="3113634"/>
                </a:lnTo>
                <a:lnTo>
                  <a:pt x="0" y="311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33281" y="6172102"/>
            <a:ext cx="6549141" cy="1687509"/>
          </a:xfrm>
          <a:custGeom>
            <a:avLst/>
            <a:gdLst/>
            <a:ahLst/>
            <a:cxnLst/>
            <a:rect r="r" b="b" t="t" l="l"/>
            <a:pathLst>
              <a:path h="1687509" w="6549141">
                <a:moveTo>
                  <a:pt x="0" y="0"/>
                </a:moveTo>
                <a:lnTo>
                  <a:pt x="6549142" y="0"/>
                </a:lnTo>
                <a:lnTo>
                  <a:pt x="6549142" y="1687508"/>
                </a:lnTo>
                <a:lnTo>
                  <a:pt x="0" y="16875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635" y="27137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9. The average number of pizzas ordered per day.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1252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009323"/>
            <a:ext cx="3547913" cy="2970143"/>
          </a:xfrm>
          <a:custGeom>
            <a:avLst/>
            <a:gdLst/>
            <a:ahLst/>
            <a:cxnLst/>
            <a:rect r="r" b="b" t="t" l="l"/>
            <a:pathLst>
              <a:path h="2970143" w="3547913">
                <a:moveTo>
                  <a:pt x="0" y="0"/>
                </a:moveTo>
                <a:lnTo>
                  <a:pt x="3547913" y="0"/>
                </a:lnTo>
                <a:lnTo>
                  <a:pt x="3547913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568" t="-40728" r="-25057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1187" y="2787790"/>
            <a:ext cx="10603286" cy="2877274"/>
          </a:xfrm>
          <a:custGeom>
            <a:avLst/>
            <a:gdLst/>
            <a:ahLst/>
            <a:cxnLst/>
            <a:rect r="r" b="b" t="t" l="l"/>
            <a:pathLst>
              <a:path h="2877274" w="10603286">
                <a:moveTo>
                  <a:pt x="0" y="0"/>
                </a:moveTo>
                <a:lnTo>
                  <a:pt x="10603286" y="0"/>
                </a:lnTo>
                <a:lnTo>
                  <a:pt x="10603286" y="2877274"/>
                </a:lnTo>
                <a:lnTo>
                  <a:pt x="0" y="28772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97358" y="6169889"/>
            <a:ext cx="7119537" cy="2198681"/>
          </a:xfrm>
          <a:custGeom>
            <a:avLst/>
            <a:gdLst/>
            <a:ahLst/>
            <a:cxnLst/>
            <a:rect r="r" b="b" t="t" l="l"/>
            <a:pathLst>
              <a:path h="2198681" w="7119537">
                <a:moveTo>
                  <a:pt x="0" y="0"/>
                </a:moveTo>
                <a:lnTo>
                  <a:pt x="7119538" y="0"/>
                </a:lnTo>
                <a:lnTo>
                  <a:pt x="7119538" y="2198681"/>
                </a:lnTo>
                <a:lnTo>
                  <a:pt x="0" y="21986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635" y="27137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10. Top 3 most ordered pizza type base on revenue.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1252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7290" y="7009323"/>
            <a:ext cx="3184718" cy="2970143"/>
          </a:xfrm>
          <a:custGeom>
            <a:avLst/>
            <a:gdLst/>
            <a:ahLst/>
            <a:cxnLst/>
            <a:rect r="r" b="b" t="t" l="l"/>
            <a:pathLst>
              <a:path h="2970143" w="3184718">
                <a:moveTo>
                  <a:pt x="0" y="0"/>
                </a:moveTo>
                <a:lnTo>
                  <a:pt x="3184718" y="0"/>
                </a:lnTo>
                <a:lnTo>
                  <a:pt x="3184718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500" t="-40728" r="-21820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7290" y="2527216"/>
            <a:ext cx="12323671" cy="3539435"/>
          </a:xfrm>
          <a:custGeom>
            <a:avLst/>
            <a:gdLst/>
            <a:ahLst/>
            <a:cxnLst/>
            <a:rect r="r" b="b" t="t" l="l"/>
            <a:pathLst>
              <a:path h="3539435" w="12323671">
                <a:moveTo>
                  <a:pt x="0" y="0"/>
                </a:moveTo>
                <a:lnTo>
                  <a:pt x="12323671" y="0"/>
                </a:lnTo>
                <a:lnTo>
                  <a:pt x="12323671" y="3539436"/>
                </a:lnTo>
                <a:lnTo>
                  <a:pt x="0" y="35394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72124" y="6314302"/>
            <a:ext cx="4607023" cy="2339318"/>
          </a:xfrm>
          <a:custGeom>
            <a:avLst/>
            <a:gdLst/>
            <a:ahLst/>
            <a:cxnLst/>
            <a:rect r="r" b="b" t="t" l="l"/>
            <a:pathLst>
              <a:path h="2339318" w="4607023">
                <a:moveTo>
                  <a:pt x="0" y="0"/>
                </a:moveTo>
                <a:lnTo>
                  <a:pt x="4607023" y="0"/>
                </a:lnTo>
                <a:lnTo>
                  <a:pt x="4607023" y="2339317"/>
                </a:lnTo>
                <a:lnTo>
                  <a:pt x="0" y="2339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635" y="27137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11. The percentage contribution of each pizza type to revenue.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1252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2994" y="7009323"/>
            <a:ext cx="3001788" cy="2970143"/>
          </a:xfrm>
          <a:custGeom>
            <a:avLst/>
            <a:gdLst/>
            <a:ahLst/>
            <a:cxnLst/>
            <a:rect r="r" b="b" t="t" l="l"/>
            <a:pathLst>
              <a:path h="2970143" w="3001788">
                <a:moveTo>
                  <a:pt x="0" y="0"/>
                </a:moveTo>
                <a:lnTo>
                  <a:pt x="3001787" y="0"/>
                </a:lnTo>
                <a:lnTo>
                  <a:pt x="3001787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611" t="-40728" r="-31053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221" y="2385528"/>
            <a:ext cx="10917553" cy="3032654"/>
          </a:xfrm>
          <a:custGeom>
            <a:avLst/>
            <a:gdLst/>
            <a:ahLst/>
            <a:cxnLst/>
            <a:rect r="r" b="b" t="t" l="l"/>
            <a:pathLst>
              <a:path h="3032654" w="10917553">
                <a:moveTo>
                  <a:pt x="0" y="0"/>
                </a:moveTo>
                <a:lnTo>
                  <a:pt x="10917553" y="0"/>
                </a:lnTo>
                <a:lnTo>
                  <a:pt x="10917553" y="3032654"/>
                </a:lnTo>
                <a:lnTo>
                  <a:pt x="0" y="30326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76604" y="5760183"/>
            <a:ext cx="3059464" cy="2971439"/>
          </a:xfrm>
          <a:custGeom>
            <a:avLst/>
            <a:gdLst/>
            <a:ahLst/>
            <a:cxnLst/>
            <a:rect r="r" b="b" t="t" l="l"/>
            <a:pathLst>
              <a:path h="2971439" w="3059464">
                <a:moveTo>
                  <a:pt x="0" y="0"/>
                </a:moveTo>
                <a:lnTo>
                  <a:pt x="3059464" y="0"/>
                </a:lnTo>
                <a:lnTo>
                  <a:pt x="3059464" y="2971439"/>
                </a:lnTo>
                <a:lnTo>
                  <a:pt x="0" y="2971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4795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635" y="27137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12. The cumulative revenue generated over time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395972" y="-5102056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6730" y="7266418"/>
            <a:ext cx="3174316" cy="2970143"/>
          </a:xfrm>
          <a:custGeom>
            <a:avLst/>
            <a:gdLst/>
            <a:ahLst/>
            <a:cxnLst/>
            <a:rect r="r" b="b" t="t" l="l"/>
            <a:pathLst>
              <a:path h="2970143" w="3174316">
                <a:moveTo>
                  <a:pt x="0" y="0"/>
                </a:moveTo>
                <a:lnTo>
                  <a:pt x="3174316" y="0"/>
                </a:lnTo>
                <a:lnTo>
                  <a:pt x="3174316" y="2970143"/>
                </a:lnTo>
                <a:lnTo>
                  <a:pt x="0" y="29701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175" t="-40728" r="-26647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0911" y="3408478"/>
            <a:ext cx="8017429" cy="3676213"/>
          </a:xfrm>
          <a:custGeom>
            <a:avLst/>
            <a:gdLst/>
            <a:ahLst/>
            <a:cxnLst/>
            <a:rect r="r" b="b" t="t" l="l"/>
            <a:pathLst>
              <a:path h="3676213" w="8017429">
                <a:moveTo>
                  <a:pt x="0" y="0"/>
                </a:moveTo>
                <a:lnTo>
                  <a:pt x="8017429" y="0"/>
                </a:lnTo>
                <a:lnTo>
                  <a:pt x="8017429" y="3676213"/>
                </a:lnTo>
                <a:lnTo>
                  <a:pt x="0" y="3676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76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6953652"/>
            <a:ext cx="6225012" cy="1797837"/>
          </a:xfrm>
          <a:custGeom>
            <a:avLst/>
            <a:gdLst/>
            <a:ahLst/>
            <a:cxnLst/>
            <a:rect r="r" b="b" t="t" l="l"/>
            <a:pathLst>
              <a:path h="1797837" w="6225012">
                <a:moveTo>
                  <a:pt x="0" y="0"/>
                </a:moveTo>
                <a:lnTo>
                  <a:pt x="6225012" y="0"/>
                </a:lnTo>
                <a:lnTo>
                  <a:pt x="6225012" y="1797837"/>
                </a:lnTo>
                <a:lnTo>
                  <a:pt x="0" y="17978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8654" y="-167958"/>
            <a:ext cx="13953656" cy="339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13. The top 3 most ordered pizza type based on revenue for each pizza category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611632" y="-5123622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6" y="0"/>
                </a:lnTo>
                <a:lnTo>
                  <a:pt x="7064736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4643" y="1541083"/>
            <a:ext cx="18436211" cy="6059488"/>
          </a:xfrm>
          <a:custGeom>
            <a:avLst/>
            <a:gdLst/>
            <a:ahLst/>
            <a:cxnLst/>
            <a:rect r="r" b="b" t="t" l="l"/>
            <a:pathLst>
              <a:path h="6059488" w="18436211">
                <a:moveTo>
                  <a:pt x="0" y="0"/>
                </a:moveTo>
                <a:lnTo>
                  <a:pt x="18436211" y="0"/>
                </a:lnTo>
                <a:lnTo>
                  <a:pt x="18436211" y="6059487"/>
                </a:lnTo>
                <a:lnTo>
                  <a:pt x="0" y="60594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6" t="-67283" r="0" b="-6728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08299" y="2819454"/>
            <a:ext cx="3761747" cy="4349796"/>
          </a:xfrm>
          <a:custGeom>
            <a:avLst/>
            <a:gdLst/>
            <a:ahLst/>
            <a:cxnLst/>
            <a:rect r="r" b="b" t="t" l="l"/>
            <a:pathLst>
              <a:path h="4349796" w="3761747">
                <a:moveTo>
                  <a:pt x="0" y="0"/>
                </a:moveTo>
                <a:lnTo>
                  <a:pt x="3761747" y="0"/>
                </a:lnTo>
                <a:lnTo>
                  <a:pt x="3761747" y="4349796"/>
                </a:lnTo>
                <a:lnTo>
                  <a:pt x="0" y="4349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7655" r="0" b="-2142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13820" y="4268992"/>
            <a:ext cx="6219285" cy="6219285"/>
          </a:xfrm>
          <a:custGeom>
            <a:avLst/>
            <a:gdLst/>
            <a:ahLst/>
            <a:cxnLst/>
            <a:rect r="r" b="b" t="t" l="l"/>
            <a:pathLst>
              <a:path h="6219285" w="6219285">
                <a:moveTo>
                  <a:pt x="0" y="0"/>
                </a:moveTo>
                <a:lnTo>
                  <a:pt x="6219285" y="0"/>
                </a:lnTo>
                <a:lnTo>
                  <a:pt x="6219285" y="6219285"/>
                </a:lnTo>
                <a:lnTo>
                  <a:pt x="0" y="62192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98518" y="0"/>
            <a:ext cx="3086100" cy="2652117"/>
            <a:chOff x="0" y="0"/>
            <a:chExt cx="812800" cy="698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498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2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674297" y="7283384"/>
            <a:ext cx="24695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ED6D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bye.......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173200" y="-1326059"/>
            <a:ext cx="3086100" cy="2652117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4985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22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1543050" y="7600570"/>
            <a:ext cx="3086100" cy="2652117"/>
            <a:chOff x="0" y="0"/>
            <a:chExt cx="812800" cy="698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4985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22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79752" y="8926629"/>
            <a:ext cx="3086100" cy="2652117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4985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22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449887" y="-5129299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21904" y="6025595"/>
            <a:ext cx="8475822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A637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𝗧𝗮𝗯𝗹𝗲 𝟰 - 𝗽𝗶𝘇𝘇𝗮𝘀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pizza_id: Unique ID for the pizza.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pizza_type_id: ID linking to the pizza type.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size: Size of the pizza.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price: Price of the pizza.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5962730"/>
            <a:ext cx="18601311" cy="0"/>
          </a:xfrm>
          <a:prstGeom prst="line">
            <a:avLst/>
          </a:prstGeom>
          <a:ln cap="flat" w="38100">
            <a:solidFill>
              <a:srgbClr val="D246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8963222" y="2592636"/>
            <a:ext cx="19033" cy="6487309"/>
          </a:xfrm>
          <a:prstGeom prst="line">
            <a:avLst/>
          </a:prstGeom>
          <a:ln cap="flat" w="38100">
            <a:solidFill>
              <a:srgbClr val="D246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632577" y="7061304"/>
            <a:ext cx="1889327" cy="3445463"/>
          </a:xfrm>
          <a:custGeom>
            <a:avLst/>
            <a:gdLst/>
            <a:ahLst/>
            <a:cxnLst/>
            <a:rect r="r" b="b" t="t" l="l"/>
            <a:pathLst>
              <a:path h="3445463" w="1889327">
                <a:moveTo>
                  <a:pt x="0" y="0"/>
                </a:moveTo>
                <a:lnTo>
                  <a:pt x="1889327" y="0"/>
                </a:lnTo>
                <a:lnTo>
                  <a:pt x="1889327" y="3445463"/>
                </a:lnTo>
                <a:lnTo>
                  <a:pt x="0" y="3445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047" t="-13066" r="-65940" b="-1249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86777">
            <a:off x="16529533" y="-52011"/>
            <a:ext cx="1305612" cy="1254008"/>
          </a:xfrm>
          <a:custGeom>
            <a:avLst/>
            <a:gdLst/>
            <a:ahLst/>
            <a:cxnLst/>
            <a:rect r="r" b="b" t="t" l="l"/>
            <a:pathLst>
              <a:path h="1254008" w="1305612">
                <a:moveTo>
                  <a:pt x="0" y="0"/>
                </a:moveTo>
                <a:lnTo>
                  <a:pt x="1305612" y="0"/>
                </a:lnTo>
                <a:lnTo>
                  <a:pt x="1305612" y="1254008"/>
                </a:lnTo>
                <a:lnTo>
                  <a:pt x="0" y="1254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1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780209">
            <a:off x="-566705" y="-273891"/>
            <a:ext cx="1521599" cy="1583846"/>
          </a:xfrm>
          <a:custGeom>
            <a:avLst/>
            <a:gdLst/>
            <a:ahLst/>
            <a:cxnLst/>
            <a:rect r="r" b="b" t="t" l="l"/>
            <a:pathLst>
              <a:path h="1583846" w="1521599">
                <a:moveTo>
                  <a:pt x="0" y="0"/>
                </a:moveTo>
                <a:lnTo>
                  <a:pt x="1521599" y="0"/>
                </a:lnTo>
                <a:lnTo>
                  <a:pt x="1521599" y="1583846"/>
                </a:lnTo>
                <a:lnTo>
                  <a:pt x="0" y="15838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11465" y="-142875"/>
            <a:ext cx="10741580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ED6D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OVERVIEW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952500"/>
            <a:ext cx="17964509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48E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pizza sales database manages and analyzes pizza orders with the following key tables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729389"/>
            <a:ext cx="8875395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A637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𝗧𝗮𝗯𝗹𝗲 𝟭- 𝗼𝗿𝗱𝗲𝗿_𝗱𝗲𝘁𝗮𝗶𝗹𝘀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order_details_id: Unique ID for order detail.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order_id: ID of the order.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pizza_id: ID of the pizza.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quantity: Number of pizzas ordered.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2814" y="6316108"/>
            <a:ext cx="6798945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A637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𝗧𝗮𝗯𝗹𝗲 𝟮- 𝗼𝗿𝗱𝗲𝗿𝘀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order_id: Unique ID for the order.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date: Order date.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time: Order time.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06986" y="2642235"/>
            <a:ext cx="8757523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A637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𝗧𝗮𝗯𝗹𝗲 𝟯 - 𝗽𝗶𝘇𝘇𝗮_𝘁𝘆𝗽𝗲𝘀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pizza_type_id: Unique ID for the pizza type.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name: Name of the pizza.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category: Pizza category 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ingredients: Ingredients of the pizza.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71076" y="1409690"/>
            <a:ext cx="5761554" cy="56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total number of order place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5224670" y="-5213954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107913" t="-2862" r="-111651" b="-286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95787" y="-15575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40"/>
                </a:lnTo>
                <a:lnTo>
                  <a:pt x="0" y="5407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58813" y="-171450"/>
            <a:ext cx="6162675" cy="13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>
                <a:solidFill>
                  <a:srgbClr val="ED6D1E"/>
                </a:solidFill>
                <a:latin typeface="Helios Bold"/>
                <a:ea typeface="Helios Bold"/>
                <a:cs typeface="Helios Bold"/>
                <a:sym typeface="Helios Bold"/>
              </a:rPr>
              <a:t>QUESTIONS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1076" y="1922135"/>
            <a:ext cx="833068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total revenue generated from pizza sales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5711" y="2369810"/>
            <a:ext cx="4669036" cy="56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The highest priced pizza.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018533" y="3460921"/>
            <a:ext cx="15341183" cy="56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top 5 most ordered pizza types along their quantities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919839" y="4093381"/>
            <a:ext cx="1550348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quantity of each pizza categories ordered.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1354471" y="4606777"/>
            <a:ext cx="1437275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distribution of orders by hours of the day.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919839" y="5184977"/>
            <a:ext cx="1437275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category-wise distribution of pizzas.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391654" y="5686425"/>
            <a:ext cx="12447117" cy="56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average number of pizzas ordered per day.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48811" y="6189345"/>
            <a:ext cx="12204274" cy="163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Top 3 most ordered pizza type base on revenue.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776807" y="6851852"/>
            <a:ext cx="1565558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percentage contribution of each pizza type to revenue.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55668" y="7455304"/>
            <a:ext cx="835247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cumulative revenue generated over time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194785" y="7931554"/>
            <a:ext cx="1790364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top 3 most ordered pizza type based on revenue for each pizza category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7879" y="1416205"/>
            <a:ext cx="20073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4726" y="1922135"/>
            <a:ext cx="21228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8715" y="2422447"/>
            <a:ext cx="22514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19247" y="2922759"/>
            <a:ext cx="23705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63717" y="3493306"/>
            <a:ext cx="22919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4246" y="4101952"/>
            <a:ext cx="24705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0862" y="4629150"/>
            <a:ext cx="1930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0862" y="5153025"/>
            <a:ext cx="23336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68241" y="5724525"/>
            <a:ext cx="24598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7986" y="6236970"/>
            <a:ext cx="46660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60549" y="6804227"/>
            <a:ext cx="40147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70848" y="7417204"/>
            <a:ext cx="41302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0871" y="2840843"/>
            <a:ext cx="7230904" cy="56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most common pizza size ordered   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7927" y="7998229"/>
            <a:ext cx="42588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465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226264" y="-5237129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6" y="0"/>
                </a:lnTo>
                <a:lnTo>
                  <a:pt x="7064736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7021" y="3702850"/>
            <a:ext cx="11649603" cy="1215195"/>
          </a:xfrm>
          <a:custGeom>
            <a:avLst/>
            <a:gdLst/>
            <a:ahLst/>
            <a:cxnLst/>
            <a:rect r="r" b="b" t="t" l="l"/>
            <a:pathLst>
              <a:path h="1215195" w="11649603">
                <a:moveTo>
                  <a:pt x="0" y="0"/>
                </a:moveTo>
                <a:lnTo>
                  <a:pt x="11649603" y="0"/>
                </a:lnTo>
                <a:lnTo>
                  <a:pt x="11649603" y="1215195"/>
                </a:lnTo>
                <a:lnTo>
                  <a:pt x="0" y="12151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321" r="0" b="-73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41257" y="6076412"/>
            <a:ext cx="5088609" cy="1865823"/>
          </a:xfrm>
          <a:custGeom>
            <a:avLst/>
            <a:gdLst/>
            <a:ahLst/>
            <a:cxnLst/>
            <a:rect r="r" b="b" t="t" l="l"/>
            <a:pathLst>
              <a:path h="1865823" w="5088609">
                <a:moveTo>
                  <a:pt x="0" y="0"/>
                </a:moveTo>
                <a:lnTo>
                  <a:pt x="5088609" y="0"/>
                </a:lnTo>
                <a:lnTo>
                  <a:pt x="5088609" y="1865823"/>
                </a:lnTo>
                <a:lnTo>
                  <a:pt x="0" y="186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4560" y="7009323"/>
            <a:ext cx="2958655" cy="2970143"/>
          </a:xfrm>
          <a:custGeom>
            <a:avLst/>
            <a:gdLst/>
            <a:ahLst/>
            <a:cxnLst/>
            <a:rect r="r" b="b" t="t" l="l"/>
            <a:pathLst>
              <a:path h="2970143" w="2958655">
                <a:moveTo>
                  <a:pt x="0" y="0"/>
                </a:moveTo>
                <a:lnTo>
                  <a:pt x="2958655" y="0"/>
                </a:lnTo>
                <a:lnTo>
                  <a:pt x="2958655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801" t="-40728" r="-32234" b="-2127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5209" y="546862"/>
            <a:ext cx="12940052" cy="111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198" indent="-647599" lvl="1">
              <a:lnSpc>
                <a:spcPts val="8398"/>
              </a:lnSpc>
              <a:buAutoNum type="arabicPeriod" startAt="1"/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total number of order place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1252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6126" y="7009323"/>
            <a:ext cx="3195882" cy="2970143"/>
          </a:xfrm>
          <a:custGeom>
            <a:avLst/>
            <a:gdLst/>
            <a:ahLst/>
            <a:cxnLst/>
            <a:rect r="r" b="b" t="t" l="l"/>
            <a:pathLst>
              <a:path h="2970143" w="3195882">
                <a:moveTo>
                  <a:pt x="0" y="0"/>
                </a:moveTo>
                <a:lnTo>
                  <a:pt x="3195882" y="0"/>
                </a:lnTo>
                <a:lnTo>
                  <a:pt x="3195882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715" t="-40728" r="-21069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103974"/>
            <a:ext cx="14723775" cy="1039526"/>
          </a:xfrm>
          <a:custGeom>
            <a:avLst/>
            <a:gdLst/>
            <a:ahLst/>
            <a:cxnLst/>
            <a:rect r="r" b="b" t="t" l="l"/>
            <a:pathLst>
              <a:path h="1039526" w="14723775">
                <a:moveTo>
                  <a:pt x="0" y="0"/>
                </a:moveTo>
                <a:lnTo>
                  <a:pt x="14723775" y="0"/>
                </a:lnTo>
                <a:lnTo>
                  <a:pt x="14723775" y="1039526"/>
                </a:lnTo>
                <a:lnTo>
                  <a:pt x="0" y="10395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85217" y="5876252"/>
            <a:ext cx="5517567" cy="2266143"/>
          </a:xfrm>
          <a:custGeom>
            <a:avLst/>
            <a:gdLst/>
            <a:ahLst/>
            <a:cxnLst/>
            <a:rect r="r" b="b" t="t" l="l"/>
            <a:pathLst>
              <a:path h="2266143" w="5517567">
                <a:moveTo>
                  <a:pt x="0" y="0"/>
                </a:moveTo>
                <a:lnTo>
                  <a:pt x="5517566" y="0"/>
                </a:lnTo>
                <a:lnTo>
                  <a:pt x="5517566" y="2266143"/>
                </a:lnTo>
                <a:lnTo>
                  <a:pt x="0" y="22661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635" y="27137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F48E1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2. The total revenue generated from pizza sales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42035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6126" y="7009323"/>
            <a:ext cx="3066486" cy="2970143"/>
          </a:xfrm>
          <a:custGeom>
            <a:avLst/>
            <a:gdLst/>
            <a:ahLst/>
            <a:cxnLst/>
            <a:rect r="r" b="b" t="t" l="l"/>
            <a:pathLst>
              <a:path h="2970143" w="3066486">
                <a:moveTo>
                  <a:pt x="0" y="0"/>
                </a:moveTo>
                <a:lnTo>
                  <a:pt x="3066486" y="0"/>
                </a:lnTo>
                <a:lnTo>
                  <a:pt x="3066486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350" t="-40728" r="-26881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3107" y="2719152"/>
            <a:ext cx="11890653" cy="1881154"/>
          </a:xfrm>
          <a:custGeom>
            <a:avLst/>
            <a:gdLst/>
            <a:ahLst/>
            <a:cxnLst/>
            <a:rect r="r" b="b" t="t" l="l"/>
            <a:pathLst>
              <a:path h="1881154" w="11890653">
                <a:moveTo>
                  <a:pt x="0" y="0"/>
                </a:moveTo>
                <a:lnTo>
                  <a:pt x="11890653" y="0"/>
                </a:lnTo>
                <a:lnTo>
                  <a:pt x="11890653" y="1881154"/>
                </a:lnTo>
                <a:lnTo>
                  <a:pt x="0" y="18811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1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76661" y="5862097"/>
            <a:ext cx="6131015" cy="1774768"/>
          </a:xfrm>
          <a:custGeom>
            <a:avLst/>
            <a:gdLst/>
            <a:ahLst/>
            <a:cxnLst/>
            <a:rect r="r" b="b" t="t" l="l"/>
            <a:pathLst>
              <a:path h="1774768" w="6131015">
                <a:moveTo>
                  <a:pt x="0" y="0"/>
                </a:moveTo>
                <a:lnTo>
                  <a:pt x="6131015" y="0"/>
                </a:lnTo>
                <a:lnTo>
                  <a:pt x="6131015" y="1774768"/>
                </a:lnTo>
                <a:lnTo>
                  <a:pt x="0" y="17747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3107" y="544722"/>
            <a:ext cx="13953656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3.   </a:t>
            </a: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highest priced pizza.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1252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7692" y="7009323"/>
            <a:ext cx="2980222" cy="2970143"/>
          </a:xfrm>
          <a:custGeom>
            <a:avLst/>
            <a:gdLst/>
            <a:ahLst/>
            <a:cxnLst/>
            <a:rect r="r" b="b" t="t" l="l"/>
            <a:pathLst>
              <a:path h="2970143" w="2980222">
                <a:moveTo>
                  <a:pt x="0" y="0"/>
                </a:moveTo>
                <a:lnTo>
                  <a:pt x="2980221" y="0"/>
                </a:lnTo>
                <a:lnTo>
                  <a:pt x="2980221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011" t="-40728" r="-29830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39986" y="5865213"/>
            <a:ext cx="5422025" cy="2264493"/>
          </a:xfrm>
          <a:custGeom>
            <a:avLst/>
            <a:gdLst/>
            <a:ahLst/>
            <a:cxnLst/>
            <a:rect r="r" b="b" t="t" l="l"/>
            <a:pathLst>
              <a:path h="2264493" w="5422025">
                <a:moveTo>
                  <a:pt x="0" y="0"/>
                </a:moveTo>
                <a:lnTo>
                  <a:pt x="5422025" y="0"/>
                </a:lnTo>
                <a:lnTo>
                  <a:pt x="5422025" y="2264493"/>
                </a:lnTo>
                <a:lnTo>
                  <a:pt x="0" y="22644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371" y="3059538"/>
            <a:ext cx="13305819" cy="2027360"/>
          </a:xfrm>
          <a:custGeom>
            <a:avLst/>
            <a:gdLst/>
            <a:ahLst/>
            <a:cxnLst/>
            <a:rect r="r" b="b" t="t" l="l"/>
            <a:pathLst>
              <a:path h="2027360" w="13305819">
                <a:moveTo>
                  <a:pt x="0" y="0"/>
                </a:moveTo>
                <a:lnTo>
                  <a:pt x="13305820" y="0"/>
                </a:lnTo>
                <a:lnTo>
                  <a:pt x="13305820" y="2027360"/>
                </a:lnTo>
                <a:lnTo>
                  <a:pt x="0" y="2027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19" r="-12466" b="-131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1835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4. The most common pizza size ordered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247831" y="-5166874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1428" y="7009323"/>
            <a:ext cx="3174316" cy="2970143"/>
          </a:xfrm>
          <a:custGeom>
            <a:avLst/>
            <a:gdLst/>
            <a:ahLst/>
            <a:cxnLst/>
            <a:rect r="r" b="b" t="t" l="l"/>
            <a:pathLst>
              <a:path h="2970143" w="3174316">
                <a:moveTo>
                  <a:pt x="0" y="0"/>
                </a:moveTo>
                <a:lnTo>
                  <a:pt x="3174316" y="0"/>
                </a:lnTo>
                <a:lnTo>
                  <a:pt x="3174316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213" t="-40728" r="-24609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52888" y="5962650"/>
            <a:ext cx="4702308" cy="2782639"/>
          </a:xfrm>
          <a:custGeom>
            <a:avLst/>
            <a:gdLst/>
            <a:ahLst/>
            <a:cxnLst/>
            <a:rect r="r" b="b" t="t" l="l"/>
            <a:pathLst>
              <a:path h="2782639" w="4702308">
                <a:moveTo>
                  <a:pt x="0" y="0"/>
                </a:moveTo>
                <a:lnTo>
                  <a:pt x="4702308" y="0"/>
                </a:lnTo>
                <a:lnTo>
                  <a:pt x="4702308" y="2782639"/>
                </a:lnTo>
                <a:lnTo>
                  <a:pt x="0" y="27826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40" y="3078670"/>
            <a:ext cx="10790400" cy="2064830"/>
          </a:xfrm>
          <a:custGeom>
            <a:avLst/>
            <a:gdLst/>
            <a:ahLst/>
            <a:cxnLst/>
            <a:rect r="r" b="b" t="t" l="l"/>
            <a:pathLst>
              <a:path h="2064830" w="10790400">
                <a:moveTo>
                  <a:pt x="0" y="0"/>
                </a:moveTo>
                <a:lnTo>
                  <a:pt x="10790400" y="0"/>
                </a:lnTo>
                <a:lnTo>
                  <a:pt x="10790400" y="2064830"/>
                </a:lnTo>
                <a:lnTo>
                  <a:pt x="0" y="20648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44740" y="5571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5. The top 5 most ordered pizza types along their quantities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12529" y="-5258695"/>
            <a:ext cx="7064735" cy="21353753"/>
          </a:xfrm>
          <a:custGeom>
            <a:avLst/>
            <a:gdLst/>
            <a:ahLst/>
            <a:cxnLst/>
            <a:rect r="r" b="b" t="t" l="l"/>
            <a:pathLst>
              <a:path h="21353753" w="7064735">
                <a:moveTo>
                  <a:pt x="0" y="0"/>
                </a:moveTo>
                <a:lnTo>
                  <a:pt x="7064735" y="0"/>
                </a:lnTo>
                <a:lnTo>
                  <a:pt x="7064735" y="21353753"/>
                </a:lnTo>
                <a:lnTo>
                  <a:pt x="0" y="21353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-99260" t="0" r="-1029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37" y="6858361"/>
            <a:ext cx="3152750" cy="2970143"/>
          </a:xfrm>
          <a:custGeom>
            <a:avLst/>
            <a:gdLst/>
            <a:ahLst/>
            <a:cxnLst/>
            <a:rect r="r" b="b" t="t" l="l"/>
            <a:pathLst>
              <a:path h="2970143" w="3152750">
                <a:moveTo>
                  <a:pt x="0" y="0"/>
                </a:moveTo>
                <a:lnTo>
                  <a:pt x="3152750" y="0"/>
                </a:lnTo>
                <a:lnTo>
                  <a:pt x="3152750" y="2970144"/>
                </a:lnTo>
                <a:lnTo>
                  <a:pt x="0" y="2970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677" t="-40728" r="-28198" b="-212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80961" y="999330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5635" y="2788046"/>
            <a:ext cx="11099184" cy="2355454"/>
          </a:xfrm>
          <a:custGeom>
            <a:avLst/>
            <a:gdLst/>
            <a:ahLst/>
            <a:cxnLst/>
            <a:rect r="r" b="b" t="t" l="l"/>
            <a:pathLst>
              <a:path h="2355454" w="11099184">
                <a:moveTo>
                  <a:pt x="0" y="0"/>
                </a:moveTo>
                <a:lnTo>
                  <a:pt x="11099184" y="0"/>
                </a:lnTo>
                <a:lnTo>
                  <a:pt x="11099184" y="2355454"/>
                </a:lnTo>
                <a:lnTo>
                  <a:pt x="0" y="23554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15227" y="5855738"/>
            <a:ext cx="3963139" cy="3094811"/>
          </a:xfrm>
          <a:custGeom>
            <a:avLst/>
            <a:gdLst/>
            <a:ahLst/>
            <a:cxnLst/>
            <a:rect r="r" b="b" t="t" l="l"/>
            <a:pathLst>
              <a:path h="3094811" w="3963139">
                <a:moveTo>
                  <a:pt x="0" y="0"/>
                </a:moveTo>
                <a:lnTo>
                  <a:pt x="3963139" y="0"/>
                </a:lnTo>
                <a:lnTo>
                  <a:pt x="3963139" y="3094811"/>
                </a:lnTo>
                <a:lnTo>
                  <a:pt x="0" y="3094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635" y="27137"/>
            <a:ext cx="13953656" cy="225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EF993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6. The quantity of each pizza categories ordered.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DAGLwGPDSDg</dc:identifier>
  <dcterms:modified xsi:type="dcterms:W3CDTF">2011-08-01T06:04:30Z</dcterms:modified>
  <cp:revision>1</cp:revision>
  <dc:title>SQL</dc:title>
</cp:coreProperties>
</file>