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E2FACC-ED44-4825-B932-8FC0EC3A2321}">
  <a:tblStyle styleId="{2AE2FACC-ED44-4825-B932-8FC0EC3A23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8a4bdf9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8a4bdf9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8a4bdf96_1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8a4bdf96_1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8a4bdf9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8a4bdf9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8a4bdf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8a4bdf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08a4bdf9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08a4bdf9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8a4bdf96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8a4bdf96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8a4bdf96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8a4bdf9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8a4bdf96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08a4bdf96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08a4bdf96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08a4bdf96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8a4bdf96_1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8a4bdf96_1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08a4bdf9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08a4bdf9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ursera.org/learn/fundamentals-of-ai-agents-using-rag-and-langchain#modules" TargetMode="External"/><Relationship Id="rId4" Type="http://schemas.openxmlformats.org/officeDocument/2006/relationships/hyperlink" Target="https://www.youtube.com/watch?v=1y2TohQdNbo" TargetMode="External"/><Relationship Id="rId11" Type="http://schemas.openxmlformats.org/officeDocument/2006/relationships/hyperlink" Target="https://python.langchain.com/docs/tutorials/rag/" TargetMode="External"/><Relationship Id="rId10" Type="http://schemas.openxmlformats.org/officeDocument/2006/relationships/hyperlink" Target="https://github.com/ollama/ollama" TargetMode="External"/><Relationship Id="rId9" Type="http://schemas.openxmlformats.org/officeDocument/2006/relationships/hyperlink" Target="https://github.com/ollama/ollama" TargetMode="External"/><Relationship Id="rId5" Type="http://schemas.openxmlformats.org/officeDocument/2006/relationships/hyperlink" Target="https://python.langchain.com/docs" TargetMode="External"/><Relationship Id="rId6" Type="http://schemas.openxmlformats.org/officeDocument/2006/relationships/hyperlink" Target="https://python.langchain.com/docs" TargetMode="External"/><Relationship Id="rId7" Type="http://schemas.openxmlformats.org/officeDocument/2006/relationships/hyperlink" Target="https://fastapi.tiangolo.com/" TargetMode="External"/><Relationship Id="rId8" Type="http://schemas.openxmlformats.org/officeDocument/2006/relationships/hyperlink" Target="https://fastapi.tiangolo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telanganatourism.gov.in/" TargetMode="External"/><Relationship Id="rId4" Type="http://schemas.openxmlformats.org/officeDocument/2006/relationships/hyperlink" Target="https://www.telanganatourism.gov.in/" TargetMode="External"/><Relationship Id="rId11" Type="http://schemas.openxmlformats.org/officeDocument/2006/relationships/hyperlink" Target="https://testbook.com/telangana-gk/jyotirling-in-telangana" TargetMode="External"/><Relationship Id="rId10" Type="http://schemas.openxmlformats.org/officeDocument/2006/relationships/hyperlink" Target="https://tourism.telangana.gov.in/storage/app/media/Telangana_Tourism_Policy_2025-2030.pdf" TargetMode="External"/><Relationship Id="rId9" Type="http://schemas.openxmlformats.org/officeDocument/2006/relationships/hyperlink" Target="https://github.com/deepak8239gupta/Telangana-State-Tourism-Project/tree/main" TargetMode="External"/><Relationship Id="rId5" Type="http://schemas.openxmlformats.org/officeDocument/2006/relationships/hyperlink" Target="https://tgtdc.in/home" TargetMode="External"/><Relationship Id="rId6" Type="http://schemas.openxmlformats.org/officeDocument/2006/relationships/hyperlink" Target="https://www.tripadvisor.in/Tourism-g7058854-Telangana-Vacations.html" TargetMode="External"/><Relationship Id="rId7" Type="http://schemas.openxmlformats.org/officeDocument/2006/relationships/hyperlink" Target="https://www.kaggle.com/datasets/sanjay277/telangana-government-tourism-department" TargetMode="External"/><Relationship Id="rId8" Type="http://schemas.openxmlformats.org/officeDocument/2006/relationships/hyperlink" Target="https://www.kaggle.com/datasets/saurabhhemne/telangana-tourism-dataset?select=Tourism+Foreign+Visitors+Data+2019_0+%281%29.csv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106150"/>
            <a:ext cx="8520600" cy="93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AI Powered Travel Booking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07175" y="43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&amp; Resources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Learning Resources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https://www.coursera.org/learn/fundamentals-of-ai-agents-using-rag-and-langchain#modules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https://www.youtube.com/watch?v=1y2TohQdNbo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LangChain Documentation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https://python.langchain.com/docs</a:t>
            </a:r>
            <a:endParaRPr sz="1200" u="sng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FastAPI Official Documentation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https://fastapi.tiangolo.com</a:t>
            </a:r>
            <a:endParaRPr sz="1200" u="sng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Ollama GitHub Repository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https://github.com/ollama/ollama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200">
                <a:solidFill>
                  <a:schemeClr val="dk1"/>
                </a:solidFill>
              </a:rPr>
              <a:t>RAG best practices blogs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https://python.langchain.com/docs/tutorials/rag/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Tourism Data Sources (for RAG Knowledge Base)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Telangana Tourism Official Website: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https://www.telanganatourism.gov.in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https://tgtdc.in/home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TripAdvisor 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https://www.tripadvisor.in/Tourism-g7058854-Telangana-Vacations.html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Kaggle (Stats Till now):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https://www.kaggle.com/datasets/sanjay277/telangana-government-tourism-department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https://www.kaggle.com/datasets/saurabhhemne/telangana-tourism-dataset?select=Tourism+Foreign+Visitors+Data+2019_0+%281%29.csv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Git code for telangana tourism analysis : 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https://github.com/deepak8239gupta/Telangana-State-Tourism-Project/tree/main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Telangana Tourism Policy 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0"/>
              </a:rPr>
              <a:t>https://tourism.telangana.gov.in/storage/app/media/Telangana_Tourism_Policy_2025-2030.pdf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Jyotirlinga in Telangana 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11"/>
              </a:rPr>
              <a:t>https://testbook.com/telangana-gk/jyotirling-in-telangana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Conclusion &amp; </a:t>
            </a:r>
            <a:r>
              <a:rPr lang="en"/>
              <a:t>Team Contributions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 flipH="1" rot="-10643929">
            <a:off x="311648" y="-467090"/>
            <a:ext cx="8520679" cy="72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7681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{2AE2FACC-ED44-4825-B932-8FC0EC3A2321}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Contributions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Member 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Backend Lead + Partial AI/ML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Working backend in FastAPI.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Integration with AI model and frontend.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Postman documentation (optional).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Member 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AI/ML + RAG + Data Curation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Dataset files + vector DB setup.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Working LangChain RAG pipeline.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API for RAG responses.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Member 3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Frontend + UX + Final Integration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Responsive web UI or terminal chat.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Integrated and functional user flow.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Demo-ready front-end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ystem Components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04100"/>
            <a:ext cx="8520600" cy="41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73">
                <a:solidFill>
                  <a:schemeClr val="dk1"/>
                </a:solidFill>
              </a:rPr>
              <a:t>The project follows a client-server architecture. Server responsible for receiving the travel-related documents, converting to embeddings and storing in the vector database. The client receives </a:t>
            </a:r>
            <a:r>
              <a:rPr lang="en" sz="5573">
                <a:solidFill>
                  <a:schemeClr val="dk1"/>
                </a:solidFill>
              </a:rPr>
              <a:t>the</a:t>
            </a:r>
            <a:r>
              <a:rPr lang="en" sz="5573">
                <a:solidFill>
                  <a:schemeClr val="dk1"/>
                </a:solidFill>
              </a:rPr>
              <a:t> query of the user and returns the appropriate response. </a:t>
            </a:r>
            <a:endParaRPr sz="5573">
              <a:solidFill>
                <a:schemeClr val="dk1"/>
              </a:solidFill>
            </a:endParaRPr>
          </a:p>
          <a:p>
            <a:pPr indent="-3170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3">
                <a:solidFill>
                  <a:schemeClr val="dk1"/>
                </a:solidFill>
              </a:rPr>
              <a:t>Front-End: Chat Interface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Client: Chat Interface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Server: Uploading the files</a:t>
            </a:r>
            <a:endParaRPr sz="5573">
              <a:solidFill>
                <a:schemeClr val="dk1"/>
              </a:solidFill>
            </a:endParaRPr>
          </a:p>
          <a:p>
            <a:pPr indent="-3170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3">
                <a:solidFill>
                  <a:schemeClr val="dk1"/>
                </a:solidFill>
              </a:rPr>
              <a:t>Back-End: REST API (FastAPI/Flask)</a:t>
            </a:r>
            <a:endParaRPr sz="5573">
              <a:solidFill>
                <a:schemeClr val="dk1"/>
              </a:solidFill>
            </a:endParaRPr>
          </a:p>
          <a:p>
            <a:pPr indent="-3170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3">
                <a:solidFill>
                  <a:schemeClr val="dk1"/>
                </a:solidFill>
              </a:rPr>
              <a:t>AI Agent: LangChain orchestrating LLM, vector retrieval &amp; agents</a:t>
            </a:r>
            <a:endParaRPr sz="5573">
              <a:solidFill>
                <a:schemeClr val="dk1"/>
              </a:solidFill>
            </a:endParaRPr>
          </a:p>
          <a:p>
            <a:pPr indent="-3170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3">
                <a:solidFill>
                  <a:schemeClr val="dk1"/>
                </a:solidFill>
              </a:rPr>
              <a:t>Knowledge-Base: Travel docs, hotel info, destination guides</a:t>
            </a:r>
            <a:endParaRPr sz="5573">
              <a:solidFill>
                <a:schemeClr val="dk1"/>
              </a:solidFill>
            </a:endParaRPr>
          </a:p>
          <a:p>
            <a:pPr indent="-3170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3">
                <a:solidFill>
                  <a:schemeClr val="dk1"/>
                </a:solidFill>
              </a:rPr>
              <a:t>VectorDB: ChromaDB or FAISS</a:t>
            </a:r>
            <a:endParaRPr sz="5573">
              <a:solidFill>
                <a:schemeClr val="dk1"/>
              </a:solidFill>
            </a:endParaRPr>
          </a:p>
          <a:p>
            <a:pPr indent="-3170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3">
                <a:solidFill>
                  <a:schemeClr val="dk1"/>
                </a:solidFill>
              </a:rPr>
              <a:t>LLM Serving: Mistral 7B via Ollama</a:t>
            </a:r>
            <a:endParaRPr sz="5573">
              <a:solidFill>
                <a:schemeClr val="dk1"/>
              </a:solidFill>
            </a:endParaRPr>
          </a:p>
          <a:p>
            <a:pPr indent="-3170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573">
                <a:solidFill>
                  <a:schemeClr val="dk1"/>
                </a:solidFill>
              </a:rPr>
              <a:t>Booking APIs (Optional): 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BookingAPI.dev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Skyscanner Flight &amp; Hotel Search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Amadeus Self-Service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Booking.com Connectivity API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TripAdvisor Content API</a:t>
            </a:r>
            <a:endParaRPr sz="5573">
              <a:solidFill>
                <a:schemeClr val="dk1"/>
              </a:solidFill>
            </a:endParaRPr>
          </a:p>
          <a:p>
            <a:pPr indent="-3170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573">
                <a:solidFill>
                  <a:schemeClr val="dk1"/>
                </a:solidFill>
              </a:rPr>
              <a:t>Zilyo &amp; MakCorps (via RapidAPI)</a:t>
            </a:r>
            <a:endParaRPr sz="557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LLM: Mistral 7B (quantized via Ollama)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Framework: LangChain + Ollama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Vector Database: ChromaDB or FAISS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Backend: FastAPI (Python)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Frontend: React/Angular/Vue/CLI (prototype phase)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67750" y="-303150"/>
            <a:ext cx="8520600" cy="1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616" y="1152475"/>
            <a:ext cx="6995117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Ingestion &amp; RAG Pipeline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73400" cy="3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Objective: </a:t>
            </a:r>
            <a:r>
              <a:rPr lang="en" sz="1300">
                <a:solidFill>
                  <a:schemeClr val="dk1"/>
                </a:solidFill>
              </a:rPr>
              <a:t>Create a structured, searchable knowledge base from Telangana travel data to power AI-generated responses.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8">
                <a:solidFill>
                  <a:schemeClr val="dk1"/>
                </a:solidFill>
              </a:rPr>
              <a:t>Workflow</a:t>
            </a:r>
            <a:endParaRPr b="1" sz="1308">
              <a:solidFill>
                <a:schemeClr val="dk1"/>
              </a:solidFill>
            </a:endParaRPr>
          </a:p>
          <a:p>
            <a:pPr indent="-30543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8">
                <a:solidFill>
                  <a:schemeClr val="dk1"/>
                </a:solidFill>
              </a:rPr>
              <a:t>Data Collection</a:t>
            </a:r>
            <a:r>
              <a:rPr lang="en" sz="1308">
                <a:solidFill>
                  <a:schemeClr val="dk1"/>
                </a:solidFill>
              </a:rPr>
              <a:t>: Source content from blogs, tourism websites, hotel descriptions, and user reviews.</a:t>
            </a:r>
            <a:br>
              <a:rPr lang="en" sz="1308">
                <a:solidFill>
                  <a:schemeClr val="dk1"/>
                </a:solidFill>
              </a:rPr>
            </a:br>
            <a:endParaRPr sz="1308">
              <a:solidFill>
                <a:schemeClr val="dk1"/>
              </a:solidFill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8">
                <a:solidFill>
                  <a:schemeClr val="dk1"/>
                </a:solidFill>
              </a:rPr>
              <a:t>Document Loading</a:t>
            </a:r>
            <a:r>
              <a:rPr lang="en" sz="1308">
                <a:solidFill>
                  <a:schemeClr val="dk1"/>
                </a:solidFill>
              </a:rPr>
              <a:t>: Use LangChain loaders to read text files.</a:t>
            </a:r>
            <a:br>
              <a:rPr lang="en" sz="1308">
                <a:solidFill>
                  <a:schemeClr val="dk1"/>
                </a:solidFill>
              </a:rPr>
            </a:br>
            <a:endParaRPr sz="1308">
              <a:solidFill>
                <a:schemeClr val="dk1"/>
              </a:solidFill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8">
                <a:solidFill>
                  <a:schemeClr val="dk1"/>
                </a:solidFill>
              </a:rPr>
              <a:t>Text Splitting</a:t>
            </a:r>
            <a:r>
              <a:rPr lang="en" sz="1308">
                <a:solidFill>
                  <a:schemeClr val="dk1"/>
                </a:solidFill>
              </a:rPr>
              <a:t>: Use </a:t>
            </a:r>
            <a:r>
              <a:rPr lang="en" sz="13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TextSplitter</a:t>
            </a:r>
            <a:r>
              <a:rPr lang="en" sz="1308">
                <a:solidFill>
                  <a:schemeClr val="dk1"/>
                </a:solidFill>
              </a:rPr>
              <a:t> to divide content into manageable chunks.</a:t>
            </a:r>
            <a:br>
              <a:rPr lang="en" sz="1308">
                <a:solidFill>
                  <a:schemeClr val="dk1"/>
                </a:solidFill>
              </a:rPr>
            </a:br>
            <a:endParaRPr sz="1308">
              <a:solidFill>
                <a:schemeClr val="dk1"/>
              </a:solidFill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8">
                <a:solidFill>
                  <a:schemeClr val="dk1"/>
                </a:solidFill>
              </a:rPr>
              <a:t>Embedding</a:t>
            </a:r>
            <a:r>
              <a:rPr lang="en" sz="1308">
                <a:solidFill>
                  <a:schemeClr val="dk1"/>
                </a:solidFill>
              </a:rPr>
              <a:t>: Convert text chunks into vectors using </a:t>
            </a:r>
            <a:r>
              <a:rPr lang="en" sz="1308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OllamaEmbeddings</a:t>
            </a:r>
            <a:r>
              <a:rPr lang="en" sz="1308">
                <a:solidFill>
                  <a:schemeClr val="dk1"/>
                </a:solidFill>
              </a:rPr>
              <a:t>.</a:t>
            </a:r>
            <a:br>
              <a:rPr lang="en" sz="1308">
                <a:solidFill>
                  <a:schemeClr val="dk1"/>
                </a:solidFill>
              </a:rPr>
            </a:br>
            <a:endParaRPr sz="1308">
              <a:solidFill>
                <a:schemeClr val="dk1"/>
              </a:solidFill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8">
                <a:solidFill>
                  <a:schemeClr val="dk1"/>
                </a:solidFill>
              </a:rPr>
              <a:t>Vector Store</a:t>
            </a:r>
            <a:r>
              <a:rPr lang="en" sz="1308">
                <a:solidFill>
                  <a:schemeClr val="dk1"/>
                </a:solidFill>
              </a:rPr>
              <a:t>: Store embeddings in ChromaDB or FAISS for efficient retrieval.</a:t>
            </a:r>
            <a:br>
              <a:rPr lang="en" sz="1308">
                <a:solidFill>
                  <a:schemeClr val="dk1"/>
                </a:solidFill>
              </a:rPr>
            </a:br>
            <a:endParaRPr sz="1308">
              <a:solidFill>
                <a:schemeClr val="dk1"/>
              </a:solidFill>
            </a:endParaRPr>
          </a:p>
          <a:p>
            <a:pPr indent="-30543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308">
                <a:solidFill>
                  <a:schemeClr val="dk1"/>
                </a:solidFill>
              </a:rPr>
              <a:t>Pipeline Flow</a:t>
            </a:r>
            <a:r>
              <a:rPr lang="en" sz="1308">
                <a:solidFill>
                  <a:schemeClr val="dk1"/>
                </a:solidFill>
              </a:rPr>
              <a:t>:</a:t>
            </a:r>
            <a:br>
              <a:rPr lang="en" sz="1308">
                <a:solidFill>
                  <a:schemeClr val="dk1"/>
                </a:solidFill>
              </a:rPr>
            </a:br>
            <a:r>
              <a:rPr lang="en" sz="1308">
                <a:solidFill>
                  <a:schemeClr val="dk1"/>
                </a:solidFill>
              </a:rPr>
              <a:t> User Query → Retrieve Relevant Docs → Send to Mistral Model → Generate Answer</a:t>
            </a:r>
            <a:endParaRPr sz="13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16">
                <a:solidFill>
                  <a:schemeClr val="dk1"/>
                </a:solidFill>
              </a:rPr>
              <a:t>Outcome</a:t>
            </a:r>
            <a:endParaRPr b="1" sz="131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16">
                <a:solidFill>
                  <a:schemeClr val="dk1"/>
                </a:solidFill>
              </a:rPr>
              <a:t>Accurate and context-aware answers based on real-world travel data.</a:t>
            </a:r>
            <a:endParaRPr sz="1516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Chat Interface &amp; Agents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Components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Interface</a:t>
            </a:r>
            <a:r>
              <a:rPr lang="en" sz="1200">
                <a:solidFill>
                  <a:schemeClr val="dk1"/>
                </a:solidFill>
              </a:rPr>
              <a:t>: Initially built as a command-line interface (CLI); web UI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LangChain Chain</a:t>
            </a:r>
            <a:r>
              <a:rPr lang="en" sz="1200">
                <a:solidFill>
                  <a:schemeClr val="dk1"/>
                </a:solidFill>
              </a:rPr>
              <a:t>: Uses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ConversationalRetrievalChain</a:t>
            </a:r>
            <a:r>
              <a:rPr lang="en" sz="1200">
                <a:solidFill>
                  <a:schemeClr val="dk1"/>
                </a:solidFill>
              </a:rPr>
              <a:t> to maintain chat history and context.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Flow of Interaction</a:t>
            </a:r>
            <a:r>
              <a:rPr lang="en" sz="1200">
                <a:solidFill>
                  <a:schemeClr val="dk1"/>
                </a:solidFill>
              </a:rPr>
              <a:t>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User Input → FastAPI Backend → LangChain RAG → Vector Store + Mistral → Response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Outcome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 conversational AI system capable of understanding user preferences and generating dynamic travel plans.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features </a:t>
            </a:r>
            <a:r>
              <a:rPr lang="en"/>
              <a:t>(Optional)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25">
                <a:solidFill>
                  <a:schemeClr val="dk1"/>
                </a:solidFill>
              </a:rPr>
              <a:t>Objective :</a:t>
            </a:r>
            <a:r>
              <a:rPr lang="en" sz="4725">
                <a:solidFill>
                  <a:schemeClr val="dk1"/>
                </a:solidFill>
              </a:rPr>
              <a:t>Provide the ability to book hotels or experiences directly from the assistant in future phases.</a:t>
            </a:r>
            <a:endParaRPr sz="47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25">
                <a:solidFill>
                  <a:schemeClr val="dk1"/>
                </a:solidFill>
              </a:rPr>
              <a:t>Potential Features:</a:t>
            </a:r>
            <a:endParaRPr sz="47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25">
                <a:solidFill>
                  <a:schemeClr val="dk1"/>
                </a:solidFill>
              </a:rPr>
              <a:t>API Integration</a:t>
            </a:r>
            <a:r>
              <a:rPr lang="en" sz="4525">
                <a:solidFill>
                  <a:schemeClr val="dk1"/>
                </a:solidFill>
              </a:rPr>
              <a:t>: Connect to hotel booking platforms if we make good progress</a:t>
            </a:r>
            <a:endParaRPr sz="4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25">
                <a:solidFill>
                  <a:schemeClr val="dk1"/>
                </a:solidFill>
              </a:rPr>
              <a:t>Media Display</a:t>
            </a:r>
            <a:r>
              <a:rPr lang="en" sz="4525">
                <a:solidFill>
                  <a:schemeClr val="dk1"/>
                </a:solidFill>
              </a:rPr>
              <a:t>: Show images or videos of places and accommodations using public APIs.</a:t>
            </a:r>
            <a:endParaRPr sz="4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525">
                <a:solidFill>
                  <a:schemeClr val="dk1"/>
                </a:solidFill>
              </a:rPr>
              <a:t>Itinerary Export</a:t>
            </a:r>
            <a:r>
              <a:rPr lang="en" sz="4525">
                <a:solidFill>
                  <a:schemeClr val="dk1"/>
                </a:solidFill>
              </a:rPr>
              <a:t>: Generate downloadable PDFs with travel plans.</a:t>
            </a:r>
            <a:endParaRPr sz="45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91000" y="131400"/>
            <a:ext cx="86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Development Plan &amp; Milestones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 flipH="1" rot="10800000">
            <a:off x="371925" y="-123100"/>
            <a:ext cx="8295600" cy="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842150" y="7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{2AE2FACC-ED44-4825-B932-8FC0EC3A2321}</a:tableStyleId>
              </a:tblPr>
              <a:tblGrid>
                <a:gridCol w="1864925"/>
                <a:gridCol w="1864925"/>
                <a:gridCol w="1864925"/>
                <a:gridCol w="1864925"/>
              </a:tblGrid>
              <a:tr h="35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Phases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Objective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Phase 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Lay the foundation for the system architecture and finalize the technology stack.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Define system components and data flow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Select and install required tools (FastAPI, LangChain, Ollama, ChromaDB)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Design architecture diagram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Week 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50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Phase 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Build the AI core with retrieval-augmented generation for personalized travel recommendations.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Curate Telangana tourism dataset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Preprocess and chunk documents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Embed using Ollama-compatible models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Store in vector DB (ChromaDB/FAISS)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Implement LangChain RAG pipeline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Week 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Phase 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Develop backend services and integrate the AI agent with frontend and APIs.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Set up FastAPI endpoints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Connect backend with RAG pipeline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Implement REST APIs for chat and optional booking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Error handling and logging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Week 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91000" y="131400"/>
            <a:ext cx="86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Development Plan &amp; Milestones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 flipH="1" rot="10800000">
            <a:off x="371925" y="-123100"/>
            <a:ext cx="8295600" cy="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789875" y="114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{2AE2FACC-ED44-4825-B932-8FC0EC3A2321}</a:tableStyleId>
              </a:tblPr>
              <a:tblGrid>
                <a:gridCol w="1864925"/>
                <a:gridCol w="1864925"/>
                <a:gridCol w="1864925"/>
                <a:gridCol w="1864925"/>
              </a:tblGrid>
              <a:tr h="37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Phases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Objective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Tasks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Timeline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Phase 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Create a responsive user interface for interacting with the AI assistant.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Design a simple and intuitive chat UI (React/Terminal)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Connect frontend to backend APIs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Display responses, optional images/videos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Handle loading states and fallback messages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Week 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0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Phase 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Finalize and polish the application for demo and evaluation.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Unit testing and end-to-end testing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Prepare user and technical documentation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Create demo video or walkthrough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 (Optional) Package for deployment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Week 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