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9" r:id="rId5"/>
    <p:sldId id="270" r:id="rId6"/>
    <p:sldId id="271" r:id="rId7"/>
    <p:sldId id="259" r:id="rId8"/>
    <p:sldId id="260" r:id="rId9"/>
    <p:sldId id="261" r:id="rId10"/>
    <p:sldId id="262" r:id="rId11"/>
    <p:sldId id="266" r:id="rId12"/>
    <p:sldId id="263" r:id="rId13"/>
    <p:sldId id="264" r:id="rId14"/>
    <p:sldId id="265"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46" d="100"/>
          <a:sy n="46" d="100"/>
        </p:scale>
        <p:origin x="2069" y="749"/>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heimdalsecurity.com/blog/what-is-a-remote-access-trojan-ra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609600" y="3049188"/>
            <a:ext cx="10520426" cy="570669"/>
          </a:xfrm>
          <a:prstGeom prst="rect">
            <a:avLst/>
          </a:prstGeom>
        </p:spPr>
        <p:txBody>
          <a:bodyPr vert="horz" wrap="square" lIns="0" tIns="16510" rIns="0" bIns="0" rtlCol="0">
            <a:spAutoFit/>
          </a:bodyPr>
          <a:lstStyle/>
          <a:p>
            <a:pPr marL="3213735">
              <a:lnSpc>
                <a:spcPct val="100000"/>
              </a:lnSpc>
              <a:spcBef>
                <a:spcPts val="130"/>
              </a:spcBef>
            </a:pPr>
            <a:r>
              <a:rPr lang="en-US" sz="3600" b="1" spc="15" dirty="0"/>
              <a:t>POTTURI MEGHANA CHOWDARY</a:t>
            </a:r>
            <a:endParaRPr sz="3600" b="1" spc="15" dirty="0"/>
          </a:p>
        </p:txBody>
      </p:sp>
      <p:sp>
        <p:nvSpPr>
          <p:cNvPr id="8" name="object 8"/>
          <p:cNvSpPr txBox="1"/>
          <p:nvPr/>
        </p:nvSpPr>
        <p:spPr>
          <a:xfrm>
            <a:off x="7391400" y="3900405"/>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2" name="TextBox 11">
            <a:extLst>
              <a:ext uri="{FF2B5EF4-FFF2-40B4-BE49-F238E27FC236}">
                <a16:creationId xmlns:a16="http://schemas.microsoft.com/office/drawing/2014/main" id="{8A235CF9-2260-ACD9-0FDA-ED18F81B927D}"/>
              </a:ext>
            </a:extLst>
          </p:cNvPr>
          <p:cNvSpPr txBox="1"/>
          <p:nvPr/>
        </p:nvSpPr>
        <p:spPr>
          <a:xfrm>
            <a:off x="2553017" y="2621603"/>
            <a:ext cx="3048000" cy="400110"/>
          </a:xfrm>
          <a:prstGeom prst="rect">
            <a:avLst/>
          </a:prstGeom>
          <a:noFill/>
        </p:spPr>
        <p:txBody>
          <a:bodyPr wrap="square" rtlCol="0">
            <a:spAutoFit/>
          </a:bodyPr>
          <a:lstStyle/>
          <a:p>
            <a:r>
              <a:rPr lang="en-IN" sz="2000" dirty="0"/>
              <a:t>Student name: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10</a:t>
            </a:fld>
            <a:endParaRPr spc="10" dirty="0"/>
          </a:p>
        </p:txBody>
      </p:sp>
      <p:sp>
        <p:nvSpPr>
          <p:cNvPr id="10" name="TextBox 9">
            <a:extLst>
              <a:ext uri="{FF2B5EF4-FFF2-40B4-BE49-F238E27FC236}">
                <a16:creationId xmlns:a16="http://schemas.microsoft.com/office/drawing/2014/main" id="{5773FE43-F28B-093E-5A49-2E69300486C5}"/>
              </a:ext>
            </a:extLst>
          </p:cNvPr>
          <p:cNvSpPr txBox="1"/>
          <p:nvPr/>
        </p:nvSpPr>
        <p:spPr>
          <a:xfrm>
            <a:off x="2733675" y="1433195"/>
            <a:ext cx="6724650" cy="4555093"/>
          </a:xfrm>
          <a:prstGeom prst="rect">
            <a:avLst/>
          </a:prstGeom>
          <a:noFill/>
        </p:spPr>
        <p:txBody>
          <a:bodyPr wrap="square" rtlCol="0">
            <a:spAutoFit/>
          </a:bodyPr>
          <a:lstStyle/>
          <a:p>
            <a:pPr algn="l"/>
            <a:r>
              <a:rPr lang="en-US" sz="2400" b="0" i="0" dirty="0">
                <a:solidFill>
                  <a:srgbClr val="00201A"/>
                </a:solidFill>
                <a:effectLst/>
                <a:highlight>
                  <a:srgbClr val="FFFFFF"/>
                </a:highlight>
                <a:latin typeface="Google Sans"/>
              </a:rPr>
              <a:t>Keyloggers are surveillance technology that can record a device's activity and send it to a controlling entity. They can be hardware devices or software, and can be installed on a computer or smartphone. Keyloggers can be difficult to detect because they are designed to be silent and invisible. Here are some ways to protect against keyloggers:</a:t>
            </a:r>
          </a:p>
          <a:p>
            <a:pPr algn="l">
              <a:buFont typeface="Arial" panose="020B0604020202020204" pitchFamily="34" charset="0"/>
              <a:buChar char="•"/>
            </a:pPr>
            <a:r>
              <a:rPr lang="en-US" sz="2000" b="1" i="0" u="sng" dirty="0">
                <a:solidFill>
                  <a:srgbClr val="00201A"/>
                </a:solidFill>
                <a:effectLst/>
                <a:highlight>
                  <a:srgbClr val="FFFFFF"/>
                </a:highlight>
                <a:latin typeface="Google Sans"/>
              </a:rPr>
              <a:t>Use security software</a:t>
            </a:r>
          </a:p>
          <a:p>
            <a:pPr algn="l">
              <a:buFont typeface="Arial" panose="020B0604020202020204" pitchFamily="34" charset="0"/>
              <a:buChar char="•"/>
            </a:pPr>
            <a:r>
              <a:rPr lang="en-US" sz="2000" b="0" i="0" dirty="0">
                <a:solidFill>
                  <a:srgbClr val="00201A"/>
                </a:solidFill>
                <a:effectLst/>
                <a:highlight>
                  <a:srgbClr val="FFFFFF"/>
                </a:highlight>
                <a:latin typeface="Google Sans"/>
              </a:rPr>
              <a:t>Install reputable antivirus and anti-malware software that can help detect and prevent keyloggers. Keep the software up to date to patch vulnerabilities that attackers might exploit.</a:t>
            </a: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E56C50-5AA3-6C1E-E289-EDE62D76FBEF}"/>
              </a:ext>
            </a:extLst>
          </p:cNvPr>
          <p:cNvSpPr txBox="1"/>
          <p:nvPr/>
        </p:nvSpPr>
        <p:spPr>
          <a:xfrm>
            <a:off x="838200" y="381000"/>
            <a:ext cx="9144000" cy="5878532"/>
          </a:xfrm>
          <a:prstGeom prst="rect">
            <a:avLst/>
          </a:prstGeom>
          <a:noFill/>
        </p:spPr>
        <p:txBody>
          <a:bodyPr wrap="square" rtlCol="0">
            <a:spAutoFit/>
          </a:bodyPr>
          <a:lstStyle/>
          <a:p>
            <a:pPr algn="l"/>
            <a:r>
              <a:rPr lang="en-US" sz="2000" b="1" i="0" u="sng" dirty="0">
                <a:solidFill>
                  <a:srgbClr val="00201A"/>
                </a:solidFill>
                <a:effectLst/>
                <a:highlight>
                  <a:srgbClr val="FFFFFF"/>
                </a:highlight>
                <a:latin typeface="Google Sans"/>
              </a:rPr>
              <a:t>Use virtual keyboards</a:t>
            </a:r>
          </a:p>
          <a:p>
            <a:pPr algn="l"/>
            <a:r>
              <a:rPr lang="en-US" sz="2000" b="0" i="0" dirty="0">
                <a:solidFill>
                  <a:srgbClr val="00201A"/>
                </a:solidFill>
                <a:effectLst/>
                <a:highlight>
                  <a:srgbClr val="FFFFFF"/>
                </a:highlight>
                <a:latin typeface="Google Sans"/>
              </a:rPr>
              <a:t>For security-sensitive activities like entering passwords, you can use a virtual keyboard to thwart keyloggers that capture physical keystrokes.</a:t>
            </a:r>
          </a:p>
          <a:p>
            <a:pPr algn="l"/>
            <a:r>
              <a:rPr lang="en-US" sz="2000" b="1" i="0" u="sng" dirty="0">
                <a:solidFill>
                  <a:srgbClr val="00201A"/>
                </a:solidFill>
                <a:effectLst/>
                <a:highlight>
                  <a:srgbClr val="FFFFFF"/>
                </a:highlight>
                <a:latin typeface="Google Sans"/>
              </a:rPr>
              <a:t>Update your system</a:t>
            </a:r>
          </a:p>
          <a:p>
            <a:pPr algn="l"/>
            <a:r>
              <a:rPr lang="en-US" sz="2000" b="0" i="0" dirty="0">
                <a:solidFill>
                  <a:srgbClr val="00201A"/>
                </a:solidFill>
                <a:effectLst/>
                <a:highlight>
                  <a:srgbClr val="FFFFFF"/>
                </a:highlight>
                <a:latin typeface="Google Sans"/>
              </a:rPr>
              <a:t>Regularly update your operating system, applications, and web browsers to patch vulnerabilities.</a:t>
            </a:r>
          </a:p>
          <a:p>
            <a:pPr algn="l"/>
            <a:r>
              <a:rPr lang="en-US" sz="2000" b="1" i="0" u="sng" dirty="0">
                <a:solidFill>
                  <a:srgbClr val="00201A"/>
                </a:solidFill>
                <a:effectLst/>
                <a:highlight>
                  <a:srgbClr val="FFFFFF"/>
                </a:highlight>
                <a:latin typeface="Google Sans"/>
              </a:rPr>
              <a:t>Use a firewall</a:t>
            </a:r>
          </a:p>
          <a:p>
            <a:pPr algn="l"/>
            <a:r>
              <a:rPr lang="en-US" sz="2000" b="0" i="0" dirty="0">
                <a:solidFill>
                  <a:srgbClr val="00201A"/>
                </a:solidFill>
                <a:effectLst/>
                <a:highlight>
                  <a:srgbClr val="FFFFFF"/>
                </a:highlight>
                <a:latin typeface="Google Sans"/>
              </a:rPr>
              <a:t>A firewall can help monitor network traffic for suspicious activity. It can also provide strong authentication controls and help protect your data with encryption and access permissions. </a:t>
            </a:r>
          </a:p>
          <a:p>
            <a:pPr algn="l"/>
            <a:r>
              <a:rPr lang="en-US" sz="2000" b="1" i="0" dirty="0">
                <a:solidFill>
                  <a:srgbClr val="202124"/>
                </a:solidFill>
                <a:effectLst/>
                <a:highlight>
                  <a:srgbClr val="FFFFFF"/>
                </a:highlight>
                <a:latin typeface="Google Sans"/>
              </a:rPr>
              <a:t>To protect yourself from keyloggers:</a:t>
            </a:r>
            <a:endParaRPr lang="en-US" sz="2000" b="0" i="0" dirty="0">
              <a:solidFill>
                <a:srgbClr val="202124"/>
              </a:solidFill>
              <a:effectLst/>
              <a:highlight>
                <a:srgbClr val="FFFFFF"/>
              </a:highlight>
              <a:latin typeface="Google Sans"/>
            </a:endParaRPr>
          </a:p>
          <a:p>
            <a:pPr algn="l"/>
            <a:r>
              <a:rPr lang="en-US" sz="2000" b="1" i="0" u="sng" dirty="0">
                <a:solidFill>
                  <a:srgbClr val="202124"/>
                </a:solidFill>
                <a:effectLst/>
                <a:highlight>
                  <a:srgbClr val="FFFFFF"/>
                </a:highlight>
                <a:latin typeface="Google Sans"/>
              </a:rPr>
              <a:t>Use Security Software: </a:t>
            </a:r>
          </a:p>
          <a:p>
            <a:pPr algn="l"/>
            <a:r>
              <a:rPr lang="en-US" sz="2000" b="0" i="0" dirty="0">
                <a:solidFill>
                  <a:srgbClr val="202124"/>
                </a:solidFill>
                <a:effectLst/>
                <a:highlight>
                  <a:srgbClr val="FFFFFF"/>
                </a:highlight>
                <a:latin typeface="Google Sans"/>
              </a:rPr>
              <a:t>Install reputable antivirus and anti-malware software that can help detect and prevent keyloggers. ...</a:t>
            </a:r>
          </a:p>
          <a:p>
            <a:pPr algn="l"/>
            <a:r>
              <a:rPr lang="en-US" sz="2000" b="1" i="0" u="sng" dirty="0">
                <a:solidFill>
                  <a:srgbClr val="202124"/>
                </a:solidFill>
                <a:effectLst/>
                <a:highlight>
                  <a:srgbClr val="FFFFFF"/>
                </a:highlight>
                <a:latin typeface="Google Sans"/>
              </a:rPr>
              <a:t>Keep Software Updated</a:t>
            </a:r>
            <a:r>
              <a:rPr lang="en-US" sz="2000" b="0" i="0" dirty="0">
                <a:solidFill>
                  <a:srgbClr val="202124"/>
                </a:solidFill>
                <a:effectLst/>
                <a:highlight>
                  <a:srgbClr val="FFFFFF"/>
                </a:highlight>
                <a:latin typeface="Google Sans"/>
              </a:rPr>
              <a:t>: </a:t>
            </a:r>
          </a:p>
          <a:p>
            <a:pPr algn="l"/>
            <a:r>
              <a:rPr lang="en-US" sz="2000" b="0" i="0" dirty="0">
                <a:solidFill>
                  <a:srgbClr val="202124"/>
                </a:solidFill>
                <a:effectLst/>
                <a:highlight>
                  <a:srgbClr val="FFFFFF"/>
                </a:highlight>
                <a:latin typeface="Google Sans"/>
              </a:rPr>
              <a:t>Regularly update your operating system, applications, and security software to patch vulnerabilities that attackers might exploit</a:t>
            </a:r>
            <a:r>
              <a:rPr lang="en-US" b="0" i="0" dirty="0">
                <a:solidFill>
                  <a:srgbClr val="202124"/>
                </a:solidFill>
                <a:effectLst/>
                <a:highlight>
                  <a:srgbClr val="FFFFFF"/>
                </a:highlight>
                <a:latin typeface="Google Sans"/>
              </a:rPr>
              <a:t>.</a:t>
            </a:r>
          </a:p>
          <a:p>
            <a:pPr algn="l"/>
            <a:endParaRPr lang="en-US" b="0" i="0" dirty="0">
              <a:solidFill>
                <a:srgbClr val="00201A"/>
              </a:solidFill>
              <a:effectLst/>
              <a:highlight>
                <a:srgbClr val="FFFFFF"/>
              </a:highlight>
              <a:latin typeface="Google Sans"/>
            </a:endParaRPr>
          </a:p>
          <a:p>
            <a:endParaRPr lang="en-IN" dirty="0"/>
          </a:p>
        </p:txBody>
      </p:sp>
    </p:spTree>
    <p:extLst>
      <p:ext uri="{BB962C8B-B14F-4D97-AF65-F5344CB8AC3E}">
        <p14:creationId xmlns:p14="http://schemas.microsoft.com/office/powerpoint/2010/main" val="4183511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982200" y="60121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9" name="TextBox 8">
            <a:extLst>
              <a:ext uri="{FF2B5EF4-FFF2-40B4-BE49-F238E27FC236}">
                <a16:creationId xmlns:a16="http://schemas.microsoft.com/office/drawing/2014/main" id="{DABA5434-A12E-ECA0-8B1D-E02A7975DF8F}"/>
              </a:ext>
            </a:extLst>
          </p:cNvPr>
          <p:cNvSpPr txBox="1"/>
          <p:nvPr/>
        </p:nvSpPr>
        <p:spPr>
          <a:xfrm>
            <a:off x="2971800" y="2072132"/>
            <a:ext cx="7543164" cy="3170099"/>
          </a:xfrm>
          <a:prstGeom prst="rect">
            <a:avLst/>
          </a:prstGeom>
          <a:noFill/>
        </p:spPr>
        <p:txBody>
          <a:bodyPr wrap="square" rtlCol="0">
            <a:spAutoFit/>
          </a:bodyPr>
          <a:lstStyle/>
          <a:p>
            <a:pPr marL="342900" indent="-342900" algn="just">
              <a:buFont typeface="Wingdings" panose="05000000000000000000" pitchFamily="2" charset="2"/>
              <a:buChar char="ü"/>
            </a:pPr>
            <a:r>
              <a:rPr lang="en-US" sz="3600" b="1" dirty="0"/>
              <a:t>To secure accounts in a system or computer.</a:t>
            </a:r>
          </a:p>
          <a:p>
            <a:pPr marL="342900" indent="-342900" algn="just">
              <a:buFont typeface="Wingdings" panose="05000000000000000000" pitchFamily="2" charset="2"/>
              <a:buChar char="ü"/>
            </a:pPr>
            <a:r>
              <a:rPr lang="en-US" sz="3600" b="1" dirty="0"/>
              <a:t>In this solution the mouse and keyboard control and it store in a txt file what we type on keyboard</a:t>
            </a:r>
            <a:r>
              <a:rPr lang="en-US" sz="2800" b="1" dirty="0"/>
              <a:t>.</a:t>
            </a:r>
            <a:endParaRPr lang="en-IN" sz="2800" b="1" dirty="0"/>
          </a:p>
          <a:p>
            <a:endParaRPr lang="en-US"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a:t>
            </a:r>
            <a:r>
              <a:rPr lang="en-IN" sz="1800" spc="10" dirty="0">
                <a:latin typeface="Trebuchet MS"/>
                <a:cs typeface="Trebuchet MS"/>
              </a:rPr>
              <a:t>n</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pic>
        <p:nvPicPr>
          <p:cNvPr id="25" name="Picture 24">
            <a:extLst>
              <a:ext uri="{FF2B5EF4-FFF2-40B4-BE49-F238E27FC236}">
                <a16:creationId xmlns:a16="http://schemas.microsoft.com/office/drawing/2014/main" id="{A1818C25-391E-6FE7-FEF5-1731657909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1668208"/>
            <a:ext cx="7848600" cy="440874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flipH="1" flipV="1">
            <a:off x="7239000" y="727766"/>
            <a:ext cx="457200" cy="53403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sp>
        <p:nvSpPr>
          <p:cNvPr id="8" name="TextBox 7">
            <a:extLst>
              <a:ext uri="{FF2B5EF4-FFF2-40B4-BE49-F238E27FC236}">
                <a16:creationId xmlns:a16="http://schemas.microsoft.com/office/drawing/2014/main" id="{929CE143-561F-A88F-5128-131F1F014F5F}"/>
              </a:ext>
            </a:extLst>
          </p:cNvPr>
          <p:cNvSpPr txBox="1"/>
          <p:nvPr/>
        </p:nvSpPr>
        <p:spPr>
          <a:xfrm>
            <a:off x="1363634" y="1981200"/>
            <a:ext cx="8229600" cy="4339650"/>
          </a:xfrm>
          <a:prstGeom prst="rect">
            <a:avLst/>
          </a:prstGeom>
          <a:noFill/>
        </p:spPr>
        <p:txBody>
          <a:bodyPr wrap="square" rtlCol="0">
            <a:spAutoFit/>
          </a:bodyPr>
          <a:lstStyle/>
          <a:p>
            <a:pPr marL="457200" indent="-457200">
              <a:buFont typeface="Wingdings" panose="05000000000000000000" pitchFamily="2" charset="2"/>
              <a:buChar char="ü"/>
            </a:pPr>
            <a:r>
              <a:rPr lang="en-IN" sz="3200" b="1" dirty="0"/>
              <a:t> Keyloggers are a potent threat to both individuals and enterprises, with the potential to cause significant harm if left undetected. Understanding the nature of keyloggers, their methods of infiltration, and the dangers they pose is crucial for maintaining a secure digital environment.</a:t>
            </a:r>
          </a:p>
          <a:p>
            <a:endParaRPr lang="en-US" sz="3200" b="0" i="0" dirty="0">
              <a:solidFill>
                <a:srgbClr val="00201A"/>
              </a:solidFill>
              <a:effectLst/>
              <a:highlight>
                <a:srgbClr val="FFFFFF"/>
              </a:highlight>
              <a:latin typeface="Trebuchet MS" panose="020B0603020202020204" pitchFamily="34" charset="0"/>
            </a:endParaRPr>
          </a:p>
          <a:p>
            <a:endParaRPr lang="en-IN" sz="2000" dirty="0">
              <a:latin typeface="Trebuchet MS" panose="020B0603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2614"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0751223D-CB80-9F6D-8071-38609C7F479A}"/>
              </a:ext>
            </a:extLst>
          </p:cNvPr>
          <p:cNvSpPr txBox="1"/>
          <p:nvPr/>
        </p:nvSpPr>
        <p:spPr>
          <a:xfrm>
            <a:off x="1639252" y="2969937"/>
            <a:ext cx="9156763" cy="923330"/>
          </a:xfrm>
          <a:prstGeom prst="rect">
            <a:avLst/>
          </a:prstGeom>
          <a:noFill/>
        </p:spPr>
        <p:txBody>
          <a:bodyPr wrap="square" rtlCol="0">
            <a:spAutoFit/>
          </a:bodyPr>
          <a:lstStyle/>
          <a:p>
            <a:r>
              <a:rPr lang="en-IN" sz="5400" dirty="0">
                <a:effectLst>
                  <a:outerShdw blurRad="38100" dist="38100" dir="2700000" algn="tl">
                    <a:srgbClr val="000000">
                      <a:alpha val="43137"/>
                    </a:srgbClr>
                  </a:outerShdw>
                </a:effectLst>
                <a:latin typeface="Trebuchet MS" panose="020B0603020202020204" pitchFamily="34" charset="0"/>
              </a:rPr>
              <a:t>KEYLOGGER AND SECURITY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A0A490AD-3ADE-7721-AAE2-FFE66A124190}"/>
              </a:ext>
            </a:extLst>
          </p:cNvPr>
          <p:cNvSpPr txBox="1"/>
          <p:nvPr/>
        </p:nvSpPr>
        <p:spPr>
          <a:xfrm>
            <a:off x="1769274" y="1580231"/>
            <a:ext cx="7393078" cy="3693319"/>
          </a:xfrm>
          <a:prstGeom prst="rect">
            <a:avLst/>
          </a:prstGeom>
          <a:noFill/>
        </p:spPr>
        <p:txBody>
          <a:bodyPr wrap="square" rtlCol="0">
            <a:spAutoFit/>
          </a:bodyPr>
          <a:lstStyle/>
          <a:p>
            <a:pPr marL="342900" indent="-342900">
              <a:buFont typeface="Wingdings" panose="05000000000000000000" pitchFamily="2" charset="2"/>
              <a:buChar char="ü"/>
            </a:pPr>
            <a:r>
              <a:rPr lang="en-IN" sz="2400" dirty="0">
                <a:latin typeface="Trebuchet MS" panose="020B0603020202020204" pitchFamily="34" charset="0"/>
              </a:rPr>
              <a:t>What is keylogging?</a:t>
            </a:r>
          </a:p>
          <a:p>
            <a:pPr marL="342900" indent="-342900">
              <a:buFont typeface="Wingdings" panose="05000000000000000000" pitchFamily="2" charset="2"/>
              <a:buChar char="ü"/>
            </a:pPr>
            <a:r>
              <a:rPr lang="en-IN" sz="2400" dirty="0">
                <a:latin typeface="Trebuchet MS" panose="020B0603020202020204" pitchFamily="34" charset="0"/>
              </a:rPr>
              <a:t>How to protect my devices from keylogging?</a:t>
            </a:r>
          </a:p>
          <a:p>
            <a:pPr marL="342900" indent="-342900">
              <a:buFont typeface="Wingdings" panose="05000000000000000000" pitchFamily="2" charset="2"/>
              <a:buChar char="ü"/>
            </a:pPr>
            <a:r>
              <a:rPr lang="en-IN" sz="2400" dirty="0">
                <a:latin typeface="Trebuchet MS" panose="020B0603020202020204" pitchFamily="34" charset="0"/>
              </a:rPr>
              <a:t>Examples of a keylogger</a:t>
            </a:r>
          </a:p>
          <a:p>
            <a:pPr marL="342900" indent="-342900">
              <a:buFont typeface="Wingdings" panose="05000000000000000000" pitchFamily="2" charset="2"/>
              <a:buChar char="ü"/>
            </a:pPr>
            <a:r>
              <a:rPr lang="en-IN" sz="2400" dirty="0">
                <a:latin typeface="Trebuchet MS" panose="020B0603020202020204" pitchFamily="34" charset="0"/>
              </a:rPr>
              <a:t>Steps to create a keylogger</a:t>
            </a:r>
          </a:p>
          <a:p>
            <a:pPr marL="342900" indent="-342900">
              <a:buFont typeface="Wingdings" panose="05000000000000000000" pitchFamily="2" charset="2"/>
              <a:buChar char="ü"/>
            </a:pPr>
            <a:r>
              <a:rPr lang="en-IN" sz="2400" dirty="0">
                <a:latin typeface="Trebuchet MS" panose="020B0603020202020204" pitchFamily="34" charset="0"/>
              </a:rPr>
              <a:t>Hardware keyloggers</a:t>
            </a:r>
          </a:p>
          <a:p>
            <a:pPr marL="342900" indent="-342900">
              <a:buFont typeface="Wingdings" panose="05000000000000000000" pitchFamily="2" charset="2"/>
              <a:buChar char="ü"/>
            </a:pPr>
            <a:r>
              <a:rPr lang="en-IN" sz="2400" dirty="0">
                <a:latin typeface="Trebuchet MS" panose="020B0603020202020204" pitchFamily="34" charset="0"/>
              </a:rPr>
              <a:t>Software keyloggers</a:t>
            </a:r>
          </a:p>
          <a:p>
            <a:pPr marL="342900" indent="-342900">
              <a:buFont typeface="Wingdings" panose="05000000000000000000" pitchFamily="2" charset="2"/>
              <a:buChar char="ü"/>
            </a:pPr>
            <a:r>
              <a:rPr lang="en-IN" sz="2400" dirty="0">
                <a:latin typeface="Trebuchet MS" panose="020B0603020202020204" pitchFamily="34" charset="0"/>
              </a:rPr>
              <a:t>How to defend keyloggers?</a:t>
            </a:r>
          </a:p>
          <a:p>
            <a:pPr marL="342900" indent="-342900">
              <a:buFont typeface="Wingdings" panose="05000000000000000000" pitchFamily="2" charset="2"/>
              <a:buChar char="ü"/>
            </a:pPr>
            <a:r>
              <a:rPr lang="en-IN" sz="2400" dirty="0">
                <a:latin typeface="Trebuchet MS" panose="020B0603020202020204" pitchFamily="34" charset="0"/>
              </a:rPr>
              <a:t>Advantages and disadvantages of keylogging</a:t>
            </a:r>
          </a:p>
          <a:p>
            <a:pPr marL="342900" indent="-342900">
              <a:buFont typeface="Wingdings" panose="05000000000000000000" pitchFamily="2" charset="2"/>
              <a:buChar char="ü"/>
            </a:pPr>
            <a:r>
              <a:rPr lang="en-IN" sz="2400" dirty="0">
                <a:latin typeface="Trebuchet MS" panose="020B0603020202020204" pitchFamily="34" charset="0"/>
              </a:rPr>
              <a:t>Conclusion</a:t>
            </a:r>
          </a:p>
          <a:p>
            <a:pPr marL="285750" indent="-285750">
              <a:buFont typeface="Wingdings" panose="05000000000000000000" pitchFamily="2" charset="2"/>
              <a:buChar char="Ø"/>
            </a:pPr>
            <a:endParaRPr lang="en-IN" dirty="0">
              <a:latin typeface="Trebuchet MS" panose="020B0603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DD712-835B-6F76-7DD7-861A1C317DB2}"/>
              </a:ext>
            </a:extLst>
          </p:cNvPr>
          <p:cNvSpPr>
            <a:spLocks noGrp="1"/>
          </p:cNvSpPr>
          <p:nvPr>
            <p:ph type="title"/>
          </p:nvPr>
        </p:nvSpPr>
        <p:spPr>
          <a:xfrm>
            <a:off x="367665" y="530588"/>
            <a:ext cx="10681335" cy="1477328"/>
          </a:xfrm>
        </p:spPr>
        <p:txBody>
          <a:bodyPr/>
          <a:lstStyle/>
          <a:p>
            <a:pPr algn="ctr"/>
            <a:r>
              <a:rPr lang="en-IN" sz="4800" dirty="0">
                <a:latin typeface="Trebuchet MS" panose="020B0603020202020204" pitchFamily="34" charset="0"/>
              </a:rPr>
              <a:t>What is keylogging?</a:t>
            </a:r>
            <a:br>
              <a:rPr lang="en-IN" sz="4800" dirty="0">
                <a:latin typeface="Trebuchet MS" panose="020B0603020202020204" pitchFamily="34" charset="0"/>
              </a:rPr>
            </a:br>
            <a:endParaRPr lang="en-IN" dirty="0"/>
          </a:p>
        </p:txBody>
      </p:sp>
      <p:sp>
        <p:nvSpPr>
          <p:cNvPr id="3" name="Text Placeholder 2">
            <a:extLst>
              <a:ext uri="{FF2B5EF4-FFF2-40B4-BE49-F238E27FC236}">
                <a16:creationId xmlns:a16="http://schemas.microsoft.com/office/drawing/2014/main" id="{5E614C1B-BDA7-CD41-E991-988632834520}"/>
              </a:ext>
            </a:extLst>
          </p:cNvPr>
          <p:cNvSpPr>
            <a:spLocks noGrp="1"/>
          </p:cNvSpPr>
          <p:nvPr>
            <p:ph type="body" idx="1"/>
          </p:nvPr>
        </p:nvSpPr>
        <p:spPr>
          <a:xfrm>
            <a:off x="1295400" y="1828800"/>
            <a:ext cx="8606382" cy="2954655"/>
          </a:xfrm>
        </p:spPr>
        <p:txBody>
          <a:bodyPr/>
          <a:lstStyle/>
          <a:p>
            <a:pPr algn="just"/>
            <a:r>
              <a:rPr lang="en-US" b="0" i="0" dirty="0">
                <a:solidFill>
                  <a:srgbClr val="242424"/>
                </a:solidFill>
                <a:effectLst/>
                <a:highlight>
                  <a:srgbClr val="FFFFFF"/>
                </a:highlight>
                <a:latin typeface="source-serif-pro"/>
              </a:rPr>
              <a:t>                </a:t>
            </a:r>
            <a:r>
              <a:rPr lang="en-US" sz="2400" b="0" i="0" dirty="0">
                <a:solidFill>
                  <a:srgbClr val="242424"/>
                </a:solidFill>
                <a:effectLst/>
                <a:highlight>
                  <a:srgbClr val="FFFFFF"/>
                </a:highlight>
                <a:latin typeface="Trebuchet MS" panose="020B0603020202020204" pitchFamily="34" charset="0"/>
              </a:rPr>
              <a:t>A keylogger can be special hardware or software that can record keystrokes as you type on a keyboard. You will be able to see passwords and usernames to various accounts (</a:t>
            </a:r>
            <a:r>
              <a:rPr lang="en-US" sz="2400" b="0" i="0" dirty="0" err="1">
                <a:solidFill>
                  <a:srgbClr val="242424"/>
                </a:solidFill>
                <a:effectLst/>
                <a:highlight>
                  <a:srgbClr val="FFFFFF"/>
                </a:highlight>
                <a:latin typeface="Trebuchet MS" panose="020B0603020202020204" pitchFamily="34" charset="0"/>
              </a:rPr>
              <a:t>i.e</a:t>
            </a:r>
            <a:r>
              <a:rPr lang="en-US" sz="2400" b="0" i="0" dirty="0">
                <a:solidFill>
                  <a:srgbClr val="242424"/>
                </a:solidFill>
                <a:effectLst/>
                <a:highlight>
                  <a:srgbClr val="FFFFFF"/>
                </a:highlight>
                <a:latin typeface="Trebuchet MS" panose="020B0603020202020204" pitchFamily="34" charset="0"/>
              </a:rPr>
              <a:t> bank accounts, email, </a:t>
            </a:r>
            <a:r>
              <a:rPr lang="en-US" sz="2400" b="0" i="0" dirty="0" err="1">
                <a:solidFill>
                  <a:srgbClr val="242424"/>
                </a:solidFill>
                <a:effectLst/>
                <a:highlight>
                  <a:srgbClr val="FFFFFF"/>
                </a:highlight>
                <a:latin typeface="Trebuchet MS" panose="020B0603020202020204" pitchFamily="34" charset="0"/>
              </a:rPr>
              <a:t>etc</a:t>
            </a:r>
            <a:r>
              <a:rPr lang="en-US" sz="2400" b="0" i="0" dirty="0">
                <a:solidFill>
                  <a:srgbClr val="242424"/>
                </a:solidFill>
                <a:effectLst/>
                <a:highlight>
                  <a:srgbClr val="FFFFFF"/>
                </a:highlight>
                <a:latin typeface="Trebuchet MS" panose="020B0603020202020204" pitchFamily="34" charset="0"/>
              </a:rPr>
              <a:t>), google </a:t>
            </a:r>
            <a:r>
              <a:rPr lang="en-US" sz="2400" b="0" i="0" dirty="0" err="1">
                <a:solidFill>
                  <a:srgbClr val="242424"/>
                </a:solidFill>
                <a:effectLst/>
                <a:highlight>
                  <a:srgbClr val="FFFFFF"/>
                </a:highlight>
                <a:latin typeface="Trebuchet MS" panose="020B0603020202020204" pitchFamily="34" charset="0"/>
              </a:rPr>
              <a:t>earches</a:t>
            </a:r>
            <a:r>
              <a:rPr lang="en-US" sz="2400" b="0" i="0" dirty="0">
                <a:solidFill>
                  <a:srgbClr val="242424"/>
                </a:solidFill>
                <a:effectLst/>
                <a:highlight>
                  <a:srgbClr val="FFFFFF"/>
                </a:highlight>
                <a:latin typeface="Trebuchet MS" panose="020B0603020202020204" pitchFamily="34" charset="0"/>
              </a:rPr>
              <a:t>, conversations that can be used to extort money or more information from a target, etc. Cybercriminals create fake websites or send an email embedding the keylogger in a malicious link or in a downloadable attachment known as a phishing attack. </a:t>
            </a:r>
            <a:endParaRPr lang="en-IN" sz="2400" dirty="0"/>
          </a:p>
        </p:txBody>
      </p:sp>
    </p:spTree>
    <p:extLst>
      <p:ext uri="{BB962C8B-B14F-4D97-AF65-F5344CB8AC3E}">
        <p14:creationId xmlns:p14="http://schemas.microsoft.com/office/powerpoint/2010/main" val="210944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42127-EA09-E998-5F53-786C813ACBD5}"/>
              </a:ext>
            </a:extLst>
          </p:cNvPr>
          <p:cNvSpPr>
            <a:spLocks noGrp="1"/>
          </p:cNvSpPr>
          <p:nvPr>
            <p:ph type="title"/>
          </p:nvPr>
        </p:nvSpPr>
        <p:spPr/>
        <p:txBody>
          <a:bodyPr/>
          <a:lstStyle/>
          <a:p>
            <a:r>
              <a:rPr lang="en-IN" dirty="0"/>
              <a:t>Can a keylogger can be detected? </a:t>
            </a:r>
          </a:p>
        </p:txBody>
      </p:sp>
      <p:sp>
        <p:nvSpPr>
          <p:cNvPr id="3" name="Text Placeholder 2">
            <a:extLst>
              <a:ext uri="{FF2B5EF4-FFF2-40B4-BE49-F238E27FC236}">
                <a16:creationId xmlns:a16="http://schemas.microsoft.com/office/drawing/2014/main" id="{3E7E43EC-8A89-7EA9-9EBF-8C56A2F36F51}"/>
              </a:ext>
            </a:extLst>
          </p:cNvPr>
          <p:cNvSpPr>
            <a:spLocks noGrp="1"/>
          </p:cNvSpPr>
          <p:nvPr>
            <p:ph type="body" idx="1"/>
          </p:nvPr>
        </p:nvSpPr>
        <p:spPr>
          <a:xfrm>
            <a:off x="781656" y="1597729"/>
            <a:ext cx="9296400" cy="4647426"/>
          </a:xfrm>
        </p:spPr>
        <p:txBody>
          <a:bodyPr/>
          <a:lstStyle/>
          <a:p>
            <a:pPr algn="l"/>
            <a:r>
              <a:rPr lang="en-US" sz="2400" b="0" i="0" dirty="0">
                <a:solidFill>
                  <a:srgbClr val="410007"/>
                </a:solidFill>
                <a:effectLst/>
                <a:highlight>
                  <a:srgbClr val="FFFFFF"/>
                </a:highlight>
                <a:latin typeface="Trebuchet MS" panose="020B0603020202020204" pitchFamily="34" charset="0"/>
              </a:rPr>
              <a:t>   keyloggers can be detected, but the method depends on the type of </a:t>
            </a:r>
            <a:r>
              <a:rPr lang="en-US" sz="2400" b="1" i="0" dirty="0">
                <a:solidFill>
                  <a:srgbClr val="410007"/>
                </a:solidFill>
                <a:effectLst/>
                <a:highlight>
                  <a:srgbClr val="FFFFFF"/>
                </a:highlight>
                <a:latin typeface="Trebuchet MS" panose="020B0603020202020204" pitchFamily="34" charset="0"/>
              </a:rPr>
              <a:t>keylogger: </a:t>
            </a:r>
          </a:p>
          <a:p>
            <a:pPr algn="l">
              <a:buFont typeface="Arial" panose="020B0604020202020204" pitchFamily="34" charset="0"/>
              <a:buChar char="•"/>
            </a:pPr>
            <a:r>
              <a:rPr lang="en-US" sz="2400" b="0" i="0" dirty="0">
                <a:solidFill>
                  <a:srgbClr val="410007"/>
                </a:solidFill>
                <a:effectLst/>
                <a:highlight>
                  <a:srgbClr val="FFFFFF"/>
                </a:highlight>
                <a:latin typeface="Trebuchet MS" panose="020B0603020202020204" pitchFamily="34" charset="0"/>
              </a:rPr>
              <a:t>Hardware keyloggers</a:t>
            </a:r>
          </a:p>
          <a:p>
            <a:pPr algn="l">
              <a:buFont typeface="Arial" panose="020B0604020202020204" pitchFamily="34" charset="0"/>
              <a:buChar char="•"/>
            </a:pPr>
            <a:r>
              <a:rPr lang="en-US" sz="2400" b="0" i="0" dirty="0">
                <a:solidFill>
                  <a:srgbClr val="410007"/>
                </a:solidFill>
                <a:effectLst/>
                <a:highlight>
                  <a:srgbClr val="FFFFFF"/>
                </a:highlight>
                <a:latin typeface="Trebuchet MS" panose="020B0603020202020204" pitchFamily="34" charset="0"/>
              </a:rPr>
              <a:t>These are the easiest to detect by physically inspecting the keyboard circuitry, USB and PS/2 ports, and any hardware additions to the computer. However, they can be dangerous because they can't be detected by security software and can't be installed remotely.</a:t>
            </a:r>
          </a:p>
          <a:p>
            <a:pPr algn="l">
              <a:buFont typeface="Arial" panose="020B0604020202020204" pitchFamily="34" charset="0"/>
              <a:buChar char="•"/>
            </a:pPr>
            <a:r>
              <a:rPr lang="en-US" sz="2400" b="0" i="0" dirty="0">
                <a:solidFill>
                  <a:srgbClr val="410007"/>
                </a:solidFill>
                <a:effectLst/>
                <a:highlight>
                  <a:srgbClr val="FFFFFF"/>
                </a:highlight>
                <a:latin typeface="Trebuchet MS" panose="020B0603020202020204" pitchFamily="34" charset="0"/>
              </a:rPr>
              <a:t>Software keyloggers</a:t>
            </a:r>
          </a:p>
          <a:p>
            <a:pPr algn="l">
              <a:buFont typeface="Arial" panose="020B0604020202020204" pitchFamily="34" charset="0"/>
              <a:buChar char="•"/>
            </a:pPr>
            <a:r>
              <a:rPr lang="en-US" sz="2400" b="0" i="0" dirty="0">
                <a:solidFill>
                  <a:srgbClr val="410007"/>
                </a:solidFill>
                <a:effectLst/>
                <a:highlight>
                  <a:srgbClr val="FFFFFF"/>
                </a:highlight>
                <a:latin typeface="Trebuchet MS" panose="020B0603020202020204" pitchFamily="34" charset="0"/>
              </a:rPr>
              <a:t>These can be more difficult to detect, especially those with rootkit functionality.</a:t>
            </a:r>
          </a:p>
          <a:p>
            <a:pPr algn="l"/>
            <a:endParaRPr lang="en-US" sz="2000" b="0" i="0" dirty="0">
              <a:solidFill>
                <a:srgbClr val="410007"/>
              </a:solidFill>
              <a:effectLst/>
              <a:highlight>
                <a:srgbClr val="FFFFFF"/>
              </a:highlight>
              <a:latin typeface="Trebuchet MS" panose="020B0603020202020204" pitchFamily="34" charset="0"/>
            </a:endParaRPr>
          </a:p>
          <a:p>
            <a:endParaRPr lang="en-IN" dirty="0"/>
          </a:p>
        </p:txBody>
      </p:sp>
    </p:spTree>
    <p:extLst>
      <p:ext uri="{BB962C8B-B14F-4D97-AF65-F5344CB8AC3E}">
        <p14:creationId xmlns:p14="http://schemas.microsoft.com/office/powerpoint/2010/main" val="4162760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F1B031D-4A4F-B2F3-0E61-640049D4678C}"/>
              </a:ext>
            </a:extLst>
          </p:cNvPr>
          <p:cNvSpPr>
            <a:spLocks noGrp="1"/>
          </p:cNvSpPr>
          <p:nvPr>
            <p:ph type="body" idx="1"/>
          </p:nvPr>
        </p:nvSpPr>
        <p:spPr>
          <a:xfrm>
            <a:off x="762000" y="838200"/>
            <a:ext cx="9372600" cy="4893647"/>
          </a:xfrm>
        </p:spPr>
        <p:txBody>
          <a:bodyPr/>
          <a:lstStyle/>
          <a:p>
            <a:pPr algn="l"/>
            <a:r>
              <a:rPr lang="en-US" sz="2000" b="1" i="0" dirty="0">
                <a:solidFill>
                  <a:schemeClr val="tx1"/>
                </a:solidFill>
                <a:effectLst/>
                <a:latin typeface="Trebuchet MS" panose="020B0603020202020204" pitchFamily="34" charset="0"/>
              </a:rPr>
              <a:t>Keylogger Types: Hardware vs Software-based</a:t>
            </a:r>
          </a:p>
          <a:p>
            <a:pPr algn="l"/>
            <a:endParaRPr lang="en-US" sz="2000" b="1" i="0" dirty="0">
              <a:solidFill>
                <a:schemeClr val="tx1"/>
              </a:solidFill>
              <a:effectLst/>
              <a:latin typeface="Trebuchet MS" panose="020B0603020202020204" pitchFamily="34" charset="0"/>
            </a:endParaRPr>
          </a:p>
          <a:p>
            <a:pPr algn="l"/>
            <a:r>
              <a:rPr lang="en-US" sz="2000" b="1" i="0" dirty="0">
                <a:solidFill>
                  <a:schemeClr val="tx1"/>
                </a:solidFill>
                <a:effectLst/>
                <a:latin typeface="Trebuchet MS" panose="020B0603020202020204" pitchFamily="34" charset="0"/>
              </a:rPr>
              <a:t>Hardware-based Keyloggers</a:t>
            </a:r>
          </a:p>
          <a:p>
            <a:pPr algn="l"/>
            <a:r>
              <a:rPr lang="en-US" sz="2000" b="0" i="0" dirty="0">
                <a:solidFill>
                  <a:schemeClr val="tx1"/>
                </a:solidFill>
                <a:effectLst/>
                <a:latin typeface="Trebuchet MS" panose="020B0603020202020204" pitchFamily="34" charset="0"/>
              </a:rPr>
              <a:t>A hardware-based keylogger is a tiny device, a physical component that connects to the computer via the keyboard. The device usually looks like a standard keyboard PS/2 connector, computer cabling, or a USB adaptor, making it relatively simple to conceal the device for someone who wants to keep an eye on a user’s behavior.</a:t>
            </a:r>
          </a:p>
          <a:p>
            <a:pPr algn="l"/>
            <a:r>
              <a:rPr lang="en-US" sz="2000" b="1" i="0" dirty="0">
                <a:solidFill>
                  <a:schemeClr val="tx1"/>
                </a:solidFill>
                <a:effectLst/>
                <a:latin typeface="Trebuchet MS" panose="020B0603020202020204" pitchFamily="34" charset="0"/>
              </a:rPr>
              <a:t>Software-based Keyloggers</a:t>
            </a:r>
          </a:p>
          <a:p>
            <a:pPr algn="l"/>
            <a:r>
              <a:rPr lang="en-US" sz="2000" b="0" i="0" dirty="0">
                <a:solidFill>
                  <a:schemeClr val="tx1"/>
                </a:solidFill>
                <a:effectLst/>
                <a:latin typeface="Trebuchet MS" panose="020B0603020202020204" pitchFamily="34" charset="0"/>
              </a:rPr>
              <a:t>A software-based keylogger is a computer program that can be installed without having direct access to the user’s computer. It can be downloaded on purpose by someone who wants to monitor a computer, or it can be downloaded without the user’s knowledge and run as part of a rootkit or a </a:t>
            </a:r>
            <a:r>
              <a:rPr lang="en-US" sz="2000" b="1" i="0" dirty="0">
                <a:solidFill>
                  <a:schemeClr val="tx1"/>
                </a:solidFill>
                <a:effectLst/>
                <a:latin typeface="Trebuchet MS" panose="020B0603020202020204" pitchFamily="34" charset="0"/>
                <a:hlinkClick r:id="rId2">
                  <a:extLst>
                    <a:ext uri="{A12FA001-AC4F-418D-AE19-62706E023703}">
                      <ahyp:hlinkClr xmlns:ahyp="http://schemas.microsoft.com/office/drawing/2018/hyperlinkcolor" val="tx"/>
                    </a:ext>
                  </a:extLst>
                </a:hlinkClick>
              </a:rPr>
              <a:t>remote administration Trojan (RAT)</a:t>
            </a:r>
            <a:r>
              <a:rPr lang="en-US" sz="2000" b="1" i="0" dirty="0">
                <a:solidFill>
                  <a:schemeClr val="tx1"/>
                </a:solidFill>
                <a:effectLst/>
                <a:latin typeface="Trebuchet MS" panose="020B0603020202020204" pitchFamily="34" charset="0"/>
              </a:rPr>
              <a:t>.</a:t>
            </a:r>
          </a:p>
          <a:p>
            <a:pPr algn="l">
              <a:buFont typeface="Arial" panose="020B0604020202020204" pitchFamily="34" charset="0"/>
              <a:buChar char="•"/>
            </a:pPr>
            <a:endParaRPr lang="en-US" sz="2000" b="1" i="0" dirty="0">
              <a:solidFill>
                <a:schemeClr val="tx1"/>
              </a:solidFill>
              <a:effectLst/>
              <a:highlight>
                <a:srgbClr val="FFFFFF"/>
              </a:highlight>
              <a:latin typeface="Trebuchet MS" panose="020B0603020202020204" pitchFamily="34" charset="0"/>
            </a:endParaRPr>
          </a:p>
          <a:p>
            <a:endParaRPr lang="en-IN" dirty="0"/>
          </a:p>
        </p:txBody>
      </p:sp>
    </p:spTree>
    <p:extLst>
      <p:ext uri="{BB962C8B-B14F-4D97-AF65-F5344CB8AC3E}">
        <p14:creationId xmlns:p14="http://schemas.microsoft.com/office/powerpoint/2010/main" val="2761882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flipH="1" flipV="1">
            <a:off x="8229600" y="1253233"/>
            <a:ext cx="533400" cy="499366"/>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1548F32C-375A-8DD3-3A84-92AFCE9754E3}"/>
              </a:ext>
            </a:extLst>
          </p:cNvPr>
          <p:cNvSpPr txBox="1"/>
          <p:nvPr/>
        </p:nvSpPr>
        <p:spPr>
          <a:xfrm>
            <a:off x="1076326" y="2300228"/>
            <a:ext cx="6248400" cy="2246769"/>
          </a:xfrm>
          <a:prstGeom prst="rect">
            <a:avLst/>
          </a:prstGeom>
          <a:noFill/>
        </p:spPr>
        <p:txBody>
          <a:bodyPr wrap="square" rtlCol="0">
            <a:spAutoFit/>
          </a:bodyPr>
          <a:lstStyle/>
          <a:p>
            <a:pPr marL="342900" indent="-342900" algn="just">
              <a:buFont typeface="Wingdings" panose="05000000000000000000" pitchFamily="2" charset="2"/>
              <a:buChar char="ü"/>
            </a:pPr>
            <a:r>
              <a:rPr lang="en-US" sz="2000" b="1" dirty="0">
                <a:solidFill>
                  <a:srgbClr val="000000"/>
                </a:solidFill>
                <a:highlight>
                  <a:srgbClr val="FFFFFF"/>
                </a:highlight>
                <a:latin typeface="Inter"/>
              </a:rPr>
              <a:t>The </a:t>
            </a:r>
            <a:r>
              <a:rPr lang="en-US" sz="2000" b="1" i="0" dirty="0">
                <a:solidFill>
                  <a:srgbClr val="000000"/>
                </a:solidFill>
                <a:effectLst/>
                <a:highlight>
                  <a:srgbClr val="FFFFFF"/>
                </a:highlight>
                <a:latin typeface="Inter"/>
              </a:rPr>
              <a:t>hacker then analyzes the keystrokes to locate usernames and passwords and uses them to hack into otherwise </a:t>
            </a:r>
            <a:r>
              <a:rPr lang="en-US" sz="2000" b="1" dirty="0">
                <a:solidFill>
                  <a:srgbClr val="000000"/>
                </a:solidFill>
                <a:highlight>
                  <a:srgbClr val="FFFFFF"/>
                </a:highlight>
                <a:latin typeface="Inter"/>
              </a:rPr>
              <a:t>secure systems</a:t>
            </a:r>
            <a:r>
              <a:rPr lang="en-US" sz="2000" b="1" i="0" dirty="0">
                <a:solidFill>
                  <a:srgbClr val="000000"/>
                </a:solidFill>
                <a:effectLst/>
                <a:highlight>
                  <a:srgbClr val="FFFFFF"/>
                </a:highlight>
                <a:latin typeface="Inter"/>
              </a:rPr>
              <a:t>.</a:t>
            </a:r>
          </a:p>
          <a:p>
            <a:pPr marL="342900" indent="-342900" algn="just">
              <a:buFont typeface="Wingdings" panose="05000000000000000000" pitchFamily="2" charset="2"/>
              <a:buChar char="ü"/>
            </a:pPr>
            <a:endParaRPr lang="en-US" sz="2000" b="1" dirty="0">
              <a:solidFill>
                <a:srgbClr val="000000"/>
              </a:solidFill>
              <a:highlight>
                <a:srgbClr val="FFFFFF"/>
              </a:highlight>
              <a:latin typeface="Inter"/>
            </a:endParaRPr>
          </a:p>
          <a:p>
            <a:pPr marL="342900" indent="-342900" algn="just">
              <a:buFont typeface="Wingdings" panose="05000000000000000000" pitchFamily="2" charset="2"/>
              <a:buChar char="ü"/>
            </a:pPr>
            <a:r>
              <a:rPr lang="en-US" sz="2000" b="1" dirty="0">
                <a:solidFill>
                  <a:srgbClr val="000000"/>
                </a:solidFill>
                <a:highlight>
                  <a:srgbClr val="FFFFFF"/>
                </a:highlight>
                <a:latin typeface="Inter"/>
              </a:rPr>
              <a:t>To tackle this issue we are therefore using a software keylogger that can be remotely ins</a:t>
            </a:r>
            <a:endParaRPr lang="en-IN" sz="2000" b="1" dirty="0"/>
          </a:p>
          <a:p>
            <a:pPr algn="just"/>
            <a:endParaRPr lang="en-IN" sz="2000" dirty="0">
              <a:latin typeface="Trebuchet MS" panose="020B0603020202020204" pitchFamily="34" charset="0"/>
            </a:endParaRPr>
          </a:p>
        </p:txBody>
      </p:sp>
      <p:pic>
        <p:nvPicPr>
          <p:cNvPr id="12" name="Picture 11">
            <a:extLst>
              <a:ext uri="{FF2B5EF4-FFF2-40B4-BE49-F238E27FC236}">
                <a16:creationId xmlns:a16="http://schemas.microsoft.com/office/drawing/2014/main" id="{96A1173D-433E-EF5C-84C1-57080B93C2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38730" y="4546997"/>
            <a:ext cx="4233545" cy="159938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1" name="TextBox 10">
            <a:extLst>
              <a:ext uri="{FF2B5EF4-FFF2-40B4-BE49-F238E27FC236}">
                <a16:creationId xmlns:a16="http://schemas.microsoft.com/office/drawing/2014/main" id="{262780BB-8082-8635-7C9F-DE92A0A658D7}"/>
              </a:ext>
            </a:extLst>
          </p:cNvPr>
          <p:cNvSpPr txBox="1"/>
          <p:nvPr/>
        </p:nvSpPr>
        <p:spPr>
          <a:xfrm>
            <a:off x="228871" y="2008414"/>
            <a:ext cx="9534525" cy="4154984"/>
          </a:xfrm>
          <a:prstGeom prst="rect">
            <a:avLst/>
          </a:prstGeom>
          <a:noFill/>
        </p:spPr>
        <p:txBody>
          <a:bodyPr wrap="square" rtlCol="0">
            <a:spAutoFit/>
          </a:bodyPr>
          <a:lstStyle/>
          <a:p>
            <a:pPr marL="342900" indent="-342900">
              <a:buFont typeface="Wingdings" panose="05000000000000000000" pitchFamily="2" charset="2"/>
              <a:buChar char="ü"/>
            </a:pPr>
            <a:r>
              <a:rPr lang="en-US" sz="2400" b="1" dirty="0"/>
              <a:t>First we install the python ide and then we install the two packages.</a:t>
            </a:r>
          </a:p>
          <a:p>
            <a:pPr marL="342900" indent="-342900">
              <a:buFont typeface="Wingdings" panose="05000000000000000000" pitchFamily="2" charset="2"/>
              <a:buChar char="ü"/>
            </a:pPr>
            <a:r>
              <a:rPr lang="en-US" sz="2400" b="1" dirty="0"/>
              <a:t>First one is pip </a:t>
            </a:r>
            <a:r>
              <a:rPr lang="en-US" sz="2400" b="1" dirty="0" err="1"/>
              <a:t>pynput</a:t>
            </a:r>
            <a:r>
              <a:rPr lang="en-US" sz="2400" b="1" dirty="0"/>
              <a:t> install.</a:t>
            </a:r>
          </a:p>
          <a:p>
            <a:pPr marL="342900" indent="-342900">
              <a:buFont typeface="Wingdings" panose="05000000000000000000" pitchFamily="2" charset="2"/>
              <a:buChar char="ü"/>
            </a:pPr>
            <a:endParaRPr lang="en-US" sz="2400" b="1" dirty="0"/>
          </a:p>
          <a:p>
            <a:pPr marL="342900" indent="-342900">
              <a:buFont typeface="Wingdings" panose="05000000000000000000" pitchFamily="2" charset="2"/>
              <a:buChar char="ü"/>
            </a:pPr>
            <a:r>
              <a:rPr lang="en-US" sz="2400" b="1" dirty="0"/>
              <a:t>Next one is johns library.</a:t>
            </a:r>
          </a:p>
          <a:p>
            <a:pPr marL="342900" indent="-342900">
              <a:buFont typeface="Wingdings" panose="05000000000000000000" pitchFamily="2" charset="2"/>
              <a:buChar char="ü"/>
            </a:pPr>
            <a:endParaRPr lang="en-US" sz="2400" b="1" dirty="0"/>
          </a:p>
          <a:p>
            <a:pPr marL="342900" indent="-342900">
              <a:buFont typeface="Wingdings" panose="05000000000000000000" pitchFamily="2" charset="2"/>
              <a:buChar char="ü"/>
            </a:pPr>
            <a:r>
              <a:rPr lang="en-US" sz="2400" b="1" dirty="0"/>
              <a:t>Then these two are used for controlling mouse and keyboard.</a:t>
            </a:r>
          </a:p>
          <a:p>
            <a:pPr marL="342900" indent="-342900">
              <a:buFont typeface="Wingdings" panose="05000000000000000000" pitchFamily="2" charset="2"/>
              <a:buChar char="ü"/>
            </a:pPr>
            <a:r>
              <a:rPr lang="en-US" sz="2400" b="1" dirty="0"/>
              <a:t>So we can use for keylogger security.</a:t>
            </a:r>
          </a:p>
          <a:p>
            <a:pPr marL="342900" indent="-342900">
              <a:buFont typeface="Wingdings" panose="05000000000000000000" pitchFamily="2" charset="2"/>
              <a:buChar char="ü"/>
            </a:pPr>
            <a:r>
              <a:rPr lang="en-IN" sz="2400" b="1" dirty="0"/>
              <a:t>Above like that you can install it in command prompt.</a:t>
            </a:r>
          </a:p>
          <a:p>
            <a:pPr marL="342900" indent="-342900">
              <a:buFont typeface="Wingdings" panose="05000000000000000000" pitchFamily="2" charset="2"/>
              <a:buChar char="ü"/>
            </a:pPr>
            <a:r>
              <a:rPr lang="en-IN" sz="2400" b="1" dirty="0"/>
              <a:t>By these two libraries we cannot get error in python code.</a:t>
            </a:r>
          </a:p>
          <a:p>
            <a:br>
              <a:rPr lang="en-US" sz="2400" b="0" i="0" dirty="0">
                <a:effectLst/>
                <a:latin typeface="Google Sans"/>
              </a:rPr>
            </a:br>
            <a:endParaRPr lang="en-IN" sz="2400" dirty="0"/>
          </a:p>
        </p:txBody>
      </p:sp>
      <p:pic>
        <p:nvPicPr>
          <p:cNvPr id="12" name="Picture 11">
            <a:extLst>
              <a:ext uri="{FF2B5EF4-FFF2-40B4-BE49-F238E27FC236}">
                <a16:creationId xmlns:a16="http://schemas.microsoft.com/office/drawing/2014/main" id="{2CD5370B-4289-DE60-327A-232F5BCF5345}"/>
              </a:ext>
            </a:extLst>
          </p:cNvPr>
          <p:cNvPicPr>
            <a:picLocks noChangeAspect="1"/>
          </p:cNvPicPr>
          <p:nvPr/>
        </p:nvPicPr>
        <p:blipFill>
          <a:blip r:embed="rId4"/>
          <a:stretch>
            <a:fillRect/>
          </a:stretch>
        </p:blipFill>
        <p:spPr>
          <a:xfrm>
            <a:off x="2819400" y="2819400"/>
            <a:ext cx="2815913" cy="323850"/>
          </a:xfrm>
          <a:prstGeom prst="rect">
            <a:avLst/>
          </a:prstGeom>
        </p:spPr>
      </p:pic>
      <p:pic>
        <p:nvPicPr>
          <p:cNvPr id="13" name="Picture 12">
            <a:extLst>
              <a:ext uri="{FF2B5EF4-FFF2-40B4-BE49-F238E27FC236}">
                <a16:creationId xmlns:a16="http://schemas.microsoft.com/office/drawing/2014/main" id="{BBE5FAF2-24D9-3CE0-9EAC-081B70D82497}"/>
              </a:ext>
            </a:extLst>
          </p:cNvPr>
          <p:cNvPicPr>
            <a:picLocks noChangeAspect="1"/>
          </p:cNvPicPr>
          <p:nvPr/>
        </p:nvPicPr>
        <p:blipFill>
          <a:blip r:embed="rId5"/>
          <a:stretch>
            <a:fillRect/>
          </a:stretch>
        </p:blipFill>
        <p:spPr>
          <a:xfrm>
            <a:off x="2819400" y="3616643"/>
            <a:ext cx="2815913" cy="3238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477955" y="124802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
        <p:nvSpPr>
          <p:cNvPr id="9" name="TextBox 8">
            <a:extLst>
              <a:ext uri="{FF2B5EF4-FFF2-40B4-BE49-F238E27FC236}">
                <a16:creationId xmlns:a16="http://schemas.microsoft.com/office/drawing/2014/main" id="{57484230-4AEB-22FE-1B46-06EA5DCFBEB7}"/>
              </a:ext>
            </a:extLst>
          </p:cNvPr>
          <p:cNvSpPr txBox="1"/>
          <p:nvPr/>
        </p:nvSpPr>
        <p:spPr>
          <a:xfrm>
            <a:off x="876300" y="1873014"/>
            <a:ext cx="9334499" cy="3416320"/>
          </a:xfrm>
          <a:prstGeom prst="rect">
            <a:avLst/>
          </a:prstGeom>
          <a:noFill/>
        </p:spPr>
        <p:txBody>
          <a:bodyPr wrap="square" rtlCol="0">
            <a:spAutoFit/>
          </a:bodyPr>
          <a:lstStyle/>
          <a:p>
            <a:pPr marL="457200" indent="-457200">
              <a:buFont typeface="Wingdings" panose="05000000000000000000" pitchFamily="2" charset="2"/>
              <a:buChar char="ü"/>
            </a:pPr>
            <a:r>
              <a:rPr lang="en-US" sz="2800" b="1" dirty="0"/>
              <a:t>Parents might use a keylogger to monitor a child's screen time.</a:t>
            </a:r>
          </a:p>
          <a:p>
            <a:pPr marL="457200" indent="-457200">
              <a:buFont typeface="Wingdings" panose="05000000000000000000" pitchFamily="2" charset="2"/>
              <a:buChar char="ü"/>
            </a:pPr>
            <a:r>
              <a:rPr lang="en-US" sz="2800" b="1" dirty="0"/>
              <a:t> Companies often use keylogger software as part of employee monitoring software to help track employee productivity.</a:t>
            </a:r>
          </a:p>
          <a:p>
            <a:pPr marL="457200" indent="-457200">
              <a:buFont typeface="Wingdings" panose="05000000000000000000" pitchFamily="2" charset="2"/>
              <a:buChar char="ü"/>
            </a:pPr>
            <a:r>
              <a:rPr lang="en-US" sz="2800" b="1" dirty="0"/>
              <a:t> Information technology departments can use keylogger software to troubleshoot issues on a device.</a:t>
            </a:r>
            <a:endParaRPr lang="en-IN" sz="2800" b="1" dirty="0"/>
          </a:p>
          <a:p>
            <a:pPr algn="l"/>
            <a:endParaRPr lang="en-US" sz="2000" b="0" i="0" dirty="0">
              <a:solidFill>
                <a:srgbClr val="002110"/>
              </a:solidFill>
              <a:effectLst/>
              <a:highlight>
                <a:srgbClr val="FFFFFF"/>
              </a:highlight>
              <a:latin typeface="Google San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182</TotalTime>
  <Words>878</Words>
  <Application>Microsoft Office PowerPoint</Application>
  <PresentationFormat>Widescreen</PresentationFormat>
  <Paragraphs>90</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Google Sans</vt:lpstr>
      <vt:lpstr>Inter</vt:lpstr>
      <vt:lpstr>source-serif-pro</vt:lpstr>
      <vt:lpstr>Trebuchet MS</vt:lpstr>
      <vt:lpstr>Wingdings</vt:lpstr>
      <vt:lpstr>Office Theme</vt:lpstr>
      <vt:lpstr>POTTURI MEGHANA CHOWDARY</vt:lpstr>
      <vt:lpstr>PROJECT TITLE</vt:lpstr>
      <vt:lpstr>AGENDA</vt:lpstr>
      <vt:lpstr>What is keylogging? </vt:lpstr>
      <vt:lpstr>Can a keylogger can be detected? </vt:lpstr>
      <vt:lpstr>PowerPoint Presentation</vt:lpstr>
      <vt:lpstr>PROBLEM STATEMENT</vt:lpstr>
      <vt:lpstr>PROJECT OVERVIEW</vt:lpstr>
      <vt:lpstr>WHO ARE THE END USERS?</vt:lpstr>
      <vt:lpstr>YOUR SOLUTION AND ITS VALUE PROPOSITION</vt:lpstr>
      <vt:lpstr>PowerPoint Presentation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pottu</dc:creator>
  <cp:lastModifiedBy>Meghana chowdary</cp:lastModifiedBy>
  <cp:revision>11</cp:revision>
  <dcterms:created xsi:type="dcterms:W3CDTF">2024-06-03T05:48:59Z</dcterms:created>
  <dcterms:modified xsi:type="dcterms:W3CDTF">2024-06-15T05:45:41Z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