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sldIdLst>
    <p:sldId id="256" r:id="rId2"/>
    <p:sldId id="269" r:id="rId3"/>
    <p:sldId id="270" r:id="rId4"/>
    <p:sldId id="257" r:id="rId5"/>
    <p:sldId id="258" r:id="rId6"/>
    <p:sldId id="259" r:id="rId7"/>
    <p:sldId id="278" r:id="rId8"/>
    <p:sldId id="272" r:id="rId9"/>
    <p:sldId id="276" r:id="rId10"/>
    <p:sldId id="274" r:id="rId11"/>
    <p:sldId id="275" r:id="rId12"/>
    <p:sldId id="273" r:id="rId13"/>
    <p:sldId id="27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A430C0A-5464-4FE4-84EB-FF9C94016DF4}" type="datetimeFigureOut">
              <a:rPr lang="en-US" smtClean="0"/>
              <a:t>12/11/2024</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A7A6979-0714-4377-B894-6BE4C2D6E202}"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55417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5129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2307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1858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smtClean="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265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10494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844638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77951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829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90993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2155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160EA64-D806-43AC-9DF2-F8C432F32B4C}" type="datetimeFigureOut">
              <a:rPr lang="en-US" smtClean="0"/>
              <a:t>12/11/2024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5570052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2094-2562-E5A3-E444-29C9D2D71BF6}"/>
              </a:ext>
            </a:extLst>
          </p:cNvPr>
          <p:cNvSpPr>
            <a:spLocks noGrp="1"/>
          </p:cNvSpPr>
          <p:nvPr>
            <p:ph type="ctrTitle"/>
          </p:nvPr>
        </p:nvSpPr>
        <p:spPr/>
        <p:txBody>
          <a:bodyPr/>
          <a:lstStyle/>
          <a:p>
            <a:r>
              <a:rPr lang="en-IN" dirty="0"/>
              <a:t>Nikes sales dashboard</a:t>
            </a:r>
          </a:p>
        </p:txBody>
      </p:sp>
      <p:sp>
        <p:nvSpPr>
          <p:cNvPr id="3" name="Subtitle 2">
            <a:extLst>
              <a:ext uri="{FF2B5EF4-FFF2-40B4-BE49-F238E27FC236}">
                <a16:creationId xmlns:a16="http://schemas.microsoft.com/office/drawing/2014/main" id="{29757368-C10C-6FF8-666F-8B5D0C600A51}"/>
              </a:ext>
            </a:extLst>
          </p:cNvPr>
          <p:cNvSpPr>
            <a:spLocks noGrp="1"/>
          </p:cNvSpPr>
          <p:nvPr>
            <p:ph type="subTitle" idx="1"/>
          </p:nvPr>
        </p:nvSpPr>
        <p:spPr/>
        <p:txBody>
          <a:bodyPr/>
          <a:lstStyle/>
          <a:p>
            <a:r>
              <a:rPr lang="en-IN" dirty="0"/>
              <a:t>USING POWER BI</a:t>
            </a:r>
          </a:p>
        </p:txBody>
      </p:sp>
      <p:sp>
        <p:nvSpPr>
          <p:cNvPr id="4" name="TextBox 3">
            <a:extLst>
              <a:ext uri="{FF2B5EF4-FFF2-40B4-BE49-F238E27FC236}">
                <a16:creationId xmlns:a16="http://schemas.microsoft.com/office/drawing/2014/main" id="{2CE892BA-FAB8-C1D9-53F6-E8671466A87D}"/>
              </a:ext>
            </a:extLst>
          </p:cNvPr>
          <p:cNvSpPr txBox="1"/>
          <p:nvPr/>
        </p:nvSpPr>
        <p:spPr>
          <a:xfrm>
            <a:off x="8052620" y="5456903"/>
            <a:ext cx="3313471" cy="646331"/>
          </a:xfrm>
          <a:prstGeom prst="rect">
            <a:avLst/>
          </a:prstGeom>
          <a:noFill/>
        </p:spPr>
        <p:txBody>
          <a:bodyPr wrap="square" rtlCol="0">
            <a:spAutoFit/>
          </a:bodyPr>
          <a:lstStyle/>
          <a:p>
            <a:r>
              <a:rPr lang="en-IN" dirty="0"/>
              <a:t>Presented By:</a:t>
            </a:r>
          </a:p>
          <a:p>
            <a:r>
              <a:rPr lang="en-IN" dirty="0" err="1"/>
              <a:t>Chilakala</a:t>
            </a:r>
            <a:r>
              <a:rPr lang="en-IN" dirty="0"/>
              <a:t> Meghana Ranga Laxmi</a:t>
            </a:r>
          </a:p>
        </p:txBody>
      </p:sp>
    </p:spTree>
    <p:extLst>
      <p:ext uri="{BB962C8B-B14F-4D97-AF65-F5344CB8AC3E}">
        <p14:creationId xmlns:p14="http://schemas.microsoft.com/office/powerpoint/2010/main" val="401025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6187-40F6-FD4D-2273-81344863C734}"/>
              </a:ext>
            </a:extLst>
          </p:cNvPr>
          <p:cNvSpPr>
            <a:spLocks noGrp="1"/>
          </p:cNvSpPr>
          <p:nvPr>
            <p:ph type="title"/>
          </p:nvPr>
        </p:nvSpPr>
        <p:spPr>
          <a:xfrm>
            <a:off x="3529782" y="245806"/>
            <a:ext cx="3244644" cy="737420"/>
          </a:xfrm>
        </p:spPr>
        <p:txBody>
          <a:bodyPr>
            <a:normAutofit/>
          </a:bodyPr>
          <a:lstStyle/>
          <a:p>
            <a:r>
              <a:rPr lang="en-IN" u="sng" dirty="0"/>
              <a:t>REPORT 2</a:t>
            </a:r>
          </a:p>
        </p:txBody>
      </p:sp>
      <p:pic>
        <p:nvPicPr>
          <p:cNvPr id="5" name="Content Placeholder 4">
            <a:extLst>
              <a:ext uri="{FF2B5EF4-FFF2-40B4-BE49-F238E27FC236}">
                <a16:creationId xmlns:a16="http://schemas.microsoft.com/office/drawing/2014/main" id="{DDFEDB65-0DA5-FAE3-1D3F-83CCCCD0054D}"/>
              </a:ext>
            </a:extLst>
          </p:cNvPr>
          <p:cNvPicPr>
            <a:picLocks noGrp="1" noChangeAspect="1"/>
          </p:cNvPicPr>
          <p:nvPr>
            <p:ph idx="1"/>
          </p:nvPr>
        </p:nvPicPr>
        <p:blipFill>
          <a:blip r:embed="rId2"/>
          <a:stretch>
            <a:fillRect/>
          </a:stretch>
        </p:blipFill>
        <p:spPr>
          <a:xfrm>
            <a:off x="353961" y="1209368"/>
            <a:ext cx="10500852" cy="5282872"/>
          </a:xfrm>
          <a:ln w="28575">
            <a:solidFill>
              <a:schemeClr val="tx1"/>
            </a:solidFill>
          </a:ln>
        </p:spPr>
      </p:pic>
    </p:spTree>
    <p:extLst>
      <p:ext uri="{BB962C8B-B14F-4D97-AF65-F5344CB8AC3E}">
        <p14:creationId xmlns:p14="http://schemas.microsoft.com/office/powerpoint/2010/main" val="241322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EDC5-DDD8-CC76-2F9D-F6A80F5E175F}"/>
              </a:ext>
            </a:extLst>
          </p:cNvPr>
          <p:cNvSpPr>
            <a:spLocks noGrp="1"/>
          </p:cNvSpPr>
          <p:nvPr>
            <p:ph type="title"/>
          </p:nvPr>
        </p:nvSpPr>
        <p:spPr>
          <a:xfrm>
            <a:off x="3392128" y="355928"/>
            <a:ext cx="3972233" cy="1325562"/>
          </a:xfrm>
        </p:spPr>
        <p:txBody>
          <a:bodyPr/>
          <a:lstStyle/>
          <a:p>
            <a:r>
              <a:rPr lang="en-IN" u="sng" dirty="0"/>
              <a:t>REPORT 2</a:t>
            </a:r>
          </a:p>
        </p:txBody>
      </p:sp>
      <p:sp>
        <p:nvSpPr>
          <p:cNvPr id="4" name="Rectangle 1">
            <a:extLst>
              <a:ext uri="{FF2B5EF4-FFF2-40B4-BE49-F238E27FC236}">
                <a16:creationId xmlns:a16="http://schemas.microsoft.com/office/drawing/2014/main" id="{C45D83BE-8ED8-99B9-CD1D-E703B9BC5F38}"/>
              </a:ext>
            </a:extLst>
          </p:cNvPr>
          <p:cNvSpPr>
            <a:spLocks noGrp="1" noChangeArrowheads="1"/>
          </p:cNvSpPr>
          <p:nvPr>
            <p:ph idx="1"/>
          </p:nvPr>
        </p:nvSpPr>
        <p:spPr bwMode="auto">
          <a:xfrm>
            <a:off x="1476510" y="1997839"/>
            <a:ext cx="837373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report provides a comprehensive overview of sales and profitability trends. The West region leads in total sales, with New York, California, and Texas as key contributors to unit sales across states. Nike Air Max models, particularly the Air Max 90, dominate profitability, highlighting their strong market demand. Monthly sales patterns reveal a peak in August, followed by a dip in the fall and a slight rebound in December. These insights showcase regional strengths, high-performing products, and seasonal fluctuations, offering valuable direction for strategic planning and resource allocation.</a:t>
            </a:r>
          </a:p>
        </p:txBody>
      </p:sp>
    </p:spTree>
    <p:extLst>
      <p:ext uri="{BB962C8B-B14F-4D97-AF65-F5344CB8AC3E}">
        <p14:creationId xmlns:p14="http://schemas.microsoft.com/office/powerpoint/2010/main" val="2413416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ABCF-5D62-7591-061A-E2E06F650554}"/>
              </a:ext>
            </a:extLst>
          </p:cNvPr>
          <p:cNvSpPr>
            <a:spLocks noGrp="1"/>
          </p:cNvSpPr>
          <p:nvPr>
            <p:ph type="title"/>
          </p:nvPr>
        </p:nvSpPr>
        <p:spPr>
          <a:xfrm>
            <a:off x="3982065" y="255639"/>
            <a:ext cx="3126657" cy="796585"/>
          </a:xfrm>
        </p:spPr>
        <p:txBody>
          <a:bodyPr/>
          <a:lstStyle/>
          <a:p>
            <a:r>
              <a:rPr lang="en-IN" u="sng" dirty="0"/>
              <a:t>REPORT 3</a:t>
            </a:r>
          </a:p>
        </p:txBody>
      </p:sp>
      <p:pic>
        <p:nvPicPr>
          <p:cNvPr id="5" name="Content Placeholder 4">
            <a:extLst>
              <a:ext uri="{FF2B5EF4-FFF2-40B4-BE49-F238E27FC236}">
                <a16:creationId xmlns:a16="http://schemas.microsoft.com/office/drawing/2014/main" id="{3AD8E484-1C5B-90A4-EA01-BB251087688F}"/>
              </a:ext>
            </a:extLst>
          </p:cNvPr>
          <p:cNvPicPr>
            <a:picLocks noGrp="1" noChangeAspect="1"/>
          </p:cNvPicPr>
          <p:nvPr>
            <p:ph idx="1"/>
          </p:nvPr>
        </p:nvPicPr>
        <p:blipFill>
          <a:blip r:embed="rId2"/>
          <a:stretch>
            <a:fillRect/>
          </a:stretch>
        </p:blipFill>
        <p:spPr>
          <a:xfrm>
            <a:off x="127819" y="1160206"/>
            <a:ext cx="11072500" cy="5615960"/>
          </a:xfrm>
          <a:ln w="28575">
            <a:solidFill>
              <a:schemeClr val="tx1"/>
            </a:solidFill>
          </a:ln>
        </p:spPr>
      </p:pic>
    </p:spTree>
    <p:extLst>
      <p:ext uri="{BB962C8B-B14F-4D97-AF65-F5344CB8AC3E}">
        <p14:creationId xmlns:p14="http://schemas.microsoft.com/office/powerpoint/2010/main" val="130148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69B3-1A3D-7210-A3AF-C2AD6736D141}"/>
              </a:ext>
            </a:extLst>
          </p:cNvPr>
          <p:cNvSpPr>
            <a:spLocks noGrp="1"/>
          </p:cNvSpPr>
          <p:nvPr>
            <p:ph type="title"/>
          </p:nvPr>
        </p:nvSpPr>
        <p:spPr>
          <a:xfrm>
            <a:off x="3519949" y="825910"/>
            <a:ext cx="3549446" cy="865412"/>
          </a:xfrm>
        </p:spPr>
        <p:txBody>
          <a:bodyPr/>
          <a:lstStyle/>
          <a:p>
            <a:r>
              <a:rPr lang="en-IN" u="sng" dirty="0"/>
              <a:t>RECORD 3</a:t>
            </a:r>
          </a:p>
        </p:txBody>
      </p:sp>
      <p:sp>
        <p:nvSpPr>
          <p:cNvPr id="4" name="Rectangle 1">
            <a:extLst>
              <a:ext uri="{FF2B5EF4-FFF2-40B4-BE49-F238E27FC236}">
                <a16:creationId xmlns:a16="http://schemas.microsoft.com/office/drawing/2014/main" id="{0C8C4D20-282A-D19F-09B5-B81EB4D5001D}"/>
              </a:ext>
            </a:extLst>
          </p:cNvPr>
          <p:cNvSpPr>
            <a:spLocks noGrp="1" noChangeArrowheads="1"/>
          </p:cNvSpPr>
          <p:nvPr>
            <p:ph idx="1"/>
          </p:nvPr>
        </p:nvSpPr>
        <p:spPr bwMode="auto">
          <a:xfrm>
            <a:off x="1641986" y="2054942"/>
            <a:ext cx="8141111" cy="314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dashboard provides an in-depth analysis of Nike's sales performance, focusing on average units sold by product, yearly revenue growth, and regional sales distribution. It highlights top-performing products like Nike ACG MOC 3.0 and Nike Air Max 90 QS. A clear upward trend in yearly revenue is visible, with significant growth from 2020 to 2021. The actual sales versus dynamic target chart indicates progress toward a sales goal of 664.27M, with 332.13M achieved. Regional sales analysis shows the West as the highest contributor to total units sold. Additionally, sales methods are compared, with online sales leading, followed by outlets and in-store transactions. The dashboard effectively combines visuals to present key sales insights and trends.</a:t>
            </a:r>
          </a:p>
        </p:txBody>
      </p:sp>
    </p:spTree>
    <p:extLst>
      <p:ext uri="{BB962C8B-B14F-4D97-AF65-F5344CB8AC3E}">
        <p14:creationId xmlns:p14="http://schemas.microsoft.com/office/powerpoint/2010/main" val="139543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CDED-7E39-F518-372D-030DA7557334}"/>
              </a:ext>
            </a:extLst>
          </p:cNvPr>
          <p:cNvSpPr>
            <a:spLocks noGrp="1"/>
          </p:cNvSpPr>
          <p:nvPr>
            <p:ph type="title"/>
          </p:nvPr>
        </p:nvSpPr>
        <p:spPr>
          <a:xfrm>
            <a:off x="3264310" y="835742"/>
            <a:ext cx="3805084" cy="855580"/>
          </a:xfrm>
        </p:spPr>
        <p:txBody>
          <a:bodyPr>
            <a:normAutofit fontScale="90000"/>
          </a:bodyPr>
          <a:lstStyle/>
          <a:p>
            <a:r>
              <a:rPr lang="en-IN" u="sng" dirty="0"/>
              <a:t>CONCLUSION</a:t>
            </a:r>
          </a:p>
        </p:txBody>
      </p:sp>
      <p:sp>
        <p:nvSpPr>
          <p:cNvPr id="4" name="Rectangle 1">
            <a:extLst>
              <a:ext uri="{FF2B5EF4-FFF2-40B4-BE49-F238E27FC236}">
                <a16:creationId xmlns:a16="http://schemas.microsoft.com/office/drawing/2014/main" id="{2334E3B3-FD5A-364C-C035-AD56C9F8813E}"/>
              </a:ext>
            </a:extLst>
          </p:cNvPr>
          <p:cNvSpPr>
            <a:spLocks noGrp="1" noChangeArrowheads="1"/>
          </p:cNvSpPr>
          <p:nvPr>
            <p:ph idx="1"/>
          </p:nvPr>
        </p:nvSpPr>
        <p:spPr bwMode="auto">
          <a:xfrm>
            <a:off x="1465855" y="2151727"/>
            <a:ext cx="816975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analysis highlights Nike's sales performance, with key regions and products driving significant revenue. Average margins reflect efficient cost management, though some areas require improvement. Top-selling products and channel-specific insights reveal opportunities to optimize marketing and inventory strategies. Regional analysis suggests tailored approaches for growth. By focusing on high performers, improving underperforming areas, and refining sales channels, Nike can drive sustained growth and profitability.</a:t>
            </a:r>
          </a:p>
        </p:txBody>
      </p:sp>
    </p:spTree>
    <p:extLst>
      <p:ext uri="{BB962C8B-B14F-4D97-AF65-F5344CB8AC3E}">
        <p14:creationId xmlns:p14="http://schemas.microsoft.com/office/powerpoint/2010/main" val="3151783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21BF-40B3-DF9F-C0E5-F6869CF4AD03}"/>
              </a:ext>
            </a:extLst>
          </p:cNvPr>
          <p:cNvSpPr>
            <a:spLocks noGrp="1"/>
          </p:cNvSpPr>
          <p:nvPr>
            <p:ph type="title"/>
          </p:nvPr>
        </p:nvSpPr>
        <p:spPr>
          <a:xfrm>
            <a:off x="924232" y="599768"/>
            <a:ext cx="10030280" cy="1022555"/>
          </a:xfrm>
        </p:spPr>
        <p:txBody>
          <a:bodyPr/>
          <a:lstStyle/>
          <a:p>
            <a:r>
              <a:rPr lang="en-IN" u="sng" dirty="0"/>
              <a:t>DAX FUNCTIONS</a:t>
            </a:r>
          </a:p>
        </p:txBody>
      </p:sp>
      <p:sp>
        <p:nvSpPr>
          <p:cNvPr id="3" name="Content Placeholder 2">
            <a:extLst>
              <a:ext uri="{FF2B5EF4-FFF2-40B4-BE49-F238E27FC236}">
                <a16:creationId xmlns:a16="http://schemas.microsoft.com/office/drawing/2014/main" id="{1BBD3CB0-5594-CE2B-3721-CAFC015DB9D5}"/>
              </a:ext>
            </a:extLst>
          </p:cNvPr>
          <p:cNvSpPr>
            <a:spLocks noGrp="1"/>
          </p:cNvSpPr>
          <p:nvPr>
            <p:ph idx="1"/>
          </p:nvPr>
        </p:nvSpPr>
        <p:spPr>
          <a:xfrm>
            <a:off x="924232" y="1828800"/>
            <a:ext cx="9360310" cy="4351337"/>
          </a:xfrm>
        </p:spPr>
        <p:txBody>
          <a:bodyPr/>
          <a:lstStyle/>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DAX Total Sales = SUM('Data Sales Nike'[Units Sold])</a:t>
            </a:r>
          </a:p>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DAX Average Margin = AVERAGE('Data Sales Nike'[Operating Margin])</a:t>
            </a:r>
          </a:p>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DAX Unique Products = DISTINCTCOUNT('Data Sales Nike'[Product ID]) </a:t>
            </a:r>
          </a:p>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DAX Max Profit = MAX('Data Sales Nike'[Operating Profit])</a:t>
            </a:r>
          </a:p>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DAX Sales Northeast = CALCULATE(SUM('Data Sales Nike'[Units Sold]), 'Data Sales Nike'[Region] = "Northeast")</a:t>
            </a:r>
          </a:p>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DAX Instore Profit = CALCULATE(SUM('Data Sales 	Nike'[Operating Profit]), FILTER('Data Sales Nike', 'Data Sales 	Nike'[Sales Method] = "In-store"))</a:t>
            </a:r>
          </a:p>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DAX Margin Per Unit = DIVIDE(SUM('Data Sales Nike'[Operating Profit]), SUM('Data Sales Nike'[Units Sold]))</a:t>
            </a:r>
            <a:endParaRPr lang="en-US" altLang="en-US" dirty="0">
              <a:latin typeface="Times New Roman" panose="02020603050405020304" pitchFamily="18" charset="0"/>
              <a:cs typeface="Times New Roman" panose="02020603050405020304" pitchFamily="18" charset="0"/>
            </a:endParaRPr>
          </a:p>
          <a:p>
            <a:endParaRPr lang="en-US" altLang="en-US" dirty="0">
              <a:latin typeface="Arial Unicode MS"/>
            </a:endParaRPr>
          </a:p>
          <a:p>
            <a:endParaRPr kumimoji="0" lang="en-US" altLang="en-US" sz="1800" b="0" i="0" u="none" strike="noStrike" cap="none" normalizeH="0" baseline="0" dirty="0">
              <a:ln>
                <a:noFill/>
              </a:ln>
              <a:solidFill>
                <a:schemeClr val="tx1"/>
              </a:solidFill>
              <a:effectLst/>
            </a:endParaRPr>
          </a:p>
          <a:p>
            <a:endParaRPr kumimoji="0" lang="en-US" altLang="en-US" sz="1800" b="0" i="0" u="none" strike="noStrike" cap="none" normalizeH="0" baseline="0" dirty="0">
              <a:ln>
                <a:noFill/>
              </a:ln>
              <a:solidFill>
                <a:schemeClr val="tx1"/>
              </a:solidFill>
              <a:effectLst/>
              <a:latin typeface="Arial Unicode MS"/>
            </a:endParaRPr>
          </a:p>
          <a:p>
            <a:endParaRPr lang="en-IN" dirty="0"/>
          </a:p>
        </p:txBody>
      </p:sp>
    </p:spTree>
    <p:extLst>
      <p:ext uri="{BB962C8B-B14F-4D97-AF65-F5344CB8AC3E}">
        <p14:creationId xmlns:p14="http://schemas.microsoft.com/office/powerpoint/2010/main" val="343528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1544-BE4C-065C-7DD2-234B4C578263}"/>
              </a:ext>
            </a:extLst>
          </p:cNvPr>
          <p:cNvSpPr>
            <a:spLocks noGrp="1"/>
          </p:cNvSpPr>
          <p:nvPr>
            <p:ph type="title"/>
          </p:nvPr>
        </p:nvSpPr>
        <p:spPr>
          <a:xfrm>
            <a:off x="904568" y="786581"/>
            <a:ext cx="10049944" cy="875072"/>
          </a:xfrm>
        </p:spPr>
        <p:txBody>
          <a:bodyPr/>
          <a:lstStyle/>
          <a:p>
            <a:r>
              <a:rPr lang="en-IN" u="sng" dirty="0"/>
              <a:t>DAX FUCNTIONS</a:t>
            </a:r>
          </a:p>
        </p:txBody>
      </p:sp>
      <p:sp>
        <p:nvSpPr>
          <p:cNvPr id="3" name="Content Placeholder 2">
            <a:extLst>
              <a:ext uri="{FF2B5EF4-FFF2-40B4-BE49-F238E27FC236}">
                <a16:creationId xmlns:a16="http://schemas.microsoft.com/office/drawing/2014/main" id="{36DE276A-DA68-B85A-5511-2A4ED6A3F5BD}"/>
              </a:ext>
            </a:extLst>
          </p:cNvPr>
          <p:cNvSpPr>
            <a:spLocks noGrp="1"/>
          </p:cNvSpPr>
          <p:nvPr>
            <p:ph idx="1"/>
          </p:nvPr>
        </p:nvSpPr>
        <p:spPr>
          <a:xfrm>
            <a:off x="904568" y="1828800"/>
            <a:ext cx="9527458" cy="4351337"/>
          </a:xfrm>
        </p:spPr>
        <p:txBody>
          <a:bodyPr>
            <a:normAutofit/>
          </a:bodyPr>
          <a:lstStyle/>
          <a:p>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DAX Product Rank = RANKX(ALL('Data Sales Nike'[Product 	Name]), SUM('Data Sales Nike'[Units Sold]), , DESC) </a:t>
            </a:r>
          </a:p>
          <a:p>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DAX</a:t>
            </a:r>
            <a:r>
              <a:rPr lang="en-US" altLang="en-US"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Profit Percentage = DIVIDE(SUM('Data Sales Nike'[Operating Profit]), SUM('Data Sales Nike'[Units Sold])) </a:t>
            </a:r>
          </a:p>
          <a:p>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DAX Total Margin = CALCULATE(SUM('Data Sales Nike'[Operating Margin]), ALL('Data Sales Nike'[Region])) </a:t>
            </a:r>
          </a:p>
          <a:p>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DAX Transaction Count = COUNT('Data Sales Nike'[Invoice Date]) </a:t>
            </a:r>
          </a:p>
          <a:p>
            <a:endParaRPr kumimoji="0" lang="en-US" altLang="en-US" b="0" i="0" u="none" strike="noStrike" cap="none" normalizeH="0" baseline="0" dirty="0">
              <a:ln>
                <a:noFill/>
              </a:ln>
              <a:solidFill>
                <a:schemeClr val="tx1"/>
              </a:solidFill>
              <a:effectLst/>
            </a:endParaRPr>
          </a:p>
          <a:p>
            <a:endParaRPr lang="en-US" altLang="en-US" dirty="0">
              <a:latin typeface="Arial Unicode MS"/>
            </a:endParaRPr>
          </a:p>
          <a:p>
            <a:endParaRPr kumimoji="0" lang="en-US" altLang="en-US" b="0" i="0" u="none" strike="noStrike" cap="none" normalizeH="0" baseline="0" dirty="0">
              <a:ln>
                <a:noFill/>
              </a:ln>
              <a:solidFill>
                <a:schemeClr val="tx1"/>
              </a:solidFill>
              <a:effectLst/>
            </a:endParaRPr>
          </a:p>
          <a:p>
            <a:endParaRPr kumimoji="0" lang="en-US" altLang="en-US" b="0" i="0" u="none" strike="noStrike" cap="none" normalizeH="0" baseline="0" dirty="0">
              <a:ln>
                <a:noFill/>
              </a:ln>
              <a:solidFill>
                <a:schemeClr val="tx1"/>
              </a:solidFill>
              <a:effectLst/>
            </a:endParaRPr>
          </a:p>
          <a:p>
            <a:endParaRPr lang="en-IN" dirty="0"/>
          </a:p>
        </p:txBody>
      </p:sp>
    </p:spTree>
    <p:extLst>
      <p:ext uri="{BB962C8B-B14F-4D97-AF65-F5344CB8AC3E}">
        <p14:creationId xmlns:p14="http://schemas.microsoft.com/office/powerpoint/2010/main" val="382090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15D2-E65B-FB3B-40D7-4A332EEFC809}"/>
              </a:ext>
            </a:extLst>
          </p:cNvPr>
          <p:cNvSpPr>
            <a:spLocks noGrp="1"/>
          </p:cNvSpPr>
          <p:nvPr>
            <p:ph type="title"/>
          </p:nvPr>
        </p:nvSpPr>
        <p:spPr>
          <a:xfrm>
            <a:off x="934065" y="768047"/>
            <a:ext cx="8692503" cy="657630"/>
          </a:xfrm>
        </p:spPr>
        <p:txBody>
          <a:bodyPr>
            <a:normAutofit fontScale="90000"/>
          </a:bodyPr>
          <a:lstStyle/>
          <a:p>
            <a:r>
              <a:rPr lang="en-IN" u="sng" dirty="0"/>
              <a:t>Monthly Sales Breakdown </a:t>
            </a:r>
          </a:p>
        </p:txBody>
      </p:sp>
      <p:sp>
        <p:nvSpPr>
          <p:cNvPr id="4" name="Rectangle 1">
            <a:extLst>
              <a:ext uri="{FF2B5EF4-FFF2-40B4-BE49-F238E27FC236}">
                <a16:creationId xmlns:a16="http://schemas.microsoft.com/office/drawing/2014/main" id="{7506C530-A5FD-3C9F-01D4-217C3E835E6B}"/>
              </a:ext>
            </a:extLst>
          </p:cNvPr>
          <p:cNvSpPr>
            <a:spLocks noGrp="1" noChangeArrowheads="1"/>
          </p:cNvSpPr>
          <p:nvPr>
            <p:ph idx="1"/>
          </p:nvPr>
        </p:nvSpPr>
        <p:spPr bwMode="auto">
          <a:xfrm>
            <a:off x="1209369" y="1517500"/>
            <a:ext cx="471948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t>This table shows monthly sales across In-store, Online, and Outlet channels, totaling $8.65 million annually. Outlet sales peaked in December with $3.88 million, driving the year's highest total of $4.07 million. In-store sales saw spikes in May ($96,000) and September ($1.12 million), while Online sales remained consistent at $3.04 million overall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70B8FF4-D00D-BFAC-04DE-D49473AC07CF}"/>
              </a:ext>
            </a:extLst>
          </p:cNvPr>
          <p:cNvPicPr>
            <a:picLocks noChangeAspect="1"/>
          </p:cNvPicPr>
          <p:nvPr/>
        </p:nvPicPr>
        <p:blipFill>
          <a:blip r:embed="rId2"/>
          <a:stretch>
            <a:fillRect/>
          </a:stretch>
        </p:blipFill>
        <p:spPr>
          <a:xfrm>
            <a:off x="6629919" y="1902418"/>
            <a:ext cx="3792275" cy="4031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088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7DBB-CC06-32AF-8130-F66A07EF63F4}"/>
              </a:ext>
            </a:extLst>
          </p:cNvPr>
          <p:cNvSpPr>
            <a:spLocks noGrp="1"/>
          </p:cNvSpPr>
          <p:nvPr>
            <p:ph type="title"/>
          </p:nvPr>
        </p:nvSpPr>
        <p:spPr/>
        <p:txBody>
          <a:bodyPr/>
          <a:lstStyle/>
          <a:p>
            <a:r>
              <a:rPr lang="en-IN" u="sng" dirty="0"/>
              <a:t>CITIES ANALYSIS CHART</a:t>
            </a:r>
          </a:p>
        </p:txBody>
      </p:sp>
      <p:sp>
        <p:nvSpPr>
          <p:cNvPr id="4" name="Rectangle 1">
            <a:extLst>
              <a:ext uri="{FF2B5EF4-FFF2-40B4-BE49-F238E27FC236}">
                <a16:creationId xmlns:a16="http://schemas.microsoft.com/office/drawing/2014/main" id="{F0000942-739F-5F62-E939-5732B8BAB3F2}"/>
              </a:ext>
            </a:extLst>
          </p:cNvPr>
          <p:cNvSpPr>
            <a:spLocks noGrp="1" noChangeArrowheads="1"/>
          </p:cNvSpPr>
          <p:nvPr>
            <p:ph idx="1"/>
          </p:nvPr>
        </p:nvSpPr>
        <p:spPr bwMode="auto">
          <a:xfrm>
            <a:off x="5395943" y="1984920"/>
            <a:ext cx="506361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2400" dirty="0"/>
              <a:t>This bar and line chart compares total profit and total units sold across various cities. It breaks down revenue sources by sales channels (In-store, Online, Outlet), highlighting Charlotte as a top-performing city and Baltimore with the lowest activity.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D08CCDF-06E8-4106-CE26-0B578482364F}"/>
              </a:ext>
            </a:extLst>
          </p:cNvPr>
          <p:cNvPicPr>
            <a:picLocks noChangeAspect="1"/>
          </p:cNvPicPr>
          <p:nvPr/>
        </p:nvPicPr>
        <p:blipFill>
          <a:blip r:embed="rId2"/>
          <a:stretch>
            <a:fillRect/>
          </a:stretch>
        </p:blipFill>
        <p:spPr>
          <a:xfrm>
            <a:off x="560439" y="2419510"/>
            <a:ext cx="4227871" cy="28241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9838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5DB2E-5661-6391-76CE-67D67824B32E}"/>
              </a:ext>
            </a:extLst>
          </p:cNvPr>
          <p:cNvSpPr>
            <a:spLocks noGrp="1"/>
          </p:cNvSpPr>
          <p:nvPr>
            <p:ph type="title"/>
          </p:nvPr>
        </p:nvSpPr>
        <p:spPr>
          <a:xfrm>
            <a:off x="550606" y="540774"/>
            <a:ext cx="10363200" cy="816078"/>
          </a:xfrm>
        </p:spPr>
        <p:txBody>
          <a:bodyPr>
            <a:noAutofit/>
          </a:bodyPr>
          <a:lstStyle/>
          <a:p>
            <a:r>
              <a:rPr kumimoji="0" lang="en-US" altLang="en-US" b="0" i="0" u="sng" strike="noStrike" cap="none" normalizeH="0" baseline="0" dirty="0">
                <a:ln>
                  <a:noFill/>
                </a:ln>
                <a:solidFill>
                  <a:schemeClr val="tx1"/>
                </a:solidFill>
                <a:effectLst/>
              </a:rPr>
              <a:t>SALES METHOD ANALYSIS CHART</a:t>
            </a:r>
            <a:endParaRPr lang="en-IN" u="sng" dirty="0"/>
          </a:p>
        </p:txBody>
      </p:sp>
      <p:sp>
        <p:nvSpPr>
          <p:cNvPr id="4" name="Rectangle 1">
            <a:extLst>
              <a:ext uri="{FF2B5EF4-FFF2-40B4-BE49-F238E27FC236}">
                <a16:creationId xmlns:a16="http://schemas.microsoft.com/office/drawing/2014/main" id="{A0F851E4-C4DE-A072-228A-E2216D34940F}"/>
              </a:ext>
            </a:extLst>
          </p:cNvPr>
          <p:cNvSpPr>
            <a:spLocks noGrp="1" noChangeArrowheads="1"/>
          </p:cNvSpPr>
          <p:nvPr>
            <p:ph idx="1"/>
          </p:nvPr>
        </p:nvSpPr>
        <p:spPr bwMode="auto">
          <a:xfrm>
            <a:off x="1130709" y="1641996"/>
            <a:ext cx="9114503" cy="1052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pie chart illustrates the proportion of sales achieved through different channels. Online sales dominate at 52%, followed by Outlet at 28%, and In-store at 20%.</a:t>
            </a:r>
          </a:p>
        </p:txBody>
      </p:sp>
      <p:pic>
        <p:nvPicPr>
          <p:cNvPr id="5" name="Picture 4">
            <a:extLst>
              <a:ext uri="{FF2B5EF4-FFF2-40B4-BE49-F238E27FC236}">
                <a16:creationId xmlns:a16="http://schemas.microsoft.com/office/drawing/2014/main" id="{C2F3E04F-AA11-A7B0-65C8-2A091ED1C520}"/>
              </a:ext>
            </a:extLst>
          </p:cNvPr>
          <p:cNvPicPr>
            <a:picLocks noChangeAspect="1"/>
          </p:cNvPicPr>
          <p:nvPr/>
        </p:nvPicPr>
        <p:blipFill>
          <a:blip r:embed="rId2"/>
          <a:stretch>
            <a:fillRect/>
          </a:stretch>
        </p:blipFill>
        <p:spPr>
          <a:xfrm>
            <a:off x="1847151" y="3275155"/>
            <a:ext cx="3127972" cy="2643864"/>
          </a:xfrm>
          <a:prstGeom prst="rect">
            <a:avLst/>
          </a:prstGeom>
          <a:ln w="28575">
            <a:solidFill>
              <a:schemeClr val="tx1"/>
            </a:solidFill>
          </a:ln>
        </p:spPr>
      </p:pic>
      <p:pic>
        <p:nvPicPr>
          <p:cNvPr id="6" name="Picture 5">
            <a:extLst>
              <a:ext uri="{FF2B5EF4-FFF2-40B4-BE49-F238E27FC236}">
                <a16:creationId xmlns:a16="http://schemas.microsoft.com/office/drawing/2014/main" id="{84A0920A-7800-7AF6-C827-6956153404CE}"/>
              </a:ext>
            </a:extLst>
          </p:cNvPr>
          <p:cNvPicPr>
            <a:picLocks noChangeAspect="1"/>
          </p:cNvPicPr>
          <p:nvPr/>
        </p:nvPicPr>
        <p:blipFill>
          <a:blip r:embed="rId3"/>
          <a:stretch>
            <a:fillRect/>
          </a:stretch>
        </p:blipFill>
        <p:spPr>
          <a:xfrm>
            <a:off x="6331975" y="3275156"/>
            <a:ext cx="3372464" cy="2643864"/>
          </a:xfrm>
          <a:prstGeom prst="rect">
            <a:avLst/>
          </a:prstGeom>
          <a:ln w="28575">
            <a:solidFill>
              <a:schemeClr val="tx1"/>
            </a:solidFill>
          </a:ln>
        </p:spPr>
      </p:pic>
    </p:spTree>
    <p:extLst>
      <p:ext uri="{BB962C8B-B14F-4D97-AF65-F5344CB8AC3E}">
        <p14:creationId xmlns:p14="http://schemas.microsoft.com/office/powerpoint/2010/main" val="11695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0CA9-F732-C068-4C63-5B75F942C457}"/>
              </a:ext>
            </a:extLst>
          </p:cNvPr>
          <p:cNvSpPr>
            <a:spLocks noGrp="1"/>
          </p:cNvSpPr>
          <p:nvPr>
            <p:ph type="title"/>
          </p:nvPr>
        </p:nvSpPr>
        <p:spPr>
          <a:xfrm>
            <a:off x="2605548" y="762000"/>
            <a:ext cx="6223820" cy="929322"/>
          </a:xfrm>
        </p:spPr>
        <p:txBody>
          <a:bodyPr/>
          <a:lstStyle/>
          <a:p>
            <a:r>
              <a:rPr lang="en-IN" u="sng" dirty="0"/>
              <a:t>Units by Sales Method</a:t>
            </a:r>
          </a:p>
        </p:txBody>
      </p:sp>
      <p:sp>
        <p:nvSpPr>
          <p:cNvPr id="4" name="Rectangle 1">
            <a:extLst>
              <a:ext uri="{FF2B5EF4-FFF2-40B4-BE49-F238E27FC236}">
                <a16:creationId xmlns:a16="http://schemas.microsoft.com/office/drawing/2014/main" id="{9C01F9A2-1A59-09EB-3118-6076A8D6E849}"/>
              </a:ext>
            </a:extLst>
          </p:cNvPr>
          <p:cNvSpPr>
            <a:spLocks noGrp="1" noChangeArrowheads="1"/>
          </p:cNvSpPr>
          <p:nvPr>
            <p:ph idx="1"/>
          </p:nvPr>
        </p:nvSpPr>
        <p:spPr bwMode="auto">
          <a:xfrm>
            <a:off x="1179871" y="2403080"/>
            <a:ext cx="467032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chart compares units sold across sales channels, with Online leading at 939K units, followed by Outlet with 850K, and In-store at 690K. Online sales dominate, reflecting customer preference for convenience, while Outlet and In-store show steady contributions. This analysis highlights the need to focus on channel-specific strategies to optimize performance and meet customer demand.</a:t>
            </a:r>
          </a:p>
        </p:txBody>
      </p:sp>
      <p:pic>
        <p:nvPicPr>
          <p:cNvPr id="6" name="Picture 5">
            <a:extLst>
              <a:ext uri="{FF2B5EF4-FFF2-40B4-BE49-F238E27FC236}">
                <a16:creationId xmlns:a16="http://schemas.microsoft.com/office/drawing/2014/main" id="{94A0B46A-0109-56BF-8DD4-2843AADC0C8B}"/>
              </a:ext>
            </a:extLst>
          </p:cNvPr>
          <p:cNvPicPr>
            <a:picLocks noChangeAspect="1"/>
          </p:cNvPicPr>
          <p:nvPr/>
        </p:nvPicPr>
        <p:blipFill>
          <a:blip r:embed="rId2"/>
          <a:stretch>
            <a:fillRect/>
          </a:stretch>
        </p:blipFill>
        <p:spPr>
          <a:xfrm>
            <a:off x="6607276" y="2570229"/>
            <a:ext cx="4047471" cy="35257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6568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7C90-83EE-9D4A-EDC8-AFFE8A189C01}"/>
              </a:ext>
            </a:extLst>
          </p:cNvPr>
          <p:cNvSpPr>
            <a:spLocks noGrp="1"/>
          </p:cNvSpPr>
          <p:nvPr>
            <p:ph type="title"/>
          </p:nvPr>
        </p:nvSpPr>
        <p:spPr>
          <a:xfrm>
            <a:off x="3333135" y="186812"/>
            <a:ext cx="3539613" cy="786753"/>
          </a:xfrm>
        </p:spPr>
        <p:txBody>
          <a:bodyPr/>
          <a:lstStyle/>
          <a:p>
            <a:r>
              <a:rPr lang="en-IN" u="sng" dirty="0"/>
              <a:t>REPORT 1</a:t>
            </a:r>
          </a:p>
        </p:txBody>
      </p:sp>
      <p:pic>
        <p:nvPicPr>
          <p:cNvPr id="5" name="Content Placeholder 4">
            <a:extLst>
              <a:ext uri="{FF2B5EF4-FFF2-40B4-BE49-F238E27FC236}">
                <a16:creationId xmlns:a16="http://schemas.microsoft.com/office/drawing/2014/main" id="{F577C4DF-4B5C-BBEB-A57F-170F36016505}"/>
              </a:ext>
            </a:extLst>
          </p:cNvPr>
          <p:cNvPicPr>
            <a:picLocks noGrp="1" noChangeAspect="1"/>
          </p:cNvPicPr>
          <p:nvPr>
            <p:ph idx="1"/>
          </p:nvPr>
        </p:nvPicPr>
        <p:blipFill>
          <a:blip r:embed="rId2"/>
          <a:stretch>
            <a:fillRect/>
          </a:stretch>
        </p:blipFill>
        <p:spPr>
          <a:xfrm>
            <a:off x="108155" y="1120878"/>
            <a:ext cx="11061289" cy="5633884"/>
          </a:xfrm>
          <a:ln w="28575">
            <a:solidFill>
              <a:schemeClr val="tx1"/>
            </a:solidFill>
          </a:ln>
        </p:spPr>
      </p:pic>
    </p:spTree>
    <p:extLst>
      <p:ext uri="{BB962C8B-B14F-4D97-AF65-F5344CB8AC3E}">
        <p14:creationId xmlns:p14="http://schemas.microsoft.com/office/powerpoint/2010/main" val="270670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644B-12D6-A001-7951-542D91AE36AF}"/>
              </a:ext>
            </a:extLst>
          </p:cNvPr>
          <p:cNvSpPr>
            <a:spLocks noGrp="1"/>
          </p:cNvSpPr>
          <p:nvPr>
            <p:ph type="title"/>
          </p:nvPr>
        </p:nvSpPr>
        <p:spPr>
          <a:xfrm>
            <a:off x="3490452" y="924232"/>
            <a:ext cx="3834580" cy="767090"/>
          </a:xfrm>
        </p:spPr>
        <p:txBody>
          <a:bodyPr/>
          <a:lstStyle/>
          <a:p>
            <a:r>
              <a:rPr lang="en-IN" u="sng" dirty="0"/>
              <a:t>REPORT 1</a:t>
            </a:r>
          </a:p>
        </p:txBody>
      </p:sp>
      <p:sp>
        <p:nvSpPr>
          <p:cNvPr id="4" name="Rectangle 1">
            <a:extLst>
              <a:ext uri="{FF2B5EF4-FFF2-40B4-BE49-F238E27FC236}">
                <a16:creationId xmlns:a16="http://schemas.microsoft.com/office/drawing/2014/main" id="{6B94FAB0-5E78-539B-C9C8-3A32B859F635}"/>
              </a:ext>
            </a:extLst>
          </p:cNvPr>
          <p:cNvSpPr>
            <a:spLocks noGrp="1" noChangeArrowheads="1"/>
          </p:cNvSpPr>
          <p:nvPr>
            <p:ph idx="1"/>
          </p:nvPr>
        </p:nvSpPr>
        <p:spPr bwMode="auto">
          <a:xfrm>
            <a:off x="1622322" y="2181714"/>
            <a:ext cx="775765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Nike sales dashboard provides a detailed overview of performance metrics, including total profit, units sold, and sales percentage over 365 days. It features visual analyses such as city-wise sales comparisons, regional sales breakdowns, and sales method distributions. A </a:t>
            </a:r>
            <a:r>
              <a:rPr kumimoji="0" lang="en-US" altLang="en-US" sz="1800" b="0" i="0" u="none" strike="noStrike" cap="none" normalizeH="0" baseline="0" dirty="0" err="1">
                <a:ln>
                  <a:noFill/>
                </a:ln>
                <a:solidFill>
                  <a:schemeClr val="tx1"/>
                </a:solidFill>
                <a:effectLst/>
                <a:latin typeface="Arial" panose="020B0604020202020204" pitchFamily="34" charset="0"/>
              </a:rPr>
              <a:t>treemap</a:t>
            </a:r>
            <a:r>
              <a:rPr kumimoji="0" lang="en-US" altLang="en-US" sz="1800" b="0" i="0" u="none" strike="noStrike" cap="none" normalizeH="0" baseline="0" dirty="0">
                <a:ln>
                  <a:noFill/>
                </a:ln>
                <a:solidFill>
                  <a:schemeClr val="tx1"/>
                </a:solidFill>
                <a:effectLst/>
                <a:latin typeface="Arial" panose="020B0604020202020204" pitchFamily="34" charset="0"/>
              </a:rPr>
              <a:t> highlights region-wise contributions, while a table summarizes monthly sales across different channels. Filters allow for data segmentation by product, time, location, and sales method, offering comprehensive insights into sales trends and performance.</a:t>
            </a:r>
          </a:p>
        </p:txBody>
      </p:sp>
    </p:spTree>
    <p:extLst>
      <p:ext uri="{BB962C8B-B14F-4D97-AF65-F5344CB8AC3E}">
        <p14:creationId xmlns:p14="http://schemas.microsoft.com/office/powerpoint/2010/main" val="12123343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88</TotalTime>
  <Words>862</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Unicode MS</vt:lpstr>
      <vt:lpstr>Century Schoolbook</vt:lpstr>
      <vt:lpstr>Times New Roman</vt:lpstr>
      <vt:lpstr>Wingdings 2</vt:lpstr>
      <vt:lpstr>View</vt:lpstr>
      <vt:lpstr>Nikes sales dashboard</vt:lpstr>
      <vt:lpstr>DAX FUNCTIONS</vt:lpstr>
      <vt:lpstr>DAX FUCNTIONS</vt:lpstr>
      <vt:lpstr>Monthly Sales Breakdown </vt:lpstr>
      <vt:lpstr>CITIES ANALYSIS CHART</vt:lpstr>
      <vt:lpstr>SALES METHOD ANALYSIS CHART</vt:lpstr>
      <vt:lpstr>Units by Sales Method</vt:lpstr>
      <vt:lpstr>REPORT 1</vt:lpstr>
      <vt:lpstr>REPORT 1</vt:lpstr>
      <vt:lpstr>REPORT 2</vt:lpstr>
      <vt:lpstr>REPORT 2</vt:lpstr>
      <vt:lpstr>REPORT 3</vt:lpstr>
      <vt:lpstr>RECORD 3</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 Meghana</dc:creator>
  <cp:lastModifiedBy>C Meghana</cp:lastModifiedBy>
  <cp:revision>5</cp:revision>
  <dcterms:created xsi:type="dcterms:W3CDTF">2024-11-30T06:10:59Z</dcterms:created>
  <dcterms:modified xsi:type="dcterms:W3CDTF">2024-12-11T16:51:07Z</dcterms:modified>
</cp:coreProperties>
</file>