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Lst>
  <p:sldSz cx="18288000" cy="10287000"/>
  <p:notesSz cx="6858000" cy="9144000"/>
  <p:embeddedFontLst>
    <p:embeddedFont>
      <p:font typeface="Anton" pitchFamily="2" charset="0"/>
      <p:regular r:id="rId16"/>
    </p:embeddedFont>
    <p:embeddedFont>
      <p:font typeface="Raleway" pitchFamily="2" charset="0"/>
      <p:regular r:id="rId17"/>
    </p:embeddedFont>
    <p:embeddedFont>
      <p:font typeface="Raleway Bold" charset="0"/>
      <p:regular r:id="rId18"/>
    </p:embeddedFont>
    <p:embeddedFont>
      <p:font typeface="TT Lakes Neue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1642" y="-2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2.png"/><Relationship Id="rId7" Type="http://schemas.openxmlformats.org/officeDocument/2006/relationships/image" Target="../media/image10.jp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sp>
      <p:grpSp>
        <p:nvGrpSpPr>
          <p:cNvPr id="3" name="Group 3"/>
          <p:cNvGrpSpPr/>
          <p:nvPr/>
        </p:nvGrpSpPr>
        <p:grpSpPr>
          <a:xfrm>
            <a:off x="0" y="3393895"/>
            <a:ext cx="18387059" cy="3515099"/>
            <a:chOff x="0" y="0"/>
            <a:chExt cx="4842682" cy="925787"/>
          </a:xfrm>
        </p:grpSpPr>
        <p:sp>
          <p:nvSpPr>
            <p:cNvPr id="4" name="Freeform 4"/>
            <p:cNvSpPr/>
            <p:nvPr/>
          </p:nvSpPr>
          <p:spPr>
            <a:xfrm>
              <a:off x="0" y="0"/>
              <a:ext cx="4842682" cy="925787"/>
            </a:xfrm>
            <a:custGeom>
              <a:avLst/>
              <a:gdLst/>
              <a:ahLst/>
              <a:cxnLst/>
              <a:rect l="l" t="t" r="r" b="b"/>
              <a:pathLst>
                <a:path w="4842682" h="925787">
                  <a:moveTo>
                    <a:pt x="0" y="0"/>
                  </a:moveTo>
                  <a:lnTo>
                    <a:pt x="4842682" y="0"/>
                  </a:lnTo>
                  <a:lnTo>
                    <a:pt x="4842682" y="925787"/>
                  </a:lnTo>
                  <a:lnTo>
                    <a:pt x="0" y="925787"/>
                  </a:lnTo>
                  <a:close/>
                </a:path>
              </a:pathLst>
            </a:custGeom>
            <a:gradFill rotWithShape="1">
              <a:gsLst>
                <a:gs pos="0">
                  <a:srgbClr val="45DEEF">
                    <a:alpha val="100000"/>
                  </a:srgbClr>
                </a:gs>
                <a:gs pos="100000">
                  <a:srgbClr val="0074AD">
                    <a:alpha val="6500"/>
                  </a:srgbClr>
                </a:gs>
              </a:gsLst>
              <a:lin ang="0"/>
            </a:gradFill>
          </p:spPr>
        </p:sp>
        <p:sp>
          <p:nvSpPr>
            <p:cNvPr id="5" name="TextBox 5"/>
            <p:cNvSpPr txBox="1"/>
            <p:nvPr/>
          </p:nvSpPr>
          <p:spPr>
            <a:xfrm>
              <a:off x="0" y="38100"/>
              <a:ext cx="4842682" cy="887687"/>
            </a:xfrm>
            <a:prstGeom prst="rect">
              <a:avLst/>
            </a:prstGeom>
          </p:spPr>
          <p:txBody>
            <a:bodyPr lIns="50800" tIns="50800" rIns="50800" bIns="50800" rtlCol="0" anchor="ctr"/>
            <a:lstStyle/>
            <a:p>
              <a:pPr algn="ctr">
                <a:lnSpc>
                  <a:spcPts val="2473"/>
                </a:lnSpc>
              </a:pPr>
              <a:endParaRPr/>
            </a:p>
          </p:txBody>
        </p:sp>
      </p:grpSp>
      <p:sp>
        <p:nvSpPr>
          <p:cNvPr id="6" name="Freeform 6"/>
          <p:cNvSpPr/>
          <p:nvPr/>
        </p:nvSpPr>
        <p:spPr>
          <a:xfrm>
            <a:off x="7594631" y="1465245"/>
            <a:ext cx="2351901" cy="2351901"/>
          </a:xfrm>
          <a:custGeom>
            <a:avLst/>
            <a:gdLst/>
            <a:ahLst/>
            <a:cxnLst/>
            <a:rect l="l" t="t" r="r" b="b"/>
            <a:pathLst>
              <a:path w="2351901" h="2351901">
                <a:moveTo>
                  <a:pt x="0" y="0"/>
                </a:moveTo>
                <a:lnTo>
                  <a:pt x="2351900" y="0"/>
                </a:lnTo>
                <a:lnTo>
                  <a:pt x="2351900" y="2351901"/>
                </a:lnTo>
                <a:lnTo>
                  <a:pt x="0" y="235190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6321766" y="9615834"/>
            <a:ext cx="2192753" cy="1597205"/>
            <a:chOff x="0" y="0"/>
            <a:chExt cx="577515" cy="420663"/>
          </a:xfrm>
        </p:grpSpPr>
        <p:sp>
          <p:nvSpPr>
            <p:cNvPr id="8" name="Freeform 8"/>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45DEEF">
                    <a:alpha val="100000"/>
                  </a:srgbClr>
                </a:gs>
                <a:gs pos="100000">
                  <a:srgbClr val="0074AD">
                    <a:alpha val="6500"/>
                  </a:srgbClr>
                </a:gs>
              </a:gsLst>
              <a:lin ang="0"/>
            </a:gradFill>
          </p:spPr>
        </p:sp>
        <p:sp>
          <p:nvSpPr>
            <p:cNvPr id="9" name="TextBox 9"/>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grpSp>
        <p:nvGrpSpPr>
          <p:cNvPr id="10" name="Group 10"/>
          <p:cNvGrpSpPr/>
          <p:nvPr/>
        </p:nvGrpSpPr>
        <p:grpSpPr>
          <a:xfrm>
            <a:off x="0" y="9488397"/>
            <a:ext cx="2192753" cy="1597205"/>
            <a:chOff x="0" y="0"/>
            <a:chExt cx="577515" cy="420663"/>
          </a:xfrm>
        </p:grpSpPr>
        <p:sp>
          <p:nvSpPr>
            <p:cNvPr id="11" name="Freeform 11"/>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0074AD">
                    <a:alpha val="6500"/>
                  </a:srgbClr>
                </a:gs>
                <a:gs pos="100000">
                  <a:srgbClr val="45DEEF">
                    <a:alpha val="100000"/>
                  </a:srgbClr>
                </a:gs>
              </a:gsLst>
              <a:lin ang="0"/>
            </a:gradFill>
          </p:spPr>
        </p:sp>
        <p:sp>
          <p:nvSpPr>
            <p:cNvPr id="12" name="TextBox 12"/>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sp>
        <p:nvSpPr>
          <p:cNvPr id="13" name="Freeform 13"/>
          <p:cNvSpPr/>
          <p:nvPr/>
        </p:nvSpPr>
        <p:spPr>
          <a:xfrm>
            <a:off x="914827" y="9719553"/>
            <a:ext cx="731654" cy="345873"/>
          </a:xfrm>
          <a:custGeom>
            <a:avLst/>
            <a:gdLst/>
            <a:ahLst/>
            <a:cxnLst/>
            <a:rect l="l" t="t" r="r" b="b"/>
            <a:pathLst>
              <a:path w="731654" h="345873">
                <a:moveTo>
                  <a:pt x="0" y="0"/>
                </a:moveTo>
                <a:lnTo>
                  <a:pt x="731654" y="0"/>
                </a:lnTo>
                <a:lnTo>
                  <a:pt x="731654" y="345873"/>
                </a:lnTo>
                <a:lnTo>
                  <a:pt x="0" y="34587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TextBox 14"/>
          <p:cNvSpPr txBox="1"/>
          <p:nvPr/>
        </p:nvSpPr>
        <p:spPr>
          <a:xfrm>
            <a:off x="-99059" y="4449344"/>
            <a:ext cx="17952130" cy="1540712"/>
          </a:xfrm>
          <a:prstGeom prst="rect">
            <a:avLst/>
          </a:prstGeom>
        </p:spPr>
        <p:txBody>
          <a:bodyPr wrap="square" lIns="0" tIns="0" rIns="0" bIns="0" rtlCol="0" anchor="t">
            <a:spAutoFit/>
          </a:bodyPr>
          <a:lstStyle/>
          <a:p>
            <a:pPr algn="ctr">
              <a:lnSpc>
                <a:spcPts val="11785"/>
              </a:lnSpc>
              <a:spcBef>
                <a:spcPct val="0"/>
              </a:spcBef>
            </a:pPr>
            <a:r>
              <a:rPr lang="en-US" sz="11118" dirty="0">
                <a:solidFill>
                  <a:srgbClr val="FFFFFF"/>
                </a:solidFill>
                <a:latin typeface="Anton"/>
                <a:ea typeface="Anton"/>
                <a:cs typeface="Anton"/>
                <a:sym typeface="Anton"/>
              </a:rPr>
              <a:t>IMAGE ENCRYPTION &amp; DECRYPTION</a:t>
            </a:r>
          </a:p>
        </p:txBody>
      </p:sp>
      <p:sp>
        <p:nvSpPr>
          <p:cNvPr id="15" name="TextBox 15"/>
          <p:cNvSpPr txBox="1"/>
          <p:nvPr/>
        </p:nvSpPr>
        <p:spPr>
          <a:xfrm>
            <a:off x="16656616" y="9872467"/>
            <a:ext cx="1205367" cy="192958"/>
          </a:xfrm>
          <a:prstGeom prst="rect">
            <a:avLst/>
          </a:prstGeom>
        </p:spPr>
        <p:txBody>
          <a:bodyPr lIns="0" tIns="0" rIns="0" bIns="0" rtlCol="0" anchor="t">
            <a:spAutoFit/>
          </a:bodyPr>
          <a:lstStyle/>
          <a:p>
            <a:pPr algn="ctr">
              <a:lnSpc>
                <a:spcPts val="1551"/>
              </a:lnSpc>
              <a:spcBef>
                <a:spcPct val="0"/>
              </a:spcBef>
            </a:pPr>
            <a:r>
              <a:rPr lang="en-US" sz="1463" b="1" spc="379">
                <a:solidFill>
                  <a:srgbClr val="FFFFFF"/>
                </a:solidFill>
                <a:latin typeface="TT Lakes Neue Bold"/>
                <a:ea typeface="TT Lakes Neue Bold"/>
                <a:cs typeface="TT Lakes Neue Bold"/>
                <a:sym typeface="TT Lakes Neue Bold"/>
              </a:rPr>
              <a:t>PAGE 1</a:t>
            </a:r>
          </a:p>
        </p:txBody>
      </p:sp>
      <p:sp>
        <p:nvSpPr>
          <p:cNvPr id="16" name="Freeform 16"/>
          <p:cNvSpPr/>
          <p:nvPr/>
        </p:nvSpPr>
        <p:spPr>
          <a:xfrm>
            <a:off x="914827" y="802108"/>
            <a:ext cx="580294" cy="580294"/>
          </a:xfrm>
          <a:custGeom>
            <a:avLst/>
            <a:gdLst/>
            <a:ahLst/>
            <a:cxnLst/>
            <a:rect l="l" t="t" r="r" b="b"/>
            <a:pathLst>
              <a:path w="580294" h="580294">
                <a:moveTo>
                  <a:pt x="0" y="0"/>
                </a:moveTo>
                <a:lnTo>
                  <a:pt x="580294" y="0"/>
                </a:lnTo>
                <a:lnTo>
                  <a:pt x="580294" y="580294"/>
                </a:lnTo>
                <a:lnTo>
                  <a:pt x="0" y="5802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TextBox 17"/>
          <p:cNvSpPr txBox="1"/>
          <p:nvPr/>
        </p:nvSpPr>
        <p:spPr>
          <a:xfrm>
            <a:off x="1628571" y="1038225"/>
            <a:ext cx="2089737" cy="228168"/>
          </a:xfrm>
          <a:prstGeom prst="rect">
            <a:avLst/>
          </a:prstGeom>
        </p:spPr>
        <p:txBody>
          <a:bodyPr lIns="0" tIns="0" rIns="0" bIns="0" rtlCol="0" anchor="t">
            <a:spAutoFit/>
          </a:bodyPr>
          <a:lstStyle/>
          <a:p>
            <a:pPr algn="l">
              <a:lnSpc>
                <a:spcPts val="1677"/>
              </a:lnSpc>
              <a:spcBef>
                <a:spcPct val="0"/>
              </a:spcBef>
            </a:pPr>
            <a:r>
              <a:rPr lang="en-US" sz="1582" spc="98">
                <a:solidFill>
                  <a:srgbClr val="FFFFFF"/>
                </a:solidFill>
                <a:latin typeface="Raleway"/>
                <a:ea typeface="Raleway"/>
                <a:cs typeface="Raleway"/>
                <a:sym typeface="Raleway"/>
              </a:rPr>
              <a:t>SECURE SQUAD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sp>
      <p:sp>
        <p:nvSpPr>
          <p:cNvPr id="3" name="Freeform 3"/>
          <p:cNvSpPr/>
          <p:nvPr/>
        </p:nvSpPr>
        <p:spPr>
          <a:xfrm>
            <a:off x="914827" y="802108"/>
            <a:ext cx="580294" cy="580294"/>
          </a:xfrm>
          <a:custGeom>
            <a:avLst/>
            <a:gdLst/>
            <a:ahLst/>
            <a:cxnLst/>
            <a:rect l="l" t="t" r="r" b="b"/>
            <a:pathLst>
              <a:path w="580294" h="580294">
                <a:moveTo>
                  <a:pt x="0" y="0"/>
                </a:moveTo>
                <a:lnTo>
                  <a:pt x="580294" y="0"/>
                </a:lnTo>
                <a:lnTo>
                  <a:pt x="580294" y="580294"/>
                </a:lnTo>
                <a:lnTo>
                  <a:pt x="0" y="5802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16321766" y="9615834"/>
            <a:ext cx="2192753" cy="1597205"/>
            <a:chOff x="0" y="0"/>
            <a:chExt cx="577515" cy="420663"/>
          </a:xfrm>
        </p:grpSpPr>
        <p:sp>
          <p:nvSpPr>
            <p:cNvPr id="5" name="Freeform 5"/>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45DEEF">
                    <a:alpha val="100000"/>
                  </a:srgbClr>
                </a:gs>
                <a:gs pos="100000">
                  <a:srgbClr val="0074AD">
                    <a:alpha val="6500"/>
                  </a:srgbClr>
                </a:gs>
              </a:gsLst>
              <a:lin ang="0"/>
            </a:gradFill>
          </p:spPr>
        </p:sp>
        <p:sp>
          <p:nvSpPr>
            <p:cNvPr id="6" name="TextBox 6"/>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grpSp>
        <p:nvGrpSpPr>
          <p:cNvPr id="7" name="Group 7"/>
          <p:cNvGrpSpPr/>
          <p:nvPr/>
        </p:nvGrpSpPr>
        <p:grpSpPr>
          <a:xfrm>
            <a:off x="-12020689" y="2566082"/>
            <a:ext cx="18387059" cy="3416657"/>
            <a:chOff x="0" y="0"/>
            <a:chExt cx="4842682" cy="899860"/>
          </a:xfrm>
        </p:grpSpPr>
        <p:sp>
          <p:nvSpPr>
            <p:cNvPr id="8" name="Freeform 8"/>
            <p:cNvSpPr/>
            <p:nvPr/>
          </p:nvSpPr>
          <p:spPr>
            <a:xfrm>
              <a:off x="0" y="0"/>
              <a:ext cx="4842682" cy="899860"/>
            </a:xfrm>
            <a:custGeom>
              <a:avLst/>
              <a:gdLst/>
              <a:ahLst/>
              <a:cxnLst/>
              <a:rect l="l" t="t" r="r" b="b"/>
              <a:pathLst>
                <a:path w="4842682" h="899860">
                  <a:moveTo>
                    <a:pt x="0" y="0"/>
                  </a:moveTo>
                  <a:lnTo>
                    <a:pt x="4842682" y="0"/>
                  </a:lnTo>
                  <a:lnTo>
                    <a:pt x="4842682" y="899860"/>
                  </a:lnTo>
                  <a:lnTo>
                    <a:pt x="0" y="899860"/>
                  </a:lnTo>
                  <a:close/>
                </a:path>
              </a:pathLst>
            </a:custGeom>
            <a:gradFill rotWithShape="1">
              <a:gsLst>
                <a:gs pos="0">
                  <a:srgbClr val="45DEEF">
                    <a:alpha val="100000"/>
                  </a:srgbClr>
                </a:gs>
                <a:gs pos="100000">
                  <a:srgbClr val="0074AD">
                    <a:alpha val="6500"/>
                  </a:srgbClr>
                </a:gs>
              </a:gsLst>
              <a:lin ang="0"/>
            </a:gradFill>
          </p:spPr>
        </p:sp>
        <p:sp>
          <p:nvSpPr>
            <p:cNvPr id="9" name="TextBox 9"/>
            <p:cNvSpPr txBox="1"/>
            <p:nvPr/>
          </p:nvSpPr>
          <p:spPr>
            <a:xfrm>
              <a:off x="0" y="38100"/>
              <a:ext cx="4842682" cy="861760"/>
            </a:xfrm>
            <a:prstGeom prst="rect">
              <a:avLst/>
            </a:prstGeom>
          </p:spPr>
          <p:txBody>
            <a:bodyPr lIns="50800" tIns="50800" rIns="50800" bIns="50800" rtlCol="0" anchor="ctr"/>
            <a:lstStyle/>
            <a:p>
              <a:pPr algn="ctr">
                <a:lnSpc>
                  <a:spcPts val="2473"/>
                </a:lnSpc>
              </a:pPr>
              <a:endParaRPr/>
            </a:p>
          </p:txBody>
        </p:sp>
      </p:grpSp>
      <p:sp>
        <p:nvSpPr>
          <p:cNvPr id="10" name="Freeform 10"/>
          <p:cNvSpPr/>
          <p:nvPr/>
        </p:nvSpPr>
        <p:spPr>
          <a:xfrm>
            <a:off x="7541732" y="166329"/>
            <a:ext cx="9539668" cy="6076930"/>
          </a:xfrm>
          <a:custGeom>
            <a:avLst/>
            <a:gdLst/>
            <a:ahLst/>
            <a:cxnLst/>
            <a:rect l="l" t="t" r="r" b="b"/>
            <a:pathLst>
              <a:path w="9539668" h="6076930">
                <a:moveTo>
                  <a:pt x="0" y="0"/>
                </a:moveTo>
                <a:lnTo>
                  <a:pt x="9539668" y="0"/>
                </a:lnTo>
                <a:lnTo>
                  <a:pt x="9539668" y="6076930"/>
                </a:lnTo>
                <a:lnTo>
                  <a:pt x="0" y="6076930"/>
                </a:lnTo>
                <a:lnTo>
                  <a:pt x="0" y="0"/>
                </a:lnTo>
                <a:close/>
              </a:path>
            </a:pathLst>
          </a:custGeom>
          <a:blipFill>
            <a:blip r:embed="rId5"/>
            <a:stretch>
              <a:fillRect l="-364" t="-1962" b="-1962"/>
            </a:stretch>
          </a:blipFill>
        </p:spPr>
      </p:sp>
      <p:sp>
        <p:nvSpPr>
          <p:cNvPr id="11" name="Freeform 11"/>
          <p:cNvSpPr/>
          <p:nvPr/>
        </p:nvSpPr>
        <p:spPr>
          <a:xfrm>
            <a:off x="1628571" y="6509882"/>
            <a:ext cx="11530564" cy="3711400"/>
          </a:xfrm>
          <a:custGeom>
            <a:avLst/>
            <a:gdLst/>
            <a:ahLst/>
            <a:cxnLst/>
            <a:rect l="l" t="t" r="r" b="b"/>
            <a:pathLst>
              <a:path w="11530564" h="3711400">
                <a:moveTo>
                  <a:pt x="0" y="0"/>
                </a:moveTo>
                <a:lnTo>
                  <a:pt x="11530564" y="0"/>
                </a:lnTo>
                <a:lnTo>
                  <a:pt x="11530564" y="3711400"/>
                </a:lnTo>
                <a:lnTo>
                  <a:pt x="0" y="3711400"/>
                </a:lnTo>
                <a:lnTo>
                  <a:pt x="0" y="0"/>
                </a:lnTo>
                <a:close/>
              </a:path>
            </a:pathLst>
          </a:custGeom>
          <a:blipFill>
            <a:blip r:embed="rId6"/>
            <a:stretch>
              <a:fillRect/>
            </a:stretch>
          </a:blipFill>
        </p:spPr>
      </p:sp>
      <p:sp>
        <p:nvSpPr>
          <p:cNvPr id="12" name="TextBox 12"/>
          <p:cNvSpPr txBox="1"/>
          <p:nvPr/>
        </p:nvSpPr>
        <p:spPr>
          <a:xfrm>
            <a:off x="1628571" y="1038225"/>
            <a:ext cx="2089737" cy="228168"/>
          </a:xfrm>
          <a:prstGeom prst="rect">
            <a:avLst/>
          </a:prstGeom>
        </p:spPr>
        <p:txBody>
          <a:bodyPr lIns="0" tIns="0" rIns="0" bIns="0" rtlCol="0" anchor="t">
            <a:spAutoFit/>
          </a:bodyPr>
          <a:lstStyle/>
          <a:p>
            <a:pPr algn="l">
              <a:lnSpc>
                <a:spcPts val="1677"/>
              </a:lnSpc>
              <a:spcBef>
                <a:spcPct val="0"/>
              </a:spcBef>
            </a:pPr>
            <a:r>
              <a:rPr lang="en-US" sz="1582" spc="98">
                <a:solidFill>
                  <a:srgbClr val="FFFFFF"/>
                </a:solidFill>
                <a:latin typeface="Raleway"/>
                <a:ea typeface="Raleway"/>
                <a:cs typeface="Raleway"/>
                <a:sym typeface="Raleway"/>
              </a:rPr>
              <a:t>SECURE SQUAD</a:t>
            </a:r>
          </a:p>
        </p:txBody>
      </p:sp>
      <p:sp>
        <p:nvSpPr>
          <p:cNvPr id="13" name="TextBox 13"/>
          <p:cNvSpPr txBox="1"/>
          <p:nvPr/>
        </p:nvSpPr>
        <p:spPr>
          <a:xfrm>
            <a:off x="16656616" y="9872467"/>
            <a:ext cx="1205367" cy="192970"/>
          </a:xfrm>
          <a:prstGeom prst="rect">
            <a:avLst/>
          </a:prstGeom>
        </p:spPr>
        <p:txBody>
          <a:bodyPr lIns="0" tIns="0" rIns="0" bIns="0" rtlCol="0" anchor="t">
            <a:spAutoFit/>
          </a:bodyPr>
          <a:lstStyle/>
          <a:p>
            <a:pPr algn="ctr">
              <a:lnSpc>
                <a:spcPts val="1551"/>
              </a:lnSpc>
              <a:spcBef>
                <a:spcPct val="0"/>
              </a:spcBef>
            </a:pPr>
            <a:r>
              <a:rPr lang="en-US" sz="1463" b="1" spc="379">
                <a:solidFill>
                  <a:srgbClr val="FFFFFF"/>
                </a:solidFill>
                <a:latin typeface="TT Lakes Neue Bold"/>
                <a:ea typeface="TT Lakes Neue Bold"/>
                <a:cs typeface="TT Lakes Neue Bold"/>
                <a:sym typeface="TT Lakes Neue Bold"/>
              </a:rPr>
              <a:t>PAGE 10</a:t>
            </a:r>
          </a:p>
        </p:txBody>
      </p:sp>
      <p:sp>
        <p:nvSpPr>
          <p:cNvPr id="14" name="TextBox 14"/>
          <p:cNvSpPr txBox="1"/>
          <p:nvPr/>
        </p:nvSpPr>
        <p:spPr>
          <a:xfrm>
            <a:off x="436873" y="3078103"/>
            <a:ext cx="5415764" cy="3431779"/>
          </a:xfrm>
          <a:prstGeom prst="rect">
            <a:avLst/>
          </a:prstGeom>
        </p:spPr>
        <p:txBody>
          <a:bodyPr lIns="0" tIns="0" rIns="0" bIns="0" rtlCol="0" anchor="t">
            <a:spAutoFit/>
          </a:bodyPr>
          <a:lstStyle/>
          <a:p>
            <a:pPr algn="l">
              <a:lnSpc>
                <a:spcPts val="8919"/>
              </a:lnSpc>
            </a:pPr>
            <a:r>
              <a:rPr lang="en-US" sz="8414">
                <a:solidFill>
                  <a:srgbClr val="FFFFFF"/>
                </a:solidFill>
                <a:latin typeface="Anton"/>
                <a:ea typeface="Anton"/>
                <a:cs typeface="Anton"/>
                <a:sym typeface="Anton"/>
              </a:rPr>
              <a:t>DEMO SCREEN SHOT </a:t>
            </a:r>
          </a:p>
          <a:p>
            <a:pPr algn="l">
              <a:lnSpc>
                <a:spcPts val="8919"/>
              </a:lnSpc>
              <a:spcBef>
                <a:spcPct val="0"/>
              </a:spcBef>
            </a:pPr>
            <a:endParaRPr lang="en-US" sz="8414">
              <a:solidFill>
                <a:srgbClr val="FFFFFF"/>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sp>
      <p:sp>
        <p:nvSpPr>
          <p:cNvPr id="3" name="Freeform 3"/>
          <p:cNvSpPr/>
          <p:nvPr/>
        </p:nvSpPr>
        <p:spPr>
          <a:xfrm>
            <a:off x="806229" y="448406"/>
            <a:ext cx="580294" cy="580294"/>
          </a:xfrm>
          <a:custGeom>
            <a:avLst/>
            <a:gdLst/>
            <a:ahLst/>
            <a:cxnLst/>
            <a:rect l="l" t="t" r="r" b="b"/>
            <a:pathLst>
              <a:path w="580294" h="580294">
                <a:moveTo>
                  <a:pt x="0" y="0"/>
                </a:moveTo>
                <a:lnTo>
                  <a:pt x="580295" y="0"/>
                </a:lnTo>
                <a:lnTo>
                  <a:pt x="580295" y="580294"/>
                </a:lnTo>
                <a:lnTo>
                  <a:pt x="0" y="5802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0" y="9488397"/>
            <a:ext cx="2192753" cy="1597205"/>
            <a:chOff x="0" y="0"/>
            <a:chExt cx="577515" cy="420663"/>
          </a:xfrm>
        </p:grpSpPr>
        <p:sp>
          <p:nvSpPr>
            <p:cNvPr id="5" name="Freeform 5"/>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0074AD">
                    <a:alpha val="6500"/>
                  </a:srgbClr>
                </a:gs>
                <a:gs pos="100000">
                  <a:srgbClr val="45DEEF">
                    <a:alpha val="100000"/>
                  </a:srgbClr>
                </a:gs>
              </a:gsLst>
              <a:lin ang="0"/>
            </a:gradFill>
          </p:spPr>
        </p:sp>
        <p:sp>
          <p:nvSpPr>
            <p:cNvPr id="6" name="TextBox 6"/>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sp>
        <p:nvSpPr>
          <p:cNvPr id="7" name="Freeform 7"/>
          <p:cNvSpPr/>
          <p:nvPr/>
        </p:nvSpPr>
        <p:spPr>
          <a:xfrm>
            <a:off x="914827" y="9719553"/>
            <a:ext cx="731654" cy="345873"/>
          </a:xfrm>
          <a:custGeom>
            <a:avLst/>
            <a:gdLst/>
            <a:ahLst/>
            <a:cxnLst/>
            <a:rect l="l" t="t" r="r" b="b"/>
            <a:pathLst>
              <a:path w="731654" h="345873">
                <a:moveTo>
                  <a:pt x="0" y="0"/>
                </a:moveTo>
                <a:lnTo>
                  <a:pt x="731654" y="0"/>
                </a:lnTo>
                <a:lnTo>
                  <a:pt x="731654" y="345873"/>
                </a:lnTo>
                <a:lnTo>
                  <a:pt x="0" y="34587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1495121" y="629231"/>
            <a:ext cx="2089737" cy="228168"/>
          </a:xfrm>
          <a:prstGeom prst="rect">
            <a:avLst/>
          </a:prstGeom>
        </p:spPr>
        <p:txBody>
          <a:bodyPr lIns="0" tIns="0" rIns="0" bIns="0" rtlCol="0" anchor="t">
            <a:spAutoFit/>
          </a:bodyPr>
          <a:lstStyle/>
          <a:p>
            <a:pPr algn="l">
              <a:lnSpc>
                <a:spcPts val="1677"/>
              </a:lnSpc>
              <a:spcBef>
                <a:spcPct val="0"/>
              </a:spcBef>
            </a:pPr>
            <a:r>
              <a:rPr lang="en-US" sz="1582" spc="98">
                <a:solidFill>
                  <a:srgbClr val="FFFFFF"/>
                </a:solidFill>
                <a:latin typeface="Raleway"/>
                <a:ea typeface="Raleway"/>
                <a:cs typeface="Raleway"/>
                <a:sym typeface="Raleway"/>
              </a:rPr>
              <a:t>SECURE SQUAD</a:t>
            </a:r>
          </a:p>
        </p:txBody>
      </p:sp>
      <p:grpSp>
        <p:nvGrpSpPr>
          <p:cNvPr id="11" name="Group 11"/>
          <p:cNvGrpSpPr/>
          <p:nvPr/>
        </p:nvGrpSpPr>
        <p:grpSpPr>
          <a:xfrm>
            <a:off x="16321766" y="9615834"/>
            <a:ext cx="2192753" cy="1597205"/>
            <a:chOff x="0" y="0"/>
            <a:chExt cx="577515" cy="420663"/>
          </a:xfrm>
        </p:grpSpPr>
        <p:sp>
          <p:nvSpPr>
            <p:cNvPr id="12" name="Freeform 12"/>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45DEEF">
                    <a:alpha val="100000"/>
                  </a:srgbClr>
                </a:gs>
                <a:gs pos="100000">
                  <a:srgbClr val="0074AD">
                    <a:alpha val="6500"/>
                  </a:srgbClr>
                </a:gs>
              </a:gsLst>
              <a:lin ang="0"/>
            </a:gradFill>
          </p:spPr>
        </p:sp>
        <p:sp>
          <p:nvSpPr>
            <p:cNvPr id="13" name="TextBox 13"/>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sp>
        <p:nvSpPr>
          <p:cNvPr id="14" name="TextBox 14"/>
          <p:cNvSpPr txBox="1"/>
          <p:nvPr/>
        </p:nvSpPr>
        <p:spPr>
          <a:xfrm>
            <a:off x="16656616" y="9872467"/>
            <a:ext cx="1205367" cy="192970"/>
          </a:xfrm>
          <a:prstGeom prst="rect">
            <a:avLst/>
          </a:prstGeom>
        </p:spPr>
        <p:txBody>
          <a:bodyPr lIns="0" tIns="0" rIns="0" bIns="0" rtlCol="0" anchor="t">
            <a:spAutoFit/>
          </a:bodyPr>
          <a:lstStyle/>
          <a:p>
            <a:pPr algn="ctr">
              <a:lnSpc>
                <a:spcPts val="1551"/>
              </a:lnSpc>
              <a:spcBef>
                <a:spcPct val="0"/>
              </a:spcBef>
            </a:pPr>
            <a:r>
              <a:rPr lang="en-US" sz="1463" b="1" spc="379">
                <a:solidFill>
                  <a:srgbClr val="FFFFFF"/>
                </a:solidFill>
                <a:latin typeface="TT Lakes Neue Bold"/>
                <a:ea typeface="TT Lakes Neue Bold"/>
                <a:cs typeface="TT Lakes Neue Bold"/>
                <a:sym typeface="TT Lakes Neue Bold"/>
              </a:rPr>
              <a:t>PAGE 11</a:t>
            </a:r>
          </a:p>
        </p:txBody>
      </p:sp>
      <p:pic>
        <p:nvPicPr>
          <p:cNvPr id="16" name="Picture 15">
            <a:extLst>
              <a:ext uri="{FF2B5EF4-FFF2-40B4-BE49-F238E27FC236}">
                <a16:creationId xmlns:a16="http://schemas.microsoft.com/office/drawing/2014/main" id="{D6B93EEA-D927-29D5-2BA9-92B560C9CB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97636" y="2689929"/>
            <a:ext cx="9500404" cy="5330915"/>
          </a:xfrm>
          <a:prstGeom prst="rect">
            <a:avLst/>
          </a:prstGeom>
        </p:spPr>
      </p:pic>
      <p:pic>
        <p:nvPicPr>
          <p:cNvPr id="18" name="Picture 17">
            <a:extLst>
              <a:ext uri="{FF2B5EF4-FFF2-40B4-BE49-F238E27FC236}">
                <a16:creationId xmlns:a16="http://schemas.microsoft.com/office/drawing/2014/main" id="{4198C4E3-0EC4-5601-244F-D0E2AB71BA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915" y="2689928"/>
            <a:ext cx="8439806" cy="53309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sp>
      <p:grpSp>
        <p:nvGrpSpPr>
          <p:cNvPr id="3" name="Group 3"/>
          <p:cNvGrpSpPr/>
          <p:nvPr/>
        </p:nvGrpSpPr>
        <p:grpSpPr>
          <a:xfrm>
            <a:off x="16321766" y="9615834"/>
            <a:ext cx="2192753" cy="1597205"/>
            <a:chOff x="0" y="0"/>
            <a:chExt cx="577515" cy="420663"/>
          </a:xfrm>
        </p:grpSpPr>
        <p:sp>
          <p:nvSpPr>
            <p:cNvPr id="4" name="Freeform 4"/>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45DEEF">
                    <a:alpha val="100000"/>
                  </a:srgbClr>
                </a:gs>
                <a:gs pos="100000">
                  <a:srgbClr val="0074AD">
                    <a:alpha val="6500"/>
                  </a:srgbClr>
                </a:gs>
              </a:gsLst>
              <a:lin ang="0"/>
            </a:gradFill>
          </p:spPr>
        </p:sp>
        <p:sp>
          <p:nvSpPr>
            <p:cNvPr id="5" name="TextBox 5"/>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grpSp>
        <p:nvGrpSpPr>
          <p:cNvPr id="6" name="Group 6"/>
          <p:cNvGrpSpPr/>
          <p:nvPr/>
        </p:nvGrpSpPr>
        <p:grpSpPr>
          <a:xfrm>
            <a:off x="0" y="9488397"/>
            <a:ext cx="2192753" cy="1597205"/>
            <a:chOff x="0" y="0"/>
            <a:chExt cx="577515" cy="420663"/>
          </a:xfrm>
        </p:grpSpPr>
        <p:sp>
          <p:nvSpPr>
            <p:cNvPr id="7" name="Freeform 7"/>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0074AD">
                    <a:alpha val="6500"/>
                  </a:srgbClr>
                </a:gs>
                <a:gs pos="100000">
                  <a:srgbClr val="45DEEF">
                    <a:alpha val="100000"/>
                  </a:srgbClr>
                </a:gs>
              </a:gsLst>
              <a:lin ang="0"/>
            </a:gradFill>
          </p:spPr>
        </p:sp>
        <p:sp>
          <p:nvSpPr>
            <p:cNvPr id="8" name="TextBox 8"/>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sp>
        <p:nvSpPr>
          <p:cNvPr id="9" name="Freeform 9"/>
          <p:cNvSpPr/>
          <p:nvPr/>
        </p:nvSpPr>
        <p:spPr>
          <a:xfrm>
            <a:off x="914827" y="9719553"/>
            <a:ext cx="731654" cy="345873"/>
          </a:xfrm>
          <a:custGeom>
            <a:avLst/>
            <a:gdLst/>
            <a:ahLst/>
            <a:cxnLst/>
            <a:rect l="l" t="t" r="r" b="b"/>
            <a:pathLst>
              <a:path w="731654" h="345873">
                <a:moveTo>
                  <a:pt x="0" y="0"/>
                </a:moveTo>
                <a:lnTo>
                  <a:pt x="731654" y="0"/>
                </a:lnTo>
                <a:lnTo>
                  <a:pt x="731654" y="345873"/>
                </a:lnTo>
                <a:lnTo>
                  <a:pt x="0" y="34587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624680" y="1783746"/>
            <a:ext cx="5073789" cy="4560758"/>
          </a:xfrm>
          <a:prstGeom prst="rect">
            <a:avLst/>
          </a:prstGeom>
        </p:spPr>
        <p:txBody>
          <a:bodyPr lIns="0" tIns="0" rIns="0" bIns="0" rtlCol="0" anchor="t">
            <a:spAutoFit/>
          </a:bodyPr>
          <a:lstStyle/>
          <a:p>
            <a:pPr algn="l">
              <a:lnSpc>
                <a:spcPts val="8919"/>
              </a:lnSpc>
            </a:pPr>
            <a:r>
              <a:rPr lang="en-US" sz="8414">
                <a:solidFill>
                  <a:srgbClr val="FFFFFF"/>
                </a:solidFill>
                <a:latin typeface="Anton"/>
                <a:ea typeface="Anton"/>
                <a:cs typeface="Anton"/>
                <a:sym typeface="Anton"/>
              </a:rPr>
              <a:t>CHALLENGES AND SOLUTIONS </a:t>
            </a:r>
          </a:p>
          <a:p>
            <a:pPr algn="l">
              <a:lnSpc>
                <a:spcPts val="8919"/>
              </a:lnSpc>
              <a:spcBef>
                <a:spcPct val="0"/>
              </a:spcBef>
            </a:pPr>
            <a:endParaRPr lang="en-US" sz="8414">
              <a:solidFill>
                <a:srgbClr val="FFFFFF"/>
              </a:solidFill>
              <a:latin typeface="Anton"/>
              <a:ea typeface="Anton"/>
              <a:cs typeface="Anton"/>
              <a:sym typeface="Anton"/>
            </a:endParaRPr>
          </a:p>
        </p:txBody>
      </p:sp>
      <p:sp>
        <p:nvSpPr>
          <p:cNvPr id="11" name="TextBox 11"/>
          <p:cNvSpPr txBox="1"/>
          <p:nvPr/>
        </p:nvSpPr>
        <p:spPr>
          <a:xfrm>
            <a:off x="6054467" y="1423032"/>
            <a:ext cx="10602149" cy="3937509"/>
          </a:xfrm>
          <a:prstGeom prst="rect">
            <a:avLst/>
          </a:prstGeom>
        </p:spPr>
        <p:txBody>
          <a:bodyPr lIns="0" tIns="0" rIns="0" bIns="0" rtlCol="0" anchor="t">
            <a:spAutoFit/>
          </a:bodyPr>
          <a:lstStyle/>
          <a:p>
            <a:pPr algn="l">
              <a:lnSpc>
                <a:spcPts val="3471"/>
              </a:lnSpc>
            </a:pPr>
            <a:r>
              <a:rPr lang="en-US" sz="2479" u="sng">
                <a:solidFill>
                  <a:srgbClr val="FFFFFF"/>
                </a:solidFill>
                <a:latin typeface="Raleway"/>
                <a:ea typeface="Raleway"/>
                <a:cs typeface="Raleway"/>
                <a:sym typeface="Raleway"/>
              </a:rPr>
              <a:t>Challenges:-</a:t>
            </a:r>
          </a:p>
          <a:p>
            <a:pPr marL="535428" lvl="1" indent="-267714" algn="l">
              <a:lnSpc>
                <a:spcPts val="3471"/>
              </a:lnSpc>
              <a:buFont typeface="Arial"/>
              <a:buChar char="•"/>
            </a:pPr>
            <a:r>
              <a:rPr lang="en-US" sz="2479">
                <a:solidFill>
                  <a:srgbClr val="FFFFFF"/>
                </a:solidFill>
                <a:latin typeface="Raleway"/>
                <a:ea typeface="Raleway"/>
                <a:cs typeface="Raleway"/>
                <a:sym typeface="Raleway"/>
              </a:rPr>
              <a:t>Secure Key Management: Keeping the AES encryption key safe.</a:t>
            </a:r>
          </a:p>
          <a:p>
            <a:pPr marL="535428" lvl="1" indent="-267714" algn="l">
              <a:lnSpc>
                <a:spcPts val="3471"/>
              </a:lnSpc>
              <a:buFont typeface="Arial"/>
              <a:buChar char="•"/>
            </a:pPr>
            <a:r>
              <a:rPr lang="en-US" sz="2479">
                <a:solidFill>
                  <a:srgbClr val="FFFFFF"/>
                </a:solidFill>
                <a:latin typeface="Raleway"/>
                <a:ea typeface="Raleway"/>
                <a:cs typeface="Raleway"/>
                <a:sym typeface="Raleway"/>
              </a:rPr>
              <a:t>Handling Large Images: Encrypting and decrypting big files without slowing down.</a:t>
            </a:r>
          </a:p>
          <a:p>
            <a:pPr marL="535428" lvl="1" indent="-267714" algn="l">
              <a:lnSpc>
                <a:spcPts val="3471"/>
              </a:lnSpc>
              <a:buFont typeface="Arial"/>
              <a:buChar char="•"/>
            </a:pPr>
            <a:r>
              <a:rPr lang="en-US" sz="2479">
                <a:solidFill>
                  <a:srgbClr val="FFFFFF"/>
                </a:solidFill>
                <a:latin typeface="Raleway"/>
                <a:ea typeface="Raleway"/>
                <a:cs typeface="Raleway"/>
                <a:sym typeface="Raleway"/>
              </a:rPr>
              <a:t>Cross-Origin Requests: Ensuring smooth connection between React frontend and Flask backend.</a:t>
            </a:r>
          </a:p>
          <a:p>
            <a:pPr marL="535428" lvl="1" indent="-267714" algn="l">
              <a:lnSpc>
                <a:spcPts val="3471"/>
              </a:lnSpc>
              <a:buFont typeface="Arial"/>
              <a:buChar char="•"/>
            </a:pPr>
            <a:r>
              <a:rPr lang="en-US" sz="2479">
                <a:solidFill>
                  <a:srgbClr val="FFFFFF"/>
                </a:solidFill>
                <a:latin typeface="Raleway"/>
                <a:ea typeface="Raleway"/>
                <a:cs typeface="Raleway"/>
                <a:sym typeface="Raleway"/>
              </a:rPr>
              <a:t>Error Handling: Managing issues like wrong file formats or failed decryption.</a:t>
            </a:r>
          </a:p>
          <a:p>
            <a:pPr algn="l">
              <a:lnSpc>
                <a:spcPts val="3471"/>
              </a:lnSpc>
              <a:spcBef>
                <a:spcPct val="0"/>
              </a:spcBef>
            </a:pPr>
            <a:endParaRPr lang="en-US" sz="2479">
              <a:solidFill>
                <a:srgbClr val="FFFFFF"/>
              </a:solidFill>
              <a:latin typeface="Raleway"/>
              <a:ea typeface="Raleway"/>
              <a:cs typeface="Raleway"/>
              <a:sym typeface="Raleway"/>
            </a:endParaRPr>
          </a:p>
        </p:txBody>
      </p:sp>
      <p:sp>
        <p:nvSpPr>
          <p:cNvPr id="12" name="TextBox 12"/>
          <p:cNvSpPr txBox="1"/>
          <p:nvPr/>
        </p:nvSpPr>
        <p:spPr>
          <a:xfrm>
            <a:off x="6054467" y="5303390"/>
            <a:ext cx="10267299" cy="3937509"/>
          </a:xfrm>
          <a:prstGeom prst="rect">
            <a:avLst/>
          </a:prstGeom>
        </p:spPr>
        <p:txBody>
          <a:bodyPr lIns="0" tIns="0" rIns="0" bIns="0" rtlCol="0" anchor="t">
            <a:spAutoFit/>
          </a:bodyPr>
          <a:lstStyle/>
          <a:p>
            <a:pPr algn="l">
              <a:lnSpc>
                <a:spcPts val="3471"/>
              </a:lnSpc>
            </a:pPr>
            <a:r>
              <a:rPr lang="en-US" sz="2479" u="sng">
                <a:solidFill>
                  <a:srgbClr val="FFFFFF"/>
                </a:solidFill>
                <a:latin typeface="Raleway"/>
                <a:ea typeface="Raleway"/>
                <a:cs typeface="Raleway"/>
                <a:sym typeface="Raleway"/>
              </a:rPr>
              <a:t>Solutions:-</a:t>
            </a:r>
          </a:p>
          <a:p>
            <a:pPr marL="535428" lvl="1" indent="-267714" algn="l">
              <a:lnSpc>
                <a:spcPts val="3471"/>
              </a:lnSpc>
              <a:buFont typeface="Arial"/>
              <a:buChar char="•"/>
            </a:pPr>
            <a:r>
              <a:rPr lang="en-US" sz="2479">
                <a:solidFill>
                  <a:srgbClr val="FFFFFF"/>
                </a:solidFill>
                <a:latin typeface="Raleway"/>
                <a:ea typeface="Raleway"/>
                <a:cs typeface="Raleway"/>
                <a:sym typeface="Raleway"/>
              </a:rPr>
              <a:t>Key Security: Generate a new random key every time the server starts.</a:t>
            </a:r>
          </a:p>
          <a:p>
            <a:pPr marL="535428" lvl="1" indent="-267714" algn="l">
              <a:lnSpc>
                <a:spcPts val="3471"/>
              </a:lnSpc>
              <a:buFont typeface="Arial"/>
              <a:buChar char="•"/>
            </a:pPr>
            <a:r>
              <a:rPr lang="en-US" sz="2479">
                <a:solidFill>
                  <a:srgbClr val="FFFFFF"/>
                </a:solidFill>
                <a:latin typeface="Raleway"/>
                <a:ea typeface="Raleway"/>
                <a:cs typeface="Raleway"/>
                <a:sym typeface="Raleway"/>
              </a:rPr>
              <a:t>Efficient Processing: Optimize functions to handle large images faster.</a:t>
            </a:r>
          </a:p>
          <a:p>
            <a:pPr marL="535428" lvl="1" indent="-267714" algn="l">
              <a:lnSpc>
                <a:spcPts val="3471"/>
              </a:lnSpc>
              <a:buFont typeface="Arial"/>
              <a:buChar char="•"/>
            </a:pPr>
            <a:r>
              <a:rPr lang="en-US" sz="2479">
                <a:solidFill>
                  <a:srgbClr val="FFFFFF"/>
                </a:solidFill>
                <a:latin typeface="Raleway"/>
                <a:ea typeface="Raleway"/>
                <a:cs typeface="Raleway"/>
                <a:sym typeface="Raleway"/>
              </a:rPr>
              <a:t>Enable CORS: Use flask-cors for smooth frontend-backend communication.</a:t>
            </a:r>
          </a:p>
          <a:p>
            <a:pPr marL="535428" lvl="1" indent="-267714" algn="l">
              <a:lnSpc>
                <a:spcPts val="3471"/>
              </a:lnSpc>
              <a:buFont typeface="Arial"/>
              <a:buChar char="•"/>
            </a:pPr>
            <a:r>
              <a:rPr lang="en-US" sz="2479">
                <a:solidFill>
                  <a:srgbClr val="FFFFFF"/>
                </a:solidFill>
                <a:latin typeface="Raleway"/>
                <a:ea typeface="Raleway"/>
                <a:cs typeface="Raleway"/>
                <a:sym typeface="Raleway"/>
              </a:rPr>
              <a:t> Clear Error Messages: Inform users about issues with helpful messages.</a:t>
            </a:r>
          </a:p>
        </p:txBody>
      </p:sp>
      <p:sp>
        <p:nvSpPr>
          <p:cNvPr id="13" name="TextBox 13"/>
          <p:cNvSpPr txBox="1"/>
          <p:nvPr/>
        </p:nvSpPr>
        <p:spPr>
          <a:xfrm>
            <a:off x="16656616" y="9872467"/>
            <a:ext cx="1316589" cy="192958"/>
          </a:xfrm>
          <a:prstGeom prst="rect">
            <a:avLst/>
          </a:prstGeom>
        </p:spPr>
        <p:txBody>
          <a:bodyPr lIns="0" tIns="0" rIns="0" bIns="0" rtlCol="0" anchor="t">
            <a:spAutoFit/>
          </a:bodyPr>
          <a:lstStyle/>
          <a:p>
            <a:pPr algn="ctr">
              <a:lnSpc>
                <a:spcPts val="1551"/>
              </a:lnSpc>
              <a:spcBef>
                <a:spcPct val="0"/>
              </a:spcBef>
            </a:pPr>
            <a:r>
              <a:rPr lang="en-US" sz="1463" b="1" spc="379">
                <a:solidFill>
                  <a:srgbClr val="FFFFFF"/>
                </a:solidFill>
                <a:latin typeface="TT Lakes Neue Bold"/>
                <a:ea typeface="TT Lakes Neue Bold"/>
                <a:cs typeface="TT Lakes Neue Bold"/>
                <a:sym typeface="TT Lakes Neue Bold"/>
              </a:rPr>
              <a:t>PAGE 12</a:t>
            </a:r>
          </a:p>
        </p:txBody>
      </p:sp>
      <p:sp>
        <p:nvSpPr>
          <p:cNvPr id="14" name="Freeform 14"/>
          <p:cNvSpPr/>
          <p:nvPr/>
        </p:nvSpPr>
        <p:spPr>
          <a:xfrm>
            <a:off x="914827" y="802108"/>
            <a:ext cx="580294" cy="580294"/>
          </a:xfrm>
          <a:custGeom>
            <a:avLst/>
            <a:gdLst/>
            <a:ahLst/>
            <a:cxnLst/>
            <a:rect l="l" t="t" r="r" b="b"/>
            <a:pathLst>
              <a:path w="580294" h="580294">
                <a:moveTo>
                  <a:pt x="0" y="0"/>
                </a:moveTo>
                <a:lnTo>
                  <a:pt x="580294" y="0"/>
                </a:lnTo>
                <a:lnTo>
                  <a:pt x="580294" y="580294"/>
                </a:lnTo>
                <a:lnTo>
                  <a:pt x="0" y="5802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TextBox 15"/>
          <p:cNvSpPr txBox="1"/>
          <p:nvPr/>
        </p:nvSpPr>
        <p:spPr>
          <a:xfrm>
            <a:off x="1495121" y="982934"/>
            <a:ext cx="2089737" cy="228168"/>
          </a:xfrm>
          <a:prstGeom prst="rect">
            <a:avLst/>
          </a:prstGeom>
        </p:spPr>
        <p:txBody>
          <a:bodyPr lIns="0" tIns="0" rIns="0" bIns="0" rtlCol="0" anchor="t">
            <a:spAutoFit/>
          </a:bodyPr>
          <a:lstStyle/>
          <a:p>
            <a:pPr algn="l">
              <a:lnSpc>
                <a:spcPts val="1677"/>
              </a:lnSpc>
              <a:spcBef>
                <a:spcPct val="0"/>
              </a:spcBef>
            </a:pPr>
            <a:r>
              <a:rPr lang="en-US" sz="1582" spc="98">
                <a:solidFill>
                  <a:srgbClr val="FFFFFF"/>
                </a:solidFill>
                <a:latin typeface="Raleway"/>
                <a:ea typeface="Raleway"/>
                <a:cs typeface="Raleway"/>
                <a:sym typeface="Raleway"/>
              </a:rPr>
              <a:t>SECURE SQUAD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sp>
      <p:sp>
        <p:nvSpPr>
          <p:cNvPr id="3" name="Freeform 3"/>
          <p:cNvSpPr/>
          <p:nvPr/>
        </p:nvSpPr>
        <p:spPr>
          <a:xfrm>
            <a:off x="914827" y="802108"/>
            <a:ext cx="580294" cy="580294"/>
          </a:xfrm>
          <a:custGeom>
            <a:avLst/>
            <a:gdLst/>
            <a:ahLst/>
            <a:cxnLst/>
            <a:rect l="l" t="t" r="r" b="b"/>
            <a:pathLst>
              <a:path w="580294" h="580294">
                <a:moveTo>
                  <a:pt x="0" y="0"/>
                </a:moveTo>
                <a:lnTo>
                  <a:pt x="580294" y="0"/>
                </a:lnTo>
                <a:lnTo>
                  <a:pt x="580294" y="580294"/>
                </a:lnTo>
                <a:lnTo>
                  <a:pt x="0" y="5802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16321766" y="9615834"/>
            <a:ext cx="2192753" cy="1597205"/>
            <a:chOff x="0" y="0"/>
            <a:chExt cx="577515" cy="420663"/>
          </a:xfrm>
        </p:grpSpPr>
        <p:sp>
          <p:nvSpPr>
            <p:cNvPr id="5" name="Freeform 5"/>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45DEEF">
                    <a:alpha val="100000"/>
                  </a:srgbClr>
                </a:gs>
                <a:gs pos="100000">
                  <a:srgbClr val="0074AD">
                    <a:alpha val="6500"/>
                  </a:srgbClr>
                </a:gs>
              </a:gsLst>
              <a:lin ang="0"/>
            </a:gradFill>
          </p:spPr>
        </p:sp>
        <p:sp>
          <p:nvSpPr>
            <p:cNvPr id="6" name="TextBox 6"/>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grpSp>
        <p:nvGrpSpPr>
          <p:cNvPr id="7" name="Group 7"/>
          <p:cNvGrpSpPr/>
          <p:nvPr/>
        </p:nvGrpSpPr>
        <p:grpSpPr>
          <a:xfrm>
            <a:off x="0" y="9488397"/>
            <a:ext cx="2192753" cy="1597205"/>
            <a:chOff x="0" y="0"/>
            <a:chExt cx="577515" cy="420663"/>
          </a:xfrm>
        </p:grpSpPr>
        <p:sp>
          <p:nvSpPr>
            <p:cNvPr id="8" name="Freeform 8"/>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0074AD">
                    <a:alpha val="6500"/>
                  </a:srgbClr>
                </a:gs>
                <a:gs pos="100000">
                  <a:srgbClr val="45DEEF">
                    <a:alpha val="100000"/>
                  </a:srgbClr>
                </a:gs>
              </a:gsLst>
              <a:lin ang="0"/>
            </a:gradFill>
          </p:spPr>
        </p:sp>
        <p:sp>
          <p:nvSpPr>
            <p:cNvPr id="9" name="TextBox 9"/>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sp>
        <p:nvSpPr>
          <p:cNvPr id="10" name="Freeform 10"/>
          <p:cNvSpPr/>
          <p:nvPr/>
        </p:nvSpPr>
        <p:spPr>
          <a:xfrm>
            <a:off x="914827" y="9719553"/>
            <a:ext cx="731654" cy="345873"/>
          </a:xfrm>
          <a:custGeom>
            <a:avLst/>
            <a:gdLst/>
            <a:ahLst/>
            <a:cxnLst/>
            <a:rect l="l" t="t" r="r" b="b"/>
            <a:pathLst>
              <a:path w="731654" h="345873">
                <a:moveTo>
                  <a:pt x="0" y="0"/>
                </a:moveTo>
                <a:lnTo>
                  <a:pt x="731654" y="0"/>
                </a:lnTo>
                <a:lnTo>
                  <a:pt x="731654" y="345873"/>
                </a:lnTo>
                <a:lnTo>
                  <a:pt x="0" y="34587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1" name="Group 11"/>
          <p:cNvGrpSpPr/>
          <p:nvPr/>
        </p:nvGrpSpPr>
        <p:grpSpPr>
          <a:xfrm>
            <a:off x="15827492" y="149094"/>
            <a:ext cx="2460508" cy="2863137"/>
            <a:chOff x="0" y="0"/>
            <a:chExt cx="698500" cy="812800"/>
          </a:xfrm>
        </p:grpSpPr>
        <p:sp>
          <p:nvSpPr>
            <p:cNvPr id="12" name="Freeform 12"/>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gradFill rotWithShape="1">
              <a:gsLst>
                <a:gs pos="0">
                  <a:srgbClr val="45DEEF">
                    <a:alpha val="100000"/>
                  </a:srgbClr>
                </a:gs>
                <a:gs pos="100000">
                  <a:srgbClr val="0074AD">
                    <a:alpha val="6500"/>
                  </a:srgbClr>
                </a:gs>
              </a:gsLst>
              <a:lin ang="0"/>
            </a:gradFill>
          </p:spPr>
        </p:sp>
        <p:sp>
          <p:nvSpPr>
            <p:cNvPr id="13" name="TextBox 13"/>
            <p:cNvSpPr txBox="1"/>
            <p:nvPr/>
          </p:nvSpPr>
          <p:spPr>
            <a:xfrm>
              <a:off x="0" y="92075"/>
              <a:ext cx="698500" cy="581025"/>
            </a:xfrm>
            <a:prstGeom prst="rect">
              <a:avLst/>
            </a:prstGeom>
          </p:spPr>
          <p:txBody>
            <a:bodyPr lIns="50800" tIns="50800" rIns="50800" bIns="50800" rtlCol="0" anchor="ctr"/>
            <a:lstStyle/>
            <a:p>
              <a:pPr algn="ctr">
                <a:lnSpc>
                  <a:spcPts val="2212"/>
                </a:lnSpc>
              </a:pPr>
              <a:endParaRPr/>
            </a:p>
          </p:txBody>
        </p:sp>
      </p:grpSp>
      <p:sp>
        <p:nvSpPr>
          <p:cNvPr id="14" name="Freeform 14"/>
          <p:cNvSpPr/>
          <p:nvPr/>
        </p:nvSpPr>
        <p:spPr>
          <a:xfrm>
            <a:off x="16209611" y="649576"/>
            <a:ext cx="1696270" cy="1862172"/>
          </a:xfrm>
          <a:custGeom>
            <a:avLst/>
            <a:gdLst/>
            <a:ahLst/>
            <a:cxnLst/>
            <a:rect l="l" t="t" r="r" b="b"/>
            <a:pathLst>
              <a:path w="1696270" h="1862172">
                <a:moveTo>
                  <a:pt x="0" y="0"/>
                </a:moveTo>
                <a:lnTo>
                  <a:pt x="1696270" y="0"/>
                </a:lnTo>
                <a:lnTo>
                  <a:pt x="1696270" y="1862172"/>
                </a:lnTo>
                <a:lnTo>
                  <a:pt x="0" y="186217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5" name="TextBox 15"/>
          <p:cNvSpPr txBox="1"/>
          <p:nvPr/>
        </p:nvSpPr>
        <p:spPr>
          <a:xfrm>
            <a:off x="1495121" y="982934"/>
            <a:ext cx="2089737" cy="228168"/>
          </a:xfrm>
          <a:prstGeom prst="rect">
            <a:avLst/>
          </a:prstGeom>
        </p:spPr>
        <p:txBody>
          <a:bodyPr lIns="0" tIns="0" rIns="0" bIns="0" rtlCol="0" anchor="t">
            <a:spAutoFit/>
          </a:bodyPr>
          <a:lstStyle/>
          <a:p>
            <a:pPr algn="l">
              <a:lnSpc>
                <a:spcPts val="1677"/>
              </a:lnSpc>
              <a:spcBef>
                <a:spcPct val="0"/>
              </a:spcBef>
            </a:pPr>
            <a:r>
              <a:rPr lang="en-US" sz="1582" spc="98">
                <a:solidFill>
                  <a:srgbClr val="FFFFFF"/>
                </a:solidFill>
                <a:latin typeface="Raleway"/>
                <a:ea typeface="Raleway"/>
                <a:cs typeface="Raleway"/>
                <a:sym typeface="Raleway"/>
              </a:rPr>
              <a:t>SECURE SQUAD</a:t>
            </a:r>
          </a:p>
        </p:txBody>
      </p:sp>
      <p:sp>
        <p:nvSpPr>
          <p:cNvPr id="16" name="TextBox 16"/>
          <p:cNvSpPr txBox="1"/>
          <p:nvPr/>
        </p:nvSpPr>
        <p:spPr>
          <a:xfrm>
            <a:off x="16656616" y="9872467"/>
            <a:ext cx="1316589" cy="192958"/>
          </a:xfrm>
          <a:prstGeom prst="rect">
            <a:avLst/>
          </a:prstGeom>
        </p:spPr>
        <p:txBody>
          <a:bodyPr lIns="0" tIns="0" rIns="0" bIns="0" rtlCol="0" anchor="t">
            <a:spAutoFit/>
          </a:bodyPr>
          <a:lstStyle/>
          <a:p>
            <a:pPr algn="ctr">
              <a:lnSpc>
                <a:spcPts val="1551"/>
              </a:lnSpc>
              <a:spcBef>
                <a:spcPct val="0"/>
              </a:spcBef>
            </a:pPr>
            <a:r>
              <a:rPr lang="en-US" sz="1463" b="1" spc="379">
                <a:solidFill>
                  <a:srgbClr val="FFFFFF"/>
                </a:solidFill>
                <a:latin typeface="TT Lakes Neue Bold"/>
                <a:ea typeface="TT Lakes Neue Bold"/>
                <a:cs typeface="TT Lakes Neue Bold"/>
                <a:sym typeface="TT Lakes Neue Bold"/>
              </a:rPr>
              <a:t>PAGE 13</a:t>
            </a:r>
          </a:p>
        </p:txBody>
      </p:sp>
      <p:sp>
        <p:nvSpPr>
          <p:cNvPr id="17" name="TextBox 17"/>
          <p:cNvSpPr txBox="1"/>
          <p:nvPr/>
        </p:nvSpPr>
        <p:spPr>
          <a:xfrm>
            <a:off x="4304934" y="1197030"/>
            <a:ext cx="8712746" cy="1168791"/>
          </a:xfrm>
          <a:prstGeom prst="rect">
            <a:avLst/>
          </a:prstGeom>
        </p:spPr>
        <p:txBody>
          <a:bodyPr lIns="0" tIns="0" rIns="0" bIns="0" rtlCol="0" anchor="t">
            <a:spAutoFit/>
          </a:bodyPr>
          <a:lstStyle/>
          <a:p>
            <a:pPr algn="ctr">
              <a:lnSpc>
                <a:spcPts val="8919"/>
              </a:lnSpc>
              <a:spcBef>
                <a:spcPct val="0"/>
              </a:spcBef>
            </a:pPr>
            <a:r>
              <a:rPr lang="en-US" sz="8414">
                <a:solidFill>
                  <a:srgbClr val="FFFFFF"/>
                </a:solidFill>
                <a:latin typeface="Anton"/>
                <a:ea typeface="Anton"/>
                <a:cs typeface="Anton"/>
                <a:sym typeface="Anton"/>
              </a:rPr>
              <a:t>CONCLUSION</a:t>
            </a:r>
          </a:p>
        </p:txBody>
      </p:sp>
      <p:sp>
        <p:nvSpPr>
          <p:cNvPr id="18" name="TextBox 18"/>
          <p:cNvSpPr txBox="1"/>
          <p:nvPr/>
        </p:nvSpPr>
        <p:spPr>
          <a:xfrm>
            <a:off x="3648328" y="2597211"/>
            <a:ext cx="10492364" cy="3040253"/>
          </a:xfrm>
          <a:prstGeom prst="rect">
            <a:avLst/>
          </a:prstGeom>
        </p:spPr>
        <p:txBody>
          <a:bodyPr lIns="0" tIns="0" rIns="0" bIns="0" rtlCol="0" anchor="t">
            <a:spAutoFit/>
          </a:bodyPr>
          <a:lstStyle/>
          <a:p>
            <a:pPr algn="just">
              <a:lnSpc>
                <a:spcPts val="3051"/>
              </a:lnSpc>
            </a:pPr>
            <a:r>
              <a:rPr lang="en-US" sz="2179">
                <a:solidFill>
                  <a:srgbClr val="FFFFFF"/>
                </a:solidFill>
                <a:latin typeface="Raleway"/>
                <a:ea typeface="Raleway"/>
                <a:cs typeface="Raleway"/>
                <a:sym typeface="Raleway"/>
              </a:rPr>
              <a:t>This project successfully demonstrates a secure and efficient method for image encryption and decryption using the AES algorithm. By integrating a Flask backend with a React frontend, it provides a user-friendly platform for protecting sensitive images during storage and transmission.</a:t>
            </a:r>
          </a:p>
          <a:p>
            <a:pPr algn="just">
              <a:lnSpc>
                <a:spcPts val="3051"/>
              </a:lnSpc>
              <a:spcBef>
                <a:spcPct val="0"/>
              </a:spcBef>
            </a:pPr>
            <a:r>
              <a:rPr lang="en-US" sz="2179">
                <a:solidFill>
                  <a:srgbClr val="FFFFFF"/>
                </a:solidFill>
                <a:latin typeface="Raleway"/>
                <a:ea typeface="Raleway"/>
                <a:cs typeface="Raleway"/>
                <a:sym typeface="Raleway"/>
              </a:rPr>
              <a:t>The use of AES ensures strong security, maintaining the confidentiality, integrity, and safety of image data. The system effectively handles encryption, decryption, and smooth communication between the backend and frontend while addressing challenges like key management, large file handling, and error detection.</a:t>
            </a:r>
          </a:p>
        </p:txBody>
      </p:sp>
      <p:sp>
        <p:nvSpPr>
          <p:cNvPr id="19" name="TextBox 19"/>
          <p:cNvSpPr txBox="1"/>
          <p:nvPr/>
        </p:nvSpPr>
        <p:spPr>
          <a:xfrm>
            <a:off x="3718308" y="6021220"/>
            <a:ext cx="10352404" cy="2953258"/>
          </a:xfrm>
          <a:prstGeom prst="rect">
            <a:avLst/>
          </a:prstGeom>
        </p:spPr>
        <p:txBody>
          <a:bodyPr lIns="0" tIns="0" rIns="0" bIns="0" rtlCol="0" anchor="t">
            <a:spAutoFit/>
          </a:bodyPr>
          <a:lstStyle/>
          <a:p>
            <a:pPr algn="just">
              <a:lnSpc>
                <a:spcPts val="3331"/>
              </a:lnSpc>
            </a:pPr>
            <a:r>
              <a:rPr lang="en-US" sz="2379" b="1">
                <a:solidFill>
                  <a:srgbClr val="FFFFFF"/>
                </a:solidFill>
                <a:latin typeface="Raleway Bold"/>
                <a:ea typeface="Raleway Bold"/>
                <a:cs typeface="Raleway Bold"/>
                <a:sym typeface="Raleway Bold"/>
              </a:rPr>
              <a:t>FUTURE WORKS:</a:t>
            </a:r>
          </a:p>
          <a:p>
            <a:pPr algn="just">
              <a:lnSpc>
                <a:spcPts val="2911"/>
              </a:lnSpc>
            </a:pPr>
            <a:r>
              <a:rPr lang="en-US" sz="2079" u="sng">
                <a:solidFill>
                  <a:srgbClr val="FFFFFF"/>
                </a:solidFill>
                <a:latin typeface="Raleway"/>
                <a:ea typeface="Raleway"/>
                <a:cs typeface="Raleway"/>
                <a:sym typeface="Raleway"/>
              </a:rPr>
              <a:t>Stronger Encryption Modes:</a:t>
            </a:r>
          </a:p>
          <a:p>
            <a:pPr algn="just">
              <a:lnSpc>
                <a:spcPts val="2911"/>
              </a:lnSpc>
            </a:pPr>
            <a:r>
              <a:rPr lang="en-US" sz="2079">
                <a:solidFill>
                  <a:srgbClr val="FFFFFF"/>
                </a:solidFill>
                <a:latin typeface="Raleway"/>
                <a:ea typeface="Raleway"/>
                <a:cs typeface="Raleway"/>
                <a:sym typeface="Raleway"/>
              </a:rPr>
              <a:t>Implement more advanced encryption techniques, such as AES with CBC (Cipher Block Chaining) mode or even quantum-resistant algorithms for enhanced security.</a:t>
            </a:r>
          </a:p>
          <a:p>
            <a:pPr algn="just">
              <a:lnSpc>
                <a:spcPts val="2911"/>
              </a:lnSpc>
            </a:pPr>
            <a:endParaRPr lang="en-US" sz="2079">
              <a:solidFill>
                <a:srgbClr val="FFFFFF"/>
              </a:solidFill>
              <a:latin typeface="Raleway"/>
              <a:ea typeface="Raleway"/>
              <a:cs typeface="Raleway"/>
              <a:sym typeface="Raleway"/>
            </a:endParaRPr>
          </a:p>
          <a:p>
            <a:pPr algn="just">
              <a:lnSpc>
                <a:spcPts val="2911"/>
              </a:lnSpc>
            </a:pPr>
            <a:r>
              <a:rPr lang="en-US" sz="2079">
                <a:solidFill>
                  <a:srgbClr val="FFFFFF"/>
                </a:solidFill>
                <a:latin typeface="Raleway"/>
                <a:ea typeface="Raleway"/>
                <a:cs typeface="Raleway"/>
                <a:sym typeface="Raleway"/>
              </a:rPr>
              <a:t> </a:t>
            </a:r>
            <a:r>
              <a:rPr lang="en-US" sz="2079" u="sng">
                <a:solidFill>
                  <a:srgbClr val="FFFFFF"/>
                </a:solidFill>
                <a:latin typeface="Raleway"/>
                <a:ea typeface="Raleway"/>
                <a:cs typeface="Raleway"/>
                <a:sym typeface="Raleway"/>
              </a:rPr>
              <a:t>Cloud Storage Integration:</a:t>
            </a:r>
          </a:p>
          <a:p>
            <a:pPr algn="just">
              <a:lnSpc>
                <a:spcPts val="2911"/>
              </a:lnSpc>
            </a:pPr>
            <a:r>
              <a:rPr lang="en-US" sz="2079">
                <a:solidFill>
                  <a:srgbClr val="FFFFFF"/>
                </a:solidFill>
                <a:latin typeface="Raleway"/>
                <a:ea typeface="Raleway"/>
                <a:cs typeface="Raleway"/>
                <a:sym typeface="Raleway"/>
              </a:rPr>
              <a:t>Enable secure cloud storage options for encrypted images, allowing users to upload, store, and access their encrypted files from anywhere.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sp>
      <p:sp>
        <p:nvSpPr>
          <p:cNvPr id="3" name="Freeform 3"/>
          <p:cNvSpPr/>
          <p:nvPr/>
        </p:nvSpPr>
        <p:spPr>
          <a:xfrm>
            <a:off x="914827" y="802108"/>
            <a:ext cx="580294" cy="580294"/>
          </a:xfrm>
          <a:custGeom>
            <a:avLst/>
            <a:gdLst/>
            <a:ahLst/>
            <a:cxnLst/>
            <a:rect l="l" t="t" r="r" b="b"/>
            <a:pathLst>
              <a:path w="580294" h="580294">
                <a:moveTo>
                  <a:pt x="0" y="0"/>
                </a:moveTo>
                <a:lnTo>
                  <a:pt x="580294" y="0"/>
                </a:lnTo>
                <a:lnTo>
                  <a:pt x="580294" y="580294"/>
                </a:lnTo>
                <a:lnTo>
                  <a:pt x="0" y="5802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628571" y="1038225"/>
            <a:ext cx="2089737" cy="228168"/>
          </a:xfrm>
          <a:prstGeom prst="rect">
            <a:avLst/>
          </a:prstGeom>
        </p:spPr>
        <p:txBody>
          <a:bodyPr lIns="0" tIns="0" rIns="0" bIns="0" rtlCol="0" anchor="t">
            <a:spAutoFit/>
          </a:bodyPr>
          <a:lstStyle/>
          <a:p>
            <a:pPr algn="l">
              <a:lnSpc>
                <a:spcPts val="1677"/>
              </a:lnSpc>
              <a:spcBef>
                <a:spcPct val="0"/>
              </a:spcBef>
            </a:pPr>
            <a:r>
              <a:rPr lang="en-US" sz="1582" spc="98">
                <a:solidFill>
                  <a:srgbClr val="FFFFFF"/>
                </a:solidFill>
                <a:latin typeface="Raleway"/>
                <a:ea typeface="Raleway"/>
                <a:cs typeface="Raleway"/>
                <a:sym typeface="Raleway"/>
              </a:rPr>
              <a:t>SECURE SQUAD</a:t>
            </a:r>
          </a:p>
        </p:txBody>
      </p:sp>
      <p:sp>
        <p:nvSpPr>
          <p:cNvPr id="5" name="TextBox 5"/>
          <p:cNvSpPr txBox="1"/>
          <p:nvPr/>
        </p:nvSpPr>
        <p:spPr>
          <a:xfrm>
            <a:off x="2793418" y="3979825"/>
            <a:ext cx="12701164" cy="2565475"/>
          </a:xfrm>
          <a:prstGeom prst="rect">
            <a:avLst/>
          </a:prstGeom>
        </p:spPr>
        <p:txBody>
          <a:bodyPr lIns="0" tIns="0" rIns="0" bIns="0" rtlCol="0" anchor="t">
            <a:spAutoFit/>
          </a:bodyPr>
          <a:lstStyle/>
          <a:p>
            <a:pPr algn="ctr">
              <a:lnSpc>
                <a:spcPts val="19533"/>
              </a:lnSpc>
              <a:spcBef>
                <a:spcPct val="0"/>
              </a:spcBef>
            </a:pPr>
            <a:r>
              <a:rPr lang="en-US" sz="18427">
                <a:solidFill>
                  <a:srgbClr val="FFFFFF"/>
                </a:solidFill>
                <a:latin typeface="Anton"/>
                <a:ea typeface="Anton"/>
                <a:cs typeface="Anton"/>
                <a:sym typeface="Anton"/>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sp>
      <p:grpSp>
        <p:nvGrpSpPr>
          <p:cNvPr id="3" name="Group 3"/>
          <p:cNvGrpSpPr/>
          <p:nvPr/>
        </p:nvGrpSpPr>
        <p:grpSpPr>
          <a:xfrm>
            <a:off x="16321766" y="9615834"/>
            <a:ext cx="2192753" cy="1597205"/>
            <a:chOff x="0" y="0"/>
            <a:chExt cx="577515" cy="420663"/>
          </a:xfrm>
        </p:grpSpPr>
        <p:sp>
          <p:nvSpPr>
            <p:cNvPr id="4" name="Freeform 4"/>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45DEEF">
                    <a:alpha val="100000"/>
                  </a:srgbClr>
                </a:gs>
                <a:gs pos="100000">
                  <a:srgbClr val="0074AD">
                    <a:alpha val="6500"/>
                  </a:srgbClr>
                </a:gs>
              </a:gsLst>
              <a:lin ang="0"/>
            </a:gradFill>
          </p:spPr>
        </p:sp>
        <p:sp>
          <p:nvSpPr>
            <p:cNvPr id="5" name="TextBox 5"/>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grpSp>
        <p:nvGrpSpPr>
          <p:cNvPr id="6" name="Group 6"/>
          <p:cNvGrpSpPr/>
          <p:nvPr/>
        </p:nvGrpSpPr>
        <p:grpSpPr>
          <a:xfrm>
            <a:off x="0" y="9488397"/>
            <a:ext cx="2192753" cy="1597205"/>
            <a:chOff x="0" y="0"/>
            <a:chExt cx="577515" cy="420663"/>
          </a:xfrm>
        </p:grpSpPr>
        <p:sp>
          <p:nvSpPr>
            <p:cNvPr id="7" name="Freeform 7"/>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0074AD">
                    <a:alpha val="6500"/>
                  </a:srgbClr>
                </a:gs>
                <a:gs pos="100000">
                  <a:srgbClr val="45DEEF">
                    <a:alpha val="100000"/>
                  </a:srgbClr>
                </a:gs>
              </a:gsLst>
              <a:lin ang="0"/>
            </a:gradFill>
          </p:spPr>
        </p:sp>
        <p:sp>
          <p:nvSpPr>
            <p:cNvPr id="8" name="TextBox 8"/>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sp>
        <p:nvSpPr>
          <p:cNvPr id="9" name="Freeform 9"/>
          <p:cNvSpPr/>
          <p:nvPr/>
        </p:nvSpPr>
        <p:spPr>
          <a:xfrm>
            <a:off x="914827" y="9719553"/>
            <a:ext cx="731654" cy="345873"/>
          </a:xfrm>
          <a:custGeom>
            <a:avLst/>
            <a:gdLst/>
            <a:ahLst/>
            <a:cxnLst/>
            <a:rect l="l" t="t" r="r" b="b"/>
            <a:pathLst>
              <a:path w="731654" h="345873">
                <a:moveTo>
                  <a:pt x="0" y="0"/>
                </a:moveTo>
                <a:lnTo>
                  <a:pt x="731654" y="0"/>
                </a:lnTo>
                <a:lnTo>
                  <a:pt x="731654" y="345873"/>
                </a:lnTo>
                <a:lnTo>
                  <a:pt x="0" y="34587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11996079" y="2182140"/>
            <a:ext cx="18387059" cy="3515099"/>
            <a:chOff x="0" y="0"/>
            <a:chExt cx="4842682" cy="925787"/>
          </a:xfrm>
        </p:grpSpPr>
        <p:sp>
          <p:nvSpPr>
            <p:cNvPr id="11" name="Freeform 11"/>
            <p:cNvSpPr/>
            <p:nvPr/>
          </p:nvSpPr>
          <p:spPr>
            <a:xfrm>
              <a:off x="0" y="0"/>
              <a:ext cx="4842682" cy="925787"/>
            </a:xfrm>
            <a:custGeom>
              <a:avLst/>
              <a:gdLst/>
              <a:ahLst/>
              <a:cxnLst/>
              <a:rect l="l" t="t" r="r" b="b"/>
              <a:pathLst>
                <a:path w="4842682" h="925787">
                  <a:moveTo>
                    <a:pt x="0" y="0"/>
                  </a:moveTo>
                  <a:lnTo>
                    <a:pt x="4842682" y="0"/>
                  </a:lnTo>
                  <a:lnTo>
                    <a:pt x="4842682" y="925787"/>
                  </a:lnTo>
                  <a:lnTo>
                    <a:pt x="0" y="925787"/>
                  </a:lnTo>
                  <a:close/>
                </a:path>
              </a:pathLst>
            </a:custGeom>
            <a:gradFill rotWithShape="1">
              <a:gsLst>
                <a:gs pos="0">
                  <a:srgbClr val="45DEEF">
                    <a:alpha val="100000"/>
                  </a:srgbClr>
                </a:gs>
                <a:gs pos="100000">
                  <a:srgbClr val="0074AD">
                    <a:alpha val="6500"/>
                  </a:srgbClr>
                </a:gs>
              </a:gsLst>
              <a:lin ang="0"/>
            </a:gradFill>
          </p:spPr>
        </p:sp>
        <p:sp>
          <p:nvSpPr>
            <p:cNvPr id="12" name="TextBox 12"/>
            <p:cNvSpPr txBox="1"/>
            <p:nvPr/>
          </p:nvSpPr>
          <p:spPr>
            <a:xfrm>
              <a:off x="0" y="38100"/>
              <a:ext cx="4842682" cy="887687"/>
            </a:xfrm>
            <a:prstGeom prst="rect">
              <a:avLst/>
            </a:prstGeom>
          </p:spPr>
          <p:txBody>
            <a:bodyPr lIns="50800" tIns="50800" rIns="50800" bIns="50800" rtlCol="0" anchor="ctr"/>
            <a:lstStyle/>
            <a:p>
              <a:pPr algn="ctr">
                <a:lnSpc>
                  <a:spcPts val="2473"/>
                </a:lnSpc>
              </a:pPr>
              <a:endParaRPr/>
            </a:p>
          </p:txBody>
        </p:sp>
      </p:grpSp>
      <p:sp>
        <p:nvSpPr>
          <p:cNvPr id="13" name="TextBox 13"/>
          <p:cNvSpPr txBox="1"/>
          <p:nvPr/>
        </p:nvSpPr>
        <p:spPr>
          <a:xfrm>
            <a:off x="16656616" y="9872467"/>
            <a:ext cx="1205367" cy="192958"/>
          </a:xfrm>
          <a:prstGeom prst="rect">
            <a:avLst/>
          </a:prstGeom>
        </p:spPr>
        <p:txBody>
          <a:bodyPr lIns="0" tIns="0" rIns="0" bIns="0" rtlCol="0" anchor="t">
            <a:spAutoFit/>
          </a:bodyPr>
          <a:lstStyle/>
          <a:p>
            <a:pPr algn="ctr">
              <a:lnSpc>
                <a:spcPts val="1551"/>
              </a:lnSpc>
              <a:spcBef>
                <a:spcPct val="0"/>
              </a:spcBef>
            </a:pPr>
            <a:r>
              <a:rPr lang="en-US" sz="1463" b="1" spc="379">
                <a:solidFill>
                  <a:srgbClr val="FFFFFF"/>
                </a:solidFill>
                <a:latin typeface="TT Lakes Neue Bold"/>
                <a:ea typeface="TT Lakes Neue Bold"/>
                <a:cs typeface="TT Lakes Neue Bold"/>
                <a:sym typeface="TT Lakes Neue Bold"/>
              </a:rPr>
              <a:t>PAGE 2</a:t>
            </a:r>
          </a:p>
        </p:txBody>
      </p:sp>
      <p:sp>
        <p:nvSpPr>
          <p:cNvPr id="14" name="TextBox 14"/>
          <p:cNvSpPr txBox="1"/>
          <p:nvPr/>
        </p:nvSpPr>
        <p:spPr>
          <a:xfrm>
            <a:off x="565620" y="2840700"/>
            <a:ext cx="7068313" cy="2302800"/>
          </a:xfrm>
          <a:prstGeom prst="rect">
            <a:avLst/>
          </a:prstGeom>
        </p:spPr>
        <p:txBody>
          <a:bodyPr lIns="0" tIns="0" rIns="0" bIns="0" rtlCol="0" anchor="t">
            <a:spAutoFit/>
          </a:bodyPr>
          <a:lstStyle/>
          <a:p>
            <a:pPr algn="l">
              <a:lnSpc>
                <a:spcPts val="8919"/>
              </a:lnSpc>
              <a:spcBef>
                <a:spcPct val="0"/>
              </a:spcBef>
            </a:pPr>
            <a:r>
              <a:rPr lang="en-US" sz="8414">
                <a:solidFill>
                  <a:srgbClr val="FFFFFF"/>
                </a:solidFill>
                <a:latin typeface="Anton"/>
                <a:ea typeface="Anton"/>
                <a:cs typeface="Anton"/>
                <a:sym typeface="Anton"/>
              </a:rPr>
              <a:t>PROBLEM STATEMENT</a:t>
            </a:r>
          </a:p>
        </p:txBody>
      </p:sp>
      <p:sp>
        <p:nvSpPr>
          <p:cNvPr id="15" name="TextBox 15"/>
          <p:cNvSpPr txBox="1"/>
          <p:nvPr/>
        </p:nvSpPr>
        <p:spPr>
          <a:xfrm>
            <a:off x="6686305" y="2134515"/>
            <a:ext cx="10880265" cy="6068823"/>
          </a:xfrm>
          <a:prstGeom prst="rect">
            <a:avLst/>
          </a:prstGeom>
        </p:spPr>
        <p:txBody>
          <a:bodyPr lIns="0" tIns="0" rIns="0" bIns="0" rtlCol="0" anchor="t">
            <a:spAutoFit/>
          </a:bodyPr>
          <a:lstStyle/>
          <a:p>
            <a:pPr algn="just">
              <a:lnSpc>
                <a:spcPts val="3723"/>
              </a:lnSpc>
            </a:pPr>
            <a:r>
              <a:rPr lang="en-US" sz="2799">
                <a:solidFill>
                  <a:srgbClr val="FFFFFF"/>
                </a:solidFill>
                <a:latin typeface="Raleway"/>
                <a:ea typeface="Raleway"/>
                <a:cs typeface="Raleway"/>
                <a:sym typeface="Raleway"/>
              </a:rPr>
              <a:t>In the digital era, sharing images online has become common, but it also increases the risk of unauthorized access, data breaches, and cyber threats. Sensitive images shared over networks can be intercepted, misused, or tampered with if not properly secured.</a:t>
            </a:r>
          </a:p>
          <a:p>
            <a:pPr algn="just">
              <a:lnSpc>
                <a:spcPts val="3723"/>
              </a:lnSpc>
            </a:pPr>
            <a:r>
              <a:rPr lang="en-US" sz="2799">
                <a:solidFill>
                  <a:srgbClr val="FFFFFF"/>
                </a:solidFill>
                <a:latin typeface="Raleway"/>
                <a:ea typeface="Raleway"/>
                <a:cs typeface="Raleway"/>
                <a:sym typeface="Raleway"/>
              </a:rPr>
              <a:t>There is a need for a reliable system that can securely encrypt and decrypt images during storage and transmission.</a:t>
            </a:r>
          </a:p>
          <a:p>
            <a:pPr algn="just">
              <a:lnSpc>
                <a:spcPts val="3723"/>
              </a:lnSpc>
            </a:pPr>
            <a:endParaRPr lang="en-US" sz="2799">
              <a:solidFill>
                <a:srgbClr val="FFFFFF"/>
              </a:solidFill>
              <a:latin typeface="Raleway"/>
              <a:ea typeface="Raleway"/>
              <a:cs typeface="Raleway"/>
              <a:sym typeface="Raleway"/>
            </a:endParaRPr>
          </a:p>
          <a:p>
            <a:pPr algn="just">
              <a:lnSpc>
                <a:spcPts val="3723"/>
              </a:lnSpc>
            </a:pPr>
            <a:r>
              <a:rPr lang="en-US" sz="2799">
                <a:solidFill>
                  <a:srgbClr val="FFFFFF"/>
                </a:solidFill>
                <a:latin typeface="Raleway"/>
                <a:ea typeface="Raleway"/>
                <a:cs typeface="Raleway"/>
                <a:sym typeface="Raleway"/>
              </a:rPr>
              <a:t>This project aims to develop a web-based solution using the AES algorithm to ensure that images are securely encrypted before transmission and accurately decrypted upon receipt. The system will be built using Flask for the backend and React for the frontend, providing a simple and user-friendly platform for image protection.</a:t>
            </a:r>
          </a:p>
        </p:txBody>
      </p:sp>
      <p:sp>
        <p:nvSpPr>
          <p:cNvPr id="16" name="Freeform 16"/>
          <p:cNvSpPr/>
          <p:nvPr/>
        </p:nvSpPr>
        <p:spPr>
          <a:xfrm>
            <a:off x="914827" y="802108"/>
            <a:ext cx="580294" cy="580294"/>
          </a:xfrm>
          <a:custGeom>
            <a:avLst/>
            <a:gdLst/>
            <a:ahLst/>
            <a:cxnLst/>
            <a:rect l="l" t="t" r="r" b="b"/>
            <a:pathLst>
              <a:path w="580294" h="580294">
                <a:moveTo>
                  <a:pt x="0" y="0"/>
                </a:moveTo>
                <a:lnTo>
                  <a:pt x="580294" y="0"/>
                </a:lnTo>
                <a:lnTo>
                  <a:pt x="580294" y="580294"/>
                </a:lnTo>
                <a:lnTo>
                  <a:pt x="0" y="5802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7" name="TextBox 17"/>
          <p:cNvSpPr txBox="1"/>
          <p:nvPr/>
        </p:nvSpPr>
        <p:spPr>
          <a:xfrm>
            <a:off x="1628571" y="1038225"/>
            <a:ext cx="2089737" cy="228168"/>
          </a:xfrm>
          <a:prstGeom prst="rect">
            <a:avLst/>
          </a:prstGeom>
        </p:spPr>
        <p:txBody>
          <a:bodyPr lIns="0" tIns="0" rIns="0" bIns="0" rtlCol="0" anchor="t">
            <a:spAutoFit/>
          </a:bodyPr>
          <a:lstStyle/>
          <a:p>
            <a:pPr algn="l">
              <a:lnSpc>
                <a:spcPts val="1677"/>
              </a:lnSpc>
              <a:spcBef>
                <a:spcPct val="0"/>
              </a:spcBef>
            </a:pPr>
            <a:r>
              <a:rPr lang="en-US" sz="1582" spc="98">
                <a:solidFill>
                  <a:srgbClr val="FFFFFF"/>
                </a:solidFill>
                <a:latin typeface="Raleway"/>
                <a:ea typeface="Raleway"/>
                <a:cs typeface="Raleway"/>
                <a:sym typeface="Raleway"/>
              </a:rPr>
              <a:t>SECURE SQUAD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sp>
      <p:grpSp>
        <p:nvGrpSpPr>
          <p:cNvPr id="3" name="Group 3"/>
          <p:cNvGrpSpPr/>
          <p:nvPr/>
        </p:nvGrpSpPr>
        <p:grpSpPr>
          <a:xfrm>
            <a:off x="16321766" y="9615834"/>
            <a:ext cx="2192753" cy="1597205"/>
            <a:chOff x="0" y="0"/>
            <a:chExt cx="577515" cy="420663"/>
          </a:xfrm>
        </p:grpSpPr>
        <p:sp>
          <p:nvSpPr>
            <p:cNvPr id="4" name="Freeform 4"/>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45DEEF">
                    <a:alpha val="100000"/>
                  </a:srgbClr>
                </a:gs>
                <a:gs pos="100000">
                  <a:srgbClr val="0074AD">
                    <a:alpha val="6500"/>
                  </a:srgbClr>
                </a:gs>
              </a:gsLst>
              <a:lin ang="0"/>
            </a:gradFill>
          </p:spPr>
        </p:sp>
        <p:sp>
          <p:nvSpPr>
            <p:cNvPr id="5" name="TextBox 5"/>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grpSp>
        <p:nvGrpSpPr>
          <p:cNvPr id="6" name="Group 6"/>
          <p:cNvGrpSpPr/>
          <p:nvPr/>
        </p:nvGrpSpPr>
        <p:grpSpPr>
          <a:xfrm>
            <a:off x="0" y="9488397"/>
            <a:ext cx="2192753" cy="1597205"/>
            <a:chOff x="0" y="0"/>
            <a:chExt cx="577515" cy="420663"/>
          </a:xfrm>
        </p:grpSpPr>
        <p:sp>
          <p:nvSpPr>
            <p:cNvPr id="7" name="Freeform 7"/>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0074AD">
                    <a:alpha val="6500"/>
                  </a:srgbClr>
                </a:gs>
                <a:gs pos="100000">
                  <a:srgbClr val="45DEEF">
                    <a:alpha val="100000"/>
                  </a:srgbClr>
                </a:gs>
              </a:gsLst>
              <a:lin ang="0"/>
            </a:gradFill>
          </p:spPr>
        </p:sp>
        <p:sp>
          <p:nvSpPr>
            <p:cNvPr id="8" name="TextBox 8"/>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sp>
        <p:nvSpPr>
          <p:cNvPr id="9" name="Freeform 9"/>
          <p:cNvSpPr/>
          <p:nvPr/>
        </p:nvSpPr>
        <p:spPr>
          <a:xfrm>
            <a:off x="914827" y="9719553"/>
            <a:ext cx="731654" cy="345873"/>
          </a:xfrm>
          <a:custGeom>
            <a:avLst/>
            <a:gdLst/>
            <a:ahLst/>
            <a:cxnLst/>
            <a:rect l="l" t="t" r="r" b="b"/>
            <a:pathLst>
              <a:path w="731654" h="345873">
                <a:moveTo>
                  <a:pt x="0" y="0"/>
                </a:moveTo>
                <a:lnTo>
                  <a:pt x="731654" y="0"/>
                </a:lnTo>
                <a:lnTo>
                  <a:pt x="731654" y="345873"/>
                </a:lnTo>
                <a:lnTo>
                  <a:pt x="0" y="34587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11640372" y="1050596"/>
            <a:ext cx="29058514" cy="8229600"/>
            <a:chOff x="0" y="0"/>
            <a:chExt cx="7653271" cy="2167467"/>
          </a:xfrm>
        </p:grpSpPr>
        <p:sp>
          <p:nvSpPr>
            <p:cNvPr id="11" name="Freeform 11"/>
            <p:cNvSpPr/>
            <p:nvPr/>
          </p:nvSpPr>
          <p:spPr>
            <a:xfrm>
              <a:off x="0" y="0"/>
              <a:ext cx="7653271" cy="2167467"/>
            </a:xfrm>
            <a:custGeom>
              <a:avLst/>
              <a:gdLst/>
              <a:ahLst/>
              <a:cxnLst/>
              <a:rect l="l" t="t" r="r" b="b"/>
              <a:pathLst>
                <a:path w="7653271" h="2167467">
                  <a:moveTo>
                    <a:pt x="0" y="0"/>
                  </a:moveTo>
                  <a:lnTo>
                    <a:pt x="7653271" y="0"/>
                  </a:lnTo>
                  <a:lnTo>
                    <a:pt x="7653271" y="2167467"/>
                  </a:lnTo>
                  <a:lnTo>
                    <a:pt x="0" y="2167467"/>
                  </a:lnTo>
                  <a:close/>
                </a:path>
              </a:pathLst>
            </a:custGeom>
            <a:gradFill rotWithShape="1">
              <a:gsLst>
                <a:gs pos="0">
                  <a:srgbClr val="45DEEF">
                    <a:alpha val="100000"/>
                  </a:srgbClr>
                </a:gs>
                <a:gs pos="100000">
                  <a:srgbClr val="0074AD">
                    <a:alpha val="6500"/>
                  </a:srgbClr>
                </a:gs>
              </a:gsLst>
              <a:lin ang="0"/>
            </a:gradFill>
          </p:spPr>
        </p:sp>
        <p:sp>
          <p:nvSpPr>
            <p:cNvPr id="12" name="TextBox 12"/>
            <p:cNvSpPr txBox="1"/>
            <p:nvPr/>
          </p:nvSpPr>
          <p:spPr>
            <a:xfrm>
              <a:off x="0" y="38100"/>
              <a:ext cx="7653271" cy="2129367"/>
            </a:xfrm>
            <a:prstGeom prst="rect">
              <a:avLst/>
            </a:prstGeom>
          </p:spPr>
          <p:txBody>
            <a:bodyPr lIns="50800" tIns="50800" rIns="50800" bIns="50800" rtlCol="0" anchor="ctr"/>
            <a:lstStyle/>
            <a:p>
              <a:pPr algn="ctr">
                <a:lnSpc>
                  <a:spcPts val="2473"/>
                </a:lnSpc>
              </a:pPr>
              <a:endParaRPr/>
            </a:p>
          </p:txBody>
        </p:sp>
      </p:grpSp>
      <p:sp>
        <p:nvSpPr>
          <p:cNvPr id="13" name="TextBox 13"/>
          <p:cNvSpPr txBox="1"/>
          <p:nvPr/>
        </p:nvSpPr>
        <p:spPr>
          <a:xfrm>
            <a:off x="16656616" y="9872467"/>
            <a:ext cx="1205367" cy="192958"/>
          </a:xfrm>
          <a:prstGeom prst="rect">
            <a:avLst/>
          </a:prstGeom>
        </p:spPr>
        <p:txBody>
          <a:bodyPr lIns="0" tIns="0" rIns="0" bIns="0" rtlCol="0" anchor="t">
            <a:spAutoFit/>
          </a:bodyPr>
          <a:lstStyle/>
          <a:p>
            <a:pPr algn="ctr">
              <a:lnSpc>
                <a:spcPts val="1551"/>
              </a:lnSpc>
              <a:spcBef>
                <a:spcPct val="0"/>
              </a:spcBef>
            </a:pPr>
            <a:r>
              <a:rPr lang="en-US" sz="1463" b="1" spc="379">
                <a:solidFill>
                  <a:srgbClr val="FFFFFF"/>
                </a:solidFill>
                <a:latin typeface="TT Lakes Neue Bold"/>
                <a:ea typeface="TT Lakes Neue Bold"/>
                <a:cs typeface="TT Lakes Neue Bold"/>
                <a:sym typeface="TT Lakes Neue Bold"/>
              </a:rPr>
              <a:t>PAGE 3</a:t>
            </a:r>
          </a:p>
        </p:txBody>
      </p:sp>
      <p:sp>
        <p:nvSpPr>
          <p:cNvPr id="14" name="TextBox 14"/>
          <p:cNvSpPr txBox="1"/>
          <p:nvPr/>
        </p:nvSpPr>
        <p:spPr>
          <a:xfrm>
            <a:off x="1156090" y="1388802"/>
            <a:ext cx="15813063" cy="983755"/>
          </a:xfrm>
          <a:prstGeom prst="rect">
            <a:avLst/>
          </a:prstGeom>
        </p:spPr>
        <p:txBody>
          <a:bodyPr lIns="0" tIns="0" rIns="0" bIns="0" rtlCol="0" anchor="t">
            <a:spAutoFit/>
          </a:bodyPr>
          <a:lstStyle/>
          <a:p>
            <a:pPr algn="ctr">
              <a:lnSpc>
                <a:spcPts val="7541"/>
              </a:lnSpc>
              <a:spcBef>
                <a:spcPct val="0"/>
              </a:spcBef>
            </a:pPr>
            <a:r>
              <a:rPr lang="en-US" sz="7115">
                <a:solidFill>
                  <a:srgbClr val="FFFFFF"/>
                </a:solidFill>
                <a:latin typeface="Anton"/>
                <a:ea typeface="Anton"/>
                <a:cs typeface="Anton"/>
                <a:sym typeface="Anton"/>
              </a:rPr>
              <a:t>ALGORITHM USED</a:t>
            </a:r>
          </a:p>
        </p:txBody>
      </p:sp>
      <p:sp>
        <p:nvSpPr>
          <p:cNvPr id="15" name="TextBox 15"/>
          <p:cNvSpPr txBox="1"/>
          <p:nvPr/>
        </p:nvSpPr>
        <p:spPr>
          <a:xfrm>
            <a:off x="3522485" y="2567889"/>
            <a:ext cx="11660567" cy="1897253"/>
          </a:xfrm>
          <a:prstGeom prst="rect">
            <a:avLst/>
          </a:prstGeom>
        </p:spPr>
        <p:txBody>
          <a:bodyPr lIns="0" tIns="0" rIns="0" bIns="0" rtlCol="0" anchor="t">
            <a:spAutoFit/>
          </a:bodyPr>
          <a:lstStyle/>
          <a:p>
            <a:pPr algn="just">
              <a:lnSpc>
                <a:spcPts val="3051"/>
              </a:lnSpc>
            </a:pPr>
            <a:r>
              <a:rPr lang="en-US" sz="2179" b="1">
                <a:solidFill>
                  <a:srgbClr val="FFFFFF"/>
                </a:solidFill>
                <a:latin typeface="Raleway Bold"/>
                <a:ea typeface="Raleway Bold"/>
                <a:cs typeface="Raleway Bold"/>
                <a:sym typeface="Raleway Bold"/>
              </a:rPr>
              <a:t>The Advanced Encryption Standard (AES) is one of the most widely used encryption algorithms for securing digital data. It is a symmetric block cipher, meaning the same key is used for both encryption and decryption, ensuring faster and more efficient data protection.</a:t>
            </a:r>
          </a:p>
          <a:p>
            <a:pPr algn="just">
              <a:lnSpc>
                <a:spcPts val="3051"/>
              </a:lnSpc>
              <a:spcBef>
                <a:spcPct val="0"/>
              </a:spcBef>
            </a:pPr>
            <a:endParaRPr lang="en-US" sz="2179" b="1">
              <a:solidFill>
                <a:srgbClr val="FFFFFF"/>
              </a:solidFill>
              <a:latin typeface="Raleway Bold"/>
              <a:ea typeface="Raleway Bold"/>
              <a:cs typeface="Raleway Bold"/>
              <a:sym typeface="Raleway Bold"/>
            </a:endParaRPr>
          </a:p>
        </p:txBody>
      </p:sp>
      <p:sp>
        <p:nvSpPr>
          <p:cNvPr id="16" name="TextBox 16"/>
          <p:cNvSpPr txBox="1"/>
          <p:nvPr/>
        </p:nvSpPr>
        <p:spPr>
          <a:xfrm>
            <a:off x="3535973" y="4388942"/>
            <a:ext cx="11719509" cy="1991919"/>
          </a:xfrm>
          <a:prstGeom prst="rect">
            <a:avLst/>
          </a:prstGeom>
        </p:spPr>
        <p:txBody>
          <a:bodyPr lIns="0" tIns="0" rIns="0" bIns="0" rtlCol="0" anchor="t">
            <a:spAutoFit/>
          </a:bodyPr>
          <a:lstStyle/>
          <a:p>
            <a:pPr algn="just">
              <a:lnSpc>
                <a:spcPts val="3161"/>
              </a:lnSpc>
            </a:pPr>
            <a:r>
              <a:rPr lang="en-US" sz="2079" b="1">
                <a:solidFill>
                  <a:srgbClr val="FFFFFF"/>
                </a:solidFill>
                <a:latin typeface="Raleway Bold"/>
                <a:ea typeface="Raleway Bold"/>
                <a:cs typeface="Raleway Bold"/>
                <a:sym typeface="Raleway Bold"/>
              </a:rPr>
              <a:t>Why Use AES for Image Encryption?</a:t>
            </a:r>
          </a:p>
          <a:p>
            <a:pPr marL="449070" lvl="1" indent="-224535" algn="just">
              <a:lnSpc>
                <a:spcPts val="3161"/>
              </a:lnSpc>
              <a:buFont typeface="Arial"/>
              <a:buChar char="•"/>
            </a:pPr>
            <a:r>
              <a:rPr lang="en-US" sz="2079" b="1">
                <a:solidFill>
                  <a:srgbClr val="FFFFFF"/>
                </a:solidFill>
                <a:latin typeface="Raleway Bold"/>
                <a:ea typeface="Raleway Bold"/>
                <a:cs typeface="Raleway Bold"/>
                <a:sym typeface="Raleway Bold"/>
              </a:rPr>
              <a:t>High Security: Strong protection against brute-force and cryptographic attacks</a:t>
            </a:r>
          </a:p>
          <a:p>
            <a:pPr marL="449070" lvl="1" indent="-224535" algn="just">
              <a:lnSpc>
                <a:spcPts val="3161"/>
              </a:lnSpc>
              <a:buFont typeface="Arial"/>
              <a:buChar char="•"/>
            </a:pPr>
            <a:r>
              <a:rPr lang="en-US" sz="2079" b="1">
                <a:solidFill>
                  <a:srgbClr val="FFFFFF"/>
                </a:solidFill>
                <a:latin typeface="Raleway Bold"/>
                <a:ea typeface="Raleway Bold"/>
                <a:cs typeface="Raleway Bold"/>
                <a:sym typeface="Raleway Bold"/>
              </a:rPr>
              <a:t>Speed: Fast encryption and decryption processes, suitable for large data</a:t>
            </a:r>
          </a:p>
          <a:p>
            <a:pPr marL="449070" lvl="1" indent="-224535" algn="just">
              <a:lnSpc>
                <a:spcPts val="3161"/>
              </a:lnSpc>
              <a:buFont typeface="Arial"/>
              <a:buChar char="•"/>
            </a:pPr>
            <a:r>
              <a:rPr lang="en-US" sz="2079" b="1">
                <a:solidFill>
                  <a:srgbClr val="FFFFFF"/>
                </a:solidFill>
                <a:latin typeface="Raleway Bold"/>
                <a:ea typeface="Raleway Bold"/>
                <a:cs typeface="Raleway Bold"/>
                <a:sym typeface="Raleway Bold"/>
              </a:rPr>
              <a:t>Efficiency: Uses fewer resources, making it ideal for web-based applications</a:t>
            </a:r>
          </a:p>
          <a:p>
            <a:pPr marL="449070" lvl="1" indent="-224535" algn="just">
              <a:lnSpc>
                <a:spcPts val="3161"/>
              </a:lnSpc>
              <a:buFont typeface="Arial"/>
              <a:buChar char="•"/>
            </a:pPr>
            <a:r>
              <a:rPr lang="en-US" sz="2079" b="1">
                <a:solidFill>
                  <a:srgbClr val="FFFFFF"/>
                </a:solidFill>
                <a:latin typeface="Raleway Bold"/>
                <a:ea typeface="Raleway Bold"/>
                <a:cs typeface="Raleway Bold"/>
                <a:sym typeface="Raleway Bold"/>
              </a:rPr>
              <a:t>Global Standard: Widely adopted for securing sensitive information worldwide</a:t>
            </a:r>
          </a:p>
        </p:txBody>
      </p:sp>
      <p:sp>
        <p:nvSpPr>
          <p:cNvPr id="17" name="Freeform 17"/>
          <p:cNvSpPr/>
          <p:nvPr/>
        </p:nvSpPr>
        <p:spPr>
          <a:xfrm>
            <a:off x="865942" y="470302"/>
            <a:ext cx="580294" cy="580294"/>
          </a:xfrm>
          <a:custGeom>
            <a:avLst/>
            <a:gdLst/>
            <a:ahLst/>
            <a:cxnLst/>
            <a:rect l="l" t="t" r="r" b="b"/>
            <a:pathLst>
              <a:path w="580294" h="580294">
                <a:moveTo>
                  <a:pt x="0" y="0"/>
                </a:moveTo>
                <a:lnTo>
                  <a:pt x="580295" y="0"/>
                </a:lnTo>
                <a:lnTo>
                  <a:pt x="580295" y="580294"/>
                </a:lnTo>
                <a:lnTo>
                  <a:pt x="0" y="5802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8" name="TextBox 18"/>
          <p:cNvSpPr txBox="1"/>
          <p:nvPr/>
        </p:nvSpPr>
        <p:spPr>
          <a:xfrm>
            <a:off x="1446237" y="651127"/>
            <a:ext cx="2089737" cy="228168"/>
          </a:xfrm>
          <a:prstGeom prst="rect">
            <a:avLst/>
          </a:prstGeom>
        </p:spPr>
        <p:txBody>
          <a:bodyPr lIns="0" tIns="0" rIns="0" bIns="0" rtlCol="0" anchor="t">
            <a:spAutoFit/>
          </a:bodyPr>
          <a:lstStyle/>
          <a:p>
            <a:pPr algn="l">
              <a:lnSpc>
                <a:spcPts val="1677"/>
              </a:lnSpc>
              <a:spcBef>
                <a:spcPct val="0"/>
              </a:spcBef>
            </a:pPr>
            <a:r>
              <a:rPr lang="en-US" sz="1582" spc="98">
                <a:solidFill>
                  <a:srgbClr val="FFFFFF"/>
                </a:solidFill>
                <a:latin typeface="Raleway"/>
                <a:ea typeface="Raleway"/>
                <a:cs typeface="Raleway"/>
                <a:sym typeface="Raleway"/>
              </a:rPr>
              <a:t>SECURE SQUAD</a:t>
            </a:r>
          </a:p>
        </p:txBody>
      </p:sp>
      <p:sp>
        <p:nvSpPr>
          <p:cNvPr id="19" name="TextBox 19"/>
          <p:cNvSpPr txBox="1"/>
          <p:nvPr/>
        </p:nvSpPr>
        <p:spPr>
          <a:xfrm>
            <a:off x="3535973" y="6552311"/>
            <a:ext cx="9900031" cy="1946936"/>
          </a:xfrm>
          <a:prstGeom prst="rect">
            <a:avLst/>
          </a:prstGeom>
        </p:spPr>
        <p:txBody>
          <a:bodyPr lIns="0" tIns="0" rIns="0" bIns="0" rtlCol="0" anchor="t">
            <a:spAutoFit/>
          </a:bodyPr>
          <a:lstStyle/>
          <a:p>
            <a:pPr algn="just">
              <a:lnSpc>
                <a:spcPts val="3140"/>
              </a:lnSpc>
            </a:pPr>
            <a:r>
              <a:rPr lang="en-US" sz="2079" b="1" u="sng">
                <a:solidFill>
                  <a:srgbClr val="FFFFFF"/>
                </a:solidFill>
                <a:latin typeface="Raleway Bold"/>
                <a:ea typeface="Raleway Bold"/>
                <a:cs typeface="Raleway Bold"/>
                <a:sym typeface="Raleway Bold"/>
              </a:rPr>
              <a:t>Key Benefits</a:t>
            </a:r>
          </a:p>
          <a:p>
            <a:pPr marL="449070" lvl="1" indent="-224535" algn="just">
              <a:lnSpc>
                <a:spcPts val="3140"/>
              </a:lnSpc>
              <a:buFont typeface="Arial"/>
              <a:buChar char="•"/>
            </a:pPr>
            <a:r>
              <a:rPr lang="en-US" sz="2079" b="1">
                <a:solidFill>
                  <a:srgbClr val="FFFFFF"/>
                </a:solidFill>
                <a:latin typeface="Raleway Bold"/>
                <a:ea typeface="Raleway Bold"/>
                <a:cs typeface="Raleway Bold"/>
                <a:sym typeface="Raleway Bold"/>
              </a:rPr>
              <a:t>Confidentiality – Protects images from unauthorized access.</a:t>
            </a:r>
          </a:p>
          <a:p>
            <a:pPr marL="449070" lvl="1" indent="-224535" algn="just">
              <a:lnSpc>
                <a:spcPts val="3140"/>
              </a:lnSpc>
              <a:buFont typeface="Arial"/>
              <a:buChar char="•"/>
            </a:pPr>
            <a:r>
              <a:rPr lang="en-US" sz="2079" b="1">
                <a:solidFill>
                  <a:srgbClr val="FFFFFF"/>
                </a:solidFill>
                <a:latin typeface="Raleway Bold"/>
                <a:ea typeface="Raleway Bold"/>
                <a:cs typeface="Raleway Bold"/>
                <a:sym typeface="Raleway Bold"/>
              </a:rPr>
              <a:t>Integrity – Ensures the image remains unchanged during transmission.</a:t>
            </a:r>
          </a:p>
          <a:p>
            <a:pPr marL="449070" lvl="1" indent="-224535" algn="just">
              <a:lnSpc>
                <a:spcPts val="3140"/>
              </a:lnSpc>
              <a:buFont typeface="Arial"/>
              <a:buChar char="•"/>
            </a:pPr>
            <a:r>
              <a:rPr lang="en-US" sz="2079" b="1">
                <a:solidFill>
                  <a:srgbClr val="FFFFFF"/>
                </a:solidFill>
                <a:latin typeface="Raleway Bold"/>
                <a:ea typeface="Raleway Bold"/>
                <a:cs typeface="Raleway Bold"/>
                <a:sym typeface="Raleway Bold"/>
              </a:rPr>
              <a:t>Security – Uses AES, a highly secure encryption standard.</a:t>
            </a:r>
          </a:p>
          <a:p>
            <a:pPr marL="449070" lvl="1" indent="-224535" algn="just">
              <a:lnSpc>
                <a:spcPts val="3140"/>
              </a:lnSpc>
              <a:buFont typeface="Arial"/>
              <a:buChar char="•"/>
            </a:pPr>
            <a:r>
              <a:rPr lang="en-US" sz="2079" b="1">
                <a:solidFill>
                  <a:srgbClr val="FFFFFF"/>
                </a:solidFill>
                <a:latin typeface="Raleway Bold"/>
                <a:ea typeface="Raleway Bold"/>
                <a:cs typeface="Raleway Bold"/>
                <a:sym typeface="Raleway Bold"/>
              </a:rPr>
              <a:t>User-Friendly – Simple web interface for encryption and decryption.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sp>
      <p:grpSp>
        <p:nvGrpSpPr>
          <p:cNvPr id="3" name="Group 3"/>
          <p:cNvGrpSpPr/>
          <p:nvPr/>
        </p:nvGrpSpPr>
        <p:grpSpPr>
          <a:xfrm>
            <a:off x="16321766" y="9615834"/>
            <a:ext cx="2192753" cy="1597205"/>
            <a:chOff x="0" y="0"/>
            <a:chExt cx="577515" cy="420663"/>
          </a:xfrm>
        </p:grpSpPr>
        <p:sp>
          <p:nvSpPr>
            <p:cNvPr id="4" name="Freeform 4"/>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45DEEF">
                    <a:alpha val="100000"/>
                  </a:srgbClr>
                </a:gs>
                <a:gs pos="100000">
                  <a:srgbClr val="0074AD">
                    <a:alpha val="6500"/>
                  </a:srgbClr>
                </a:gs>
              </a:gsLst>
              <a:lin ang="0"/>
            </a:gradFill>
          </p:spPr>
        </p:sp>
        <p:sp>
          <p:nvSpPr>
            <p:cNvPr id="5" name="TextBox 5"/>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grpSp>
        <p:nvGrpSpPr>
          <p:cNvPr id="6" name="Group 6"/>
          <p:cNvGrpSpPr/>
          <p:nvPr/>
        </p:nvGrpSpPr>
        <p:grpSpPr>
          <a:xfrm>
            <a:off x="0" y="9488397"/>
            <a:ext cx="2192753" cy="1597205"/>
            <a:chOff x="0" y="0"/>
            <a:chExt cx="577515" cy="420663"/>
          </a:xfrm>
        </p:grpSpPr>
        <p:sp>
          <p:nvSpPr>
            <p:cNvPr id="7" name="Freeform 7"/>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0074AD">
                    <a:alpha val="6500"/>
                  </a:srgbClr>
                </a:gs>
                <a:gs pos="100000">
                  <a:srgbClr val="45DEEF">
                    <a:alpha val="100000"/>
                  </a:srgbClr>
                </a:gs>
              </a:gsLst>
              <a:lin ang="0"/>
            </a:gradFill>
          </p:spPr>
        </p:sp>
        <p:sp>
          <p:nvSpPr>
            <p:cNvPr id="8" name="TextBox 8"/>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sp>
        <p:nvSpPr>
          <p:cNvPr id="9" name="Freeform 9"/>
          <p:cNvSpPr/>
          <p:nvPr/>
        </p:nvSpPr>
        <p:spPr>
          <a:xfrm>
            <a:off x="914827" y="9719553"/>
            <a:ext cx="731654" cy="345873"/>
          </a:xfrm>
          <a:custGeom>
            <a:avLst/>
            <a:gdLst/>
            <a:ahLst/>
            <a:cxnLst/>
            <a:rect l="l" t="t" r="r" b="b"/>
            <a:pathLst>
              <a:path w="731654" h="345873">
                <a:moveTo>
                  <a:pt x="0" y="0"/>
                </a:moveTo>
                <a:lnTo>
                  <a:pt x="731654" y="0"/>
                </a:lnTo>
                <a:lnTo>
                  <a:pt x="731654" y="345873"/>
                </a:lnTo>
                <a:lnTo>
                  <a:pt x="0" y="34587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11996079" y="2735902"/>
            <a:ext cx="18387059" cy="3515099"/>
            <a:chOff x="0" y="0"/>
            <a:chExt cx="4842682" cy="925787"/>
          </a:xfrm>
        </p:grpSpPr>
        <p:sp>
          <p:nvSpPr>
            <p:cNvPr id="11" name="Freeform 11"/>
            <p:cNvSpPr/>
            <p:nvPr/>
          </p:nvSpPr>
          <p:spPr>
            <a:xfrm>
              <a:off x="0" y="0"/>
              <a:ext cx="4842682" cy="925787"/>
            </a:xfrm>
            <a:custGeom>
              <a:avLst/>
              <a:gdLst/>
              <a:ahLst/>
              <a:cxnLst/>
              <a:rect l="l" t="t" r="r" b="b"/>
              <a:pathLst>
                <a:path w="4842682" h="925787">
                  <a:moveTo>
                    <a:pt x="0" y="0"/>
                  </a:moveTo>
                  <a:lnTo>
                    <a:pt x="4842682" y="0"/>
                  </a:lnTo>
                  <a:lnTo>
                    <a:pt x="4842682" y="925787"/>
                  </a:lnTo>
                  <a:lnTo>
                    <a:pt x="0" y="925787"/>
                  </a:lnTo>
                  <a:close/>
                </a:path>
              </a:pathLst>
            </a:custGeom>
            <a:gradFill rotWithShape="1">
              <a:gsLst>
                <a:gs pos="0">
                  <a:srgbClr val="45DEEF">
                    <a:alpha val="100000"/>
                  </a:srgbClr>
                </a:gs>
                <a:gs pos="100000">
                  <a:srgbClr val="0074AD">
                    <a:alpha val="6500"/>
                  </a:srgbClr>
                </a:gs>
              </a:gsLst>
              <a:lin ang="0"/>
            </a:gradFill>
          </p:spPr>
        </p:sp>
        <p:sp>
          <p:nvSpPr>
            <p:cNvPr id="12" name="TextBox 12"/>
            <p:cNvSpPr txBox="1"/>
            <p:nvPr/>
          </p:nvSpPr>
          <p:spPr>
            <a:xfrm>
              <a:off x="0" y="38100"/>
              <a:ext cx="4842682" cy="887687"/>
            </a:xfrm>
            <a:prstGeom prst="rect">
              <a:avLst/>
            </a:prstGeom>
          </p:spPr>
          <p:txBody>
            <a:bodyPr lIns="50800" tIns="50800" rIns="50800" bIns="50800" rtlCol="0" anchor="ctr"/>
            <a:lstStyle/>
            <a:p>
              <a:pPr algn="ctr">
                <a:lnSpc>
                  <a:spcPts val="2473"/>
                </a:lnSpc>
              </a:pPr>
              <a:endParaRPr/>
            </a:p>
          </p:txBody>
        </p:sp>
      </p:grpSp>
      <p:sp>
        <p:nvSpPr>
          <p:cNvPr id="13" name="TextBox 13"/>
          <p:cNvSpPr txBox="1"/>
          <p:nvPr/>
        </p:nvSpPr>
        <p:spPr>
          <a:xfrm>
            <a:off x="16656616" y="9872467"/>
            <a:ext cx="1205367" cy="192958"/>
          </a:xfrm>
          <a:prstGeom prst="rect">
            <a:avLst/>
          </a:prstGeom>
        </p:spPr>
        <p:txBody>
          <a:bodyPr lIns="0" tIns="0" rIns="0" bIns="0" rtlCol="0" anchor="t">
            <a:spAutoFit/>
          </a:bodyPr>
          <a:lstStyle/>
          <a:p>
            <a:pPr algn="ctr">
              <a:lnSpc>
                <a:spcPts val="1551"/>
              </a:lnSpc>
              <a:spcBef>
                <a:spcPct val="0"/>
              </a:spcBef>
            </a:pPr>
            <a:r>
              <a:rPr lang="en-US" sz="1463" b="1" spc="379">
                <a:solidFill>
                  <a:srgbClr val="FFFFFF"/>
                </a:solidFill>
                <a:latin typeface="TT Lakes Neue Bold"/>
                <a:ea typeface="TT Lakes Neue Bold"/>
                <a:cs typeface="TT Lakes Neue Bold"/>
                <a:sym typeface="TT Lakes Neue Bold"/>
              </a:rPr>
              <a:t>PAGE 4</a:t>
            </a:r>
          </a:p>
        </p:txBody>
      </p:sp>
      <p:sp>
        <p:nvSpPr>
          <p:cNvPr id="14" name="TextBox 14"/>
          <p:cNvSpPr txBox="1"/>
          <p:nvPr/>
        </p:nvSpPr>
        <p:spPr>
          <a:xfrm>
            <a:off x="391580" y="3358702"/>
            <a:ext cx="6653456" cy="2383799"/>
          </a:xfrm>
          <a:prstGeom prst="rect">
            <a:avLst/>
          </a:prstGeom>
        </p:spPr>
        <p:txBody>
          <a:bodyPr lIns="0" tIns="0" rIns="0" bIns="0" rtlCol="0" anchor="t">
            <a:spAutoFit/>
          </a:bodyPr>
          <a:lstStyle/>
          <a:p>
            <a:pPr algn="l">
              <a:lnSpc>
                <a:spcPts val="9237"/>
              </a:lnSpc>
              <a:spcBef>
                <a:spcPct val="0"/>
              </a:spcBef>
            </a:pPr>
            <a:r>
              <a:rPr lang="en-US" sz="8714">
                <a:solidFill>
                  <a:srgbClr val="FFFFFF"/>
                </a:solidFill>
                <a:latin typeface="Anton"/>
                <a:ea typeface="Anton"/>
                <a:cs typeface="Anton"/>
                <a:sym typeface="Anton"/>
              </a:rPr>
              <a:t>WORKING OF ALGORITHM</a:t>
            </a:r>
          </a:p>
        </p:txBody>
      </p:sp>
      <p:sp>
        <p:nvSpPr>
          <p:cNvPr id="15" name="TextBox 15"/>
          <p:cNvSpPr txBox="1"/>
          <p:nvPr/>
        </p:nvSpPr>
        <p:spPr>
          <a:xfrm>
            <a:off x="6390980" y="2077365"/>
            <a:ext cx="10868320" cy="5589928"/>
          </a:xfrm>
          <a:prstGeom prst="rect">
            <a:avLst/>
          </a:prstGeom>
        </p:spPr>
        <p:txBody>
          <a:bodyPr lIns="0" tIns="0" rIns="0" bIns="0" rtlCol="0" anchor="t">
            <a:spAutoFit/>
          </a:bodyPr>
          <a:lstStyle/>
          <a:p>
            <a:pPr marL="622359" lvl="1" indent="-311179" algn="l">
              <a:lnSpc>
                <a:spcPts val="4410"/>
              </a:lnSpc>
              <a:buAutoNum type="arabicPeriod"/>
            </a:pPr>
            <a:r>
              <a:rPr lang="en-US" sz="2882" b="1" dirty="0">
                <a:solidFill>
                  <a:srgbClr val="FFFFFF"/>
                </a:solidFill>
                <a:latin typeface="Raleway Bold"/>
                <a:ea typeface="Raleway Bold"/>
                <a:cs typeface="Raleway Bold"/>
                <a:sym typeface="Raleway Bold"/>
              </a:rPr>
              <a:t>Key Expansion:</a:t>
            </a:r>
            <a:r>
              <a:rPr lang="en-US" sz="2882" dirty="0">
                <a:solidFill>
                  <a:srgbClr val="FFFFFF"/>
                </a:solidFill>
                <a:latin typeface="Raleway"/>
                <a:ea typeface="Raleway"/>
                <a:cs typeface="Raleway"/>
                <a:sym typeface="Raleway"/>
              </a:rPr>
              <a:t> Initial key is expanded into </a:t>
            </a:r>
            <a:r>
              <a:rPr lang="en-US" sz="2882">
                <a:solidFill>
                  <a:srgbClr val="FFFFFF"/>
                </a:solidFill>
                <a:latin typeface="Raleway"/>
                <a:ea typeface="Raleway"/>
                <a:cs typeface="Raleway"/>
                <a:sym typeface="Raleway"/>
              </a:rPr>
              <a:t>multiple smaller </a:t>
            </a:r>
            <a:r>
              <a:rPr lang="en-US" sz="2882" dirty="0">
                <a:solidFill>
                  <a:srgbClr val="FFFFFF"/>
                </a:solidFill>
                <a:latin typeface="Raleway"/>
                <a:ea typeface="Raleway"/>
                <a:cs typeface="Raleway"/>
                <a:sym typeface="Raleway"/>
              </a:rPr>
              <a:t>keys.</a:t>
            </a:r>
          </a:p>
          <a:p>
            <a:pPr algn="l">
              <a:lnSpc>
                <a:spcPts val="4410"/>
              </a:lnSpc>
            </a:pPr>
            <a:r>
              <a:rPr lang="en-US" sz="2882" dirty="0">
                <a:solidFill>
                  <a:srgbClr val="FFFFFF"/>
                </a:solidFill>
                <a:latin typeface="Raleway"/>
                <a:ea typeface="Raleway"/>
                <a:cs typeface="Raleway"/>
                <a:sym typeface="Raleway"/>
              </a:rPr>
              <a:t>    2.</a:t>
            </a:r>
            <a:r>
              <a:rPr lang="en-US" sz="2882" b="1" dirty="0">
                <a:solidFill>
                  <a:srgbClr val="FFFFFF"/>
                </a:solidFill>
                <a:latin typeface="Raleway Bold"/>
                <a:ea typeface="Raleway Bold"/>
                <a:cs typeface="Raleway Bold"/>
                <a:sym typeface="Raleway Bold"/>
              </a:rPr>
              <a:t>Initial Round: </a:t>
            </a:r>
            <a:r>
              <a:rPr lang="en-US" sz="2882" dirty="0">
                <a:solidFill>
                  <a:srgbClr val="FFFFFF"/>
                </a:solidFill>
                <a:latin typeface="Raleway"/>
                <a:ea typeface="Raleway"/>
                <a:cs typeface="Raleway"/>
                <a:sym typeface="Raleway"/>
              </a:rPr>
              <a:t>XOR operation with the key.</a:t>
            </a:r>
          </a:p>
          <a:p>
            <a:pPr algn="l">
              <a:lnSpc>
                <a:spcPts val="4410"/>
              </a:lnSpc>
            </a:pPr>
            <a:r>
              <a:rPr lang="en-US" sz="2882" dirty="0">
                <a:solidFill>
                  <a:srgbClr val="FFFFFF"/>
                </a:solidFill>
                <a:latin typeface="Raleway"/>
                <a:ea typeface="Raleway"/>
                <a:cs typeface="Raleway"/>
                <a:sym typeface="Raleway"/>
              </a:rPr>
              <a:t>    3.</a:t>
            </a:r>
            <a:r>
              <a:rPr lang="en-US" sz="2882" b="1" dirty="0">
                <a:solidFill>
                  <a:srgbClr val="FFFFFF"/>
                </a:solidFill>
                <a:latin typeface="Raleway Bold"/>
                <a:ea typeface="Raleway Bold"/>
                <a:cs typeface="Raleway Bold"/>
                <a:sym typeface="Raleway Bold"/>
              </a:rPr>
              <a:t>Main Rounds</a:t>
            </a:r>
            <a:r>
              <a:rPr lang="en-US" sz="2882" dirty="0">
                <a:solidFill>
                  <a:srgbClr val="FFFFFF"/>
                </a:solidFill>
                <a:latin typeface="Raleway"/>
                <a:ea typeface="Raleway"/>
                <a:cs typeface="Raleway"/>
                <a:sym typeface="Raleway"/>
              </a:rPr>
              <a:t> (Depends on key size: 10, 12, or 14 rounds)</a:t>
            </a:r>
          </a:p>
          <a:p>
            <a:pPr algn="l">
              <a:lnSpc>
                <a:spcPts val="4410"/>
              </a:lnSpc>
            </a:pPr>
            <a:r>
              <a:rPr lang="en-US" sz="2882" dirty="0">
                <a:solidFill>
                  <a:srgbClr val="FFFFFF"/>
                </a:solidFill>
                <a:latin typeface="Raleway"/>
                <a:ea typeface="Raleway"/>
                <a:cs typeface="Raleway"/>
                <a:sym typeface="Raleway"/>
              </a:rPr>
              <a:t>       &gt;</a:t>
            </a:r>
            <a:r>
              <a:rPr lang="en-US" sz="2882" dirty="0" err="1">
                <a:solidFill>
                  <a:srgbClr val="FFFFFF"/>
                </a:solidFill>
                <a:latin typeface="Raleway"/>
                <a:ea typeface="Raleway"/>
                <a:cs typeface="Raleway"/>
                <a:sym typeface="Raleway"/>
              </a:rPr>
              <a:t>SubBytes</a:t>
            </a:r>
            <a:r>
              <a:rPr lang="en-US" sz="2882" dirty="0">
                <a:solidFill>
                  <a:srgbClr val="FFFFFF"/>
                </a:solidFill>
                <a:latin typeface="Raleway"/>
                <a:ea typeface="Raleway"/>
                <a:cs typeface="Raleway"/>
                <a:sym typeface="Raleway"/>
              </a:rPr>
              <a:t>: Byte substitution using an S-box.</a:t>
            </a:r>
          </a:p>
          <a:p>
            <a:pPr algn="l">
              <a:lnSpc>
                <a:spcPts val="4410"/>
              </a:lnSpc>
            </a:pPr>
            <a:r>
              <a:rPr lang="en-US" sz="2882" dirty="0">
                <a:solidFill>
                  <a:srgbClr val="FFFFFF"/>
                </a:solidFill>
                <a:latin typeface="Raleway"/>
                <a:ea typeface="Raleway"/>
                <a:cs typeface="Raleway"/>
                <a:sym typeface="Raleway"/>
              </a:rPr>
              <a:t>       &gt;</a:t>
            </a:r>
            <a:r>
              <a:rPr lang="en-US" sz="2882" dirty="0" err="1">
                <a:solidFill>
                  <a:srgbClr val="FFFFFF"/>
                </a:solidFill>
                <a:latin typeface="Raleway"/>
                <a:ea typeface="Raleway"/>
                <a:cs typeface="Raleway"/>
                <a:sym typeface="Raleway"/>
              </a:rPr>
              <a:t>ShiftRows</a:t>
            </a:r>
            <a:r>
              <a:rPr lang="en-US" sz="2882" dirty="0">
                <a:solidFill>
                  <a:srgbClr val="FFFFFF"/>
                </a:solidFill>
                <a:latin typeface="Raleway"/>
                <a:ea typeface="Raleway"/>
                <a:cs typeface="Raleway"/>
                <a:sym typeface="Raleway"/>
              </a:rPr>
              <a:t>: Row shifting for diffusion.</a:t>
            </a:r>
          </a:p>
          <a:p>
            <a:pPr algn="l">
              <a:lnSpc>
                <a:spcPts val="4410"/>
              </a:lnSpc>
            </a:pPr>
            <a:r>
              <a:rPr lang="en-US" sz="2882" dirty="0">
                <a:solidFill>
                  <a:srgbClr val="FFFFFF"/>
                </a:solidFill>
                <a:latin typeface="Raleway"/>
                <a:ea typeface="Raleway"/>
                <a:cs typeface="Raleway"/>
                <a:sym typeface="Raleway"/>
              </a:rPr>
              <a:t>       &gt;</a:t>
            </a:r>
            <a:r>
              <a:rPr lang="en-US" sz="2882" dirty="0" err="1">
                <a:solidFill>
                  <a:srgbClr val="FFFFFF"/>
                </a:solidFill>
                <a:latin typeface="Raleway"/>
                <a:ea typeface="Raleway"/>
                <a:cs typeface="Raleway"/>
                <a:sym typeface="Raleway"/>
              </a:rPr>
              <a:t>MixColumns</a:t>
            </a:r>
            <a:r>
              <a:rPr lang="en-US" sz="2882" dirty="0">
                <a:solidFill>
                  <a:srgbClr val="FFFFFF"/>
                </a:solidFill>
                <a:latin typeface="Raleway"/>
                <a:ea typeface="Raleway"/>
                <a:cs typeface="Raleway"/>
                <a:sym typeface="Raleway"/>
              </a:rPr>
              <a:t>: Column mixing for confusion.</a:t>
            </a:r>
          </a:p>
          <a:p>
            <a:pPr algn="l">
              <a:lnSpc>
                <a:spcPts val="4410"/>
              </a:lnSpc>
            </a:pPr>
            <a:r>
              <a:rPr lang="en-US" sz="2882" dirty="0">
                <a:solidFill>
                  <a:srgbClr val="FFFFFF"/>
                </a:solidFill>
                <a:latin typeface="Raleway"/>
                <a:ea typeface="Raleway"/>
                <a:cs typeface="Raleway"/>
                <a:sym typeface="Raleway"/>
              </a:rPr>
              <a:t>       &gt;</a:t>
            </a:r>
            <a:r>
              <a:rPr lang="en-US" sz="2882" dirty="0" err="1">
                <a:solidFill>
                  <a:srgbClr val="FFFFFF"/>
                </a:solidFill>
                <a:latin typeface="Raleway"/>
                <a:ea typeface="Raleway"/>
                <a:cs typeface="Raleway"/>
                <a:sym typeface="Raleway"/>
              </a:rPr>
              <a:t>AddRoundKey</a:t>
            </a:r>
            <a:r>
              <a:rPr lang="en-US" sz="2882" dirty="0">
                <a:solidFill>
                  <a:srgbClr val="FFFFFF"/>
                </a:solidFill>
                <a:latin typeface="Raleway"/>
                <a:ea typeface="Raleway"/>
                <a:cs typeface="Raleway"/>
                <a:sym typeface="Raleway"/>
              </a:rPr>
              <a:t>: XOR with round key.</a:t>
            </a:r>
          </a:p>
          <a:p>
            <a:pPr algn="l">
              <a:lnSpc>
                <a:spcPts val="4410"/>
              </a:lnSpc>
            </a:pPr>
            <a:r>
              <a:rPr lang="en-US" sz="2882" dirty="0">
                <a:solidFill>
                  <a:srgbClr val="FFFFFF"/>
                </a:solidFill>
                <a:latin typeface="Raleway"/>
                <a:ea typeface="Raleway"/>
                <a:cs typeface="Raleway"/>
                <a:sym typeface="Raleway"/>
              </a:rPr>
              <a:t>   4.</a:t>
            </a:r>
            <a:r>
              <a:rPr lang="en-US" sz="2882" b="1" dirty="0">
                <a:solidFill>
                  <a:srgbClr val="FFFFFF"/>
                </a:solidFill>
                <a:latin typeface="Raleway Bold"/>
                <a:ea typeface="Raleway Bold"/>
                <a:cs typeface="Raleway Bold"/>
                <a:sym typeface="Raleway Bold"/>
              </a:rPr>
              <a:t>Final Round:</a:t>
            </a:r>
            <a:r>
              <a:rPr lang="en-US" sz="2882" dirty="0">
                <a:solidFill>
                  <a:srgbClr val="FFFFFF"/>
                </a:solidFill>
                <a:latin typeface="Raleway"/>
                <a:ea typeface="Raleway"/>
                <a:cs typeface="Raleway"/>
                <a:sym typeface="Raleway"/>
              </a:rPr>
              <a:t> Same as main rounds but without </a:t>
            </a:r>
            <a:r>
              <a:rPr lang="en-US" sz="2882" dirty="0" err="1">
                <a:solidFill>
                  <a:srgbClr val="FFFFFF"/>
                </a:solidFill>
                <a:latin typeface="Raleway"/>
                <a:ea typeface="Raleway"/>
                <a:cs typeface="Raleway"/>
                <a:sym typeface="Raleway"/>
              </a:rPr>
              <a:t>MixColumns</a:t>
            </a:r>
            <a:r>
              <a:rPr lang="en-US" sz="2882" dirty="0">
                <a:solidFill>
                  <a:srgbClr val="FFFFFF"/>
                </a:solidFill>
                <a:latin typeface="Raleway"/>
                <a:ea typeface="Raleway"/>
                <a:cs typeface="Raleway"/>
                <a:sym typeface="Raleway"/>
              </a:rPr>
              <a:t>.</a:t>
            </a:r>
          </a:p>
          <a:p>
            <a:pPr algn="l">
              <a:lnSpc>
                <a:spcPts val="4410"/>
              </a:lnSpc>
            </a:pPr>
            <a:endParaRPr lang="en-US" sz="2882" dirty="0">
              <a:solidFill>
                <a:srgbClr val="FFFFFF"/>
              </a:solidFill>
              <a:latin typeface="Raleway"/>
              <a:ea typeface="Raleway"/>
              <a:cs typeface="Raleway"/>
              <a:sym typeface="Raleway"/>
            </a:endParaRPr>
          </a:p>
        </p:txBody>
      </p:sp>
      <p:sp>
        <p:nvSpPr>
          <p:cNvPr id="16" name="Freeform 16"/>
          <p:cNvSpPr/>
          <p:nvPr/>
        </p:nvSpPr>
        <p:spPr>
          <a:xfrm>
            <a:off x="914827" y="802108"/>
            <a:ext cx="580294" cy="580294"/>
          </a:xfrm>
          <a:custGeom>
            <a:avLst/>
            <a:gdLst/>
            <a:ahLst/>
            <a:cxnLst/>
            <a:rect l="l" t="t" r="r" b="b"/>
            <a:pathLst>
              <a:path w="580294" h="580294">
                <a:moveTo>
                  <a:pt x="0" y="0"/>
                </a:moveTo>
                <a:lnTo>
                  <a:pt x="580294" y="0"/>
                </a:lnTo>
                <a:lnTo>
                  <a:pt x="580294" y="580294"/>
                </a:lnTo>
                <a:lnTo>
                  <a:pt x="0" y="5802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7" name="TextBox 17"/>
          <p:cNvSpPr txBox="1"/>
          <p:nvPr/>
        </p:nvSpPr>
        <p:spPr>
          <a:xfrm>
            <a:off x="1628571" y="1038225"/>
            <a:ext cx="2089737" cy="228168"/>
          </a:xfrm>
          <a:prstGeom prst="rect">
            <a:avLst/>
          </a:prstGeom>
        </p:spPr>
        <p:txBody>
          <a:bodyPr lIns="0" tIns="0" rIns="0" bIns="0" rtlCol="0" anchor="t">
            <a:spAutoFit/>
          </a:bodyPr>
          <a:lstStyle/>
          <a:p>
            <a:pPr algn="l">
              <a:lnSpc>
                <a:spcPts val="1677"/>
              </a:lnSpc>
              <a:spcBef>
                <a:spcPct val="0"/>
              </a:spcBef>
            </a:pPr>
            <a:r>
              <a:rPr lang="en-US" sz="1582" spc="98">
                <a:solidFill>
                  <a:srgbClr val="FFFFFF"/>
                </a:solidFill>
                <a:latin typeface="Raleway"/>
                <a:ea typeface="Raleway"/>
                <a:cs typeface="Raleway"/>
                <a:sym typeface="Raleway"/>
              </a:rPr>
              <a:t>SECURE SQUAD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sp>
      <p:grpSp>
        <p:nvGrpSpPr>
          <p:cNvPr id="3" name="Group 3"/>
          <p:cNvGrpSpPr/>
          <p:nvPr/>
        </p:nvGrpSpPr>
        <p:grpSpPr>
          <a:xfrm>
            <a:off x="16321766" y="9615834"/>
            <a:ext cx="2192753" cy="1597205"/>
            <a:chOff x="0" y="0"/>
            <a:chExt cx="577515" cy="420663"/>
          </a:xfrm>
        </p:grpSpPr>
        <p:sp>
          <p:nvSpPr>
            <p:cNvPr id="4" name="Freeform 4"/>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45DEEF">
                    <a:alpha val="100000"/>
                  </a:srgbClr>
                </a:gs>
                <a:gs pos="100000">
                  <a:srgbClr val="0074AD">
                    <a:alpha val="6500"/>
                  </a:srgbClr>
                </a:gs>
              </a:gsLst>
              <a:lin ang="0"/>
            </a:gradFill>
          </p:spPr>
        </p:sp>
        <p:sp>
          <p:nvSpPr>
            <p:cNvPr id="5" name="TextBox 5"/>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grpSp>
        <p:nvGrpSpPr>
          <p:cNvPr id="6" name="Group 6"/>
          <p:cNvGrpSpPr/>
          <p:nvPr/>
        </p:nvGrpSpPr>
        <p:grpSpPr>
          <a:xfrm>
            <a:off x="0" y="9488397"/>
            <a:ext cx="2192753" cy="1597205"/>
            <a:chOff x="0" y="0"/>
            <a:chExt cx="577515" cy="420663"/>
          </a:xfrm>
        </p:grpSpPr>
        <p:sp>
          <p:nvSpPr>
            <p:cNvPr id="7" name="Freeform 7"/>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0074AD">
                    <a:alpha val="6500"/>
                  </a:srgbClr>
                </a:gs>
                <a:gs pos="100000">
                  <a:srgbClr val="45DEEF">
                    <a:alpha val="100000"/>
                  </a:srgbClr>
                </a:gs>
              </a:gsLst>
              <a:lin ang="0"/>
            </a:gradFill>
          </p:spPr>
        </p:sp>
        <p:sp>
          <p:nvSpPr>
            <p:cNvPr id="8" name="TextBox 8"/>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sp>
        <p:nvSpPr>
          <p:cNvPr id="9" name="Freeform 9"/>
          <p:cNvSpPr/>
          <p:nvPr/>
        </p:nvSpPr>
        <p:spPr>
          <a:xfrm>
            <a:off x="914827" y="9719553"/>
            <a:ext cx="731654" cy="345873"/>
          </a:xfrm>
          <a:custGeom>
            <a:avLst/>
            <a:gdLst/>
            <a:ahLst/>
            <a:cxnLst/>
            <a:rect l="l" t="t" r="r" b="b"/>
            <a:pathLst>
              <a:path w="731654" h="345873">
                <a:moveTo>
                  <a:pt x="0" y="0"/>
                </a:moveTo>
                <a:lnTo>
                  <a:pt x="731654" y="0"/>
                </a:lnTo>
                <a:lnTo>
                  <a:pt x="731654" y="345873"/>
                </a:lnTo>
                <a:lnTo>
                  <a:pt x="0" y="34587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7622508" y="1540789"/>
            <a:ext cx="27740609" cy="1629149"/>
            <a:chOff x="0" y="0"/>
            <a:chExt cx="7306169" cy="429076"/>
          </a:xfrm>
        </p:grpSpPr>
        <p:sp>
          <p:nvSpPr>
            <p:cNvPr id="11" name="Freeform 11"/>
            <p:cNvSpPr/>
            <p:nvPr/>
          </p:nvSpPr>
          <p:spPr>
            <a:xfrm>
              <a:off x="0" y="0"/>
              <a:ext cx="7306169" cy="429076"/>
            </a:xfrm>
            <a:custGeom>
              <a:avLst/>
              <a:gdLst/>
              <a:ahLst/>
              <a:cxnLst/>
              <a:rect l="l" t="t" r="r" b="b"/>
              <a:pathLst>
                <a:path w="7306169" h="429076">
                  <a:moveTo>
                    <a:pt x="0" y="0"/>
                  </a:moveTo>
                  <a:lnTo>
                    <a:pt x="7306169" y="0"/>
                  </a:lnTo>
                  <a:lnTo>
                    <a:pt x="7306169" y="429076"/>
                  </a:lnTo>
                  <a:lnTo>
                    <a:pt x="0" y="429076"/>
                  </a:lnTo>
                  <a:close/>
                </a:path>
              </a:pathLst>
            </a:custGeom>
            <a:gradFill rotWithShape="1">
              <a:gsLst>
                <a:gs pos="0">
                  <a:srgbClr val="45DEEF">
                    <a:alpha val="100000"/>
                  </a:srgbClr>
                </a:gs>
                <a:gs pos="100000">
                  <a:srgbClr val="0074AD">
                    <a:alpha val="6500"/>
                  </a:srgbClr>
                </a:gs>
              </a:gsLst>
              <a:lin ang="0"/>
            </a:gradFill>
          </p:spPr>
        </p:sp>
        <p:sp>
          <p:nvSpPr>
            <p:cNvPr id="12" name="TextBox 12"/>
            <p:cNvSpPr txBox="1"/>
            <p:nvPr/>
          </p:nvSpPr>
          <p:spPr>
            <a:xfrm>
              <a:off x="0" y="38100"/>
              <a:ext cx="7306169" cy="390976"/>
            </a:xfrm>
            <a:prstGeom prst="rect">
              <a:avLst/>
            </a:prstGeom>
          </p:spPr>
          <p:txBody>
            <a:bodyPr lIns="50800" tIns="50800" rIns="50800" bIns="50800" rtlCol="0" anchor="ctr"/>
            <a:lstStyle/>
            <a:p>
              <a:pPr algn="ctr">
                <a:lnSpc>
                  <a:spcPts val="2473"/>
                </a:lnSpc>
              </a:pPr>
              <a:endParaRPr/>
            </a:p>
          </p:txBody>
        </p:sp>
      </p:grpSp>
      <p:sp>
        <p:nvSpPr>
          <p:cNvPr id="13" name="TextBox 13"/>
          <p:cNvSpPr txBox="1"/>
          <p:nvPr/>
        </p:nvSpPr>
        <p:spPr>
          <a:xfrm>
            <a:off x="16656616" y="9872467"/>
            <a:ext cx="1205367" cy="192958"/>
          </a:xfrm>
          <a:prstGeom prst="rect">
            <a:avLst/>
          </a:prstGeom>
        </p:spPr>
        <p:txBody>
          <a:bodyPr lIns="0" tIns="0" rIns="0" bIns="0" rtlCol="0" anchor="t">
            <a:spAutoFit/>
          </a:bodyPr>
          <a:lstStyle/>
          <a:p>
            <a:pPr algn="ctr">
              <a:lnSpc>
                <a:spcPts val="1551"/>
              </a:lnSpc>
              <a:spcBef>
                <a:spcPct val="0"/>
              </a:spcBef>
            </a:pPr>
            <a:r>
              <a:rPr lang="en-US" sz="1463" b="1" spc="379">
                <a:solidFill>
                  <a:srgbClr val="FFFFFF"/>
                </a:solidFill>
                <a:latin typeface="TT Lakes Neue Bold"/>
                <a:ea typeface="TT Lakes Neue Bold"/>
                <a:cs typeface="TT Lakes Neue Bold"/>
                <a:sym typeface="TT Lakes Neue Bold"/>
              </a:rPr>
              <a:t>PAGE 5</a:t>
            </a:r>
          </a:p>
        </p:txBody>
      </p:sp>
      <p:sp>
        <p:nvSpPr>
          <p:cNvPr id="14" name="TextBox 14"/>
          <p:cNvSpPr txBox="1"/>
          <p:nvPr/>
        </p:nvSpPr>
        <p:spPr>
          <a:xfrm>
            <a:off x="4572180" y="1893148"/>
            <a:ext cx="9143640" cy="2292741"/>
          </a:xfrm>
          <a:prstGeom prst="rect">
            <a:avLst/>
          </a:prstGeom>
        </p:spPr>
        <p:txBody>
          <a:bodyPr lIns="0" tIns="0" rIns="0" bIns="0" rtlCol="0" anchor="t">
            <a:spAutoFit/>
          </a:bodyPr>
          <a:lstStyle/>
          <a:p>
            <a:pPr algn="ctr">
              <a:lnSpc>
                <a:spcPts val="8919"/>
              </a:lnSpc>
            </a:pPr>
            <a:r>
              <a:rPr lang="en-US" sz="8414">
                <a:solidFill>
                  <a:srgbClr val="FFFFFF"/>
                </a:solidFill>
                <a:latin typeface="Anton"/>
                <a:ea typeface="Anton"/>
                <a:cs typeface="Anton"/>
                <a:sym typeface="Anton"/>
              </a:rPr>
              <a:t>OBJECTIVE </a:t>
            </a:r>
          </a:p>
          <a:p>
            <a:pPr algn="ctr">
              <a:lnSpc>
                <a:spcPts val="8919"/>
              </a:lnSpc>
              <a:spcBef>
                <a:spcPct val="0"/>
              </a:spcBef>
            </a:pPr>
            <a:endParaRPr lang="en-US" sz="8414">
              <a:solidFill>
                <a:srgbClr val="FFFFFF"/>
              </a:solidFill>
              <a:latin typeface="Anton"/>
              <a:ea typeface="Anton"/>
              <a:cs typeface="Anton"/>
              <a:sym typeface="Anton"/>
            </a:endParaRPr>
          </a:p>
        </p:txBody>
      </p:sp>
      <p:sp>
        <p:nvSpPr>
          <p:cNvPr id="15" name="TextBox 15"/>
          <p:cNvSpPr txBox="1"/>
          <p:nvPr/>
        </p:nvSpPr>
        <p:spPr>
          <a:xfrm>
            <a:off x="652176" y="3544044"/>
            <a:ext cx="16983648" cy="1291844"/>
          </a:xfrm>
          <a:prstGeom prst="rect">
            <a:avLst/>
          </a:prstGeom>
        </p:spPr>
        <p:txBody>
          <a:bodyPr lIns="0" tIns="0" rIns="0" bIns="0" rtlCol="0" anchor="t">
            <a:spAutoFit/>
          </a:bodyPr>
          <a:lstStyle/>
          <a:p>
            <a:pPr algn="just">
              <a:lnSpc>
                <a:spcPts val="3387"/>
              </a:lnSpc>
            </a:pPr>
            <a:r>
              <a:rPr lang="en-US" sz="2799">
                <a:solidFill>
                  <a:srgbClr val="FFFFFF"/>
                </a:solidFill>
                <a:latin typeface="Raleway"/>
                <a:ea typeface="Raleway"/>
                <a:cs typeface="Raleway"/>
                <a:sym typeface="Raleway"/>
              </a:rPr>
              <a:t>The main objective of this project is to develop a secure and user-friendly web application for image encryption and decryption using the AES algorithm.</a:t>
            </a:r>
          </a:p>
          <a:p>
            <a:pPr algn="just">
              <a:lnSpc>
                <a:spcPts val="3387"/>
              </a:lnSpc>
            </a:pPr>
            <a:endParaRPr lang="en-US" sz="2799">
              <a:solidFill>
                <a:srgbClr val="FFFFFF"/>
              </a:solidFill>
              <a:latin typeface="Raleway"/>
              <a:ea typeface="Raleway"/>
              <a:cs typeface="Raleway"/>
              <a:sym typeface="Raleway"/>
            </a:endParaRPr>
          </a:p>
        </p:txBody>
      </p:sp>
      <p:sp>
        <p:nvSpPr>
          <p:cNvPr id="16" name="TextBox 16"/>
          <p:cNvSpPr txBox="1"/>
          <p:nvPr/>
        </p:nvSpPr>
        <p:spPr>
          <a:xfrm>
            <a:off x="630495" y="4670153"/>
            <a:ext cx="17005329" cy="4756785"/>
          </a:xfrm>
          <a:prstGeom prst="rect">
            <a:avLst/>
          </a:prstGeom>
        </p:spPr>
        <p:txBody>
          <a:bodyPr lIns="0" tIns="0" rIns="0" bIns="0" rtlCol="0" anchor="t">
            <a:spAutoFit/>
          </a:bodyPr>
          <a:lstStyle/>
          <a:p>
            <a:pPr marL="604519" lvl="1" indent="-302260" algn="just">
              <a:lnSpc>
                <a:spcPts val="3779"/>
              </a:lnSpc>
              <a:buFont typeface="Arial"/>
              <a:buChar char="•"/>
            </a:pPr>
            <a:r>
              <a:rPr lang="en-US" sz="2799" b="1">
                <a:solidFill>
                  <a:srgbClr val="FFFFFF"/>
                </a:solidFill>
                <a:latin typeface="Raleway Bold"/>
                <a:ea typeface="Raleway Bold"/>
                <a:cs typeface="Raleway Bold"/>
                <a:sym typeface="Raleway Bold"/>
              </a:rPr>
              <a:t>Secure Images:</a:t>
            </a:r>
            <a:r>
              <a:rPr lang="en-US" sz="2799">
                <a:solidFill>
                  <a:srgbClr val="FFFFFF"/>
                </a:solidFill>
                <a:latin typeface="Raleway"/>
                <a:ea typeface="Raleway"/>
                <a:cs typeface="Raleway"/>
                <a:sym typeface="Raleway"/>
              </a:rPr>
              <a:t> Protect sensitive images from unauthorized access during storage and transmission.</a:t>
            </a:r>
          </a:p>
          <a:p>
            <a:pPr marL="604519" lvl="1" indent="-302260" algn="just">
              <a:lnSpc>
                <a:spcPts val="3779"/>
              </a:lnSpc>
              <a:buFont typeface="Arial"/>
              <a:buChar char="•"/>
            </a:pPr>
            <a:r>
              <a:rPr lang="en-US" sz="2799" b="1">
                <a:solidFill>
                  <a:srgbClr val="FFFFFF"/>
                </a:solidFill>
                <a:latin typeface="Raleway Bold"/>
                <a:ea typeface="Raleway Bold"/>
                <a:cs typeface="Raleway Bold"/>
                <a:sym typeface="Raleway Bold"/>
              </a:rPr>
              <a:t>Implement AES Encryption: </a:t>
            </a:r>
            <a:r>
              <a:rPr lang="en-US" sz="2799">
                <a:solidFill>
                  <a:srgbClr val="FFFFFF"/>
                </a:solidFill>
                <a:latin typeface="Raleway"/>
                <a:ea typeface="Raleway"/>
                <a:cs typeface="Raleway"/>
                <a:sym typeface="Raleway"/>
              </a:rPr>
              <a:t>Use the Advanced Encryption Standard (AES) for efficient and strong encryption and decryption.</a:t>
            </a:r>
          </a:p>
          <a:p>
            <a:pPr marL="604519" lvl="1" indent="-302260" algn="just">
              <a:lnSpc>
                <a:spcPts val="3779"/>
              </a:lnSpc>
              <a:buFont typeface="Arial"/>
              <a:buChar char="•"/>
            </a:pPr>
            <a:r>
              <a:rPr lang="en-US" sz="2799" b="1">
                <a:solidFill>
                  <a:srgbClr val="FFFFFF"/>
                </a:solidFill>
                <a:latin typeface="Raleway Bold"/>
                <a:ea typeface="Raleway Bold"/>
                <a:cs typeface="Raleway Bold"/>
                <a:sym typeface="Raleway Bold"/>
              </a:rPr>
              <a:t>Develop a Web-Based Platform:</a:t>
            </a:r>
            <a:r>
              <a:rPr lang="en-US" sz="2799">
                <a:solidFill>
                  <a:srgbClr val="FFFFFF"/>
                </a:solidFill>
                <a:latin typeface="Raleway"/>
                <a:ea typeface="Raleway"/>
                <a:cs typeface="Raleway"/>
                <a:sym typeface="Raleway"/>
              </a:rPr>
              <a:t> Build a simple and interactive interface using Flask (backend) and React (frontend).</a:t>
            </a:r>
          </a:p>
          <a:p>
            <a:pPr marL="604519" lvl="1" indent="-302260" algn="just">
              <a:lnSpc>
                <a:spcPts val="3779"/>
              </a:lnSpc>
              <a:buFont typeface="Arial"/>
              <a:buChar char="•"/>
            </a:pPr>
            <a:r>
              <a:rPr lang="en-US" sz="2799" b="1">
                <a:solidFill>
                  <a:srgbClr val="FFFFFF"/>
                </a:solidFill>
                <a:latin typeface="Raleway Bold"/>
                <a:ea typeface="Raleway Bold"/>
                <a:cs typeface="Raleway Bold"/>
                <a:sym typeface="Raleway Bold"/>
              </a:rPr>
              <a:t>Ensure Fast Processing:</a:t>
            </a:r>
            <a:r>
              <a:rPr lang="en-US" sz="2799">
                <a:solidFill>
                  <a:srgbClr val="FFFFFF"/>
                </a:solidFill>
                <a:latin typeface="Raleway"/>
                <a:ea typeface="Raleway"/>
                <a:cs typeface="Raleway"/>
                <a:sym typeface="Raleway"/>
              </a:rPr>
              <a:t> Provide quick encryption and decryption without compromising security.</a:t>
            </a:r>
          </a:p>
          <a:p>
            <a:pPr marL="604519" lvl="1" indent="-302260" algn="just">
              <a:lnSpc>
                <a:spcPts val="3779"/>
              </a:lnSpc>
              <a:buFont typeface="Arial"/>
              <a:buChar char="•"/>
            </a:pPr>
            <a:r>
              <a:rPr lang="en-US" sz="2799" b="1">
                <a:solidFill>
                  <a:srgbClr val="FFFFFF"/>
                </a:solidFill>
                <a:latin typeface="Raleway Bold"/>
                <a:ea typeface="Raleway Bold"/>
                <a:cs typeface="Raleway Bold"/>
                <a:sym typeface="Raleway Bold"/>
              </a:rPr>
              <a:t>Maintain Data Integrity:</a:t>
            </a:r>
            <a:r>
              <a:rPr lang="en-US" sz="2799">
                <a:solidFill>
                  <a:srgbClr val="FFFFFF"/>
                </a:solidFill>
                <a:latin typeface="Raleway"/>
                <a:ea typeface="Raleway"/>
                <a:cs typeface="Raleway"/>
                <a:sym typeface="Raleway"/>
              </a:rPr>
              <a:t> Ensure that the images remain unchanged during encryption, transmission, and decryption.</a:t>
            </a:r>
          </a:p>
          <a:p>
            <a:pPr algn="ctr">
              <a:lnSpc>
                <a:spcPts val="3779"/>
              </a:lnSpc>
            </a:pPr>
            <a:endParaRPr lang="en-US" sz="2799">
              <a:solidFill>
                <a:srgbClr val="FFFFFF"/>
              </a:solidFill>
              <a:latin typeface="Raleway"/>
              <a:ea typeface="Raleway"/>
              <a:cs typeface="Raleway"/>
              <a:sym typeface="Raleway"/>
            </a:endParaRPr>
          </a:p>
        </p:txBody>
      </p:sp>
      <p:sp>
        <p:nvSpPr>
          <p:cNvPr id="17" name="TextBox 17"/>
          <p:cNvSpPr txBox="1"/>
          <p:nvPr/>
        </p:nvSpPr>
        <p:spPr>
          <a:xfrm>
            <a:off x="630495" y="8033639"/>
            <a:ext cx="17005329" cy="207645"/>
          </a:xfrm>
          <a:prstGeom prst="rect">
            <a:avLst/>
          </a:prstGeom>
        </p:spPr>
        <p:txBody>
          <a:bodyPr lIns="0" tIns="0" rIns="0" bIns="0" rtlCol="0" anchor="t">
            <a:spAutoFit/>
          </a:bodyPr>
          <a:lstStyle/>
          <a:p>
            <a:pPr marL="0" lvl="0" indent="0" algn="ctr">
              <a:lnSpc>
                <a:spcPts val="1679"/>
              </a:lnSpc>
              <a:spcBef>
                <a:spcPct val="0"/>
              </a:spcBef>
            </a:pPr>
            <a:r>
              <a:rPr lang="en-US" sz="1200" u="none" strike="noStrike">
                <a:solidFill>
                  <a:srgbClr val="000000"/>
                </a:solidFill>
                <a:latin typeface="Raleway"/>
                <a:ea typeface="Raleway"/>
                <a:cs typeface="Raleway"/>
                <a:sym typeface="Raleway"/>
              </a:rPr>
              <a:t>Raleway</a:t>
            </a:r>
          </a:p>
        </p:txBody>
      </p:sp>
      <p:sp>
        <p:nvSpPr>
          <p:cNvPr id="18" name="TextBox 18"/>
          <p:cNvSpPr txBox="1"/>
          <p:nvPr/>
        </p:nvSpPr>
        <p:spPr>
          <a:xfrm>
            <a:off x="652176" y="4851128"/>
            <a:ext cx="16983648" cy="207645"/>
          </a:xfrm>
          <a:prstGeom prst="rect">
            <a:avLst/>
          </a:prstGeom>
        </p:spPr>
        <p:txBody>
          <a:bodyPr lIns="0" tIns="0" rIns="0" bIns="0" rtlCol="0" anchor="t">
            <a:spAutoFit/>
          </a:bodyPr>
          <a:lstStyle/>
          <a:p>
            <a:pPr marL="0" lvl="0" indent="0" algn="ctr">
              <a:lnSpc>
                <a:spcPts val="1679"/>
              </a:lnSpc>
              <a:spcBef>
                <a:spcPct val="0"/>
              </a:spcBef>
            </a:pPr>
            <a:r>
              <a:rPr lang="en-US" sz="1200" u="none" strike="noStrike">
                <a:solidFill>
                  <a:srgbClr val="000000"/>
                </a:solidFill>
                <a:latin typeface="Raleway"/>
                <a:ea typeface="Raleway"/>
                <a:cs typeface="Raleway"/>
                <a:sym typeface="Raleway"/>
              </a:rPr>
              <a:t>Raleway</a:t>
            </a:r>
          </a:p>
        </p:txBody>
      </p:sp>
      <p:sp>
        <p:nvSpPr>
          <p:cNvPr id="19" name="Freeform 19"/>
          <p:cNvSpPr/>
          <p:nvPr/>
        </p:nvSpPr>
        <p:spPr>
          <a:xfrm>
            <a:off x="914827" y="802108"/>
            <a:ext cx="580294" cy="580294"/>
          </a:xfrm>
          <a:custGeom>
            <a:avLst/>
            <a:gdLst/>
            <a:ahLst/>
            <a:cxnLst/>
            <a:rect l="l" t="t" r="r" b="b"/>
            <a:pathLst>
              <a:path w="580294" h="580294">
                <a:moveTo>
                  <a:pt x="0" y="0"/>
                </a:moveTo>
                <a:lnTo>
                  <a:pt x="580294" y="0"/>
                </a:lnTo>
                <a:lnTo>
                  <a:pt x="580294" y="580294"/>
                </a:lnTo>
                <a:lnTo>
                  <a:pt x="0" y="5802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0" name="TextBox 20"/>
          <p:cNvSpPr txBox="1"/>
          <p:nvPr/>
        </p:nvSpPr>
        <p:spPr>
          <a:xfrm>
            <a:off x="1628571" y="1038225"/>
            <a:ext cx="2089737" cy="228168"/>
          </a:xfrm>
          <a:prstGeom prst="rect">
            <a:avLst/>
          </a:prstGeom>
        </p:spPr>
        <p:txBody>
          <a:bodyPr lIns="0" tIns="0" rIns="0" bIns="0" rtlCol="0" anchor="t">
            <a:spAutoFit/>
          </a:bodyPr>
          <a:lstStyle/>
          <a:p>
            <a:pPr algn="l">
              <a:lnSpc>
                <a:spcPts val="1677"/>
              </a:lnSpc>
              <a:spcBef>
                <a:spcPct val="0"/>
              </a:spcBef>
            </a:pPr>
            <a:r>
              <a:rPr lang="en-US" sz="1582" spc="98">
                <a:solidFill>
                  <a:srgbClr val="FFFFFF"/>
                </a:solidFill>
                <a:latin typeface="Raleway"/>
                <a:ea typeface="Raleway"/>
                <a:cs typeface="Raleway"/>
                <a:sym typeface="Raleway"/>
              </a:rPr>
              <a:t>SECURE SQUAD</a:t>
            </a:r>
          </a:p>
        </p:txBody>
      </p:sp>
      <p:sp>
        <p:nvSpPr>
          <p:cNvPr id="21" name="TextBox 21"/>
          <p:cNvSpPr txBox="1"/>
          <p:nvPr/>
        </p:nvSpPr>
        <p:spPr>
          <a:xfrm>
            <a:off x="652176" y="4689203"/>
            <a:ext cx="16983648" cy="207645"/>
          </a:xfrm>
          <a:prstGeom prst="rect">
            <a:avLst/>
          </a:prstGeom>
        </p:spPr>
        <p:txBody>
          <a:bodyPr lIns="0" tIns="0" rIns="0" bIns="0" rtlCol="0" anchor="t">
            <a:spAutoFit/>
          </a:bodyPr>
          <a:lstStyle/>
          <a:p>
            <a:pPr marL="0" lvl="0" indent="0" algn="ctr">
              <a:lnSpc>
                <a:spcPts val="1679"/>
              </a:lnSpc>
              <a:spcBef>
                <a:spcPct val="0"/>
              </a:spcBef>
            </a:pPr>
            <a:r>
              <a:rPr lang="en-US" sz="1200" u="none" strike="noStrike">
                <a:solidFill>
                  <a:srgbClr val="000000"/>
                </a:solidFill>
                <a:latin typeface="Raleway"/>
                <a:ea typeface="Raleway"/>
                <a:cs typeface="Raleway"/>
                <a:sym typeface="Raleway"/>
              </a:rPr>
              <a:t>Raleway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sp>
      <p:grpSp>
        <p:nvGrpSpPr>
          <p:cNvPr id="3" name="Group 3"/>
          <p:cNvGrpSpPr/>
          <p:nvPr/>
        </p:nvGrpSpPr>
        <p:grpSpPr>
          <a:xfrm>
            <a:off x="16321766" y="9615834"/>
            <a:ext cx="2192753" cy="1597205"/>
            <a:chOff x="0" y="0"/>
            <a:chExt cx="577515" cy="420663"/>
          </a:xfrm>
        </p:grpSpPr>
        <p:sp>
          <p:nvSpPr>
            <p:cNvPr id="4" name="Freeform 4"/>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45DEEF">
                    <a:alpha val="100000"/>
                  </a:srgbClr>
                </a:gs>
                <a:gs pos="100000">
                  <a:srgbClr val="0074AD">
                    <a:alpha val="6500"/>
                  </a:srgbClr>
                </a:gs>
              </a:gsLst>
              <a:lin ang="0"/>
            </a:gradFill>
          </p:spPr>
        </p:sp>
        <p:sp>
          <p:nvSpPr>
            <p:cNvPr id="5" name="TextBox 5"/>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grpSp>
        <p:nvGrpSpPr>
          <p:cNvPr id="6" name="Group 6"/>
          <p:cNvGrpSpPr/>
          <p:nvPr/>
        </p:nvGrpSpPr>
        <p:grpSpPr>
          <a:xfrm>
            <a:off x="0" y="9488397"/>
            <a:ext cx="2192753" cy="1597205"/>
            <a:chOff x="0" y="0"/>
            <a:chExt cx="577515" cy="420663"/>
          </a:xfrm>
        </p:grpSpPr>
        <p:sp>
          <p:nvSpPr>
            <p:cNvPr id="7" name="Freeform 7"/>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0074AD">
                    <a:alpha val="6500"/>
                  </a:srgbClr>
                </a:gs>
                <a:gs pos="100000">
                  <a:srgbClr val="45DEEF">
                    <a:alpha val="100000"/>
                  </a:srgbClr>
                </a:gs>
              </a:gsLst>
              <a:lin ang="0"/>
            </a:gradFill>
          </p:spPr>
        </p:sp>
        <p:sp>
          <p:nvSpPr>
            <p:cNvPr id="8" name="TextBox 8"/>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sp>
        <p:nvSpPr>
          <p:cNvPr id="9" name="Freeform 9"/>
          <p:cNvSpPr/>
          <p:nvPr/>
        </p:nvSpPr>
        <p:spPr>
          <a:xfrm>
            <a:off x="914827" y="9719553"/>
            <a:ext cx="731654" cy="345873"/>
          </a:xfrm>
          <a:custGeom>
            <a:avLst/>
            <a:gdLst/>
            <a:ahLst/>
            <a:cxnLst/>
            <a:rect l="l" t="t" r="r" b="b"/>
            <a:pathLst>
              <a:path w="731654" h="345873">
                <a:moveTo>
                  <a:pt x="0" y="0"/>
                </a:moveTo>
                <a:lnTo>
                  <a:pt x="731654" y="0"/>
                </a:lnTo>
                <a:lnTo>
                  <a:pt x="731654" y="345873"/>
                </a:lnTo>
                <a:lnTo>
                  <a:pt x="0" y="34587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11996079" y="510084"/>
            <a:ext cx="30756013" cy="1615871"/>
            <a:chOff x="0" y="0"/>
            <a:chExt cx="8100349" cy="425579"/>
          </a:xfrm>
        </p:grpSpPr>
        <p:sp>
          <p:nvSpPr>
            <p:cNvPr id="11" name="Freeform 11"/>
            <p:cNvSpPr/>
            <p:nvPr/>
          </p:nvSpPr>
          <p:spPr>
            <a:xfrm>
              <a:off x="0" y="0"/>
              <a:ext cx="8100349" cy="425579"/>
            </a:xfrm>
            <a:custGeom>
              <a:avLst/>
              <a:gdLst/>
              <a:ahLst/>
              <a:cxnLst/>
              <a:rect l="l" t="t" r="r" b="b"/>
              <a:pathLst>
                <a:path w="8100349" h="425579">
                  <a:moveTo>
                    <a:pt x="0" y="0"/>
                  </a:moveTo>
                  <a:lnTo>
                    <a:pt x="8100349" y="0"/>
                  </a:lnTo>
                  <a:lnTo>
                    <a:pt x="8100349" y="425579"/>
                  </a:lnTo>
                  <a:lnTo>
                    <a:pt x="0" y="425579"/>
                  </a:lnTo>
                  <a:close/>
                </a:path>
              </a:pathLst>
            </a:custGeom>
            <a:gradFill rotWithShape="1">
              <a:gsLst>
                <a:gs pos="0">
                  <a:srgbClr val="45DEEF">
                    <a:alpha val="100000"/>
                  </a:srgbClr>
                </a:gs>
                <a:gs pos="100000">
                  <a:srgbClr val="0074AD">
                    <a:alpha val="6500"/>
                  </a:srgbClr>
                </a:gs>
              </a:gsLst>
              <a:lin ang="0"/>
            </a:gradFill>
          </p:spPr>
        </p:sp>
        <p:sp>
          <p:nvSpPr>
            <p:cNvPr id="12" name="TextBox 12"/>
            <p:cNvSpPr txBox="1"/>
            <p:nvPr/>
          </p:nvSpPr>
          <p:spPr>
            <a:xfrm>
              <a:off x="0" y="38100"/>
              <a:ext cx="8100349" cy="387479"/>
            </a:xfrm>
            <a:prstGeom prst="rect">
              <a:avLst/>
            </a:prstGeom>
          </p:spPr>
          <p:txBody>
            <a:bodyPr lIns="50800" tIns="50800" rIns="50800" bIns="50800" rtlCol="0" anchor="ctr"/>
            <a:lstStyle/>
            <a:p>
              <a:pPr algn="ctr">
                <a:lnSpc>
                  <a:spcPts val="2473"/>
                </a:lnSpc>
              </a:pPr>
              <a:endParaRPr/>
            </a:p>
          </p:txBody>
        </p:sp>
      </p:grpSp>
      <p:sp>
        <p:nvSpPr>
          <p:cNvPr id="13" name="TextBox 13"/>
          <p:cNvSpPr txBox="1"/>
          <p:nvPr/>
        </p:nvSpPr>
        <p:spPr>
          <a:xfrm>
            <a:off x="16656616" y="9872467"/>
            <a:ext cx="1205367" cy="192958"/>
          </a:xfrm>
          <a:prstGeom prst="rect">
            <a:avLst/>
          </a:prstGeom>
        </p:spPr>
        <p:txBody>
          <a:bodyPr lIns="0" tIns="0" rIns="0" bIns="0" rtlCol="0" anchor="t">
            <a:spAutoFit/>
          </a:bodyPr>
          <a:lstStyle/>
          <a:p>
            <a:pPr algn="ctr">
              <a:lnSpc>
                <a:spcPts val="1551"/>
              </a:lnSpc>
              <a:spcBef>
                <a:spcPct val="0"/>
              </a:spcBef>
            </a:pPr>
            <a:r>
              <a:rPr lang="en-US" sz="1463" b="1" spc="379">
                <a:solidFill>
                  <a:srgbClr val="FFFFFF"/>
                </a:solidFill>
                <a:latin typeface="TT Lakes Neue Bold"/>
                <a:ea typeface="TT Lakes Neue Bold"/>
                <a:cs typeface="TT Lakes Neue Bold"/>
                <a:sym typeface="TT Lakes Neue Bold"/>
              </a:rPr>
              <a:t>PAGE 6</a:t>
            </a:r>
          </a:p>
        </p:txBody>
      </p:sp>
      <p:sp>
        <p:nvSpPr>
          <p:cNvPr id="14" name="TextBox 14"/>
          <p:cNvSpPr txBox="1"/>
          <p:nvPr/>
        </p:nvSpPr>
        <p:spPr>
          <a:xfrm>
            <a:off x="6084660" y="783497"/>
            <a:ext cx="5196350" cy="1173820"/>
          </a:xfrm>
          <a:prstGeom prst="rect">
            <a:avLst/>
          </a:prstGeom>
        </p:spPr>
        <p:txBody>
          <a:bodyPr lIns="0" tIns="0" rIns="0" bIns="0" rtlCol="0" anchor="t">
            <a:spAutoFit/>
          </a:bodyPr>
          <a:lstStyle/>
          <a:p>
            <a:pPr algn="l">
              <a:lnSpc>
                <a:spcPts val="8919"/>
              </a:lnSpc>
              <a:spcBef>
                <a:spcPct val="0"/>
              </a:spcBef>
            </a:pPr>
            <a:r>
              <a:rPr lang="en-US" sz="8414">
                <a:solidFill>
                  <a:srgbClr val="FFFFFF"/>
                </a:solidFill>
                <a:latin typeface="Anton"/>
                <a:ea typeface="Anton"/>
                <a:cs typeface="Anton"/>
                <a:sym typeface="Anton"/>
              </a:rPr>
              <a:t>TOOLS USED</a:t>
            </a:r>
          </a:p>
        </p:txBody>
      </p:sp>
      <p:sp>
        <p:nvSpPr>
          <p:cNvPr id="15" name="TextBox 15"/>
          <p:cNvSpPr txBox="1"/>
          <p:nvPr/>
        </p:nvSpPr>
        <p:spPr>
          <a:xfrm>
            <a:off x="3837932" y="2686916"/>
            <a:ext cx="2354951" cy="1734693"/>
          </a:xfrm>
          <a:prstGeom prst="rect">
            <a:avLst/>
          </a:prstGeom>
        </p:spPr>
        <p:txBody>
          <a:bodyPr lIns="0" tIns="0" rIns="0" bIns="0" rtlCol="0" anchor="t">
            <a:spAutoFit/>
          </a:bodyPr>
          <a:lstStyle/>
          <a:p>
            <a:pPr marL="449070" lvl="1" indent="-224535" algn="l">
              <a:lnSpc>
                <a:spcPts val="2911"/>
              </a:lnSpc>
              <a:buFont typeface="Arial"/>
              <a:buChar char="•"/>
            </a:pPr>
            <a:r>
              <a:rPr lang="en-US" sz="2079" dirty="0">
                <a:solidFill>
                  <a:srgbClr val="FFFFFF"/>
                </a:solidFill>
                <a:latin typeface="Raleway"/>
                <a:ea typeface="Raleway"/>
                <a:cs typeface="Raleway"/>
                <a:sym typeface="Raleway"/>
              </a:rPr>
              <a:t>Python</a:t>
            </a:r>
          </a:p>
          <a:p>
            <a:pPr marL="449070" lvl="1" indent="-224535" algn="l">
              <a:lnSpc>
                <a:spcPts val="2911"/>
              </a:lnSpc>
              <a:buFont typeface="Arial"/>
              <a:buChar char="•"/>
            </a:pPr>
            <a:r>
              <a:rPr lang="en-US" sz="2079" dirty="0">
                <a:solidFill>
                  <a:srgbClr val="FFFFFF"/>
                </a:solidFill>
                <a:latin typeface="Raleway"/>
                <a:ea typeface="Raleway"/>
                <a:cs typeface="Raleway"/>
                <a:sym typeface="Raleway"/>
              </a:rPr>
              <a:t>Flask</a:t>
            </a:r>
          </a:p>
          <a:p>
            <a:pPr marL="449070" lvl="1" indent="-224535" algn="l">
              <a:lnSpc>
                <a:spcPts val="2911"/>
              </a:lnSpc>
              <a:buFont typeface="Arial"/>
              <a:buChar char="•"/>
            </a:pPr>
            <a:r>
              <a:rPr lang="en-US" sz="2079" dirty="0">
                <a:solidFill>
                  <a:srgbClr val="FFFFFF"/>
                </a:solidFill>
                <a:latin typeface="Raleway"/>
                <a:ea typeface="Raleway"/>
                <a:cs typeface="Raleway"/>
                <a:sym typeface="Raleway"/>
              </a:rPr>
              <a:t>flask-</a:t>
            </a:r>
            <a:r>
              <a:rPr lang="en-US" sz="2079" dirty="0" err="1">
                <a:solidFill>
                  <a:srgbClr val="FFFFFF"/>
                </a:solidFill>
                <a:latin typeface="Raleway"/>
                <a:ea typeface="Raleway"/>
                <a:cs typeface="Raleway"/>
                <a:sym typeface="Raleway"/>
              </a:rPr>
              <a:t>cors</a:t>
            </a:r>
            <a:endParaRPr lang="en-US" sz="2079" dirty="0">
              <a:solidFill>
                <a:srgbClr val="FFFFFF"/>
              </a:solidFill>
              <a:latin typeface="Raleway"/>
              <a:ea typeface="Raleway"/>
              <a:cs typeface="Raleway"/>
              <a:sym typeface="Raleway"/>
            </a:endParaRPr>
          </a:p>
          <a:p>
            <a:pPr marL="449070" lvl="1" indent="-224535" algn="l">
              <a:lnSpc>
                <a:spcPts val="2911"/>
              </a:lnSpc>
              <a:buFont typeface="Arial"/>
              <a:buChar char="•"/>
            </a:pPr>
            <a:r>
              <a:rPr lang="en-US" sz="2079" dirty="0" err="1">
                <a:solidFill>
                  <a:srgbClr val="FFFFFF"/>
                </a:solidFill>
                <a:latin typeface="Raleway"/>
                <a:ea typeface="Raleway"/>
                <a:cs typeface="Raleway"/>
                <a:sym typeface="Raleway"/>
              </a:rPr>
              <a:t>PyCryptodome</a:t>
            </a:r>
            <a:endParaRPr lang="en-US" sz="2079" dirty="0">
              <a:solidFill>
                <a:srgbClr val="FFFFFF"/>
              </a:solidFill>
              <a:latin typeface="Raleway"/>
              <a:ea typeface="Raleway"/>
              <a:cs typeface="Raleway"/>
              <a:sym typeface="Raleway"/>
            </a:endParaRPr>
          </a:p>
          <a:p>
            <a:pPr algn="l">
              <a:lnSpc>
                <a:spcPts val="2212"/>
              </a:lnSpc>
              <a:spcBef>
                <a:spcPct val="0"/>
              </a:spcBef>
            </a:pPr>
            <a:endParaRPr lang="en-US" sz="2079" dirty="0">
              <a:solidFill>
                <a:srgbClr val="FFFFFF"/>
              </a:solidFill>
              <a:latin typeface="Raleway"/>
              <a:ea typeface="Raleway"/>
              <a:cs typeface="Raleway"/>
              <a:sym typeface="Raleway"/>
            </a:endParaRPr>
          </a:p>
        </p:txBody>
      </p:sp>
      <p:sp>
        <p:nvSpPr>
          <p:cNvPr id="16" name="TextBox 16"/>
          <p:cNvSpPr txBox="1"/>
          <p:nvPr/>
        </p:nvSpPr>
        <p:spPr>
          <a:xfrm>
            <a:off x="4025738" y="2142400"/>
            <a:ext cx="4117846" cy="852678"/>
          </a:xfrm>
          <a:prstGeom prst="rect">
            <a:avLst/>
          </a:prstGeom>
        </p:spPr>
        <p:txBody>
          <a:bodyPr lIns="0" tIns="0" rIns="0" bIns="0" rtlCol="0" anchor="t">
            <a:spAutoFit/>
          </a:bodyPr>
          <a:lstStyle/>
          <a:p>
            <a:pPr algn="l">
              <a:lnSpc>
                <a:spcPts val="3611"/>
              </a:lnSpc>
            </a:pPr>
            <a:r>
              <a:rPr lang="en-US" sz="2579" b="1" u="sng">
                <a:solidFill>
                  <a:srgbClr val="FFFFFF"/>
                </a:solidFill>
                <a:latin typeface="Raleway Bold"/>
                <a:ea typeface="Raleway Bold"/>
                <a:cs typeface="Raleway Bold"/>
                <a:sym typeface="Raleway Bold"/>
              </a:rPr>
              <a:t>BACKEND</a:t>
            </a:r>
          </a:p>
          <a:p>
            <a:pPr algn="l">
              <a:lnSpc>
                <a:spcPts val="3191"/>
              </a:lnSpc>
              <a:spcBef>
                <a:spcPct val="0"/>
              </a:spcBef>
            </a:pPr>
            <a:endParaRPr lang="en-US" sz="2579" b="1" u="sng">
              <a:solidFill>
                <a:srgbClr val="FFFFFF"/>
              </a:solidFill>
              <a:latin typeface="Raleway Bold"/>
              <a:ea typeface="Raleway Bold"/>
              <a:cs typeface="Raleway Bold"/>
              <a:sym typeface="Raleway Bold"/>
            </a:endParaRPr>
          </a:p>
        </p:txBody>
      </p:sp>
      <p:sp>
        <p:nvSpPr>
          <p:cNvPr id="17" name="TextBox 17"/>
          <p:cNvSpPr txBox="1"/>
          <p:nvPr/>
        </p:nvSpPr>
        <p:spPr>
          <a:xfrm>
            <a:off x="4025738" y="4870810"/>
            <a:ext cx="6855903" cy="1426083"/>
          </a:xfrm>
          <a:prstGeom prst="rect">
            <a:avLst/>
          </a:prstGeom>
        </p:spPr>
        <p:txBody>
          <a:bodyPr lIns="0" tIns="0" rIns="0" bIns="0" rtlCol="0" anchor="t">
            <a:spAutoFit/>
          </a:bodyPr>
          <a:lstStyle/>
          <a:p>
            <a:pPr marL="449070" lvl="1" indent="-224535" algn="l">
              <a:lnSpc>
                <a:spcPts val="2911"/>
              </a:lnSpc>
              <a:buFont typeface="Arial"/>
              <a:buChar char="•"/>
            </a:pPr>
            <a:r>
              <a:rPr lang="en-US" sz="2079">
                <a:solidFill>
                  <a:srgbClr val="FFFFFF"/>
                </a:solidFill>
                <a:latin typeface="Raleway"/>
                <a:ea typeface="Raleway"/>
                <a:cs typeface="Raleway"/>
                <a:sym typeface="Raleway"/>
              </a:rPr>
              <a:t>React JS</a:t>
            </a:r>
          </a:p>
          <a:p>
            <a:pPr marL="449070" lvl="1" indent="-224535" algn="l">
              <a:lnSpc>
                <a:spcPts val="2911"/>
              </a:lnSpc>
              <a:buFont typeface="Arial"/>
              <a:buChar char="•"/>
            </a:pPr>
            <a:r>
              <a:rPr lang="en-US" sz="2079">
                <a:solidFill>
                  <a:srgbClr val="FFFFFF"/>
                </a:solidFill>
                <a:latin typeface="Raleway"/>
                <a:ea typeface="Raleway"/>
                <a:cs typeface="Raleway"/>
                <a:sym typeface="Raleway"/>
              </a:rPr>
              <a:t>Axios</a:t>
            </a:r>
          </a:p>
          <a:p>
            <a:pPr marL="449070" lvl="1" indent="-224535" algn="l">
              <a:lnSpc>
                <a:spcPts val="2911"/>
              </a:lnSpc>
              <a:buFont typeface="Arial"/>
              <a:buChar char="•"/>
            </a:pPr>
            <a:r>
              <a:rPr lang="en-US" sz="2079">
                <a:solidFill>
                  <a:srgbClr val="FFFFFF"/>
                </a:solidFill>
                <a:latin typeface="Raleway"/>
                <a:ea typeface="Raleway"/>
                <a:cs typeface="Raleway"/>
                <a:sym typeface="Raleway"/>
              </a:rPr>
              <a:t>CSS</a:t>
            </a:r>
          </a:p>
          <a:p>
            <a:pPr algn="l">
              <a:lnSpc>
                <a:spcPts val="2631"/>
              </a:lnSpc>
              <a:spcBef>
                <a:spcPct val="0"/>
              </a:spcBef>
            </a:pPr>
            <a:endParaRPr lang="en-US" sz="2079">
              <a:solidFill>
                <a:srgbClr val="FFFFFF"/>
              </a:solidFill>
              <a:latin typeface="Raleway"/>
              <a:ea typeface="Raleway"/>
              <a:cs typeface="Raleway"/>
              <a:sym typeface="Raleway"/>
            </a:endParaRPr>
          </a:p>
        </p:txBody>
      </p:sp>
      <p:sp>
        <p:nvSpPr>
          <p:cNvPr id="18" name="TextBox 18"/>
          <p:cNvSpPr txBox="1"/>
          <p:nvPr/>
        </p:nvSpPr>
        <p:spPr>
          <a:xfrm>
            <a:off x="4025738" y="4408589"/>
            <a:ext cx="4797457" cy="906019"/>
          </a:xfrm>
          <a:prstGeom prst="rect">
            <a:avLst/>
          </a:prstGeom>
        </p:spPr>
        <p:txBody>
          <a:bodyPr lIns="0" tIns="0" rIns="0" bIns="0" rtlCol="0" anchor="t">
            <a:spAutoFit/>
          </a:bodyPr>
          <a:lstStyle/>
          <a:p>
            <a:pPr algn="l">
              <a:lnSpc>
                <a:spcPts val="3611"/>
              </a:lnSpc>
            </a:pPr>
            <a:r>
              <a:rPr lang="en-US" sz="2579" b="1" u="sng">
                <a:solidFill>
                  <a:srgbClr val="FFFFFF"/>
                </a:solidFill>
                <a:latin typeface="Raleway Bold"/>
                <a:ea typeface="Raleway Bold"/>
                <a:cs typeface="Raleway Bold"/>
                <a:sym typeface="Raleway Bold"/>
              </a:rPr>
              <a:t>FRONTEND</a:t>
            </a:r>
          </a:p>
          <a:p>
            <a:pPr algn="l">
              <a:lnSpc>
                <a:spcPts val="3611"/>
              </a:lnSpc>
              <a:spcBef>
                <a:spcPct val="0"/>
              </a:spcBef>
            </a:pPr>
            <a:endParaRPr lang="en-US" sz="2579" b="1" u="sng">
              <a:solidFill>
                <a:srgbClr val="FFFFFF"/>
              </a:solidFill>
              <a:latin typeface="Raleway Bold"/>
              <a:ea typeface="Raleway Bold"/>
              <a:cs typeface="Raleway Bold"/>
              <a:sym typeface="Raleway Bold"/>
            </a:endParaRPr>
          </a:p>
        </p:txBody>
      </p:sp>
      <p:sp>
        <p:nvSpPr>
          <p:cNvPr id="19" name="TextBox 19"/>
          <p:cNvSpPr txBox="1"/>
          <p:nvPr/>
        </p:nvSpPr>
        <p:spPr>
          <a:xfrm>
            <a:off x="7853059" y="6022434"/>
            <a:ext cx="6855903" cy="728218"/>
          </a:xfrm>
          <a:prstGeom prst="rect">
            <a:avLst/>
          </a:prstGeom>
        </p:spPr>
        <p:txBody>
          <a:bodyPr lIns="0" tIns="0" rIns="0" bIns="0" rtlCol="0" anchor="t">
            <a:spAutoFit/>
          </a:bodyPr>
          <a:lstStyle/>
          <a:p>
            <a:pPr algn="l">
              <a:lnSpc>
                <a:spcPts val="3191"/>
              </a:lnSpc>
            </a:pPr>
            <a:r>
              <a:rPr lang="en-US" sz="2279">
                <a:solidFill>
                  <a:srgbClr val="FFFFFF"/>
                </a:solidFill>
                <a:latin typeface="Raleway"/>
                <a:ea typeface="Raleway"/>
                <a:cs typeface="Raleway"/>
                <a:sym typeface="Raleway"/>
              </a:rPr>
              <a:t>-AES (Advanced Encryption Standard)</a:t>
            </a:r>
          </a:p>
          <a:p>
            <a:pPr algn="l">
              <a:lnSpc>
                <a:spcPts val="2631"/>
              </a:lnSpc>
              <a:spcBef>
                <a:spcPct val="0"/>
              </a:spcBef>
            </a:pPr>
            <a:endParaRPr lang="en-US" sz="2279">
              <a:solidFill>
                <a:srgbClr val="FFFFFF"/>
              </a:solidFill>
              <a:latin typeface="Raleway"/>
              <a:ea typeface="Raleway"/>
              <a:cs typeface="Raleway"/>
              <a:sym typeface="Raleway"/>
            </a:endParaRPr>
          </a:p>
        </p:txBody>
      </p:sp>
      <p:sp>
        <p:nvSpPr>
          <p:cNvPr id="20" name="TextBox 20"/>
          <p:cNvSpPr txBox="1"/>
          <p:nvPr/>
        </p:nvSpPr>
        <p:spPr>
          <a:xfrm>
            <a:off x="4025738" y="6012909"/>
            <a:ext cx="4334292" cy="906019"/>
          </a:xfrm>
          <a:prstGeom prst="rect">
            <a:avLst/>
          </a:prstGeom>
        </p:spPr>
        <p:txBody>
          <a:bodyPr lIns="0" tIns="0" rIns="0" bIns="0" rtlCol="0" anchor="t">
            <a:spAutoFit/>
          </a:bodyPr>
          <a:lstStyle/>
          <a:p>
            <a:pPr algn="l">
              <a:lnSpc>
                <a:spcPts val="3611"/>
              </a:lnSpc>
            </a:pPr>
            <a:r>
              <a:rPr lang="en-US" sz="2579" b="1" u="sng">
                <a:solidFill>
                  <a:srgbClr val="FFFFFF"/>
                </a:solidFill>
                <a:latin typeface="Raleway Bold"/>
                <a:ea typeface="Raleway Bold"/>
                <a:cs typeface="Raleway Bold"/>
                <a:sym typeface="Raleway Bold"/>
              </a:rPr>
              <a:t>SECURITY ALGORITHM</a:t>
            </a:r>
          </a:p>
          <a:p>
            <a:pPr algn="l">
              <a:lnSpc>
                <a:spcPts val="3611"/>
              </a:lnSpc>
              <a:spcBef>
                <a:spcPct val="0"/>
              </a:spcBef>
            </a:pPr>
            <a:endParaRPr lang="en-US" sz="2579" b="1" u="sng">
              <a:solidFill>
                <a:srgbClr val="FFFFFF"/>
              </a:solidFill>
              <a:latin typeface="Raleway Bold"/>
              <a:ea typeface="Raleway Bold"/>
              <a:cs typeface="Raleway Bold"/>
              <a:sym typeface="Raleway Bold"/>
            </a:endParaRPr>
          </a:p>
        </p:txBody>
      </p:sp>
      <p:sp>
        <p:nvSpPr>
          <p:cNvPr id="21" name="TextBox 21"/>
          <p:cNvSpPr txBox="1"/>
          <p:nvPr/>
        </p:nvSpPr>
        <p:spPr>
          <a:xfrm>
            <a:off x="4025738" y="6672311"/>
            <a:ext cx="4334292" cy="906019"/>
          </a:xfrm>
          <a:prstGeom prst="rect">
            <a:avLst/>
          </a:prstGeom>
        </p:spPr>
        <p:txBody>
          <a:bodyPr lIns="0" tIns="0" rIns="0" bIns="0" rtlCol="0" anchor="t">
            <a:spAutoFit/>
          </a:bodyPr>
          <a:lstStyle/>
          <a:p>
            <a:pPr algn="l">
              <a:lnSpc>
                <a:spcPts val="3611"/>
              </a:lnSpc>
            </a:pPr>
            <a:r>
              <a:rPr lang="en-US" sz="2579" b="1" u="sng">
                <a:solidFill>
                  <a:srgbClr val="FFFFFF"/>
                </a:solidFill>
                <a:latin typeface="Raleway Bold"/>
                <a:ea typeface="Raleway Bold"/>
                <a:cs typeface="Raleway Bold"/>
                <a:sym typeface="Raleway Bold"/>
              </a:rPr>
              <a:t>DEVELOPMENT TOOLS</a:t>
            </a:r>
          </a:p>
          <a:p>
            <a:pPr algn="l">
              <a:lnSpc>
                <a:spcPts val="3611"/>
              </a:lnSpc>
              <a:spcBef>
                <a:spcPct val="0"/>
              </a:spcBef>
            </a:pPr>
            <a:endParaRPr lang="en-US" sz="2579" b="1" u="sng">
              <a:solidFill>
                <a:srgbClr val="FFFFFF"/>
              </a:solidFill>
              <a:latin typeface="Raleway Bold"/>
              <a:ea typeface="Raleway Bold"/>
              <a:cs typeface="Raleway Bold"/>
              <a:sym typeface="Raleway Bold"/>
            </a:endParaRPr>
          </a:p>
        </p:txBody>
      </p:sp>
      <p:sp>
        <p:nvSpPr>
          <p:cNvPr id="22" name="TextBox 22"/>
          <p:cNvSpPr txBox="1"/>
          <p:nvPr/>
        </p:nvSpPr>
        <p:spPr>
          <a:xfrm>
            <a:off x="4025738" y="7098632"/>
            <a:ext cx="6855903" cy="1308050"/>
          </a:xfrm>
          <a:prstGeom prst="rect">
            <a:avLst/>
          </a:prstGeom>
        </p:spPr>
        <p:txBody>
          <a:bodyPr lIns="0" tIns="0" rIns="0" bIns="0" rtlCol="0" anchor="t">
            <a:spAutoFit/>
          </a:bodyPr>
          <a:lstStyle/>
          <a:p>
            <a:pPr marL="449070" lvl="1" indent="-224535" algn="l">
              <a:lnSpc>
                <a:spcPts val="2911"/>
              </a:lnSpc>
              <a:buFont typeface="Arial"/>
              <a:buChar char="•"/>
            </a:pPr>
            <a:r>
              <a:rPr lang="en-US" sz="2079" dirty="0">
                <a:solidFill>
                  <a:srgbClr val="FFFFFF"/>
                </a:solidFill>
                <a:latin typeface="Raleway"/>
                <a:ea typeface="Raleway"/>
                <a:cs typeface="Raleway"/>
                <a:sym typeface="Raleway"/>
              </a:rPr>
              <a:t>Visual Studio Code (VS Code)</a:t>
            </a:r>
          </a:p>
          <a:p>
            <a:pPr marL="449070" lvl="1" indent="-224535" algn="l">
              <a:lnSpc>
                <a:spcPts val="2911"/>
              </a:lnSpc>
              <a:buFont typeface="Arial"/>
              <a:buChar char="•"/>
            </a:pPr>
            <a:r>
              <a:rPr lang="en-US" sz="2079" dirty="0">
                <a:solidFill>
                  <a:srgbClr val="FFFFFF"/>
                </a:solidFill>
                <a:latin typeface="Raleway"/>
                <a:ea typeface="Raleway"/>
                <a:cs typeface="Raleway"/>
                <a:sym typeface="Raleway"/>
              </a:rPr>
              <a:t>GitHub</a:t>
            </a:r>
          </a:p>
          <a:p>
            <a:pPr algn="l">
              <a:lnSpc>
                <a:spcPts val="2212"/>
              </a:lnSpc>
            </a:pPr>
            <a:endParaRPr lang="en-US" sz="2079" dirty="0">
              <a:solidFill>
                <a:srgbClr val="FFFFFF"/>
              </a:solidFill>
              <a:latin typeface="Raleway"/>
              <a:ea typeface="Raleway"/>
              <a:cs typeface="Raleway"/>
              <a:sym typeface="Raleway"/>
            </a:endParaRPr>
          </a:p>
          <a:p>
            <a:pPr algn="l">
              <a:lnSpc>
                <a:spcPts val="2212"/>
              </a:lnSpc>
              <a:spcBef>
                <a:spcPct val="0"/>
              </a:spcBef>
            </a:pPr>
            <a:endParaRPr lang="en-US" sz="2079" dirty="0">
              <a:solidFill>
                <a:srgbClr val="FFFFFF"/>
              </a:solidFill>
              <a:latin typeface="Raleway"/>
              <a:ea typeface="Raleway"/>
              <a:cs typeface="Raleway"/>
              <a:sym typeface="Raleway"/>
            </a:endParaRPr>
          </a:p>
        </p:txBody>
      </p:sp>
      <p:sp>
        <p:nvSpPr>
          <p:cNvPr id="23" name="TextBox 23"/>
          <p:cNvSpPr txBox="1"/>
          <p:nvPr/>
        </p:nvSpPr>
        <p:spPr>
          <a:xfrm>
            <a:off x="3924915" y="8006017"/>
            <a:ext cx="4999101" cy="906019"/>
          </a:xfrm>
          <a:prstGeom prst="rect">
            <a:avLst/>
          </a:prstGeom>
        </p:spPr>
        <p:txBody>
          <a:bodyPr lIns="0" tIns="0" rIns="0" bIns="0" rtlCol="0" anchor="t">
            <a:spAutoFit/>
          </a:bodyPr>
          <a:lstStyle/>
          <a:p>
            <a:pPr algn="l">
              <a:lnSpc>
                <a:spcPts val="3611"/>
              </a:lnSpc>
            </a:pPr>
            <a:r>
              <a:rPr lang="en-US" sz="2579" b="1" u="sng" dirty="0">
                <a:solidFill>
                  <a:srgbClr val="FFFFFF"/>
                </a:solidFill>
                <a:latin typeface="Raleway Bold"/>
                <a:ea typeface="Raleway Bold"/>
                <a:cs typeface="Raleway Bold"/>
                <a:sym typeface="Raleway Bold"/>
              </a:rPr>
              <a:t>RUNTIME ENVIRONMENT</a:t>
            </a:r>
          </a:p>
          <a:p>
            <a:pPr algn="l">
              <a:lnSpc>
                <a:spcPts val="3611"/>
              </a:lnSpc>
              <a:spcBef>
                <a:spcPct val="0"/>
              </a:spcBef>
            </a:pPr>
            <a:endParaRPr lang="en-US" sz="2579" b="1" u="sng" dirty="0">
              <a:solidFill>
                <a:srgbClr val="FFFFFF"/>
              </a:solidFill>
              <a:latin typeface="Raleway Bold"/>
              <a:ea typeface="Raleway Bold"/>
              <a:cs typeface="Raleway Bold"/>
              <a:sym typeface="Raleway Bold"/>
            </a:endParaRPr>
          </a:p>
        </p:txBody>
      </p:sp>
      <p:sp>
        <p:nvSpPr>
          <p:cNvPr id="24" name="TextBox 24"/>
          <p:cNvSpPr txBox="1"/>
          <p:nvPr/>
        </p:nvSpPr>
        <p:spPr>
          <a:xfrm>
            <a:off x="4025738" y="8614908"/>
            <a:ext cx="6855903" cy="1064133"/>
          </a:xfrm>
          <a:prstGeom prst="rect">
            <a:avLst/>
          </a:prstGeom>
        </p:spPr>
        <p:txBody>
          <a:bodyPr lIns="0" tIns="0" rIns="0" bIns="0" rtlCol="0" anchor="t">
            <a:spAutoFit/>
          </a:bodyPr>
          <a:lstStyle/>
          <a:p>
            <a:pPr algn="l">
              <a:lnSpc>
                <a:spcPts val="2911"/>
              </a:lnSpc>
            </a:pPr>
            <a:r>
              <a:rPr lang="en-US" sz="2079" dirty="0">
                <a:solidFill>
                  <a:srgbClr val="FFFFFF"/>
                </a:solidFill>
                <a:latin typeface="Raleway"/>
                <a:ea typeface="Raleway"/>
                <a:cs typeface="Raleway"/>
                <a:sym typeface="Raleway"/>
              </a:rPr>
              <a:t>Node.js</a:t>
            </a:r>
          </a:p>
          <a:p>
            <a:pPr algn="l">
              <a:lnSpc>
                <a:spcPts val="2911"/>
              </a:lnSpc>
            </a:pPr>
            <a:r>
              <a:rPr lang="en-US" sz="2079" dirty="0">
                <a:solidFill>
                  <a:srgbClr val="FFFFFF"/>
                </a:solidFill>
                <a:latin typeface="Raleway"/>
                <a:ea typeface="Raleway"/>
                <a:cs typeface="Raleway"/>
                <a:sym typeface="Raleway"/>
              </a:rPr>
              <a:t>Python Virtual Environment</a:t>
            </a:r>
          </a:p>
          <a:p>
            <a:pPr algn="l">
              <a:lnSpc>
                <a:spcPts val="2631"/>
              </a:lnSpc>
              <a:spcBef>
                <a:spcPct val="0"/>
              </a:spcBef>
            </a:pPr>
            <a:endParaRPr lang="en-US" sz="2079" dirty="0">
              <a:solidFill>
                <a:srgbClr val="FFFFFF"/>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sp>
      <p:grpSp>
        <p:nvGrpSpPr>
          <p:cNvPr id="3" name="Group 3"/>
          <p:cNvGrpSpPr/>
          <p:nvPr/>
        </p:nvGrpSpPr>
        <p:grpSpPr>
          <a:xfrm>
            <a:off x="16321766" y="9615834"/>
            <a:ext cx="2192753" cy="1597205"/>
            <a:chOff x="0" y="0"/>
            <a:chExt cx="577515" cy="420663"/>
          </a:xfrm>
        </p:grpSpPr>
        <p:sp>
          <p:nvSpPr>
            <p:cNvPr id="4" name="Freeform 4"/>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45DEEF">
                    <a:alpha val="100000"/>
                  </a:srgbClr>
                </a:gs>
                <a:gs pos="100000">
                  <a:srgbClr val="0074AD">
                    <a:alpha val="6500"/>
                  </a:srgbClr>
                </a:gs>
              </a:gsLst>
              <a:lin ang="0"/>
            </a:gradFill>
          </p:spPr>
        </p:sp>
        <p:sp>
          <p:nvSpPr>
            <p:cNvPr id="5" name="TextBox 5"/>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grpSp>
        <p:nvGrpSpPr>
          <p:cNvPr id="6" name="Group 6"/>
          <p:cNvGrpSpPr/>
          <p:nvPr/>
        </p:nvGrpSpPr>
        <p:grpSpPr>
          <a:xfrm>
            <a:off x="-13870304" y="214126"/>
            <a:ext cx="27740609" cy="1629149"/>
            <a:chOff x="0" y="0"/>
            <a:chExt cx="7306169" cy="429076"/>
          </a:xfrm>
        </p:grpSpPr>
        <p:sp>
          <p:nvSpPr>
            <p:cNvPr id="7" name="Freeform 7"/>
            <p:cNvSpPr/>
            <p:nvPr/>
          </p:nvSpPr>
          <p:spPr>
            <a:xfrm>
              <a:off x="0" y="0"/>
              <a:ext cx="7306169" cy="429076"/>
            </a:xfrm>
            <a:custGeom>
              <a:avLst/>
              <a:gdLst/>
              <a:ahLst/>
              <a:cxnLst/>
              <a:rect l="l" t="t" r="r" b="b"/>
              <a:pathLst>
                <a:path w="7306169" h="429076">
                  <a:moveTo>
                    <a:pt x="0" y="0"/>
                  </a:moveTo>
                  <a:lnTo>
                    <a:pt x="7306169" y="0"/>
                  </a:lnTo>
                  <a:lnTo>
                    <a:pt x="7306169" y="429076"/>
                  </a:lnTo>
                  <a:lnTo>
                    <a:pt x="0" y="429076"/>
                  </a:lnTo>
                  <a:close/>
                </a:path>
              </a:pathLst>
            </a:custGeom>
            <a:gradFill rotWithShape="1">
              <a:gsLst>
                <a:gs pos="0">
                  <a:srgbClr val="45DEEF">
                    <a:alpha val="100000"/>
                  </a:srgbClr>
                </a:gs>
                <a:gs pos="100000">
                  <a:srgbClr val="0074AD">
                    <a:alpha val="6500"/>
                  </a:srgbClr>
                </a:gs>
              </a:gsLst>
              <a:lin ang="0"/>
            </a:gradFill>
          </p:spPr>
        </p:sp>
        <p:sp>
          <p:nvSpPr>
            <p:cNvPr id="8" name="TextBox 8"/>
            <p:cNvSpPr txBox="1"/>
            <p:nvPr/>
          </p:nvSpPr>
          <p:spPr>
            <a:xfrm>
              <a:off x="0" y="38100"/>
              <a:ext cx="7306169" cy="390976"/>
            </a:xfrm>
            <a:prstGeom prst="rect">
              <a:avLst/>
            </a:prstGeom>
          </p:spPr>
          <p:txBody>
            <a:bodyPr lIns="50800" tIns="50800" rIns="50800" bIns="50800" rtlCol="0" anchor="ctr"/>
            <a:lstStyle/>
            <a:p>
              <a:pPr algn="ctr">
                <a:lnSpc>
                  <a:spcPts val="2473"/>
                </a:lnSpc>
              </a:pPr>
              <a:endParaRPr/>
            </a:p>
          </p:txBody>
        </p:sp>
      </p:grpSp>
      <p:sp>
        <p:nvSpPr>
          <p:cNvPr id="9" name="TextBox 9"/>
          <p:cNvSpPr txBox="1"/>
          <p:nvPr/>
        </p:nvSpPr>
        <p:spPr>
          <a:xfrm>
            <a:off x="16656616" y="9872467"/>
            <a:ext cx="1205367" cy="210122"/>
          </a:xfrm>
          <a:prstGeom prst="rect">
            <a:avLst/>
          </a:prstGeom>
        </p:spPr>
        <p:txBody>
          <a:bodyPr lIns="0" tIns="0" rIns="0" bIns="0" rtlCol="0" anchor="t">
            <a:spAutoFit/>
          </a:bodyPr>
          <a:lstStyle/>
          <a:p>
            <a:pPr algn="ctr">
              <a:lnSpc>
                <a:spcPts val="1551"/>
              </a:lnSpc>
              <a:spcBef>
                <a:spcPct val="0"/>
              </a:spcBef>
            </a:pPr>
            <a:r>
              <a:rPr lang="en-US" sz="1463" b="1" spc="379" dirty="0">
                <a:solidFill>
                  <a:srgbClr val="FFFFFF"/>
                </a:solidFill>
                <a:latin typeface="TT Lakes Neue Bold"/>
                <a:ea typeface="TT Lakes Neue Bold"/>
                <a:cs typeface="TT Lakes Neue Bold"/>
                <a:sym typeface="TT Lakes Neue Bold"/>
              </a:rPr>
              <a:t>PAGE 7</a:t>
            </a:r>
          </a:p>
        </p:txBody>
      </p:sp>
      <p:sp>
        <p:nvSpPr>
          <p:cNvPr id="10" name="TextBox 10"/>
          <p:cNvSpPr txBox="1"/>
          <p:nvPr/>
        </p:nvSpPr>
        <p:spPr>
          <a:xfrm>
            <a:off x="3230243" y="584720"/>
            <a:ext cx="11476784" cy="2292741"/>
          </a:xfrm>
          <a:prstGeom prst="rect">
            <a:avLst/>
          </a:prstGeom>
        </p:spPr>
        <p:txBody>
          <a:bodyPr lIns="0" tIns="0" rIns="0" bIns="0" rtlCol="0" anchor="t">
            <a:spAutoFit/>
          </a:bodyPr>
          <a:lstStyle/>
          <a:p>
            <a:pPr algn="ctr">
              <a:lnSpc>
                <a:spcPts val="8919"/>
              </a:lnSpc>
            </a:pPr>
            <a:r>
              <a:rPr lang="en-US" sz="8414">
                <a:solidFill>
                  <a:srgbClr val="FFFFFF"/>
                </a:solidFill>
                <a:latin typeface="Anton"/>
                <a:ea typeface="Anton"/>
                <a:cs typeface="Anton"/>
                <a:sym typeface="Anton"/>
              </a:rPr>
              <a:t> BACKEND IMPLEMENTATION </a:t>
            </a:r>
          </a:p>
          <a:p>
            <a:pPr algn="ctr">
              <a:lnSpc>
                <a:spcPts val="8919"/>
              </a:lnSpc>
              <a:spcBef>
                <a:spcPct val="0"/>
              </a:spcBef>
            </a:pPr>
            <a:endParaRPr lang="en-US" sz="8414">
              <a:solidFill>
                <a:srgbClr val="FFFFFF"/>
              </a:solidFill>
              <a:latin typeface="Anton"/>
              <a:ea typeface="Anton"/>
              <a:cs typeface="Anton"/>
              <a:sym typeface="Anton"/>
            </a:endParaRPr>
          </a:p>
        </p:txBody>
      </p:sp>
      <p:sp>
        <p:nvSpPr>
          <p:cNvPr id="11" name="TextBox 11"/>
          <p:cNvSpPr txBox="1"/>
          <p:nvPr/>
        </p:nvSpPr>
        <p:spPr>
          <a:xfrm>
            <a:off x="488770" y="1795649"/>
            <a:ext cx="17147912" cy="7555364"/>
          </a:xfrm>
          <a:prstGeom prst="rect">
            <a:avLst/>
          </a:prstGeom>
        </p:spPr>
        <p:txBody>
          <a:bodyPr lIns="0" tIns="0" rIns="0" bIns="0" rtlCol="0" anchor="t">
            <a:spAutoFit/>
          </a:bodyPr>
          <a:lstStyle/>
          <a:p>
            <a:pPr algn="ctr">
              <a:lnSpc>
                <a:spcPts val="2855"/>
              </a:lnSpc>
            </a:pPr>
            <a:endParaRPr/>
          </a:p>
          <a:p>
            <a:pPr algn="l">
              <a:lnSpc>
                <a:spcPts val="3220"/>
              </a:lnSpc>
            </a:pPr>
            <a:r>
              <a:rPr lang="en-US" sz="2300" b="1">
                <a:solidFill>
                  <a:srgbClr val="FFFFFF"/>
                </a:solidFill>
                <a:latin typeface="Raleway Bold"/>
                <a:ea typeface="Raleway Bold"/>
                <a:cs typeface="Raleway Bold"/>
                <a:sym typeface="Raleway Bold"/>
              </a:rPr>
              <a:t>The backend of this project is built using Flask (a Python framework) and handles the main logic for encrypting and decrypting images using the AES algorithm.</a:t>
            </a:r>
          </a:p>
          <a:p>
            <a:pPr algn="l">
              <a:lnSpc>
                <a:spcPts val="3220"/>
              </a:lnSpc>
            </a:pPr>
            <a:endParaRPr lang="en-US" sz="2300" b="1">
              <a:solidFill>
                <a:srgbClr val="FFFFFF"/>
              </a:solidFill>
              <a:latin typeface="Raleway Bold"/>
              <a:ea typeface="Raleway Bold"/>
              <a:cs typeface="Raleway Bold"/>
              <a:sym typeface="Raleway Bold"/>
            </a:endParaRPr>
          </a:p>
          <a:p>
            <a:pPr algn="l">
              <a:lnSpc>
                <a:spcPts val="3220"/>
              </a:lnSpc>
            </a:pPr>
            <a:r>
              <a:rPr lang="en-US" sz="2300" b="1">
                <a:solidFill>
                  <a:srgbClr val="FFFFFF"/>
                </a:solidFill>
                <a:latin typeface="Raleway Bold"/>
                <a:ea typeface="Raleway Bold"/>
                <a:cs typeface="Raleway Bold"/>
                <a:sym typeface="Raleway Bold"/>
              </a:rPr>
              <a:t>1. Setup and Install Libraries</a:t>
            </a:r>
          </a:p>
          <a:p>
            <a:pPr algn="just">
              <a:lnSpc>
                <a:spcPts val="3220"/>
              </a:lnSpc>
            </a:pPr>
            <a:r>
              <a:rPr lang="en-US" sz="2300">
                <a:solidFill>
                  <a:srgbClr val="FFFFFF"/>
                </a:solidFill>
                <a:latin typeface="Raleway"/>
                <a:ea typeface="Raleway"/>
                <a:cs typeface="Raleway"/>
                <a:sym typeface="Raleway"/>
              </a:rPr>
              <a:t>Create a virtual environment</a:t>
            </a:r>
          </a:p>
          <a:p>
            <a:pPr algn="just">
              <a:lnSpc>
                <a:spcPts val="3220"/>
              </a:lnSpc>
            </a:pPr>
            <a:r>
              <a:rPr lang="en-US" sz="2300">
                <a:solidFill>
                  <a:srgbClr val="FFFFFF"/>
                </a:solidFill>
                <a:latin typeface="Raleway"/>
                <a:ea typeface="Raleway"/>
                <a:cs typeface="Raleway"/>
                <a:sym typeface="Raleway"/>
              </a:rPr>
              <a:t>Install necessary libraries (flask, flask-cors, pycryptodome)</a:t>
            </a:r>
          </a:p>
          <a:p>
            <a:pPr algn="just">
              <a:lnSpc>
                <a:spcPts val="3220"/>
              </a:lnSpc>
            </a:pPr>
            <a:r>
              <a:rPr lang="en-US" sz="2300" b="1">
                <a:solidFill>
                  <a:srgbClr val="FFFFFF"/>
                </a:solidFill>
                <a:latin typeface="Raleway Bold"/>
                <a:ea typeface="Raleway Bold"/>
                <a:cs typeface="Raleway Bold"/>
                <a:sym typeface="Raleway Bold"/>
              </a:rPr>
              <a:t>2. AES Key Generation</a:t>
            </a:r>
          </a:p>
          <a:p>
            <a:pPr algn="just">
              <a:lnSpc>
                <a:spcPts val="3220"/>
              </a:lnSpc>
            </a:pPr>
            <a:r>
              <a:rPr lang="en-US" sz="2300">
                <a:solidFill>
                  <a:srgbClr val="FFFFFF"/>
                </a:solidFill>
                <a:latin typeface="Raleway"/>
                <a:ea typeface="Raleway"/>
                <a:cs typeface="Raleway"/>
                <a:sym typeface="Raleway"/>
              </a:rPr>
              <a:t>Generates a 16-byte encryption key for securing images.</a:t>
            </a:r>
          </a:p>
          <a:p>
            <a:pPr algn="just">
              <a:lnSpc>
                <a:spcPts val="3220"/>
              </a:lnSpc>
            </a:pPr>
            <a:r>
              <a:rPr lang="en-US" sz="2300">
                <a:solidFill>
                  <a:srgbClr val="FFFFFF"/>
                </a:solidFill>
                <a:latin typeface="Raleway"/>
                <a:ea typeface="Raleway"/>
                <a:cs typeface="Raleway"/>
                <a:sym typeface="Raleway"/>
              </a:rPr>
              <a:t>Uses ECB mode (Electronic Codebook) for encryption.</a:t>
            </a:r>
          </a:p>
          <a:p>
            <a:pPr algn="just">
              <a:lnSpc>
                <a:spcPts val="3220"/>
              </a:lnSpc>
            </a:pPr>
            <a:r>
              <a:rPr lang="en-US" sz="2300">
                <a:solidFill>
                  <a:srgbClr val="FFFFFF"/>
                </a:solidFill>
                <a:latin typeface="Raleway"/>
                <a:ea typeface="Raleway"/>
                <a:cs typeface="Raleway"/>
                <a:sym typeface="Raleway"/>
              </a:rPr>
              <a:t>Adds padding to ensure data fits the block size requirement.</a:t>
            </a:r>
          </a:p>
          <a:p>
            <a:pPr algn="just">
              <a:lnSpc>
                <a:spcPts val="3220"/>
              </a:lnSpc>
            </a:pPr>
            <a:r>
              <a:rPr lang="en-US" sz="2300" b="1">
                <a:solidFill>
                  <a:srgbClr val="FFFFFF"/>
                </a:solidFill>
                <a:latin typeface="Raleway Bold"/>
                <a:ea typeface="Raleway Bold"/>
                <a:cs typeface="Raleway Bold"/>
                <a:sym typeface="Raleway Bold"/>
              </a:rPr>
              <a:t>3. Main Functions</a:t>
            </a:r>
          </a:p>
          <a:p>
            <a:pPr algn="just">
              <a:lnSpc>
                <a:spcPts val="3220"/>
              </a:lnSpc>
            </a:pPr>
            <a:r>
              <a:rPr lang="en-US" sz="2300">
                <a:solidFill>
                  <a:srgbClr val="FFFFFF"/>
                </a:solidFill>
                <a:latin typeface="Raleway"/>
                <a:ea typeface="Raleway"/>
                <a:cs typeface="Raleway"/>
                <a:sym typeface="Raleway"/>
              </a:rPr>
              <a:t>    </a:t>
            </a:r>
            <a:r>
              <a:rPr lang="en-US" sz="2300" b="1">
                <a:solidFill>
                  <a:srgbClr val="FFFFFF"/>
                </a:solidFill>
                <a:latin typeface="Raleway Bold"/>
                <a:ea typeface="Raleway Bold"/>
                <a:cs typeface="Raleway Bold"/>
                <a:sym typeface="Raleway Bold"/>
              </a:rPr>
              <a:t>Encrypt Image: </a:t>
            </a:r>
            <a:r>
              <a:rPr lang="en-US" sz="2300">
                <a:solidFill>
                  <a:srgbClr val="FFFFFF"/>
                </a:solidFill>
                <a:latin typeface="Raleway"/>
                <a:ea typeface="Raleway"/>
                <a:cs typeface="Raleway"/>
                <a:sym typeface="Raleway"/>
              </a:rPr>
              <a:t>Converts the image into an unreadable format.</a:t>
            </a:r>
          </a:p>
          <a:p>
            <a:pPr algn="just">
              <a:lnSpc>
                <a:spcPts val="3220"/>
              </a:lnSpc>
            </a:pPr>
            <a:r>
              <a:rPr lang="en-US" sz="2300">
                <a:solidFill>
                  <a:srgbClr val="FFFFFF"/>
                </a:solidFill>
                <a:latin typeface="Raleway"/>
                <a:ea typeface="Raleway"/>
                <a:cs typeface="Raleway"/>
                <a:sym typeface="Raleway"/>
              </a:rPr>
              <a:t>    </a:t>
            </a:r>
            <a:r>
              <a:rPr lang="en-US" sz="2300" b="1">
                <a:solidFill>
                  <a:srgbClr val="FFFFFF"/>
                </a:solidFill>
                <a:latin typeface="Raleway Bold"/>
                <a:ea typeface="Raleway Bold"/>
                <a:cs typeface="Raleway Bold"/>
                <a:sym typeface="Raleway Bold"/>
              </a:rPr>
              <a:t>Decrypt Image: </a:t>
            </a:r>
            <a:r>
              <a:rPr lang="en-US" sz="2300">
                <a:solidFill>
                  <a:srgbClr val="FFFFFF"/>
                </a:solidFill>
                <a:latin typeface="Raleway"/>
                <a:ea typeface="Raleway"/>
                <a:cs typeface="Raleway"/>
                <a:sym typeface="Raleway"/>
              </a:rPr>
              <a:t>Converts the encrypted data back into the original image.</a:t>
            </a:r>
          </a:p>
          <a:p>
            <a:pPr algn="just">
              <a:lnSpc>
                <a:spcPts val="3220"/>
              </a:lnSpc>
            </a:pPr>
            <a:r>
              <a:rPr lang="en-US" sz="2300" b="1">
                <a:solidFill>
                  <a:srgbClr val="FFFFFF"/>
                </a:solidFill>
                <a:latin typeface="Raleway Bold"/>
                <a:ea typeface="Raleway Bold"/>
                <a:cs typeface="Raleway Bold"/>
                <a:sym typeface="Raleway Bold"/>
              </a:rPr>
              <a:t>4. API Endpoints</a:t>
            </a:r>
          </a:p>
          <a:p>
            <a:pPr algn="just">
              <a:lnSpc>
                <a:spcPts val="3220"/>
              </a:lnSpc>
            </a:pPr>
            <a:r>
              <a:rPr lang="en-US" sz="2300">
                <a:solidFill>
                  <a:srgbClr val="FFFFFF"/>
                </a:solidFill>
                <a:latin typeface="Raleway"/>
                <a:ea typeface="Raleway"/>
                <a:cs typeface="Raleway"/>
                <a:sym typeface="Raleway"/>
              </a:rPr>
              <a:t>GET / – Checks if the server is running.</a:t>
            </a:r>
          </a:p>
          <a:p>
            <a:pPr algn="just">
              <a:lnSpc>
                <a:spcPts val="3220"/>
              </a:lnSpc>
            </a:pPr>
            <a:r>
              <a:rPr lang="en-US" sz="2300">
                <a:solidFill>
                  <a:srgbClr val="FFFFFF"/>
                </a:solidFill>
                <a:latin typeface="Raleway"/>
                <a:ea typeface="Raleway"/>
                <a:cs typeface="Raleway"/>
                <a:sym typeface="Raleway"/>
              </a:rPr>
              <a:t>POST /encrypt – Encrypts the uploaded image.POST /decrypt – Decrypts the encrypted data and returns the original image.</a:t>
            </a:r>
          </a:p>
          <a:p>
            <a:pPr algn="just">
              <a:lnSpc>
                <a:spcPts val="3220"/>
              </a:lnSpc>
            </a:pPr>
            <a:r>
              <a:rPr lang="en-US" sz="2300" b="1">
                <a:solidFill>
                  <a:srgbClr val="FFFFFF"/>
                </a:solidFill>
                <a:latin typeface="Raleway Bold"/>
                <a:ea typeface="Raleway Bold"/>
                <a:cs typeface="Raleway Bold"/>
                <a:sym typeface="Raleway Bold"/>
              </a:rPr>
              <a:t>5. Run the Server</a:t>
            </a:r>
          </a:p>
          <a:p>
            <a:pPr marL="0" lvl="0" indent="0" algn="just">
              <a:lnSpc>
                <a:spcPts val="3220"/>
              </a:lnSpc>
              <a:spcBef>
                <a:spcPct val="0"/>
              </a:spcBef>
            </a:pPr>
            <a:r>
              <a:rPr lang="en-US" sz="2300">
                <a:solidFill>
                  <a:srgbClr val="FFFFFF"/>
                </a:solidFill>
                <a:latin typeface="Raleway"/>
                <a:ea typeface="Raleway"/>
                <a:cs typeface="Raleway"/>
                <a:sym typeface="Raleway"/>
              </a:rPr>
              <a:t>The backend server runs on:</a:t>
            </a:r>
            <a:r>
              <a:rPr lang="en-US" sz="2300" b="1">
                <a:solidFill>
                  <a:srgbClr val="FFFFFF"/>
                </a:solidFill>
                <a:latin typeface="Raleway Bold"/>
                <a:ea typeface="Raleway Bold"/>
                <a:cs typeface="Raleway Bold"/>
                <a:sym typeface="Raleway Bold"/>
              </a:rPr>
              <a:t> http://localhost:5000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sp>
      <p:grpSp>
        <p:nvGrpSpPr>
          <p:cNvPr id="3" name="Group 3"/>
          <p:cNvGrpSpPr/>
          <p:nvPr/>
        </p:nvGrpSpPr>
        <p:grpSpPr>
          <a:xfrm>
            <a:off x="16321766" y="9615834"/>
            <a:ext cx="2192753" cy="1597205"/>
            <a:chOff x="0" y="0"/>
            <a:chExt cx="577515" cy="420663"/>
          </a:xfrm>
        </p:grpSpPr>
        <p:sp>
          <p:nvSpPr>
            <p:cNvPr id="4" name="Freeform 4"/>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45DEEF">
                    <a:alpha val="100000"/>
                  </a:srgbClr>
                </a:gs>
                <a:gs pos="100000">
                  <a:srgbClr val="0074AD">
                    <a:alpha val="6500"/>
                  </a:srgbClr>
                </a:gs>
              </a:gsLst>
              <a:lin ang="0"/>
            </a:gradFill>
          </p:spPr>
        </p:sp>
        <p:sp>
          <p:nvSpPr>
            <p:cNvPr id="5" name="TextBox 5"/>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grpSp>
        <p:nvGrpSpPr>
          <p:cNvPr id="6" name="Group 6"/>
          <p:cNvGrpSpPr/>
          <p:nvPr/>
        </p:nvGrpSpPr>
        <p:grpSpPr>
          <a:xfrm>
            <a:off x="0" y="9488397"/>
            <a:ext cx="2192753" cy="1597205"/>
            <a:chOff x="0" y="0"/>
            <a:chExt cx="577515" cy="420663"/>
          </a:xfrm>
        </p:grpSpPr>
        <p:sp>
          <p:nvSpPr>
            <p:cNvPr id="7" name="Freeform 7"/>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0074AD">
                    <a:alpha val="6500"/>
                  </a:srgbClr>
                </a:gs>
                <a:gs pos="100000">
                  <a:srgbClr val="45DEEF">
                    <a:alpha val="100000"/>
                  </a:srgbClr>
                </a:gs>
              </a:gsLst>
              <a:lin ang="0"/>
            </a:gradFill>
          </p:spPr>
        </p:sp>
        <p:sp>
          <p:nvSpPr>
            <p:cNvPr id="8" name="TextBox 8"/>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sp>
        <p:nvSpPr>
          <p:cNvPr id="9" name="Freeform 9"/>
          <p:cNvSpPr/>
          <p:nvPr/>
        </p:nvSpPr>
        <p:spPr>
          <a:xfrm>
            <a:off x="914827" y="9719553"/>
            <a:ext cx="731654" cy="345873"/>
          </a:xfrm>
          <a:custGeom>
            <a:avLst/>
            <a:gdLst/>
            <a:ahLst/>
            <a:cxnLst/>
            <a:rect l="l" t="t" r="r" b="b"/>
            <a:pathLst>
              <a:path w="731654" h="345873">
                <a:moveTo>
                  <a:pt x="0" y="0"/>
                </a:moveTo>
                <a:lnTo>
                  <a:pt x="731654" y="0"/>
                </a:lnTo>
                <a:lnTo>
                  <a:pt x="731654" y="345873"/>
                </a:lnTo>
                <a:lnTo>
                  <a:pt x="0" y="34587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14275557" y="1101477"/>
            <a:ext cx="32936620" cy="1425798"/>
            <a:chOff x="0" y="0"/>
            <a:chExt cx="8674665" cy="375519"/>
          </a:xfrm>
        </p:grpSpPr>
        <p:sp>
          <p:nvSpPr>
            <p:cNvPr id="11" name="Freeform 11"/>
            <p:cNvSpPr/>
            <p:nvPr/>
          </p:nvSpPr>
          <p:spPr>
            <a:xfrm>
              <a:off x="0" y="0"/>
              <a:ext cx="8674665" cy="375519"/>
            </a:xfrm>
            <a:custGeom>
              <a:avLst/>
              <a:gdLst/>
              <a:ahLst/>
              <a:cxnLst/>
              <a:rect l="l" t="t" r="r" b="b"/>
              <a:pathLst>
                <a:path w="8674665" h="375519">
                  <a:moveTo>
                    <a:pt x="0" y="0"/>
                  </a:moveTo>
                  <a:lnTo>
                    <a:pt x="8674665" y="0"/>
                  </a:lnTo>
                  <a:lnTo>
                    <a:pt x="8674665" y="375519"/>
                  </a:lnTo>
                  <a:lnTo>
                    <a:pt x="0" y="375519"/>
                  </a:lnTo>
                  <a:close/>
                </a:path>
              </a:pathLst>
            </a:custGeom>
            <a:gradFill rotWithShape="1">
              <a:gsLst>
                <a:gs pos="0">
                  <a:srgbClr val="45DEEF">
                    <a:alpha val="100000"/>
                  </a:srgbClr>
                </a:gs>
                <a:gs pos="100000">
                  <a:srgbClr val="0074AD">
                    <a:alpha val="6500"/>
                  </a:srgbClr>
                </a:gs>
              </a:gsLst>
              <a:lin ang="0"/>
            </a:gradFill>
          </p:spPr>
        </p:sp>
        <p:sp>
          <p:nvSpPr>
            <p:cNvPr id="12" name="TextBox 12"/>
            <p:cNvSpPr txBox="1"/>
            <p:nvPr/>
          </p:nvSpPr>
          <p:spPr>
            <a:xfrm>
              <a:off x="0" y="38100"/>
              <a:ext cx="8674665" cy="337419"/>
            </a:xfrm>
            <a:prstGeom prst="rect">
              <a:avLst/>
            </a:prstGeom>
          </p:spPr>
          <p:txBody>
            <a:bodyPr lIns="50800" tIns="50800" rIns="50800" bIns="50800" rtlCol="0" anchor="ctr"/>
            <a:lstStyle/>
            <a:p>
              <a:pPr algn="ctr">
                <a:lnSpc>
                  <a:spcPts val="2473"/>
                </a:lnSpc>
              </a:pPr>
              <a:endParaRPr/>
            </a:p>
          </p:txBody>
        </p:sp>
      </p:grpSp>
      <p:sp>
        <p:nvSpPr>
          <p:cNvPr id="13" name="TextBox 13"/>
          <p:cNvSpPr txBox="1"/>
          <p:nvPr/>
        </p:nvSpPr>
        <p:spPr>
          <a:xfrm>
            <a:off x="16656616" y="9872467"/>
            <a:ext cx="1268922" cy="210122"/>
          </a:xfrm>
          <a:prstGeom prst="rect">
            <a:avLst/>
          </a:prstGeom>
        </p:spPr>
        <p:txBody>
          <a:bodyPr lIns="0" tIns="0" rIns="0" bIns="0" rtlCol="0" anchor="t">
            <a:spAutoFit/>
          </a:bodyPr>
          <a:lstStyle/>
          <a:p>
            <a:pPr algn="ctr">
              <a:lnSpc>
                <a:spcPts val="1551"/>
              </a:lnSpc>
              <a:spcBef>
                <a:spcPct val="0"/>
              </a:spcBef>
            </a:pPr>
            <a:r>
              <a:rPr lang="en-US" sz="1463" b="1" spc="379" dirty="0">
                <a:solidFill>
                  <a:srgbClr val="FFFFFF"/>
                </a:solidFill>
                <a:latin typeface="TT Lakes Neue Bold"/>
                <a:ea typeface="TT Lakes Neue Bold"/>
                <a:cs typeface="TT Lakes Neue Bold"/>
                <a:sym typeface="TT Lakes Neue Bold"/>
              </a:rPr>
              <a:t>PAGE 8</a:t>
            </a:r>
          </a:p>
        </p:txBody>
      </p:sp>
      <p:sp>
        <p:nvSpPr>
          <p:cNvPr id="14" name="TextBox 14"/>
          <p:cNvSpPr txBox="1"/>
          <p:nvPr/>
        </p:nvSpPr>
        <p:spPr>
          <a:xfrm>
            <a:off x="3662441" y="1310859"/>
            <a:ext cx="11627928" cy="1168791"/>
          </a:xfrm>
          <a:prstGeom prst="rect">
            <a:avLst/>
          </a:prstGeom>
        </p:spPr>
        <p:txBody>
          <a:bodyPr lIns="0" tIns="0" rIns="0" bIns="0" rtlCol="0" anchor="t">
            <a:spAutoFit/>
          </a:bodyPr>
          <a:lstStyle/>
          <a:p>
            <a:pPr algn="ctr">
              <a:lnSpc>
                <a:spcPts val="8919"/>
              </a:lnSpc>
              <a:spcBef>
                <a:spcPct val="0"/>
              </a:spcBef>
            </a:pPr>
            <a:r>
              <a:rPr lang="en-US" sz="8414">
                <a:solidFill>
                  <a:srgbClr val="FFFFFF"/>
                </a:solidFill>
                <a:latin typeface="Anton"/>
                <a:ea typeface="Anton"/>
                <a:cs typeface="Anton"/>
                <a:sym typeface="Anton"/>
              </a:rPr>
              <a:t>FRONTEND IMPLEMENTATION</a:t>
            </a:r>
          </a:p>
        </p:txBody>
      </p:sp>
      <p:sp>
        <p:nvSpPr>
          <p:cNvPr id="15" name="TextBox 15"/>
          <p:cNvSpPr txBox="1"/>
          <p:nvPr/>
        </p:nvSpPr>
        <p:spPr>
          <a:xfrm>
            <a:off x="3987414" y="4969942"/>
            <a:ext cx="7991320" cy="1372743"/>
          </a:xfrm>
          <a:prstGeom prst="rect">
            <a:avLst/>
          </a:prstGeom>
        </p:spPr>
        <p:txBody>
          <a:bodyPr lIns="0" tIns="0" rIns="0" bIns="0" rtlCol="0" anchor="t">
            <a:spAutoFit/>
          </a:bodyPr>
          <a:lstStyle/>
          <a:p>
            <a:pPr marL="449070" lvl="1" indent="-224535" algn="l">
              <a:lnSpc>
                <a:spcPts val="2911"/>
              </a:lnSpc>
              <a:buFont typeface="Arial"/>
              <a:buChar char="•"/>
            </a:pPr>
            <a:r>
              <a:rPr lang="en-US" sz="2079">
                <a:solidFill>
                  <a:srgbClr val="FFFFFF"/>
                </a:solidFill>
                <a:latin typeface="Raleway"/>
                <a:ea typeface="Raleway"/>
                <a:cs typeface="Raleway"/>
                <a:sym typeface="Raleway"/>
              </a:rPr>
              <a:t>Upload an image from your device.</a:t>
            </a:r>
          </a:p>
          <a:p>
            <a:pPr marL="449070" lvl="1" indent="-224535" algn="l">
              <a:lnSpc>
                <a:spcPts val="2911"/>
              </a:lnSpc>
              <a:buFont typeface="Arial"/>
              <a:buChar char="•"/>
            </a:pPr>
            <a:r>
              <a:rPr lang="en-US" sz="2079">
                <a:solidFill>
                  <a:srgbClr val="FFFFFF"/>
                </a:solidFill>
                <a:latin typeface="Raleway"/>
                <a:ea typeface="Raleway"/>
                <a:cs typeface="Raleway"/>
                <a:sym typeface="Raleway"/>
              </a:rPr>
              <a:t>Encrypt the image and display the encrypted data.</a:t>
            </a:r>
          </a:p>
          <a:p>
            <a:pPr marL="449070" lvl="1" indent="-224535" algn="l">
              <a:lnSpc>
                <a:spcPts val="2911"/>
              </a:lnSpc>
              <a:buFont typeface="Arial"/>
              <a:buChar char="•"/>
            </a:pPr>
            <a:r>
              <a:rPr lang="en-US" sz="2079">
                <a:solidFill>
                  <a:srgbClr val="FFFFFF"/>
                </a:solidFill>
                <a:latin typeface="Raleway"/>
                <a:ea typeface="Raleway"/>
                <a:cs typeface="Raleway"/>
                <a:sym typeface="Raleway"/>
              </a:rPr>
              <a:t>Decrypt the encrypted data back to the original image.</a:t>
            </a:r>
          </a:p>
          <a:p>
            <a:pPr algn="l">
              <a:lnSpc>
                <a:spcPts val="2212"/>
              </a:lnSpc>
            </a:pPr>
            <a:endParaRPr lang="en-US" sz="2079">
              <a:solidFill>
                <a:srgbClr val="FFFFFF"/>
              </a:solidFill>
              <a:latin typeface="Raleway"/>
              <a:ea typeface="Raleway"/>
              <a:cs typeface="Raleway"/>
              <a:sym typeface="Raleway"/>
            </a:endParaRPr>
          </a:p>
        </p:txBody>
      </p:sp>
      <p:sp>
        <p:nvSpPr>
          <p:cNvPr id="16" name="TextBox 16"/>
          <p:cNvSpPr txBox="1"/>
          <p:nvPr/>
        </p:nvSpPr>
        <p:spPr>
          <a:xfrm>
            <a:off x="3987414" y="4389247"/>
            <a:ext cx="3866369" cy="754253"/>
          </a:xfrm>
          <a:prstGeom prst="rect">
            <a:avLst/>
          </a:prstGeom>
        </p:spPr>
        <p:txBody>
          <a:bodyPr lIns="0" tIns="0" rIns="0" bIns="0" rtlCol="0" anchor="t">
            <a:spAutoFit/>
          </a:bodyPr>
          <a:lstStyle/>
          <a:p>
            <a:pPr algn="l">
              <a:lnSpc>
                <a:spcPts val="3051"/>
              </a:lnSpc>
            </a:pPr>
            <a:r>
              <a:rPr lang="en-US" sz="2179" b="1" u="sng">
                <a:solidFill>
                  <a:srgbClr val="FFFFFF"/>
                </a:solidFill>
                <a:latin typeface="Raleway Bold"/>
                <a:ea typeface="Raleway Bold"/>
                <a:cs typeface="Raleway Bold"/>
                <a:sym typeface="Raleway Bold"/>
              </a:rPr>
              <a:t>MAIN FEATURES:</a:t>
            </a:r>
          </a:p>
          <a:p>
            <a:pPr algn="l">
              <a:lnSpc>
                <a:spcPts val="3051"/>
              </a:lnSpc>
              <a:spcBef>
                <a:spcPct val="0"/>
              </a:spcBef>
            </a:pPr>
            <a:endParaRPr lang="en-US" sz="2179" b="1" u="sng">
              <a:solidFill>
                <a:srgbClr val="FFFFFF"/>
              </a:solidFill>
              <a:latin typeface="Raleway Bold"/>
              <a:ea typeface="Raleway Bold"/>
              <a:cs typeface="Raleway Bold"/>
              <a:sym typeface="Raleway Bold"/>
            </a:endParaRPr>
          </a:p>
        </p:txBody>
      </p:sp>
      <p:sp>
        <p:nvSpPr>
          <p:cNvPr id="17" name="TextBox 17"/>
          <p:cNvSpPr txBox="1"/>
          <p:nvPr/>
        </p:nvSpPr>
        <p:spPr>
          <a:xfrm>
            <a:off x="3987414" y="3172030"/>
            <a:ext cx="8917978" cy="1648968"/>
          </a:xfrm>
          <a:prstGeom prst="rect">
            <a:avLst/>
          </a:prstGeom>
        </p:spPr>
        <p:txBody>
          <a:bodyPr lIns="0" tIns="0" rIns="0" bIns="0" rtlCol="0" anchor="t">
            <a:spAutoFit/>
          </a:bodyPr>
          <a:lstStyle/>
          <a:p>
            <a:pPr marL="449070" lvl="1" indent="-224535" algn="l">
              <a:lnSpc>
                <a:spcPts val="2911"/>
              </a:lnSpc>
              <a:buFont typeface="Arial"/>
              <a:buChar char="•"/>
            </a:pPr>
            <a:r>
              <a:rPr lang="en-US" sz="2079">
                <a:solidFill>
                  <a:srgbClr val="FFFFFF"/>
                </a:solidFill>
                <a:latin typeface="Raleway"/>
                <a:ea typeface="Raleway"/>
                <a:cs typeface="Raleway"/>
                <a:sym typeface="Raleway"/>
              </a:rPr>
              <a:t>React: A JavaScript library used to build the user interface.</a:t>
            </a:r>
          </a:p>
          <a:p>
            <a:pPr marL="449070" lvl="1" indent="-224535" algn="l">
              <a:lnSpc>
                <a:spcPts val="2911"/>
              </a:lnSpc>
              <a:buFont typeface="Arial"/>
              <a:buChar char="•"/>
            </a:pPr>
            <a:r>
              <a:rPr lang="en-US" sz="2079">
                <a:solidFill>
                  <a:srgbClr val="FFFFFF"/>
                </a:solidFill>
                <a:latin typeface="Raleway"/>
                <a:ea typeface="Raleway"/>
                <a:cs typeface="Raleway"/>
                <a:sym typeface="Raleway"/>
              </a:rPr>
              <a:t>Axios: Helps in sending and receiving data from the backend.</a:t>
            </a:r>
          </a:p>
          <a:p>
            <a:pPr marL="449070" lvl="1" indent="-224535" algn="l">
              <a:lnSpc>
                <a:spcPts val="2911"/>
              </a:lnSpc>
              <a:buFont typeface="Arial"/>
              <a:buChar char="•"/>
            </a:pPr>
            <a:r>
              <a:rPr lang="en-US" sz="2079">
                <a:solidFill>
                  <a:srgbClr val="FFFFFF"/>
                </a:solidFill>
                <a:latin typeface="Raleway"/>
                <a:ea typeface="Raleway"/>
                <a:cs typeface="Raleway"/>
                <a:sym typeface="Raleway"/>
              </a:rPr>
              <a:t>CSS: Used for basic styling to create a simple and clean design.</a:t>
            </a:r>
          </a:p>
          <a:p>
            <a:pPr algn="l">
              <a:lnSpc>
                <a:spcPts val="2212"/>
              </a:lnSpc>
            </a:pPr>
            <a:endParaRPr lang="en-US" sz="2079">
              <a:solidFill>
                <a:srgbClr val="FFFFFF"/>
              </a:solidFill>
              <a:latin typeface="Raleway"/>
              <a:ea typeface="Raleway"/>
              <a:cs typeface="Raleway"/>
              <a:sym typeface="Raleway"/>
            </a:endParaRPr>
          </a:p>
          <a:p>
            <a:pPr algn="l">
              <a:lnSpc>
                <a:spcPts val="2212"/>
              </a:lnSpc>
              <a:spcBef>
                <a:spcPct val="0"/>
              </a:spcBef>
            </a:pPr>
            <a:endParaRPr lang="en-US" sz="2079">
              <a:solidFill>
                <a:srgbClr val="FFFFFF"/>
              </a:solidFill>
              <a:latin typeface="Raleway"/>
              <a:ea typeface="Raleway"/>
              <a:cs typeface="Raleway"/>
              <a:sym typeface="Raleway"/>
            </a:endParaRPr>
          </a:p>
        </p:txBody>
      </p:sp>
      <p:sp>
        <p:nvSpPr>
          <p:cNvPr id="18" name="TextBox 18"/>
          <p:cNvSpPr txBox="1"/>
          <p:nvPr/>
        </p:nvSpPr>
        <p:spPr>
          <a:xfrm>
            <a:off x="3933008" y="2692018"/>
            <a:ext cx="4509241" cy="754253"/>
          </a:xfrm>
          <a:prstGeom prst="rect">
            <a:avLst/>
          </a:prstGeom>
        </p:spPr>
        <p:txBody>
          <a:bodyPr lIns="0" tIns="0" rIns="0" bIns="0" rtlCol="0" anchor="t">
            <a:spAutoFit/>
          </a:bodyPr>
          <a:lstStyle/>
          <a:p>
            <a:pPr algn="l">
              <a:lnSpc>
                <a:spcPts val="3191"/>
              </a:lnSpc>
            </a:pPr>
            <a:r>
              <a:rPr lang="en-US" sz="2279" b="1" u="sng">
                <a:solidFill>
                  <a:srgbClr val="FFFFFF"/>
                </a:solidFill>
                <a:latin typeface="Raleway Bold"/>
                <a:ea typeface="Raleway Bold"/>
                <a:cs typeface="Raleway Bold"/>
                <a:sym typeface="Raleway Bold"/>
              </a:rPr>
              <a:t>FRAMEWORK AND TOOLS USED</a:t>
            </a:r>
          </a:p>
          <a:p>
            <a:pPr algn="l">
              <a:lnSpc>
                <a:spcPts val="2911"/>
              </a:lnSpc>
              <a:spcBef>
                <a:spcPct val="0"/>
              </a:spcBef>
            </a:pPr>
            <a:endParaRPr lang="en-US" sz="2279" b="1" u="sng">
              <a:solidFill>
                <a:srgbClr val="FFFFFF"/>
              </a:solidFill>
              <a:latin typeface="Raleway Bold"/>
              <a:ea typeface="Raleway Bold"/>
              <a:cs typeface="Raleway Bold"/>
              <a:sym typeface="Raleway Bold"/>
            </a:endParaRPr>
          </a:p>
        </p:txBody>
      </p:sp>
      <p:sp>
        <p:nvSpPr>
          <p:cNvPr id="19" name="TextBox 19"/>
          <p:cNvSpPr txBox="1"/>
          <p:nvPr/>
        </p:nvSpPr>
        <p:spPr>
          <a:xfrm>
            <a:off x="3987414" y="6571285"/>
            <a:ext cx="7623925" cy="1026033"/>
          </a:xfrm>
          <a:prstGeom prst="rect">
            <a:avLst/>
          </a:prstGeom>
        </p:spPr>
        <p:txBody>
          <a:bodyPr lIns="0" tIns="0" rIns="0" bIns="0" rtlCol="0" anchor="t">
            <a:spAutoFit/>
          </a:bodyPr>
          <a:lstStyle/>
          <a:p>
            <a:pPr marL="427480" lvl="1" indent="-213740" algn="l">
              <a:lnSpc>
                <a:spcPts val="2771"/>
              </a:lnSpc>
              <a:buFont typeface="Arial"/>
              <a:buChar char="•"/>
            </a:pPr>
            <a:r>
              <a:rPr lang="en-US" sz="1979">
                <a:solidFill>
                  <a:srgbClr val="FFFFFF"/>
                </a:solidFill>
                <a:latin typeface="Raleway"/>
                <a:ea typeface="Raleway"/>
                <a:cs typeface="Raleway"/>
                <a:sym typeface="Raleway"/>
              </a:rPr>
              <a:t>Simple and clean design.</a:t>
            </a:r>
          </a:p>
          <a:p>
            <a:pPr marL="427480" lvl="1" indent="-213740" algn="l">
              <a:lnSpc>
                <a:spcPts val="2771"/>
              </a:lnSpc>
              <a:buFont typeface="Arial"/>
              <a:buChar char="•"/>
            </a:pPr>
            <a:r>
              <a:rPr lang="en-US" sz="1979">
                <a:solidFill>
                  <a:srgbClr val="FFFFFF"/>
                </a:solidFill>
                <a:latin typeface="Raleway"/>
                <a:ea typeface="Raleway"/>
                <a:cs typeface="Raleway"/>
                <a:sym typeface="Raleway"/>
              </a:rPr>
              <a:t>Buttons for encryption and decryption.</a:t>
            </a:r>
          </a:p>
          <a:p>
            <a:pPr marL="427480" lvl="1" indent="-213740" algn="l">
              <a:lnSpc>
                <a:spcPts val="2771"/>
              </a:lnSpc>
              <a:buFont typeface="Arial"/>
              <a:buChar char="•"/>
            </a:pPr>
            <a:r>
              <a:rPr lang="en-US" sz="1979">
                <a:solidFill>
                  <a:srgbClr val="FFFFFF"/>
                </a:solidFill>
                <a:latin typeface="Raleway"/>
                <a:ea typeface="Raleway"/>
                <a:cs typeface="Raleway"/>
                <a:sym typeface="Raleway"/>
              </a:rPr>
              <a:t>Display area for encrypted data and decrypted image.</a:t>
            </a:r>
          </a:p>
        </p:txBody>
      </p:sp>
      <p:sp>
        <p:nvSpPr>
          <p:cNvPr id="20" name="TextBox 20"/>
          <p:cNvSpPr txBox="1"/>
          <p:nvPr/>
        </p:nvSpPr>
        <p:spPr>
          <a:xfrm>
            <a:off x="3933008" y="6072556"/>
            <a:ext cx="5488991" cy="1035558"/>
          </a:xfrm>
          <a:prstGeom prst="rect">
            <a:avLst/>
          </a:prstGeom>
        </p:spPr>
        <p:txBody>
          <a:bodyPr lIns="0" tIns="0" rIns="0" bIns="0" rtlCol="0" anchor="t">
            <a:spAutoFit/>
          </a:bodyPr>
          <a:lstStyle/>
          <a:p>
            <a:pPr algn="l">
              <a:lnSpc>
                <a:spcPts val="2911"/>
              </a:lnSpc>
            </a:pPr>
            <a:r>
              <a:rPr lang="en-US" sz="2079" b="1" u="sng">
                <a:solidFill>
                  <a:srgbClr val="FFFFFF"/>
                </a:solidFill>
                <a:latin typeface="Raleway Bold"/>
                <a:ea typeface="Raleway Bold"/>
                <a:cs typeface="Raleway Bold"/>
                <a:sym typeface="Raleway Bold"/>
              </a:rPr>
              <a:t>USER INTERFACE:</a:t>
            </a:r>
          </a:p>
          <a:p>
            <a:pPr algn="l">
              <a:lnSpc>
                <a:spcPts val="2631"/>
              </a:lnSpc>
            </a:pPr>
            <a:endParaRPr lang="en-US" sz="2079" b="1" u="sng">
              <a:solidFill>
                <a:srgbClr val="FFFFFF"/>
              </a:solidFill>
              <a:latin typeface="Raleway Bold"/>
              <a:ea typeface="Raleway Bold"/>
              <a:cs typeface="Raleway Bold"/>
              <a:sym typeface="Raleway Bold"/>
            </a:endParaRPr>
          </a:p>
          <a:p>
            <a:pPr algn="l">
              <a:lnSpc>
                <a:spcPts val="2631"/>
              </a:lnSpc>
              <a:spcBef>
                <a:spcPct val="0"/>
              </a:spcBef>
            </a:pPr>
            <a:endParaRPr lang="en-US" sz="2079" b="1" u="sng">
              <a:solidFill>
                <a:srgbClr val="FFFFFF"/>
              </a:solidFill>
              <a:latin typeface="Raleway Bold"/>
              <a:ea typeface="Raleway Bold"/>
              <a:cs typeface="Raleway Bold"/>
              <a:sym typeface="Raleway Bold"/>
            </a:endParaRPr>
          </a:p>
        </p:txBody>
      </p:sp>
      <p:sp>
        <p:nvSpPr>
          <p:cNvPr id="21" name="TextBox 21"/>
          <p:cNvSpPr txBox="1"/>
          <p:nvPr/>
        </p:nvSpPr>
        <p:spPr>
          <a:xfrm>
            <a:off x="3933008" y="7740586"/>
            <a:ext cx="3411499" cy="1035558"/>
          </a:xfrm>
          <a:prstGeom prst="rect">
            <a:avLst/>
          </a:prstGeom>
        </p:spPr>
        <p:txBody>
          <a:bodyPr lIns="0" tIns="0" rIns="0" bIns="0" rtlCol="0" anchor="t">
            <a:spAutoFit/>
          </a:bodyPr>
          <a:lstStyle/>
          <a:p>
            <a:pPr algn="l">
              <a:lnSpc>
                <a:spcPts val="2911"/>
              </a:lnSpc>
            </a:pPr>
            <a:r>
              <a:rPr lang="en-US" sz="2079" b="1" u="sng">
                <a:solidFill>
                  <a:srgbClr val="FFFFFF"/>
                </a:solidFill>
                <a:latin typeface="Raleway Bold"/>
                <a:ea typeface="Raleway Bold"/>
                <a:cs typeface="Raleway Bold"/>
                <a:sym typeface="Raleway Bold"/>
              </a:rPr>
              <a:t>BACKEND CONNECTION: </a:t>
            </a:r>
          </a:p>
          <a:p>
            <a:pPr algn="l">
              <a:lnSpc>
                <a:spcPts val="2631"/>
              </a:lnSpc>
            </a:pPr>
            <a:endParaRPr lang="en-US" sz="2079" b="1" u="sng">
              <a:solidFill>
                <a:srgbClr val="FFFFFF"/>
              </a:solidFill>
              <a:latin typeface="Raleway Bold"/>
              <a:ea typeface="Raleway Bold"/>
              <a:cs typeface="Raleway Bold"/>
              <a:sym typeface="Raleway Bold"/>
            </a:endParaRPr>
          </a:p>
          <a:p>
            <a:pPr algn="l">
              <a:lnSpc>
                <a:spcPts val="2631"/>
              </a:lnSpc>
              <a:spcBef>
                <a:spcPct val="0"/>
              </a:spcBef>
            </a:pPr>
            <a:endParaRPr lang="en-US" sz="2079" b="1" u="sng">
              <a:solidFill>
                <a:srgbClr val="FFFFFF"/>
              </a:solidFill>
              <a:latin typeface="Raleway Bold"/>
              <a:ea typeface="Raleway Bold"/>
              <a:cs typeface="Raleway Bold"/>
              <a:sym typeface="Raleway Bold"/>
            </a:endParaRPr>
          </a:p>
        </p:txBody>
      </p:sp>
      <p:sp>
        <p:nvSpPr>
          <p:cNvPr id="22" name="TextBox 22"/>
          <p:cNvSpPr txBox="1"/>
          <p:nvPr/>
        </p:nvSpPr>
        <p:spPr>
          <a:xfrm>
            <a:off x="4144293" y="8432673"/>
            <a:ext cx="9450191" cy="639318"/>
          </a:xfrm>
          <a:prstGeom prst="rect">
            <a:avLst/>
          </a:prstGeom>
        </p:spPr>
        <p:txBody>
          <a:bodyPr lIns="0" tIns="0" rIns="0" bIns="0" rtlCol="0" anchor="t">
            <a:spAutoFit/>
          </a:bodyPr>
          <a:lstStyle/>
          <a:p>
            <a:pPr algn="l">
              <a:lnSpc>
                <a:spcPts val="2212"/>
              </a:lnSpc>
            </a:pPr>
            <a:endParaRPr/>
          </a:p>
          <a:p>
            <a:pPr algn="l">
              <a:lnSpc>
                <a:spcPts val="2911"/>
              </a:lnSpc>
              <a:spcBef>
                <a:spcPct val="0"/>
              </a:spcBef>
            </a:pPr>
            <a:r>
              <a:rPr lang="en-US" sz="2079">
                <a:solidFill>
                  <a:srgbClr val="FFFFFF"/>
                </a:solidFill>
                <a:latin typeface="Raleway"/>
                <a:ea typeface="Raleway"/>
                <a:cs typeface="Raleway"/>
                <a:sym typeface="Raleway"/>
              </a:rPr>
              <a:t>Runs on </a:t>
            </a:r>
            <a:r>
              <a:rPr lang="en-US" sz="2079" b="1">
                <a:solidFill>
                  <a:srgbClr val="FFFFFF"/>
                </a:solidFill>
                <a:latin typeface="Raleway Bold"/>
                <a:ea typeface="Raleway Bold"/>
                <a:cs typeface="Raleway Bold"/>
                <a:sym typeface="Raleway Bold"/>
              </a:rPr>
              <a:t>http://localhost:3000</a:t>
            </a:r>
            <a:r>
              <a:rPr lang="en-US" sz="2079">
                <a:solidFill>
                  <a:srgbClr val="FFFFFF"/>
                </a:solidFill>
                <a:latin typeface="Raleway"/>
                <a:ea typeface="Raleway"/>
                <a:cs typeface="Raleway"/>
                <a:sym typeface="Raleway"/>
              </a:rPr>
              <a:t> for easy access through a web browser.</a:t>
            </a:r>
          </a:p>
        </p:txBody>
      </p:sp>
      <p:sp>
        <p:nvSpPr>
          <p:cNvPr id="23" name="TextBox 23"/>
          <p:cNvSpPr txBox="1"/>
          <p:nvPr/>
        </p:nvSpPr>
        <p:spPr>
          <a:xfrm>
            <a:off x="7248285" y="7768768"/>
            <a:ext cx="9723323" cy="817118"/>
          </a:xfrm>
          <a:prstGeom prst="rect">
            <a:avLst/>
          </a:prstGeom>
        </p:spPr>
        <p:txBody>
          <a:bodyPr lIns="0" tIns="0" rIns="0" bIns="0" rtlCol="0" anchor="t">
            <a:spAutoFit/>
          </a:bodyPr>
          <a:lstStyle/>
          <a:p>
            <a:pPr algn="l">
              <a:lnSpc>
                <a:spcPts val="2911"/>
              </a:lnSpc>
            </a:pPr>
            <a:r>
              <a:rPr lang="en-US" sz="2079">
                <a:solidFill>
                  <a:srgbClr val="FFFFFF"/>
                </a:solidFill>
                <a:latin typeface="Raleway"/>
                <a:ea typeface="Raleway"/>
                <a:cs typeface="Raleway"/>
                <a:sym typeface="Raleway"/>
              </a:rPr>
              <a:t>Communicates with the backend using API calls for encryption and decryption.</a:t>
            </a:r>
          </a:p>
          <a:p>
            <a:pPr algn="l">
              <a:lnSpc>
                <a:spcPts val="3611"/>
              </a:lnSpc>
              <a:spcBef>
                <a:spcPct val="0"/>
              </a:spcBef>
            </a:pPr>
            <a:endParaRPr lang="en-US" sz="2079">
              <a:solidFill>
                <a:srgbClr val="FFFFFF"/>
              </a:solidFill>
              <a:latin typeface="Raleway"/>
              <a:ea typeface="Raleway"/>
              <a:cs typeface="Raleway"/>
              <a:sym typeface="Raleway"/>
            </a:endParaRPr>
          </a:p>
        </p:txBody>
      </p:sp>
      <p:sp>
        <p:nvSpPr>
          <p:cNvPr id="24" name="Freeform 24"/>
          <p:cNvSpPr/>
          <p:nvPr/>
        </p:nvSpPr>
        <p:spPr>
          <a:xfrm>
            <a:off x="791013" y="448406"/>
            <a:ext cx="580294" cy="580294"/>
          </a:xfrm>
          <a:custGeom>
            <a:avLst/>
            <a:gdLst/>
            <a:ahLst/>
            <a:cxnLst/>
            <a:rect l="l" t="t" r="r" b="b"/>
            <a:pathLst>
              <a:path w="580294" h="580294">
                <a:moveTo>
                  <a:pt x="0" y="0"/>
                </a:moveTo>
                <a:lnTo>
                  <a:pt x="580294" y="0"/>
                </a:lnTo>
                <a:lnTo>
                  <a:pt x="580294" y="580294"/>
                </a:lnTo>
                <a:lnTo>
                  <a:pt x="0" y="5802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TextBox 25"/>
          <p:cNvSpPr txBox="1"/>
          <p:nvPr/>
        </p:nvSpPr>
        <p:spPr>
          <a:xfrm>
            <a:off x="1504757" y="684523"/>
            <a:ext cx="2089737" cy="228168"/>
          </a:xfrm>
          <a:prstGeom prst="rect">
            <a:avLst/>
          </a:prstGeom>
        </p:spPr>
        <p:txBody>
          <a:bodyPr lIns="0" tIns="0" rIns="0" bIns="0" rtlCol="0" anchor="t">
            <a:spAutoFit/>
          </a:bodyPr>
          <a:lstStyle/>
          <a:p>
            <a:pPr algn="l">
              <a:lnSpc>
                <a:spcPts val="1677"/>
              </a:lnSpc>
              <a:spcBef>
                <a:spcPct val="0"/>
              </a:spcBef>
            </a:pPr>
            <a:r>
              <a:rPr lang="en-US" sz="1582" spc="98">
                <a:solidFill>
                  <a:srgbClr val="FFFFFF"/>
                </a:solidFill>
                <a:latin typeface="Raleway"/>
                <a:ea typeface="Raleway"/>
                <a:cs typeface="Raleway"/>
                <a:sym typeface="Raleway"/>
              </a:rPr>
              <a:t>SECURE SQUAD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sp>
      <p:grpSp>
        <p:nvGrpSpPr>
          <p:cNvPr id="3" name="Group 3"/>
          <p:cNvGrpSpPr/>
          <p:nvPr/>
        </p:nvGrpSpPr>
        <p:grpSpPr>
          <a:xfrm>
            <a:off x="16321766" y="9615834"/>
            <a:ext cx="2192753" cy="1597205"/>
            <a:chOff x="0" y="0"/>
            <a:chExt cx="577515" cy="420663"/>
          </a:xfrm>
        </p:grpSpPr>
        <p:sp>
          <p:nvSpPr>
            <p:cNvPr id="4" name="Freeform 4"/>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45DEEF">
                    <a:alpha val="100000"/>
                  </a:srgbClr>
                </a:gs>
                <a:gs pos="100000">
                  <a:srgbClr val="0074AD">
                    <a:alpha val="6500"/>
                  </a:srgbClr>
                </a:gs>
              </a:gsLst>
              <a:lin ang="0"/>
            </a:gradFill>
          </p:spPr>
        </p:sp>
        <p:sp>
          <p:nvSpPr>
            <p:cNvPr id="5" name="TextBox 5"/>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grpSp>
        <p:nvGrpSpPr>
          <p:cNvPr id="6" name="Group 6"/>
          <p:cNvGrpSpPr/>
          <p:nvPr/>
        </p:nvGrpSpPr>
        <p:grpSpPr>
          <a:xfrm>
            <a:off x="0" y="9488397"/>
            <a:ext cx="2192753" cy="1597205"/>
            <a:chOff x="0" y="0"/>
            <a:chExt cx="577515" cy="420663"/>
          </a:xfrm>
        </p:grpSpPr>
        <p:sp>
          <p:nvSpPr>
            <p:cNvPr id="7" name="Freeform 7"/>
            <p:cNvSpPr/>
            <p:nvPr/>
          </p:nvSpPr>
          <p:spPr>
            <a:xfrm>
              <a:off x="0" y="0"/>
              <a:ext cx="577515" cy="420663"/>
            </a:xfrm>
            <a:custGeom>
              <a:avLst/>
              <a:gdLst/>
              <a:ahLst/>
              <a:cxnLst/>
              <a:rect l="l" t="t" r="r" b="b"/>
              <a:pathLst>
                <a:path w="577515" h="420663">
                  <a:moveTo>
                    <a:pt x="0" y="0"/>
                  </a:moveTo>
                  <a:lnTo>
                    <a:pt x="577515" y="0"/>
                  </a:lnTo>
                  <a:lnTo>
                    <a:pt x="577515" y="420663"/>
                  </a:lnTo>
                  <a:lnTo>
                    <a:pt x="0" y="420663"/>
                  </a:lnTo>
                  <a:close/>
                </a:path>
              </a:pathLst>
            </a:custGeom>
            <a:gradFill rotWithShape="1">
              <a:gsLst>
                <a:gs pos="0">
                  <a:srgbClr val="0074AD">
                    <a:alpha val="6500"/>
                  </a:srgbClr>
                </a:gs>
                <a:gs pos="100000">
                  <a:srgbClr val="45DEEF">
                    <a:alpha val="100000"/>
                  </a:srgbClr>
                </a:gs>
              </a:gsLst>
              <a:lin ang="0"/>
            </a:gradFill>
          </p:spPr>
        </p:sp>
        <p:sp>
          <p:nvSpPr>
            <p:cNvPr id="8" name="TextBox 8"/>
            <p:cNvSpPr txBox="1"/>
            <p:nvPr/>
          </p:nvSpPr>
          <p:spPr>
            <a:xfrm>
              <a:off x="0" y="38100"/>
              <a:ext cx="577515" cy="382563"/>
            </a:xfrm>
            <a:prstGeom prst="rect">
              <a:avLst/>
            </a:prstGeom>
          </p:spPr>
          <p:txBody>
            <a:bodyPr lIns="50800" tIns="50800" rIns="50800" bIns="50800" rtlCol="0" anchor="ctr"/>
            <a:lstStyle/>
            <a:p>
              <a:pPr algn="ctr">
                <a:lnSpc>
                  <a:spcPts val="2473"/>
                </a:lnSpc>
              </a:pPr>
              <a:endParaRPr/>
            </a:p>
          </p:txBody>
        </p:sp>
      </p:grpSp>
      <p:sp>
        <p:nvSpPr>
          <p:cNvPr id="9" name="Freeform 9"/>
          <p:cNvSpPr/>
          <p:nvPr/>
        </p:nvSpPr>
        <p:spPr>
          <a:xfrm>
            <a:off x="914827" y="9719553"/>
            <a:ext cx="731654" cy="345873"/>
          </a:xfrm>
          <a:custGeom>
            <a:avLst/>
            <a:gdLst/>
            <a:ahLst/>
            <a:cxnLst/>
            <a:rect l="l" t="t" r="r" b="b"/>
            <a:pathLst>
              <a:path w="731654" h="345873">
                <a:moveTo>
                  <a:pt x="0" y="0"/>
                </a:moveTo>
                <a:lnTo>
                  <a:pt x="731654" y="0"/>
                </a:lnTo>
                <a:lnTo>
                  <a:pt x="731654" y="345873"/>
                </a:lnTo>
                <a:lnTo>
                  <a:pt x="0" y="34587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914827" y="802108"/>
            <a:ext cx="580294" cy="580294"/>
          </a:xfrm>
          <a:custGeom>
            <a:avLst/>
            <a:gdLst/>
            <a:ahLst/>
            <a:cxnLst/>
            <a:rect l="l" t="t" r="r" b="b"/>
            <a:pathLst>
              <a:path w="580294" h="580294">
                <a:moveTo>
                  <a:pt x="0" y="0"/>
                </a:moveTo>
                <a:lnTo>
                  <a:pt x="580294" y="0"/>
                </a:lnTo>
                <a:lnTo>
                  <a:pt x="580294" y="580294"/>
                </a:lnTo>
                <a:lnTo>
                  <a:pt x="0" y="5802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a:off x="3133710" y="2290090"/>
            <a:ext cx="12938716" cy="6563539"/>
          </a:xfrm>
          <a:custGeom>
            <a:avLst/>
            <a:gdLst/>
            <a:ahLst/>
            <a:cxnLst/>
            <a:rect l="l" t="t" r="r" b="b"/>
            <a:pathLst>
              <a:path w="12938716" h="6563539">
                <a:moveTo>
                  <a:pt x="0" y="0"/>
                </a:moveTo>
                <a:lnTo>
                  <a:pt x="12938716" y="0"/>
                </a:lnTo>
                <a:lnTo>
                  <a:pt x="12938716" y="6563539"/>
                </a:lnTo>
                <a:lnTo>
                  <a:pt x="0" y="6563539"/>
                </a:lnTo>
                <a:lnTo>
                  <a:pt x="0" y="0"/>
                </a:lnTo>
                <a:close/>
              </a:path>
            </a:pathLst>
          </a:custGeom>
          <a:blipFill>
            <a:blip r:embed="rId7"/>
            <a:stretch>
              <a:fillRect t="-1438" b="-1438"/>
            </a:stretch>
          </a:blipFill>
        </p:spPr>
      </p:sp>
      <p:sp>
        <p:nvSpPr>
          <p:cNvPr id="12" name="TextBox 12"/>
          <p:cNvSpPr txBox="1"/>
          <p:nvPr/>
        </p:nvSpPr>
        <p:spPr>
          <a:xfrm>
            <a:off x="16656616" y="9872467"/>
            <a:ext cx="1205367" cy="210122"/>
          </a:xfrm>
          <a:prstGeom prst="rect">
            <a:avLst/>
          </a:prstGeom>
        </p:spPr>
        <p:txBody>
          <a:bodyPr lIns="0" tIns="0" rIns="0" bIns="0" rtlCol="0" anchor="t">
            <a:spAutoFit/>
          </a:bodyPr>
          <a:lstStyle/>
          <a:p>
            <a:pPr algn="ctr">
              <a:lnSpc>
                <a:spcPts val="1551"/>
              </a:lnSpc>
              <a:spcBef>
                <a:spcPct val="0"/>
              </a:spcBef>
            </a:pPr>
            <a:r>
              <a:rPr lang="en-US" sz="1463" b="1" spc="379" dirty="0">
                <a:solidFill>
                  <a:srgbClr val="FFFFFF"/>
                </a:solidFill>
                <a:latin typeface="TT Lakes Neue Bold"/>
                <a:ea typeface="TT Lakes Neue Bold"/>
                <a:cs typeface="TT Lakes Neue Bold"/>
                <a:sym typeface="TT Lakes Neue Bold"/>
              </a:rPr>
              <a:t>PAGE 9</a:t>
            </a:r>
          </a:p>
        </p:txBody>
      </p:sp>
      <p:sp>
        <p:nvSpPr>
          <p:cNvPr id="13" name="TextBox 13"/>
          <p:cNvSpPr txBox="1"/>
          <p:nvPr/>
        </p:nvSpPr>
        <p:spPr>
          <a:xfrm>
            <a:off x="5645256" y="906883"/>
            <a:ext cx="9383056" cy="1168791"/>
          </a:xfrm>
          <a:prstGeom prst="rect">
            <a:avLst/>
          </a:prstGeom>
        </p:spPr>
        <p:txBody>
          <a:bodyPr lIns="0" tIns="0" rIns="0" bIns="0" rtlCol="0" anchor="t">
            <a:spAutoFit/>
          </a:bodyPr>
          <a:lstStyle/>
          <a:p>
            <a:pPr algn="l">
              <a:lnSpc>
                <a:spcPts val="8919"/>
              </a:lnSpc>
              <a:spcBef>
                <a:spcPct val="0"/>
              </a:spcBef>
            </a:pPr>
            <a:r>
              <a:rPr lang="en-US" sz="8414" spc="706">
                <a:solidFill>
                  <a:srgbClr val="FFFFFF"/>
                </a:solidFill>
                <a:latin typeface="Anton"/>
                <a:ea typeface="Anton"/>
                <a:cs typeface="Anton"/>
                <a:sym typeface="Anton"/>
              </a:rPr>
              <a:t> ARCHITECTURE </a:t>
            </a:r>
          </a:p>
        </p:txBody>
      </p:sp>
      <p:sp>
        <p:nvSpPr>
          <p:cNvPr id="14" name="TextBox 14"/>
          <p:cNvSpPr txBox="1"/>
          <p:nvPr/>
        </p:nvSpPr>
        <p:spPr>
          <a:xfrm>
            <a:off x="1628571" y="1038225"/>
            <a:ext cx="2089737" cy="228168"/>
          </a:xfrm>
          <a:prstGeom prst="rect">
            <a:avLst/>
          </a:prstGeom>
        </p:spPr>
        <p:txBody>
          <a:bodyPr lIns="0" tIns="0" rIns="0" bIns="0" rtlCol="0" anchor="t">
            <a:spAutoFit/>
          </a:bodyPr>
          <a:lstStyle/>
          <a:p>
            <a:pPr algn="l">
              <a:lnSpc>
                <a:spcPts val="1677"/>
              </a:lnSpc>
              <a:spcBef>
                <a:spcPct val="0"/>
              </a:spcBef>
            </a:pPr>
            <a:r>
              <a:rPr lang="en-US" sz="1582" spc="98">
                <a:solidFill>
                  <a:srgbClr val="FFFFFF"/>
                </a:solidFill>
                <a:latin typeface="Raleway"/>
                <a:ea typeface="Raleway"/>
                <a:cs typeface="Raleway"/>
                <a:sym typeface="Raleway"/>
              </a:rPr>
              <a:t>SECURE SQUAD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1135</Words>
  <Application>Microsoft Office PowerPoint</Application>
  <PresentationFormat>Custom</PresentationFormat>
  <Paragraphs>139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TT Lakes Neue Bold</vt:lpstr>
      <vt:lpstr>Anton</vt:lpstr>
      <vt:lpstr>Arial</vt:lpstr>
      <vt:lpstr>Raleway Bold</vt:lpstr>
      <vt:lpstr>Raleway</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Black Tech Modern Cyber Security Presentation</dc:title>
  <dc:creator>LAHARI</dc:creator>
  <cp:lastModifiedBy>Bongu Lahari</cp:lastModifiedBy>
  <cp:revision>3</cp:revision>
  <dcterms:created xsi:type="dcterms:W3CDTF">2006-08-16T00:00:00Z</dcterms:created>
  <dcterms:modified xsi:type="dcterms:W3CDTF">2025-02-26T15:55:31Z</dcterms:modified>
  <dc:identifier>DAGgHpfVSkw</dc:identifier>
</cp:coreProperties>
</file>