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Tomorrow" panose="020B0604020202020204" charset="0"/>
      <p:regular r:id="rId8"/>
    </p:embeddedFont>
    <p:embeddedFont>
      <p:font typeface="Tomorrow Bold"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BFC"/>
        </a:solidFill>
        <a:effectLst/>
      </p:bgPr>
    </p:bg>
    <p:spTree>
      <p:nvGrpSpPr>
        <p:cNvPr id="1" name=""/>
        <p:cNvGrpSpPr/>
        <p:nvPr/>
      </p:nvGrpSpPr>
      <p:grpSpPr>
        <a:xfrm>
          <a:off x="0" y="0"/>
          <a:ext cx="0" cy="0"/>
          <a:chOff x="0" y="0"/>
          <a:chExt cx="0" cy="0"/>
        </a:xfrm>
      </p:grpSpPr>
      <p:sp>
        <p:nvSpPr>
          <p:cNvPr id="2" name="AutoShape 2"/>
          <p:cNvSpPr/>
          <p:nvPr/>
        </p:nvSpPr>
        <p:spPr>
          <a:xfrm flipV="1">
            <a:off x="1028700" y="4500400"/>
            <a:ext cx="0" cy="5322631"/>
          </a:xfrm>
          <a:prstGeom prst="line">
            <a:avLst/>
          </a:prstGeom>
          <a:ln w="38100" cap="flat">
            <a:solidFill>
              <a:srgbClr val="000000"/>
            </a:solidFill>
            <a:prstDash val="solid"/>
            <a:headEnd type="none" w="sm" len="sm"/>
            <a:tailEnd type="none" w="sm" len="sm"/>
          </a:ln>
        </p:spPr>
      </p:sp>
      <p:sp>
        <p:nvSpPr>
          <p:cNvPr id="3" name="Freeform 3"/>
          <p:cNvSpPr/>
          <p:nvPr/>
        </p:nvSpPr>
        <p:spPr>
          <a:xfrm>
            <a:off x="11438455" y="0"/>
            <a:ext cx="6849545" cy="10324436"/>
          </a:xfrm>
          <a:custGeom>
            <a:avLst/>
            <a:gdLst/>
            <a:ahLst/>
            <a:cxnLst/>
            <a:rect l="l" t="t" r="r" b="b"/>
            <a:pathLst>
              <a:path w="6849545" h="10324436">
                <a:moveTo>
                  <a:pt x="0" y="0"/>
                </a:moveTo>
                <a:lnTo>
                  <a:pt x="6849545" y="0"/>
                </a:lnTo>
                <a:lnTo>
                  <a:pt x="6849545" y="10324436"/>
                </a:lnTo>
                <a:lnTo>
                  <a:pt x="0" y="10324436"/>
                </a:lnTo>
                <a:lnTo>
                  <a:pt x="0" y="0"/>
                </a:lnTo>
                <a:close/>
              </a:path>
            </a:pathLst>
          </a:custGeom>
          <a:blipFill>
            <a:blip r:embed="rId2"/>
            <a:stretch>
              <a:fillRect/>
            </a:stretch>
          </a:blipFill>
        </p:spPr>
      </p:sp>
      <p:sp>
        <p:nvSpPr>
          <p:cNvPr id="4" name="TextBox 4"/>
          <p:cNvSpPr txBox="1"/>
          <p:nvPr/>
        </p:nvSpPr>
        <p:spPr>
          <a:xfrm>
            <a:off x="541779" y="1774760"/>
            <a:ext cx="10896676" cy="944881"/>
          </a:xfrm>
          <a:prstGeom prst="rect">
            <a:avLst/>
          </a:prstGeom>
        </p:spPr>
        <p:txBody>
          <a:bodyPr lIns="0" tIns="0" rIns="0" bIns="0" rtlCol="0" anchor="t">
            <a:spAutoFit/>
          </a:bodyPr>
          <a:lstStyle/>
          <a:p>
            <a:pPr algn="l">
              <a:lnSpc>
                <a:spcPts val="7769"/>
              </a:lnSpc>
              <a:spcBef>
                <a:spcPct val="0"/>
              </a:spcBef>
            </a:pPr>
            <a:r>
              <a:rPr lang="en-US" sz="5549" b="1">
                <a:solidFill>
                  <a:srgbClr val="000000"/>
                </a:solidFill>
                <a:latin typeface="Tomorrow Bold"/>
                <a:ea typeface="Tomorrow Bold"/>
                <a:cs typeface="Tomorrow Bold"/>
                <a:sym typeface="Tomorrow Bold"/>
              </a:rPr>
              <a:t>SMART DOC CHECKER AGENT</a:t>
            </a:r>
          </a:p>
        </p:txBody>
      </p:sp>
      <p:sp>
        <p:nvSpPr>
          <p:cNvPr id="5" name="TextBox 5"/>
          <p:cNvSpPr txBox="1"/>
          <p:nvPr/>
        </p:nvSpPr>
        <p:spPr>
          <a:xfrm>
            <a:off x="1292465" y="5076825"/>
            <a:ext cx="9901274" cy="3657601"/>
          </a:xfrm>
          <a:prstGeom prst="rect">
            <a:avLst/>
          </a:prstGeom>
        </p:spPr>
        <p:txBody>
          <a:bodyPr lIns="0" tIns="0" rIns="0" bIns="0" rtlCol="0" anchor="t">
            <a:spAutoFit/>
          </a:bodyPr>
          <a:lstStyle/>
          <a:p>
            <a:pPr algn="l">
              <a:lnSpc>
                <a:spcPts val="4199"/>
              </a:lnSpc>
            </a:pPr>
            <a:r>
              <a:rPr lang="en-US" sz="2999" b="1">
                <a:solidFill>
                  <a:srgbClr val="000000"/>
                </a:solidFill>
                <a:latin typeface="Tomorrow Bold"/>
                <a:ea typeface="Tomorrow Bold"/>
                <a:cs typeface="Tomorrow Bold"/>
                <a:sym typeface="Tomorrow Bold"/>
              </a:rPr>
              <a:t>TEAM NAME </a:t>
            </a:r>
            <a:r>
              <a:rPr lang="en-US" sz="2999">
                <a:solidFill>
                  <a:srgbClr val="000000"/>
                </a:solidFill>
                <a:latin typeface="Tomorrow"/>
                <a:ea typeface="Tomorrow"/>
                <a:cs typeface="Tomorrow"/>
                <a:sym typeface="Tomorrow"/>
              </a:rPr>
              <a:t>: WEB WIZARDS</a:t>
            </a:r>
          </a:p>
          <a:p>
            <a:pPr algn="l">
              <a:lnSpc>
                <a:spcPts val="4199"/>
              </a:lnSpc>
            </a:pPr>
            <a:r>
              <a:rPr lang="en-US" sz="2999" b="1">
                <a:solidFill>
                  <a:srgbClr val="000000"/>
                </a:solidFill>
                <a:latin typeface="Tomorrow Bold"/>
                <a:ea typeface="Tomorrow Bold"/>
                <a:cs typeface="Tomorrow Bold"/>
                <a:sym typeface="Tomorrow Bold"/>
              </a:rPr>
              <a:t>PROBLEM STATEMENT </a:t>
            </a:r>
            <a:r>
              <a:rPr lang="en-US" sz="2999">
                <a:solidFill>
                  <a:srgbClr val="000000"/>
                </a:solidFill>
                <a:latin typeface="Tomorrow"/>
                <a:ea typeface="Tomorrow"/>
                <a:cs typeface="Tomorrow"/>
                <a:sym typeface="Tomorrow"/>
              </a:rPr>
              <a:t>: Smart Doc Checker</a:t>
            </a:r>
          </a:p>
          <a:p>
            <a:pPr algn="l">
              <a:lnSpc>
                <a:spcPts val="4199"/>
              </a:lnSpc>
            </a:pPr>
            <a:r>
              <a:rPr lang="en-US" sz="2999" b="1">
                <a:solidFill>
                  <a:srgbClr val="000000"/>
                </a:solidFill>
                <a:latin typeface="Tomorrow Bold"/>
                <a:ea typeface="Tomorrow Bold"/>
                <a:cs typeface="Tomorrow Bold"/>
                <a:sym typeface="Tomorrow Bold"/>
              </a:rPr>
              <a:t>GITHUB REPOSITORY</a:t>
            </a:r>
            <a:r>
              <a:rPr lang="en-US" sz="2999">
                <a:solidFill>
                  <a:srgbClr val="000000"/>
                </a:solidFill>
                <a:latin typeface="Tomorrow"/>
                <a:ea typeface="Tomorrow"/>
                <a:cs typeface="Tomorrow"/>
                <a:sym typeface="Tomorrow"/>
              </a:rPr>
              <a:t> : https://github.com/Meghanakalle/SmarT_Doc_Conflict_Resolver</a:t>
            </a:r>
          </a:p>
          <a:p>
            <a:pPr algn="l">
              <a:lnSpc>
                <a:spcPts val="4199"/>
              </a:lnSpc>
              <a:spcBef>
                <a:spcPct val="0"/>
              </a:spcBef>
            </a:pPr>
            <a:r>
              <a:rPr lang="en-US" sz="2999" b="1">
                <a:solidFill>
                  <a:srgbClr val="000000"/>
                </a:solidFill>
                <a:latin typeface="Tomorrow Bold"/>
                <a:ea typeface="Tomorrow Bold"/>
                <a:cs typeface="Tomorrow Bold"/>
                <a:sym typeface="Tomorrow Bold"/>
              </a:rPr>
              <a:t>LIVE DEMO :</a:t>
            </a:r>
            <a:r>
              <a:rPr lang="en-US" sz="2999">
                <a:solidFill>
                  <a:srgbClr val="000000"/>
                </a:solidFill>
                <a:latin typeface="Tomorrow"/>
                <a:ea typeface="Tomorrow"/>
                <a:cs typeface="Tomorrow"/>
                <a:sym typeface="Tomorrow"/>
              </a:rPr>
              <a:t>  https://aquamarine-sundae-19a0cd.netlify.app/</a:t>
            </a:r>
          </a:p>
        </p:txBody>
      </p:sp>
      <p:sp>
        <p:nvSpPr>
          <p:cNvPr id="6" name="TextBox 6"/>
          <p:cNvSpPr txBox="1"/>
          <p:nvPr/>
        </p:nvSpPr>
        <p:spPr>
          <a:xfrm>
            <a:off x="259557" y="2872041"/>
            <a:ext cx="11178898" cy="1402080"/>
          </a:xfrm>
          <a:prstGeom prst="rect">
            <a:avLst/>
          </a:prstGeom>
        </p:spPr>
        <p:txBody>
          <a:bodyPr lIns="0" tIns="0" rIns="0" bIns="0" rtlCol="0" anchor="t">
            <a:spAutoFit/>
          </a:bodyPr>
          <a:lstStyle/>
          <a:p>
            <a:pPr algn="ctr">
              <a:lnSpc>
                <a:spcPts val="5670"/>
              </a:lnSpc>
              <a:spcBef>
                <a:spcPct val="0"/>
              </a:spcBef>
            </a:pPr>
            <a:r>
              <a:rPr lang="en-US" sz="4050">
                <a:solidFill>
                  <a:srgbClr val="000000"/>
                </a:solidFill>
                <a:latin typeface="Tomorrow"/>
                <a:ea typeface="Tomorrow"/>
                <a:cs typeface="Tomorrow"/>
                <a:sym typeface="Tomorrow"/>
              </a:rPr>
              <a:t>INTELLIGENT DOCMENT CONFLICT DETECTION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2"/>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3367000" cy="921297"/>
            <a:chOff x="0" y="0"/>
            <a:chExt cx="812800" cy="222403"/>
          </a:xfrm>
        </p:grpSpPr>
        <p:sp>
          <p:nvSpPr>
            <p:cNvPr id="3" name="Freeform 3"/>
            <p:cNvSpPr/>
            <p:nvPr/>
          </p:nvSpPr>
          <p:spPr>
            <a:xfrm>
              <a:off x="0" y="0"/>
              <a:ext cx="812800" cy="222403"/>
            </a:xfrm>
            <a:custGeom>
              <a:avLst/>
              <a:gdLst/>
              <a:ahLst/>
              <a:cxnLst/>
              <a:rect l="l" t="t" r="r" b="b"/>
              <a:pathLst>
                <a:path w="812800" h="222403">
                  <a:moveTo>
                    <a:pt x="0" y="0"/>
                  </a:moveTo>
                  <a:lnTo>
                    <a:pt x="812800" y="0"/>
                  </a:lnTo>
                  <a:lnTo>
                    <a:pt x="812800" y="222403"/>
                  </a:lnTo>
                  <a:lnTo>
                    <a:pt x="0" y="222403"/>
                  </a:lnTo>
                  <a:close/>
                </a:path>
              </a:pathLst>
            </a:custGeom>
            <a:solidFill>
              <a:srgbClr val="79797B">
                <a:alpha val="9804"/>
              </a:srgbClr>
            </a:solidFill>
          </p:spPr>
        </p:sp>
        <p:sp>
          <p:nvSpPr>
            <p:cNvPr id="4" name="TextBox 4"/>
            <p:cNvSpPr txBox="1"/>
            <p:nvPr/>
          </p:nvSpPr>
          <p:spPr>
            <a:xfrm>
              <a:off x="0" y="-47625"/>
              <a:ext cx="812800" cy="27002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0" y="127591"/>
            <a:ext cx="3367000" cy="589915"/>
          </a:xfrm>
          <a:prstGeom prst="rect">
            <a:avLst/>
          </a:prstGeom>
        </p:spPr>
        <p:txBody>
          <a:bodyPr lIns="0" tIns="0" rIns="0" bIns="0" rtlCol="0" anchor="t">
            <a:spAutoFit/>
          </a:bodyPr>
          <a:lstStyle/>
          <a:p>
            <a:pPr algn="ctr">
              <a:lnSpc>
                <a:spcPts val="4759"/>
              </a:lnSpc>
            </a:pPr>
            <a:r>
              <a:rPr lang="en-US" sz="3399">
                <a:solidFill>
                  <a:srgbClr val="000000"/>
                </a:solidFill>
                <a:latin typeface="Tomorrow"/>
                <a:ea typeface="Tomorrow"/>
                <a:cs typeface="Tomorrow"/>
                <a:sym typeface="Tomorrow"/>
              </a:rPr>
              <a:t>Web Wizards</a:t>
            </a:r>
          </a:p>
        </p:txBody>
      </p:sp>
      <p:sp>
        <p:nvSpPr>
          <p:cNvPr id="6" name="TextBox 6"/>
          <p:cNvSpPr txBox="1"/>
          <p:nvPr/>
        </p:nvSpPr>
        <p:spPr>
          <a:xfrm>
            <a:off x="1028700" y="942975"/>
            <a:ext cx="3398163" cy="721351"/>
          </a:xfrm>
          <a:prstGeom prst="rect">
            <a:avLst/>
          </a:prstGeom>
        </p:spPr>
        <p:txBody>
          <a:bodyPr lIns="0" tIns="0" rIns="0" bIns="0" rtlCol="0" anchor="t">
            <a:spAutoFit/>
          </a:bodyPr>
          <a:lstStyle/>
          <a:p>
            <a:pPr algn="ctr">
              <a:lnSpc>
                <a:spcPts val="6300"/>
              </a:lnSpc>
            </a:pPr>
            <a:r>
              <a:rPr lang="en-US" sz="4500" dirty="0">
                <a:solidFill>
                  <a:srgbClr val="000000"/>
                </a:solidFill>
                <a:latin typeface="Tomorrow"/>
                <a:ea typeface="Tomorrow"/>
                <a:cs typeface="Tomorrow"/>
                <a:sym typeface="Tomorrow"/>
              </a:rPr>
              <a:t>ABSTRACT : </a:t>
            </a:r>
          </a:p>
        </p:txBody>
      </p:sp>
      <p:sp>
        <p:nvSpPr>
          <p:cNvPr id="7" name="TextBox 7"/>
          <p:cNvSpPr txBox="1"/>
          <p:nvPr/>
        </p:nvSpPr>
        <p:spPr>
          <a:xfrm>
            <a:off x="1028700" y="2075383"/>
            <a:ext cx="16230600" cy="4267200"/>
          </a:xfrm>
          <a:prstGeom prst="rect">
            <a:avLst/>
          </a:prstGeom>
        </p:spPr>
        <p:txBody>
          <a:bodyPr lIns="0" tIns="0" rIns="0" bIns="0" rtlCol="0" anchor="t">
            <a:spAutoFit/>
          </a:bodyPr>
          <a:lstStyle/>
          <a:p>
            <a:pPr algn="l">
              <a:lnSpc>
                <a:spcPts val="4200"/>
              </a:lnSpc>
            </a:pPr>
            <a:r>
              <a:rPr lang="en-US" sz="3000" dirty="0">
                <a:solidFill>
                  <a:srgbClr val="000000"/>
                </a:solidFill>
                <a:latin typeface="Tomorrow"/>
                <a:ea typeface="Tomorrow"/>
                <a:cs typeface="Tomorrow"/>
                <a:sym typeface="Tomorrow"/>
              </a:rPr>
              <a:t>Smart Doc Checker Agent is an AI-powered assistant that instantly detects conflicts in organizational documents like policies, contracts, and guidelines. Instead of spending hours on manual checks, users can simply upload their files and receive professional, shareable reports within minutes. The system saves time, prevents costly legal or operational issues, and works seamlessly for HR teams, legal departments, academic institutions, and more—all through a secure, modern, and easy-to-use web app. It scales from small teams to large enterprises, ensuring consistency across multiple documents, and delivers measurable impact by cutting review time by 90%.</a:t>
            </a:r>
          </a:p>
        </p:txBody>
      </p:sp>
      <p:sp>
        <p:nvSpPr>
          <p:cNvPr id="8" name="TextBox 8"/>
          <p:cNvSpPr txBox="1"/>
          <p:nvPr/>
        </p:nvSpPr>
        <p:spPr>
          <a:xfrm>
            <a:off x="1028700" y="7496669"/>
            <a:ext cx="16230600" cy="1216024"/>
          </a:xfrm>
          <a:prstGeom prst="rect">
            <a:avLst/>
          </a:prstGeom>
        </p:spPr>
        <p:txBody>
          <a:bodyPr lIns="0" tIns="0" rIns="0" bIns="0" rtlCol="0" anchor="t">
            <a:spAutoFit/>
          </a:bodyPr>
          <a:lstStyle/>
          <a:p>
            <a:pPr algn="ctr">
              <a:lnSpc>
                <a:spcPts val="4900"/>
              </a:lnSpc>
            </a:pPr>
            <a:r>
              <a:rPr lang="en-US" sz="3500" b="1" dirty="0">
                <a:solidFill>
                  <a:srgbClr val="000000"/>
                </a:solidFill>
                <a:latin typeface="Tomorrow Bold"/>
                <a:ea typeface="Tomorrow Bold"/>
                <a:cs typeface="Tomorrow Bold"/>
                <a:sym typeface="Tomorrow Bold"/>
              </a:rPr>
              <a:t>Your 24/7 smart assistant that spots document conflicts before they become costly problems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2"/>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3367000" cy="921297"/>
            <a:chOff x="0" y="0"/>
            <a:chExt cx="812800" cy="222403"/>
          </a:xfrm>
        </p:grpSpPr>
        <p:sp>
          <p:nvSpPr>
            <p:cNvPr id="3" name="Freeform 3"/>
            <p:cNvSpPr/>
            <p:nvPr/>
          </p:nvSpPr>
          <p:spPr>
            <a:xfrm>
              <a:off x="0" y="0"/>
              <a:ext cx="812800" cy="222403"/>
            </a:xfrm>
            <a:custGeom>
              <a:avLst/>
              <a:gdLst/>
              <a:ahLst/>
              <a:cxnLst/>
              <a:rect l="l" t="t" r="r" b="b"/>
              <a:pathLst>
                <a:path w="812800" h="222403">
                  <a:moveTo>
                    <a:pt x="0" y="0"/>
                  </a:moveTo>
                  <a:lnTo>
                    <a:pt x="812800" y="0"/>
                  </a:lnTo>
                  <a:lnTo>
                    <a:pt x="812800" y="222403"/>
                  </a:lnTo>
                  <a:lnTo>
                    <a:pt x="0" y="222403"/>
                  </a:lnTo>
                  <a:close/>
                </a:path>
              </a:pathLst>
            </a:custGeom>
            <a:solidFill>
              <a:srgbClr val="79797B">
                <a:alpha val="9804"/>
              </a:srgbClr>
            </a:solidFill>
          </p:spPr>
        </p:sp>
        <p:sp>
          <p:nvSpPr>
            <p:cNvPr id="4" name="TextBox 4"/>
            <p:cNvSpPr txBox="1"/>
            <p:nvPr/>
          </p:nvSpPr>
          <p:spPr>
            <a:xfrm>
              <a:off x="0" y="-47625"/>
              <a:ext cx="812800" cy="27002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028700" y="2028825"/>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0" y="127591"/>
            <a:ext cx="3367000" cy="589915"/>
          </a:xfrm>
          <a:prstGeom prst="rect">
            <a:avLst/>
          </a:prstGeom>
        </p:spPr>
        <p:txBody>
          <a:bodyPr lIns="0" tIns="0" rIns="0" bIns="0" rtlCol="0" anchor="t">
            <a:spAutoFit/>
          </a:bodyPr>
          <a:lstStyle/>
          <a:p>
            <a:pPr algn="ctr">
              <a:lnSpc>
                <a:spcPts val="4759"/>
              </a:lnSpc>
            </a:pPr>
            <a:r>
              <a:rPr lang="en-US" sz="3399">
                <a:solidFill>
                  <a:srgbClr val="000000"/>
                </a:solidFill>
                <a:latin typeface="Tomorrow"/>
                <a:ea typeface="Tomorrow"/>
                <a:cs typeface="Tomorrow"/>
                <a:sym typeface="Tomorrow"/>
              </a:rPr>
              <a:t>Web Wizards</a:t>
            </a:r>
          </a:p>
        </p:txBody>
      </p:sp>
      <p:sp>
        <p:nvSpPr>
          <p:cNvPr id="7" name="TextBox 7"/>
          <p:cNvSpPr txBox="1"/>
          <p:nvPr/>
        </p:nvSpPr>
        <p:spPr>
          <a:xfrm>
            <a:off x="1028700" y="942975"/>
            <a:ext cx="6331744" cy="771525"/>
          </a:xfrm>
          <a:prstGeom prst="rect">
            <a:avLst/>
          </a:prstGeom>
        </p:spPr>
        <p:txBody>
          <a:bodyPr lIns="0" tIns="0" rIns="0" bIns="0" rtlCol="0" anchor="t">
            <a:spAutoFit/>
          </a:bodyPr>
          <a:lstStyle/>
          <a:p>
            <a:pPr algn="ctr">
              <a:lnSpc>
                <a:spcPts val="6300"/>
              </a:lnSpc>
            </a:pPr>
            <a:r>
              <a:rPr lang="en-US" sz="4500">
                <a:solidFill>
                  <a:srgbClr val="000000"/>
                </a:solidFill>
                <a:latin typeface="Tomorrow"/>
                <a:ea typeface="Tomorrow"/>
                <a:cs typeface="Tomorrow"/>
                <a:sym typeface="Tomorrow"/>
              </a:rPr>
              <a:t>PROBLEM STATEMENT: </a:t>
            </a:r>
          </a:p>
        </p:txBody>
      </p:sp>
      <p:sp>
        <p:nvSpPr>
          <p:cNvPr id="8" name="TextBox 8"/>
          <p:cNvSpPr txBox="1"/>
          <p:nvPr/>
        </p:nvSpPr>
        <p:spPr>
          <a:xfrm>
            <a:off x="1449873" y="1952625"/>
            <a:ext cx="6472855" cy="16002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To be truthful, no one would be perfect at paper work at the work places.</a:t>
            </a:r>
          </a:p>
        </p:txBody>
      </p:sp>
      <p:sp>
        <p:nvSpPr>
          <p:cNvPr id="9" name="Freeform 9"/>
          <p:cNvSpPr/>
          <p:nvPr/>
        </p:nvSpPr>
        <p:spPr>
          <a:xfrm>
            <a:off x="1028700" y="3899392"/>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28700" y="5769959"/>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028700" y="7640526"/>
            <a:ext cx="7315200" cy="1765792"/>
          </a:xfrm>
          <a:custGeom>
            <a:avLst/>
            <a:gdLst/>
            <a:ahLst/>
            <a:cxnLst/>
            <a:rect l="l" t="t" r="r" b="b"/>
            <a:pathLst>
              <a:path w="7315200" h="1765792">
                <a:moveTo>
                  <a:pt x="0" y="0"/>
                </a:moveTo>
                <a:lnTo>
                  <a:pt x="7315200" y="0"/>
                </a:lnTo>
                <a:lnTo>
                  <a:pt x="7315200" y="1765793"/>
                </a:lnTo>
                <a:lnTo>
                  <a:pt x="0" y="17657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449873" y="3823192"/>
            <a:ext cx="6472855" cy="16002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A conflict of documents is a nightmare and the probability to make mistakes worth the cost.</a:t>
            </a:r>
          </a:p>
        </p:txBody>
      </p:sp>
      <p:sp>
        <p:nvSpPr>
          <p:cNvPr id="13" name="TextBox 13"/>
          <p:cNvSpPr txBox="1"/>
          <p:nvPr/>
        </p:nvSpPr>
        <p:spPr>
          <a:xfrm>
            <a:off x="1449873" y="7658100"/>
            <a:ext cx="6472855" cy="16002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Whenever conflicting demands aris, tensions build up leading to slunder of work</a:t>
            </a:r>
          </a:p>
        </p:txBody>
      </p:sp>
      <p:sp>
        <p:nvSpPr>
          <p:cNvPr id="14" name="TextBox 14"/>
          <p:cNvSpPr txBox="1"/>
          <p:nvPr/>
        </p:nvSpPr>
        <p:spPr>
          <a:xfrm>
            <a:off x="1449873" y="5693759"/>
            <a:ext cx="6472855" cy="16002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They may overlap and hence it seems unfeasible to have them straightforward.</a:t>
            </a:r>
          </a:p>
        </p:txBody>
      </p:sp>
      <p:sp>
        <p:nvSpPr>
          <p:cNvPr id="15" name="TextBox 15"/>
          <p:cNvSpPr txBox="1"/>
          <p:nvPr/>
        </p:nvSpPr>
        <p:spPr>
          <a:xfrm>
            <a:off x="9144000" y="942975"/>
            <a:ext cx="2971800" cy="771525"/>
          </a:xfrm>
          <a:prstGeom prst="rect">
            <a:avLst/>
          </a:prstGeom>
        </p:spPr>
        <p:txBody>
          <a:bodyPr lIns="0" tIns="0" rIns="0" bIns="0" rtlCol="0" anchor="t">
            <a:spAutoFit/>
          </a:bodyPr>
          <a:lstStyle/>
          <a:p>
            <a:pPr algn="ctr">
              <a:lnSpc>
                <a:spcPts val="6300"/>
              </a:lnSpc>
            </a:pPr>
            <a:r>
              <a:rPr lang="en-US" sz="4500">
                <a:solidFill>
                  <a:srgbClr val="000000"/>
                </a:solidFill>
                <a:latin typeface="Tomorrow"/>
                <a:ea typeface="Tomorrow"/>
                <a:cs typeface="Tomorrow"/>
                <a:sym typeface="Tomorrow"/>
              </a:rPr>
              <a:t>SLOUTION:</a:t>
            </a:r>
          </a:p>
        </p:txBody>
      </p:sp>
      <p:sp>
        <p:nvSpPr>
          <p:cNvPr id="16" name="Freeform 16"/>
          <p:cNvSpPr/>
          <p:nvPr/>
        </p:nvSpPr>
        <p:spPr>
          <a:xfrm>
            <a:off x="9944100" y="2028825"/>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9944100" y="5769959"/>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9944100" y="3899392"/>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9944100" y="7492508"/>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10365273" y="2194417"/>
            <a:ext cx="6472855" cy="16002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Such a tool will automatically scan the materials one materials one will no longer have to sift through.</a:t>
            </a:r>
          </a:p>
        </p:txBody>
      </p:sp>
      <p:sp>
        <p:nvSpPr>
          <p:cNvPr id="21" name="TextBox 21"/>
          <p:cNvSpPr txBox="1"/>
          <p:nvPr/>
        </p:nvSpPr>
        <p:spPr>
          <a:xfrm>
            <a:off x="10365273" y="7459551"/>
            <a:ext cx="6472855" cy="16002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It delivers  polished reports  with specific steps to take, heance ready to be fast.</a:t>
            </a:r>
          </a:p>
        </p:txBody>
      </p:sp>
      <p:sp>
        <p:nvSpPr>
          <p:cNvPr id="22" name="TextBox 22"/>
          <p:cNvSpPr txBox="1"/>
          <p:nvPr/>
        </p:nvSpPr>
        <p:spPr>
          <a:xfrm>
            <a:off x="10365273" y="6007346"/>
            <a:ext cx="6472855" cy="10668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It also monitors both real time policy updates.</a:t>
            </a:r>
          </a:p>
        </p:txBody>
      </p:sp>
      <p:sp>
        <p:nvSpPr>
          <p:cNvPr id="23" name="TextBox 23"/>
          <p:cNvSpPr txBox="1"/>
          <p:nvPr/>
        </p:nvSpPr>
        <p:spPr>
          <a:xfrm>
            <a:off x="10365273" y="4089892"/>
            <a:ext cx="6472855" cy="10668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It accepts PDF’S, DOCX’S, TXT, files and PPT’S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2"/>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3367000" cy="921297"/>
            <a:chOff x="0" y="0"/>
            <a:chExt cx="812800" cy="222403"/>
          </a:xfrm>
        </p:grpSpPr>
        <p:sp>
          <p:nvSpPr>
            <p:cNvPr id="3" name="Freeform 3"/>
            <p:cNvSpPr/>
            <p:nvPr/>
          </p:nvSpPr>
          <p:spPr>
            <a:xfrm>
              <a:off x="0" y="0"/>
              <a:ext cx="812800" cy="222403"/>
            </a:xfrm>
            <a:custGeom>
              <a:avLst/>
              <a:gdLst/>
              <a:ahLst/>
              <a:cxnLst/>
              <a:rect l="l" t="t" r="r" b="b"/>
              <a:pathLst>
                <a:path w="812800" h="222403">
                  <a:moveTo>
                    <a:pt x="0" y="0"/>
                  </a:moveTo>
                  <a:lnTo>
                    <a:pt x="812800" y="0"/>
                  </a:lnTo>
                  <a:lnTo>
                    <a:pt x="812800" y="222403"/>
                  </a:lnTo>
                  <a:lnTo>
                    <a:pt x="0" y="222403"/>
                  </a:lnTo>
                  <a:close/>
                </a:path>
              </a:pathLst>
            </a:custGeom>
            <a:solidFill>
              <a:srgbClr val="79797B">
                <a:alpha val="9804"/>
              </a:srgbClr>
            </a:solidFill>
          </p:spPr>
        </p:sp>
        <p:sp>
          <p:nvSpPr>
            <p:cNvPr id="4" name="TextBox 4"/>
            <p:cNvSpPr txBox="1"/>
            <p:nvPr/>
          </p:nvSpPr>
          <p:spPr>
            <a:xfrm>
              <a:off x="0" y="-47625"/>
              <a:ext cx="812800" cy="27002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028700" y="2028825"/>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449873" y="1952625"/>
            <a:ext cx="6472855" cy="21336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MULTI DOCUMENT UPLOAD: PDF, DOCX, TXT, PPT support (up to 3 files).</a:t>
            </a:r>
          </a:p>
          <a:p>
            <a:pPr algn="just">
              <a:lnSpc>
                <a:spcPts val="4200"/>
              </a:lnSpc>
            </a:pPr>
            <a:endParaRPr lang="en-US" sz="3000">
              <a:solidFill>
                <a:srgbClr val="000000"/>
              </a:solidFill>
              <a:latin typeface="Tomorrow"/>
              <a:ea typeface="Tomorrow"/>
              <a:cs typeface="Tomorrow"/>
              <a:sym typeface="Tomorrow"/>
            </a:endParaRPr>
          </a:p>
        </p:txBody>
      </p:sp>
      <p:sp>
        <p:nvSpPr>
          <p:cNvPr id="7" name="Freeform 7"/>
          <p:cNvSpPr/>
          <p:nvPr/>
        </p:nvSpPr>
        <p:spPr>
          <a:xfrm>
            <a:off x="1028700" y="3899392"/>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028700" y="5769959"/>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28700" y="7640526"/>
            <a:ext cx="7315200" cy="1765792"/>
          </a:xfrm>
          <a:custGeom>
            <a:avLst/>
            <a:gdLst/>
            <a:ahLst/>
            <a:cxnLst/>
            <a:rect l="l" t="t" r="r" b="b"/>
            <a:pathLst>
              <a:path w="7315200" h="1765792">
                <a:moveTo>
                  <a:pt x="0" y="0"/>
                </a:moveTo>
                <a:lnTo>
                  <a:pt x="7315200" y="0"/>
                </a:lnTo>
                <a:lnTo>
                  <a:pt x="7315200" y="1765793"/>
                </a:lnTo>
                <a:lnTo>
                  <a:pt x="0" y="17657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9944100" y="2028825"/>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9944100" y="5769959"/>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9944100" y="3899392"/>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0" y="127591"/>
            <a:ext cx="3367000" cy="589915"/>
          </a:xfrm>
          <a:prstGeom prst="rect">
            <a:avLst/>
          </a:prstGeom>
        </p:spPr>
        <p:txBody>
          <a:bodyPr lIns="0" tIns="0" rIns="0" bIns="0" rtlCol="0" anchor="t">
            <a:spAutoFit/>
          </a:bodyPr>
          <a:lstStyle/>
          <a:p>
            <a:pPr algn="ctr">
              <a:lnSpc>
                <a:spcPts val="4759"/>
              </a:lnSpc>
            </a:pPr>
            <a:r>
              <a:rPr lang="en-US" sz="3399">
                <a:solidFill>
                  <a:srgbClr val="000000"/>
                </a:solidFill>
                <a:latin typeface="Tomorrow"/>
                <a:ea typeface="Tomorrow"/>
                <a:cs typeface="Tomorrow"/>
                <a:sym typeface="Tomorrow"/>
              </a:rPr>
              <a:t>Web Wizards</a:t>
            </a:r>
          </a:p>
        </p:txBody>
      </p:sp>
      <p:sp>
        <p:nvSpPr>
          <p:cNvPr id="14" name="TextBox 14"/>
          <p:cNvSpPr txBox="1"/>
          <p:nvPr/>
        </p:nvSpPr>
        <p:spPr>
          <a:xfrm>
            <a:off x="1028700" y="942975"/>
            <a:ext cx="4872752" cy="771525"/>
          </a:xfrm>
          <a:prstGeom prst="rect">
            <a:avLst/>
          </a:prstGeom>
        </p:spPr>
        <p:txBody>
          <a:bodyPr lIns="0" tIns="0" rIns="0" bIns="0" rtlCol="0" anchor="t">
            <a:spAutoFit/>
          </a:bodyPr>
          <a:lstStyle/>
          <a:p>
            <a:pPr algn="ctr">
              <a:lnSpc>
                <a:spcPts val="6300"/>
              </a:lnSpc>
            </a:pPr>
            <a:r>
              <a:rPr lang="en-US" sz="4500">
                <a:solidFill>
                  <a:srgbClr val="000000"/>
                </a:solidFill>
                <a:latin typeface="Tomorrow"/>
                <a:ea typeface="Tomorrow"/>
                <a:cs typeface="Tomorrow"/>
                <a:sym typeface="Tomorrow"/>
              </a:rPr>
              <a:t>CORE FEATURES : </a:t>
            </a:r>
          </a:p>
        </p:txBody>
      </p:sp>
      <p:sp>
        <p:nvSpPr>
          <p:cNvPr id="15" name="TextBox 15"/>
          <p:cNvSpPr txBox="1"/>
          <p:nvPr/>
        </p:nvSpPr>
        <p:spPr>
          <a:xfrm>
            <a:off x="1449873" y="3823192"/>
            <a:ext cx="6675277" cy="207991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AI CONFLICT DETECTION: Identifies contradictions, overlaps,</a:t>
            </a:r>
          </a:p>
          <a:p>
            <a:pPr algn="just">
              <a:lnSpc>
                <a:spcPts val="4200"/>
              </a:lnSpc>
            </a:pPr>
            <a:r>
              <a:rPr lang="en-US" sz="3000">
                <a:solidFill>
                  <a:srgbClr val="000000"/>
                </a:solidFill>
                <a:latin typeface="Tomorrow"/>
                <a:ea typeface="Tomorrow"/>
                <a:cs typeface="Tomorrow"/>
                <a:sym typeface="Tomorrow"/>
              </a:rPr>
              <a:t>inconsistencies.</a:t>
            </a:r>
          </a:p>
          <a:p>
            <a:pPr algn="just">
              <a:lnSpc>
                <a:spcPts val="3818"/>
              </a:lnSpc>
            </a:pPr>
            <a:endParaRPr lang="en-US" sz="3000">
              <a:solidFill>
                <a:srgbClr val="000000"/>
              </a:solidFill>
              <a:latin typeface="Tomorrow"/>
              <a:ea typeface="Tomorrow"/>
              <a:cs typeface="Tomorrow"/>
              <a:sym typeface="Tomorrow"/>
            </a:endParaRPr>
          </a:p>
        </p:txBody>
      </p:sp>
      <p:sp>
        <p:nvSpPr>
          <p:cNvPr id="16" name="TextBox 16"/>
          <p:cNvSpPr txBox="1"/>
          <p:nvPr/>
        </p:nvSpPr>
        <p:spPr>
          <a:xfrm>
            <a:off x="1449873" y="7773876"/>
            <a:ext cx="6472855" cy="10668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External Monitoring, Usage Analytics, Secure Anthentication</a:t>
            </a:r>
          </a:p>
        </p:txBody>
      </p:sp>
      <p:sp>
        <p:nvSpPr>
          <p:cNvPr id="17" name="TextBox 17"/>
          <p:cNvSpPr txBox="1"/>
          <p:nvPr/>
        </p:nvSpPr>
        <p:spPr>
          <a:xfrm>
            <a:off x="1449873" y="5716477"/>
            <a:ext cx="6472855" cy="21336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SMART ANALYSIS: Document type recognition (Academic, HR, Policy, Contract).</a:t>
            </a:r>
          </a:p>
          <a:p>
            <a:pPr algn="just">
              <a:lnSpc>
                <a:spcPts val="4200"/>
              </a:lnSpc>
            </a:pPr>
            <a:endParaRPr lang="en-US" sz="3000">
              <a:solidFill>
                <a:srgbClr val="000000"/>
              </a:solidFill>
              <a:latin typeface="Tomorrow"/>
              <a:ea typeface="Tomorrow"/>
              <a:cs typeface="Tomorrow"/>
              <a:sym typeface="Tomorrow"/>
            </a:endParaRPr>
          </a:p>
        </p:txBody>
      </p:sp>
      <p:sp>
        <p:nvSpPr>
          <p:cNvPr id="18" name="TextBox 18"/>
          <p:cNvSpPr txBox="1"/>
          <p:nvPr/>
        </p:nvSpPr>
        <p:spPr>
          <a:xfrm>
            <a:off x="9144000" y="942975"/>
            <a:ext cx="5638800" cy="721351"/>
          </a:xfrm>
          <a:prstGeom prst="rect">
            <a:avLst/>
          </a:prstGeom>
        </p:spPr>
        <p:txBody>
          <a:bodyPr wrap="square" lIns="0" tIns="0" rIns="0" bIns="0" rtlCol="0" anchor="t">
            <a:spAutoFit/>
          </a:bodyPr>
          <a:lstStyle/>
          <a:p>
            <a:pPr algn="ctr">
              <a:lnSpc>
                <a:spcPts val="6300"/>
              </a:lnSpc>
            </a:pPr>
            <a:r>
              <a:rPr lang="en-US" sz="4500" dirty="0">
                <a:solidFill>
                  <a:srgbClr val="000000"/>
                </a:solidFill>
                <a:latin typeface="Tomorrow"/>
                <a:ea typeface="Tomorrow"/>
                <a:cs typeface="Tomorrow"/>
                <a:sym typeface="Tomorrow"/>
              </a:rPr>
              <a:t>TECHNICAL STACK :</a:t>
            </a:r>
          </a:p>
        </p:txBody>
      </p:sp>
      <p:sp>
        <p:nvSpPr>
          <p:cNvPr id="19" name="TextBox 19"/>
          <p:cNvSpPr txBox="1"/>
          <p:nvPr/>
        </p:nvSpPr>
        <p:spPr>
          <a:xfrm>
            <a:off x="10365273" y="2524125"/>
            <a:ext cx="6472855" cy="5334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React + TypeScript + Tailwind CSS</a:t>
            </a:r>
          </a:p>
        </p:txBody>
      </p:sp>
      <p:sp>
        <p:nvSpPr>
          <p:cNvPr id="20" name="TextBox 20"/>
          <p:cNvSpPr txBox="1"/>
          <p:nvPr/>
        </p:nvSpPr>
        <p:spPr>
          <a:xfrm>
            <a:off x="10365273" y="6081355"/>
            <a:ext cx="6472855" cy="10668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Local Storage for Demo Data Persistence</a:t>
            </a:r>
          </a:p>
        </p:txBody>
      </p:sp>
      <p:sp>
        <p:nvSpPr>
          <p:cNvPr id="21" name="TextBox 21"/>
          <p:cNvSpPr txBox="1"/>
          <p:nvPr/>
        </p:nvSpPr>
        <p:spPr>
          <a:xfrm>
            <a:off x="10365273" y="4089892"/>
            <a:ext cx="6472855" cy="10668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SHADCN/UI components for Processional UI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2"/>
        </a:solidFill>
        <a:effectLst/>
      </p:bgPr>
    </p:bg>
    <p:spTree>
      <p:nvGrpSpPr>
        <p:cNvPr id="1" name=""/>
        <p:cNvGrpSpPr/>
        <p:nvPr/>
      </p:nvGrpSpPr>
      <p:grpSpPr>
        <a:xfrm>
          <a:off x="0" y="0"/>
          <a:ext cx="0" cy="0"/>
          <a:chOff x="0" y="0"/>
          <a:chExt cx="0" cy="0"/>
        </a:xfrm>
      </p:grpSpPr>
      <p:grpSp>
        <p:nvGrpSpPr>
          <p:cNvPr id="2" name="Group 2"/>
          <p:cNvGrpSpPr/>
          <p:nvPr/>
        </p:nvGrpSpPr>
        <p:grpSpPr>
          <a:xfrm>
            <a:off x="19050" y="0"/>
            <a:ext cx="3367000" cy="921297"/>
            <a:chOff x="0" y="0"/>
            <a:chExt cx="812800" cy="222403"/>
          </a:xfrm>
        </p:grpSpPr>
        <p:sp>
          <p:nvSpPr>
            <p:cNvPr id="3" name="Freeform 3"/>
            <p:cNvSpPr/>
            <p:nvPr/>
          </p:nvSpPr>
          <p:spPr>
            <a:xfrm>
              <a:off x="0" y="0"/>
              <a:ext cx="812800" cy="222403"/>
            </a:xfrm>
            <a:custGeom>
              <a:avLst/>
              <a:gdLst/>
              <a:ahLst/>
              <a:cxnLst/>
              <a:rect l="l" t="t" r="r" b="b"/>
              <a:pathLst>
                <a:path w="812800" h="222403">
                  <a:moveTo>
                    <a:pt x="0" y="0"/>
                  </a:moveTo>
                  <a:lnTo>
                    <a:pt x="812800" y="0"/>
                  </a:lnTo>
                  <a:lnTo>
                    <a:pt x="812800" y="222403"/>
                  </a:lnTo>
                  <a:lnTo>
                    <a:pt x="0" y="222403"/>
                  </a:lnTo>
                  <a:close/>
                </a:path>
              </a:pathLst>
            </a:custGeom>
            <a:solidFill>
              <a:srgbClr val="79797B">
                <a:alpha val="9804"/>
              </a:srgbClr>
            </a:solidFill>
          </p:spPr>
        </p:sp>
        <p:sp>
          <p:nvSpPr>
            <p:cNvPr id="4" name="TextBox 4"/>
            <p:cNvSpPr txBox="1"/>
            <p:nvPr/>
          </p:nvSpPr>
          <p:spPr>
            <a:xfrm>
              <a:off x="0" y="-47625"/>
              <a:ext cx="812800" cy="27002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0" y="127591"/>
            <a:ext cx="3367000" cy="589915"/>
          </a:xfrm>
          <a:prstGeom prst="rect">
            <a:avLst/>
          </a:prstGeom>
        </p:spPr>
        <p:txBody>
          <a:bodyPr lIns="0" tIns="0" rIns="0" bIns="0" rtlCol="0" anchor="t">
            <a:spAutoFit/>
          </a:bodyPr>
          <a:lstStyle/>
          <a:p>
            <a:pPr algn="ctr">
              <a:lnSpc>
                <a:spcPts val="4759"/>
              </a:lnSpc>
            </a:pPr>
            <a:r>
              <a:rPr lang="en-US" sz="3399">
                <a:solidFill>
                  <a:srgbClr val="000000"/>
                </a:solidFill>
                <a:latin typeface="Tomorrow"/>
                <a:ea typeface="Tomorrow"/>
                <a:cs typeface="Tomorrow"/>
                <a:sym typeface="Tomorrow"/>
              </a:rPr>
              <a:t>Web Wizards</a:t>
            </a:r>
          </a:p>
        </p:txBody>
      </p:sp>
      <p:sp>
        <p:nvSpPr>
          <p:cNvPr id="6" name="TextBox 6"/>
          <p:cNvSpPr txBox="1"/>
          <p:nvPr/>
        </p:nvSpPr>
        <p:spPr>
          <a:xfrm>
            <a:off x="1028700" y="942975"/>
            <a:ext cx="4935216" cy="771525"/>
          </a:xfrm>
          <a:prstGeom prst="rect">
            <a:avLst/>
          </a:prstGeom>
        </p:spPr>
        <p:txBody>
          <a:bodyPr lIns="0" tIns="0" rIns="0" bIns="0" rtlCol="0" anchor="t">
            <a:spAutoFit/>
          </a:bodyPr>
          <a:lstStyle/>
          <a:p>
            <a:pPr algn="ctr">
              <a:lnSpc>
                <a:spcPts val="6300"/>
              </a:lnSpc>
            </a:pPr>
            <a:r>
              <a:rPr lang="en-US" sz="4500">
                <a:solidFill>
                  <a:srgbClr val="000000"/>
                </a:solidFill>
                <a:latin typeface="Tomorrow"/>
                <a:ea typeface="Tomorrow"/>
                <a:cs typeface="Tomorrow"/>
                <a:sym typeface="Tomorrow"/>
              </a:rPr>
              <a:t>Application Flow : </a:t>
            </a:r>
          </a:p>
        </p:txBody>
      </p:sp>
      <p:sp>
        <p:nvSpPr>
          <p:cNvPr id="7" name="TextBox 7"/>
          <p:cNvSpPr txBox="1"/>
          <p:nvPr/>
        </p:nvSpPr>
        <p:spPr>
          <a:xfrm>
            <a:off x="1028700" y="1743075"/>
            <a:ext cx="16230600" cy="3733800"/>
          </a:xfrm>
          <a:prstGeom prst="rect">
            <a:avLst/>
          </a:prstGeom>
        </p:spPr>
        <p:txBody>
          <a:bodyPr lIns="0" tIns="0" rIns="0" bIns="0" rtlCol="0" anchor="t">
            <a:spAutoFit/>
          </a:bodyPr>
          <a:lstStyle/>
          <a:p>
            <a:pPr marL="647702" lvl="1" indent="-323851" algn="just">
              <a:lnSpc>
                <a:spcPts val="4200"/>
              </a:lnSpc>
              <a:buFont typeface="Arial"/>
              <a:buChar char="•"/>
            </a:pPr>
            <a:r>
              <a:rPr lang="en-US" sz="3000">
                <a:solidFill>
                  <a:srgbClr val="000000"/>
                </a:solidFill>
                <a:latin typeface="Tomorrow"/>
                <a:ea typeface="Tomorrow"/>
                <a:cs typeface="Tomorrow"/>
                <a:sym typeface="Tomorrow"/>
              </a:rPr>
              <a:t>User Authentication → Secure login with strong validation</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Document Upload → Multi-file support with type detection</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AI Analysis → Real-time processing with progress tracking</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Conflict Detection → Intelligent identification of issues</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Report Generation → Detailed analysis with recommendations</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Resolution Tracking → Status management and notes</a:t>
            </a:r>
          </a:p>
          <a:p>
            <a:pPr algn="just">
              <a:lnSpc>
                <a:spcPts val="4200"/>
              </a:lnSpc>
            </a:pPr>
            <a:endParaRPr lang="en-US" sz="3000">
              <a:solidFill>
                <a:srgbClr val="000000"/>
              </a:solidFill>
              <a:latin typeface="Tomorrow"/>
              <a:ea typeface="Tomorrow"/>
              <a:cs typeface="Tomorrow"/>
              <a:sym typeface="Tomorrow"/>
            </a:endParaRPr>
          </a:p>
        </p:txBody>
      </p:sp>
      <p:sp>
        <p:nvSpPr>
          <p:cNvPr id="8" name="TextBox 8"/>
          <p:cNvSpPr txBox="1"/>
          <p:nvPr/>
        </p:nvSpPr>
        <p:spPr>
          <a:xfrm>
            <a:off x="1028700" y="5048250"/>
            <a:ext cx="5245660" cy="721351"/>
          </a:xfrm>
          <a:prstGeom prst="rect">
            <a:avLst/>
          </a:prstGeom>
        </p:spPr>
        <p:txBody>
          <a:bodyPr lIns="0" tIns="0" rIns="0" bIns="0" rtlCol="0" anchor="t">
            <a:spAutoFit/>
          </a:bodyPr>
          <a:lstStyle/>
          <a:p>
            <a:pPr algn="ctr">
              <a:lnSpc>
                <a:spcPts val="6300"/>
              </a:lnSpc>
            </a:pPr>
            <a:r>
              <a:rPr lang="en-US" sz="4500" dirty="0">
                <a:solidFill>
                  <a:srgbClr val="000000"/>
                </a:solidFill>
                <a:latin typeface="Tomorrow"/>
                <a:ea typeface="Tomorrow"/>
                <a:cs typeface="Tomorrow"/>
                <a:sym typeface="Tomorrow"/>
              </a:rPr>
              <a:t>Key Components : </a:t>
            </a:r>
          </a:p>
        </p:txBody>
      </p:sp>
      <p:sp>
        <p:nvSpPr>
          <p:cNvPr id="9" name="TextBox 9"/>
          <p:cNvSpPr txBox="1"/>
          <p:nvPr/>
        </p:nvSpPr>
        <p:spPr>
          <a:xfrm>
            <a:off x="1028700" y="6057899"/>
            <a:ext cx="16230600" cy="2667000"/>
          </a:xfrm>
          <a:prstGeom prst="rect">
            <a:avLst/>
          </a:prstGeom>
        </p:spPr>
        <p:txBody>
          <a:bodyPr lIns="0" tIns="0" rIns="0" bIns="0" rtlCol="0" anchor="t">
            <a:spAutoFit/>
          </a:bodyPr>
          <a:lstStyle/>
          <a:p>
            <a:pPr marL="647702" lvl="1" indent="-323851" algn="just">
              <a:lnSpc>
                <a:spcPts val="4200"/>
              </a:lnSpc>
              <a:buFont typeface="Arial"/>
              <a:buChar char="•"/>
            </a:pPr>
            <a:r>
              <a:rPr lang="en-US" sz="3000">
                <a:solidFill>
                  <a:srgbClr val="000000"/>
                </a:solidFill>
                <a:latin typeface="Tomorrow"/>
                <a:ea typeface="Tomorrow"/>
                <a:cs typeface="Tomorrow"/>
                <a:sym typeface="Tomorrow"/>
              </a:rPr>
              <a:t>Frontend: React-based responsive web application </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Authentication: Local storage with proper validation</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Analysis Engine: Document type detection and conflict generation</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Reporting: Downloadable reports with conflict details</a:t>
            </a:r>
          </a:p>
          <a:p>
            <a:pPr algn="just">
              <a:lnSpc>
                <a:spcPts val="4200"/>
              </a:lnSpc>
            </a:pPr>
            <a:endParaRPr lang="en-US" sz="3000">
              <a:solidFill>
                <a:srgbClr val="000000"/>
              </a:solidFill>
              <a:latin typeface="Tomorrow"/>
              <a:ea typeface="Tomorrow"/>
              <a:cs typeface="Tomorrow"/>
              <a:sym typeface="Tomo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2"/>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3367000" cy="921297"/>
            <a:chOff x="0" y="0"/>
            <a:chExt cx="812800" cy="222403"/>
          </a:xfrm>
        </p:grpSpPr>
        <p:sp>
          <p:nvSpPr>
            <p:cNvPr id="3" name="Freeform 3"/>
            <p:cNvSpPr/>
            <p:nvPr/>
          </p:nvSpPr>
          <p:spPr>
            <a:xfrm>
              <a:off x="0" y="0"/>
              <a:ext cx="812800" cy="222403"/>
            </a:xfrm>
            <a:custGeom>
              <a:avLst/>
              <a:gdLst/>
              <a:ahLst/>
              <a:cxnLst/>
              <a:rect l="l" t="t" r="r" b="b"/>
              <a:pathLst>
                <a:path w="812800" h="222403">
                  <a:moveTo>
                    <a:pt x="0" y="0"/>
                  </a:moveTo>
                  <a:lnTo>
                    <a:pt x="812800" y="0"/>
                  </a:lnTo>
                  <a:lnTo>
                    <a:pt x="812800" y="222403"/>
                  </a:lnTo>
                  <a:lnTo>
                    <a:pt x="0" y="222403"/>
                  </a:lnTo>
                  <a:close/>
                </a:path>
              </a:pathLst>
            </a:custGeom>
            <a:solidFill>
              <a:srgbClr val="79797B">
                <a:alpha val="9804"/>
              </a:srgbClr>
            </a:solidFill>
          </p:spPr>
        </p:sp>
        <p:sp>
          <p:nvSpPr>
            <p:cNvPr id="4" name="TextBox 4"/>
            <p:cNvSpPr txBox="1"/>
            <p:nvPr/>
          </p:nvSpPr>
          <p:spPr>
            <a:xfrm>
              <a:off x="0" y="-47625"/>
              <a:ext cx="812800" cy="27002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0" y="127591"/>
            <a:ext cx="3367000" cy="589915"/>
          </a:xfrm>
          <a:prstGeom prst="rect">
            <a:avLst/>
          </a:prstGeom>
        </p:spPr>
        <p:txBody>
          <a:bodyPr lIns="0" tIns="0" rIns="0" bIns="0" rtlCol="0" anchor="t">
            <a:spAutoFit/>
          </a:bodyPr>
          <a:lstStyle/>
          <a:p>
            <a:pPr algn="ctr">
              <a:lnSpc>
                <a:spcPts val="4759"/>
              </a:lnSpc>
            </a:pPr>
            <a:r>
              <a:rPr lang="en-US" sz="3399">
                <a:solidFill>
                  <a:srgbClr val="000000"/>
                </a:solidFill>
                <a:latin typeface="Tomorrow"/>
                <a:ea typeface="Tomorrow"/>
                <a:cs typeface="Tomorrow"/>
                <a:sym typeface="Tomorrow"/>
              </a:rPr>
              <a:t>Web Wizards</a:t>
            </a:r>
          </a:p>
        </p:txBody>
      </p:sp>
      <p:sp>
        <p:nvSpPr>
          <p:cNvPr id="6" name="TextBox 6"/>
          <p:cNvSpPr txBox="1"/>
          <p:nvPr/>
        </p:nvSpPr>
        <p:spPr>
          <a:xfrm>
            <a:off x="1181100" y="32024"/>
            <a:ext cx="16078200" cy="771525"/>
          </a:xfrm>
          <a:prstGeom prst="rect">
            <a:avLst/>
          </a:prstGeom>
        </p:spPr>
        <p:txBody>
          <a:bodyPr lIns="0" tIns="0" rIns="0" bIns="0" rtlCol="0" anchor="t">
            <a:spAutoFit/>
          </a:bodyPr>
          <a:lstStyle/>
          <a:p>
            <a:pPr algn="ctr">
              <a:lnSpc>
                <a:spcPts val="6300"/>
              </a:lnSpc>
            </a:pPr>
            <a:r>
              <a:rPr lang="en-US" sz="4500" b="1">
                <a:solidFill>
                  <a:srgbClr val="000000"/>
                </a:solidFill>
                <a:latin typeface="Tomorrow Bold"/>
                <a:ea typeface="Tomorrow Bold"/>
                <a:cs typeface="Tomorrow Bold"/>
                <a:sym typeface="Tomorrow Bold"/>
              </a:rPr>
              <a:t>USER INTERFACE &amp; EXPERIENCE</a:t>
            </a:r>
          </a:p>
        </p:txBody>
      </p:sp>
      <p:sp>
        <p:nvSpPr>
          <p:cNvPr id="7" name="TextBox 7"/>
          <p:cNvSpPr txBox="1"/>
          <p:nvPr/>
        </p:nvSpPr>
        <p:spPr>
          <a:xfrm>
            <a:off x="1028700" y="942975"/>
            <a:ext cx="7136549" cy="771525"/>
          </a:xfrm>
          <a:prstGeom prst="rect">
            <a:avLst/>
          </a:prstGeom>
        </p:spPr>
        <p:txBody>
          <a:bodyPr lIns="0" tIns="0" rIns="0" bIns="0" rtlCol="0" anchor="t">
            <a:spAutoFit/>
          </a:bodyPr>
          <a:lstStyle/>
          <a:p>
            <a:pPr algn="just">
              <a:lnSpc>
                <a:spcPts val="6300"/>
              </a:lnSpc>
            </a:pPr>
            <a:r>
              <a:rPr lang="en-US" sz="4500">
                <a:solidFill>
                  <a:srgbClr val="000000"/>
                </a:solidFill>
                <a:latin typeface="Tomorrow"/>
                <a:ea typeface="Tomorrow"/>
                <a:cs typeface="Tomorrow"/>
                <a:sym typeface="Tomorrow"/>
              </a:rPr>
              <a:t>Professional Dashboard : </a:t>
            </a:r>
          </a:p>
        </p:txBody>
      </p:sp>
      <p:sp>
        <p:nvSpPr>
          <p:cNvPr id="8" name="TextBox 8"/>
          <p:cNvSpPr txBox="1"/>
          <p:nvPr/>
        </p:nvSpPr>
        <p:spPr>
          <a:xfrm>
            <a:off x="1028700" y="1638300"/>
            <a:ext cx="16230600" cy="2133600"/>
          </a:xfrm>
          <a:prstGeom prst="rect">
            <a:avLst/>
          </a:prstGeom>
        </p:spPr>
        <p:txBody>
          <a:bodyPr lIns="0" tIns="0" rIns="0" bIns="0" rtlCol="0" anchor="t">
            <a:spAutoFit/>
          </a:bodyPr>
          <a:lstStyle/>
          <a:p>
            <a:pPr marL="647702" lvl="1" indent="-323851" algn="just">
              <a:lnSpc>
                <a:spcPts val="4200"/>
              </a:lnSpc>
              <a:buFont typeface="Arial"/>
              <a:buChar char="•"/>
            </a:pPr>
            <a:r>
              <a:rPr lang="en-US" sz="3000">
                <a:solidFill>
                  <a:srgbClr val="000000"/>
                </a:solidFill>
                <a:latin typeface="Tomorrow"/>
                <a:ea typeface="Tomorrow"/>
                <a:cs typeface="Tomorrow"/>
                <a:sym typeface="Tomorrow"/>
              </a:rPr>
              <a:t>Usage metrics and analytics</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Quick document upload interface</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External monitoring controls</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Recent reports overview </a:t>
            </a:r>
          </a:p>
        </p:txBody>
      </p:sp>
      <p:sp>
        <p:nvSpPr>
          <p:cNvPr id="9" name="TextBox 9"/>
          <p:cNvSpPr txBox="1"/>
          <p:nvPr/>
        </p:nvSpPr>
        <p:spPr>
          <a:xfrm>
            <a:off x="1028700" y="3933824"/>
            <a:ext cx="7136549" cy="771525"/>
          </a:xfrm>
          <a:prstGeom prst="rect">
            <a:avLst/>
          </a:prstGeom>
        </p:spPr>
        <p:txBody>
          <a:bodyPr lIns="0" tIns="0" rIns="0" bIns="0" rtlCol="0" anchor="t">
            <a:spAutoFit/>
          </a:bodyPr>
          <a:lstStyle/>
          <a:p>
            <a:pPr algn="just">
              <a:lnSpc>
                <a:spcPts val="6300"/>
              </a:lnSpc>
            </a:pPr>
            <a:r>
              <a:rPr lang="en-US" sz="4500">
                <a:solidFill>
                  <a:srgbClr val="000000"/>
                </a:solidFill>
                <a:latin typeface="Tomorrow"/>
                <a:ea typeface="Tomorrow"/>
                <a:cs typeface="Tomorrow"/>
                <a:sym typeface="Tomorrow"/>
              </a:rPr>
              <a:t>Document Analysis :</a:t>
            </a:r>
          </a:p>
        </p:txBody>
      </p:sp>
      <p:sp>
        <p:nvSpPr>
          <p:cNvPr id="10" name="TextBox 10"/>
          <p:cNvSpPr txBox="1"/>
          <p:nvPr/>
        </p:nvSpPr>
        <p:spPr>
          <a:xfrm>
            <a:off x="1028700" y="4714874"/>
            <a:ext cx="16230600" cy="2133600"/>
          </a:xfrm>
          <a:prstGeom prst="rect">
            <a:avLst/>
          </a:prstGeom>
        </p:spPr>
        <p:txBody>
          <a:bodyPr lIns="0" tIns="0" rIns="0" bIns="0" rtlCol="0" anchor="t">
            <a:spAutoFit/>
          </a:bodyPr>
          <a:lstStyle/>
          <a:p>
            <a:pPr marL="647702" lvl="1" indent="-323851" algn="just">
              <a:lnSpc>
                <a:spcPts val="4200"/>
              </a:lnSpc>
              <a:buFont typeface="Arial"/>
              <a:buChar char="•"/>
            </a:pPr>
            <a:r>
              <a:rPr lang="en-US" sz="3000">
                <a:solidFill>
                  <a:srgbClr val="000000"/>
                </a:solidFill>
                <a:latin typeface="Tomorrow"/>
                <a:ea typeface="Tomorrow"/>
                <a:cs typeface="Tomorrow"/>
                <a:sym typeface="Tomorrow"/>
              </a:rPr>
              <a:t>Real-time progress tracking</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Step-by-step analysis visualization</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File-specific processing status</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Completion notifications</a:t>
            </a:r>
          </a:p>
        </p:txBody>
      </p:sp>
      <p:sp>
        <p:nvSpPr>
          <p:cNvPr id="11" name="TextBox 11"/>
          <p:cNvSpPr txBox="1"/>
          <p:nvPr/>
        </p:nvSpPr>
        <p:spPr>
          <a:xfrm>
            <a:off x="1028700" y="6848474"/>
            <a:ext cx="7136549" cy="771525"/>
          </a:xfrm>
          <a:prstGeom prst="rect">
            <a:avLst/>
          </a:prstGeom>
        </p:spPr>
        <p:txBody>
          <a:bodyPr lIns="0" tIns="0" rIns="0" bIns="0" rtlCol="0" anchor="t">
            <a:spAutoFit/>
          </a:bodyPr>
          <a:lstStyle/>
          <a:p>
            <a:pPr algn="just">
              <a:lnSpc>
                <a:spcPts val="6300"/>
              </a:lnSpc>
            </a:pPr>
            <a:r>
              <a:rPr lang="en-US" sz="4500">
                <a:solidFill>
                  <a:srgbClr val="000000"/>
                </a:solidFill>
                <a:latin typeface="Tomorrow"/>
                <a:ea typeface="Tomorrow"/>
                <a:cs typeface="Tomorrow"/>
                <a:sym typeface="Tomorrow"/>
              </a:rPr>
              <a:t>Professional Dashboard : </a:t>
            </a:r>
          </a:p>
        </p:txBody>
      </p:sp>
      <p:sp>
        <p:nvSpPr>
          <p:cNvPr id="12" name="TextBox 12"/>
          <p:cNvSpPr txBox="1"/>
          <p:nvPr/>
        </p:nvSpPr>
        <p:spPr>
          <a:xfrm>
            <a:off x="1028700" y="7543798"/>
            <a:ext cx="16230600" cy="1600200"/>
          </a:xfrm>
          <a:prstGeom prst="rect">
            <a:avLst/>
          </a:prstGeom>
        </p:spPr>
        <p:txBody>
          <a:bodyPr lIns="0" tIns="0" rIns="0" bIns="0" rtlCol="0" anchor="t">
            <a:spAutoFit/>
          </a:bodyPr>
          <a:lstStyle/>
          <a:p>
            <a:pPr marL="647702" lvl="1" indent="-323851" algn="just">
              <a:lnSpc>
                <a:spcPts val="4200"/>
              </a:lnSpc>
              <a:buFont typeface="Arial"/>
              <a:buChar char="•"/>
            </a:pPr>
            <a:r>
              <a:rPr lang="en-US" sz="3000">
                <a:solidFill>
                  <a:srgbClr val="000000"/>
                </a:solidFill>
                <a:latin typeface="Tomorrow"/>
                <a:ea typeface="Tomorrow"/>
                <a:cs typeface="Tomorrow"/>
                <a:sym typeface="Tomorrow"/>
              </a:rPr>
              <a:t>Detailed conflict cards with severity levels</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Source document references with page/line numbers</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AI recommendations for resolution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519</Words>
  <Application>Microsoft Office PowerPoint</Application>
  <PresentationFormat>Custom</PresentationFormat>
  <Paragraphs>61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Tomorrow Bold</vt:lpstr>
      <vt:lpstr>Calibri</vt:lpstr>
      <vt:lpstr>Tomorrow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DOC</dc:title>
  <cp:lastModifiedBy>bhavya kalle</cp:lastModifiedBy>
  <cp:revision>2</cp:revision>
  <dcterms:created xsi:type="dcterms:W3CDTF">2006-08-16T00:00:00Z</dcterms:created>
  <dcterms:modified xsi:type="dcterms:W3CDTF">2025-09-22T17:10:24Z</dcterms:modified>
  <dc:identifier>DAGzoSNDxhw</dc:identifier>
</cp:coreProperties>
</file>